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8" r:id="rId3"/>
    <p:sldId id="268" r:id="rId4"/>
    <p:sldId id="269" r:id="rId5"/>
    <p:sldId id="270" r:id="rId6"/>
    <p:sldId id="279" r:id="rId7"/>
    <p:sldId id="271" r:id="rId8"/>
    <p:sldId id="280" r:id="rId9"/>
    <p:sldId id="272" r:id="rId10"/>
    <p:sldId id="273" r:id="rId11"/>
    <p:sldId id="285" r:id="rId12"/>
    <p:sldId id="274" r:id="rId13"/>
    <p:sldId id="286" r:id="rId14"/>
    <p:sldId id="283" r:id="rId15"/>
    <p:sldId id="295" r:id="rId16"/>
    <p:sldId id="294" r:id="rId17"/>
    <p:sldId id="292" r:id="rId18"/>
    <p:sldId id="290" r:id="rId19"/>
    <p:sldId id="291" r:id="rId20"/>
    <p:sldId id="293" r:id="rId21"/>
    <p:sldId id="284" r:id="rId22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577"/>
    <a:srgbClr val="0000CC"/>
    <a:srgbClr val="0092A7"/>
    <a:srgbClr val="5692C9"/>
    <a:srgbClr val="EB7D11"/>
    <a:srgbClr val="007A45"/>
    <a:srgbClr val="DC002E"/>
    <a:srgbClr val="A6006A"/>
    <a:srgbClr val="D4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5148" autoAdjust="0"/>
  </p:normalViewPr>
  <p:slideViewPr>
    <p:cSldViewPr>
      <p:cViewPr>
        <p:scale>
          <a:sx n="100" d="100"/>
          <a:sy n="100" d="100"/>
        </p:scale>
        <p:origin x="-77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nl-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  <a:p>
            <a:pPr lvl="1"/>
            <a:r>
              <a:rPr lang="en-US" altLang="nl-NL" smtClean="0"/>
              <a:t>Tweede niveau</a:t>
            </a:r>
          </a:p>
          <a:p>
            <a:pPr lvl="2"/>
            <a:r>
              <a:rPr lang="en-US" altLang="nl-NL" smtClean="0"/>
              <a:t>Derde niveau</a:t>
            </a:r>
          </a:p>
          <a:p>
            <a:pPr lvl="3"/>
            <a:r>
              <a:rPr lang="en-US" altLang="nl-NL" smtClean="0"/>
              <a:t>Vierde niveau</a:t>
            </a:r>
          </a:p>
          <a:p>
            <a:pPr lvl="4"/>
            <a:r>
              <a:rPr lang="en-US" altLang="nl-NL" smtClean="0"/>
              <a:t>Vijfde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nl-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DAE741E-B876-438D-BF38-B4E09FD97C4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911113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AFFA3-874E-417C-B3D9-66676871C631}" type="slidenum">
              <a:rPr lang="en-US" altLang="nl-NL"/>
              <a:pPr/>
              <a:t>1</a:t>
            </a:fld>
            <a:endParaRPr lang="en-US" altLang="nl-NL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5057776"/>
            <a:ext cx="9144000" cy="1438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0" y="1"/>
            <a:ext cx="9144000" cy="4340225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nl-NL" altLang="nl-NL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4"/>
            <a:ext cx="7916862" cy="14398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nl-NL" noProof="0" smtClean="0"/>
              <a:t>Click to edit Master title style</a:t>
            </a: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0" y="6497637"/>
            <a:ext cx="9144000" cy="360363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3024188" y="6521450"/>
            <a:ext cx="61198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1600" b="1"/>
              <a:t>Universiteit Leiden. Bij ons leer je de wereld kennen.</a:t>
            </a:r>
          </a:p>
        </p:txBody>
      </p:sp>
      <p:pic>
        <p:nvPicPr>
          <p:cNvPr id="5191" name="Picture 71" descr="Logo ICL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5638801"/>
            <a:ext cx="185896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0" y="6508752"/>
            <a:ext cx="9144000" cy="307777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altLang="nl-NL" sz="1400" b="1"/>
              <a:t>ICLON, Interfacultair Centrum voor Lerarenopleiding, Onderwijsontwikkeling en Nascholing</a:t>
            </a:r>
          </a:p>
        </p:txBody>
      </p:sp>
      <p:pic>
        <p:nvPicPr>
          <p:cNvPr id="5194" name="Picture 74" descr="Logo-UniversiteitLeiden-CMYK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229225"/>
            <a:ext cx="26733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51204C-F32F-4F1C-BEDE-845FE0A16ABB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8398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0665" y="333375"/>
            <a:ext cx="2033587" cy="55435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5949950" cy="55435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FD6E77-C523-455E-A540-A5C0C500C7C2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2098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452490-4B8B-4823-A360-ECC7CD62AB9A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7005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0125AA-76A1-4F78-B10E-E42B411675A0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7329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5" y="1268413"/>
            <a:ext cx="39909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399256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478CCB-A7B3-43DC-AD05-73E360D85CA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1902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FF4182-4F5F-4E2F-9290-27A3A629D5B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94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E69225-47A9-4C56-A57E-90E240B90FBC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9448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89F6D5-6571-4D50-A417-D27982587DB8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4310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E8F7C1-D94F-4914-845E-C9219127DAFF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7117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E07F6-33A8-4C2A-AB4B-4DA093A6B9DB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8781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9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5" y="333376"/>
            <a:ext cx="81359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Titel van de dia</a:t>
            </a: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6524625"/>
            <a:ext cx="9144000" cy="360363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88" name="Text Box 64"/>
          <p:cNvSpPr txBox="1">
            <a:spLocks noChangeArrowheads="1"/>
          </p:cNvSpPr>
          <p:nvPr/>
        </p:nvSpPr>
        <p:spPr bwMode="auto">
          <a:xfrm>
            <a:off x="3024188" y="6521450"/>
            <a:ext cx="61198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1600" b="1"/>
              <a:t>Universiteit Leiden. Bij ons leer je de wereld kennen.</a:t>
            </a:r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5" y="1268413"/>
            <a:ext cx="81359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Tekst</a:t>
            </a:r>
          </a:p>
          <a:p>
            <a:pPr lvl="0"/>
            <a:r>
              <a:rPr lang="en-US" altLang="nl-NL" smtClean="0"/>
              <a:t>Tekst</a:t>
            </a:r>
          </a:p>
          <a:p>
            <a:pPr lvl="1"/>
            <a:r>
              <a:rPr lang="en-US" altLang="nl-NL" smtClean="0"/>
              <a:t>Tekst</a:t>
            </a:r>
          </a:p>
          <a:p>
            <a:pPr lvl="2"/>
            <a:r>
              <a:rPr lang="en-US" altLang="nl-NL" smtClean="0"/>
              <a:t>Tekst</a:t>
            </a:r>
          </a:p>
          <a:p>
            <a:pPr lvl="3"/>
            <a:r>
              <a:rPr lang="en-US" altLang="nl-NL" smtClean="0"/>
              <a:t>Tekst</a:t>
            </a:r>
          </a:p>
          <a:p>
            <a:pPr lvl="4"/>
            <a:r>
              <a:rPr lang="en-US" altLang="nl-NL" smtClean="0"/>
              <a:t>Tekst</a:t>
            </a:r>
          </a:p>
          <a:p>
            <a:pPr lvl="4"/>
            <a:r>
              <a:rPr lang="en-US" altLang="nl-NL" smtClean="0"/>
              <a:t>Tekst</a:t>
            </a:r>
          </a:p>
          <a:p>
            <a:pPr lvl="0"/>
            <a:endParaRPr lang="en-US" altLang="nl-NL" smtClean="0"/>
          </a:p>
        </p:txBody>
      </p:sp>
      <p:sp>
        <p:nvSpPr>
          <p:cNvPr id="1091" name="Text Box 67"/>
          <p:cNvSpPr txBox="1">
            <a:spLocks noChangeArrowheads="1"/>
          </p:cNvSpPr>
          <p:nvPr/>
        </p:nvSpPr>
        <p:spPr bwMode="auto">
          <a:xfrm>
            <a:off x="0" y="6524626"/>
            <a:ext cx="9144000" cy="307777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altLang="nl-NL" sz="1400" b="1"/>
              <a:t>ICLON, Interfacultair Centrum voor Lerarenopleiding, Onderwijsontwikkeling en Nascholing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526214"/>
            <a:ext cx="1296988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/>
            </a:lvl1pPr>
          </a:lstStyle>
          <a:p>
            <a:fld id="{3216C938-2C8B-411C-AB4D-B4E334A186A6}" type="slidenum">
              <a:rPr lang="en-US" altLang="nl-NL"/>
              <a:pPr/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1196754"/>
            <a:ext cx="9144000" cy="1512887"/>
          </a:xfrm>
          <a:noFill/>
          <a:ln/>
        </p:spPr>
        <p:txBody>
          <a:bodyPr/>
          <a:lstStyle/>
          <a:p>
            <a:r>
              <a:rPr lang="en-US" sz="4000" b="0" dirty="0" smtClean="0"/>
              <a:t>Instructional Design Guidelines</a:t>
            </a:r>
            <a:br>
              <a:rPr lang="en-US" sz="4000" b="0" dirty="0" smtClean="0"/>
            </a:br>
            <a:r>
              <a:rPr lang="en-US" sz="4000" b="0" dirty="0" smtClean="0"/>
              <a:t>for</a:t>
            </a:r>
            <a:br>
              <a:rPr lang="en-US" sz="4000" b="0" dirty="0" smtClean="0"/>
            </a:br>
            <a:r>
              <a:rPr lang="en-US" sz="4000" b="0" dirty="0" smtClean="0"/>
              <a:t>Multimedia Materials</a:t>
            </a:r>
            <a:endParaRPr lang="en-US" sz="40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51520" y="4509120"/>
            <a:ext cx="37444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altLang="nl-NL" dirty="0" smtClean="0"/>
              <a:t>Tim van der Zee</a:t>
            </a:r>
            <a:endParaRPr lang="nl-NL" altLang="nl-NL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5496" y="6525344"/>
            <a:ext cx="9108504" cy="332656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220072" y="4509120"/>
            <a:ext cx="37444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 err="1" smtClean="0"/>
              <a:t>Twitter</a:t>
            </a:r>
            <a:r>
              <a:rPr lang="nl-NL" altLang="nl-NL" dirty="0" smtClean="0"/>
              <a:t>: @</a:t>
            </a:r>
            <a:r>
              <a:rPr lang="nl-NL" altLang="nl-NL" dirty="0" err="1" smtClean="0"/>
              <a:t>Research_Tim</a:t>
            </a:r>
            <a:endParaRPr lang="nl-NL" alt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8800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7142287" y="764704"/>
            <a:ext cx="1998287" cy="302433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28048" y="1470876"/>
            <a:ext cx="2290694" cy="2228400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48028" y="3212976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8800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7142287" y="764704"/>
            <a:ext cx="1998287" cy="302433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28048" y="1470876"/>
            <a:ext cx="2290694" cy="2228400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48028" y="3212976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583963" y="2168444"/>
            <a:ext cx="786919" cy="757409"/>
          </a:xfrm>
          <a:prstGeom prst="ellipse">
            <a:avLst/>
          </a:prstGeom>
          <a:noFill/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276948" y="1845580"/>
            <a:ext cx="591224" cy="1475977"/>
          </a:xfrm>
          <a:prstGeom prst="ellipse">
            <a:avLst/>
          </a:prstGeom>
          <a:noFill/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548028" y="3239469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0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548028" y="3239469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247830" y="1905536"/>
            <a:ext cx="2716658" cy="1341797"/>
          </a:xfrm>
          <a:prstGeom prst="ellipse">
            <a:avLst/>
          </a:prstGeom>
          <a:noFill/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548028" y="3239469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23528" y="3959932"/>
            <a:ext cx="6767981" cy="20673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Segmentation/pre-training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355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548028" y="3239469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23528" y="3959932"/>
            <a:ext cx="6767981" cy="20673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bg2"/>
                </a:solidFill>
              </a:rPr>
              <a:t>Segmentation/pre-training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Cues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7595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548028" y="3239469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23528" y="3959932"/>
            <a:ext cx="7272808" cy="20673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bg2"/>
                </a:solidFill>
              </a:rPr>
              <a:t>Segmentation/pre-training</a:t>
            </a:r>
            <a:endParaRPr lang="en-US" sz="2800" dirty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2"/>
                </a:solidFill>
              </a:rPr>
              <a:t>Cues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Distribute information across </a:t>
            </a:r>
            <a:r>
              <a:rPr lang="en-US" sz="2800" b="1" dirty="0" smtClean="0">
                <a:solidFill>
                  <a:schemeClr val="tx1"/>
                </a:solidFill>
              </a:rPr>
              <a:t>modalities</a:t>
            </a:r>
          </a:p>
          <a:p>
            <a:endParaRPr lang="nl-NL" sz="2400" dirty="0"/>
          </a:p>
        </p:txBody>
      </p:sp>
      <p:sp>
        <p:nvSpPr>
          <p:cNvPr id="7" name="Oval 6"/>
          <p:cNvSpPr/>
          <p:nvPr/>
        </p:nvSpPr>
        <p:spPr bwMode="auto">
          <a:xfrm>
            <a:off x="3203848" y="2636912"/>
            <a:ext cx="3977459" cy="1008112"/>
          </a:xfrm>
          <a:prstGeom prst="ellipse">
            <a:avLst/>
          </a:prstGeom>
          <a:noFill/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548028" y="3239469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23528" y="3959932"/>
            <a:ext cx="6767981" cy="20673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bg2"/>
                </a:solidFill>
              </a:rPr>
              <a:t>Segmentation/pre-training</a:t>
            </a:r>
            <a:endParaRPr lang="en-US" sz="2800" dirty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2"/>
                </a:solidFill>
              </a:rPr>
              <a:t>Cues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2"/>
                </a:solidFill>
              </a:rPr>
              <a:t>Distribute information across </a:t>
            </a:r>
            <a:r>
              <a:rPr lang="en-US" sz="2800" dirty="0" smtClean="0">
                <a:solidFill>
                  <a:schemeClr val="bg2"/>
                </a:solidFill>
              </a:rPr>
              <a:t>modalities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Minimize </a:t>
            </a:r>
            <a:r>
              <a:rPr lang="en-US" sz="2800" b="1" dirty="0">
                <a:solidFill>
                  <a:schemeClr val="tx1"/>
                </a:solidFill>
              </a:rPr>
              <a:t>spatial/temporal </a:t>
            </a:r>
            <a:r>
              <a:rPr lang="en-US" sz="2800" b="1" dirty="0" smtClean="0">
                <a:solidFill>
                  <a:schemeClr val="tx1"/>
                </a:solidFill>
              </a:rPr>
              <a:t>distances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197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3828" y="-2185033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548028" y="4177655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642" y="1819288"/>
            <a:ext cx="7920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endParaRPr lang="nl-NL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999034"/>
            <a:ext cx="7920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nl-NL" dirty="0"/>
          </a:p>
        </p:txBody>
      </p:sp>
      <p:sp>
        <p:nvSpPr>
          <p:cNvPr id="9" name="TextBox 8"/>
          <p:cNvSpPr txBox="1"/>
          <p:nvPr/>
        </p:nvSpPr>
        <p:spPr>
          <a:xfrm>
            <a:off x="1672940" y="1819288"/>
            <a:ext cx="7920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7189" y="1014748"/>
            <a:ext cx="95842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nl-NL" dirty="0"/>
          </a:p>
        </p:txBody>
      </p:sp>
      <p:sp>
        <p:nvSpPr>
          <p:cNvPr id="11" name="TextBox 10"/>
          <p:cNvSpPr txBox="1"/>
          <p:nvPr/>
        </p:nvSpPr>
        <p:spPr>
          <a:xfrm>
            <a:off x="1672940" y="938186"/>
            <a:ext cx="7920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endParaRPr lang="nl-NL" dirty="0"/>
          </a:p>
        </p:txBody>
      </p:sp>
      <p:sp>
        <p:nvSpPr>
          <p:cNvPr id="13" name="TextBox 12"/>
          <p:cNvSpPr txBox="1"/>
          <p:nvPr/>
        </p:nvSpPr>
        <p:spPr>
          <a:xfrm>
            <a:off x="1672940" y="2999034"/>
            <a:ext cx="7920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2717548" y="1746408"/>
            <a:ext cx="792088" cy="5325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7</a:t>
            </a:r>
            <a:endParaRPr lang="nl-NL" dirty="0"/>
          </a:p>
        </p:txBody>
      </p:sp>
      <p:sp>
        <p:nvSpPr>
          <p:cNvPr id="15" name="TextBox 14"/>
          <p:cNvSpPr txBox="1"/>
          <p:nvPr/>
        </p:nvSpPr>
        <p:spPr>
          <a:xfrm>
            <a:off x="2717548" y="2866598"/>
            <a:ext cx="792088" cy="5325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8</a:t>
            </a:r>
            <a:endParaRPr lang="nl-NL" dirty="0"/>
          </a:p>
        </p:txBody>
      </p:sp>
      <p:sp>
        <p:nvSpPr>
          <p:cNvPr id="16" name="TextBox 15"/>
          <p:cNvSpPr txBox="1"/>
          <p:nvPr/>
        </p:nvSpPr>
        <p:spPr>
          <a:xfrm>
            <a:off x="3707450" y="1837659"/>
            <a:ext cx="541006" cy="2732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nl-NL" dirty="0"/>
          </a:p>
        </p:txBody>
      </p:sp>
      <p:sp>
        <p:nvSpPr>
          <p:cNvPr id="17" name="TextBox 16"/>
          <p:cNvSpPr txBox="1"/>
          <p:nvPr/>
        </p:nvSpPr>
        <p:spPr>
          <a:xfrm>
            <a:off x="3707450" y="2981278"/>
            <a:ext cx="541006" cy="2732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nl-NL" dirty="0"/>
          </a:p>
        </p:txBody>
      </p:sp>
      <p:sp>
        <p:nvSpPr>
          <p:cNvPr id="18" name="TextBox 17"/>
          <p:cNvSpPr txBox="1"/>
          <p:nvPr/>
        </p:nvSpPr>
        <p:spPr>
          <a:xfrm>
            <a:off x="4413380" y="1006155"/>
            <a:ext cx="127566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9</a:t>
            </a:r>
            <a:endParaRPr lang="nl-NL" dirty="0"/>
          </a:p>
        </p:txBody>
      </p:sp>
      <p:sp>
        <p:nvSpPr>
          <p:cNvPr id="19" name="TextBox 18"/>
          <p:cNvSpPr txBox="1"/>
          <p:nvPr/>
        </p:nvSpPr>
        <p:spPr>
          <a:xfrm>
            <a:off x="7594365" y="958500"/>
            <a:ext cx="127566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17</a:t>
            </a:r>
            <a:endParaRPr lang="nl-NL" dirty="0"/>
          </a:p>
        </p:txBody>
      </p:sp>
      <p:sp>
        <p:nvSpPr>
          <p:cNvPr id="20" name="TextBox 19"/>
          <p:cNvSpPr txBox="1"/>
          <p:nvPr/>
        </p:nvSpPr>
        <p:spPr>
          <a:xfrm>
            <a:off x="7884368" y="2350962"/>
            <a:ext cx="792088" cy="4841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18</a:t>
            </a:r>
            <a:endParaRPr lang="nl-NL" dirty="0"/>
          </a:p>
        </p:txBody>
      </p:sp>
      <p:sp>
        <p:nvSpPr>
          <p:cNvPr id="21" name="TextBox 20"/>
          <p:cNvSpPr txBox="1"/>
          <p:nvPr/>
        </p:nvSpPr>
        <p:spPr>
          <a:xfrm>
            <a:off x="5607730" y="1815714"/>
            <a:ext cx="7920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nl-NL" dirty="0"/>
          </a:p>
        </p:txBody>
      </p:sp>
      <p:sp>
        <p:nvSpPr>
          <p:cNvPr id="22" name="TextBox 21"/>
          <p:cNvSpPr txBox="1"/>
          <p:nvPr/>
        </p:nvSpPr>
        <p:spPr>
          <a:xfrm>
            <a:off x="5597868" y="2962538"/>
            <a:ext cx="7920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15</a:t>
            </a:r>
            <a:endParaRPr lang="nl-NL" dirty="0"/>
          </a:p>
        </p:txBody>
      </p:sp>
      <p:sp>
        <p:nvSpPr>
          <p:cNvPr id="23" name="TextBox 22"/>
          <p:cNvSpPr txBox="1"/>
          <p:nvPr/>
        </p:nvSpPr>
        <p:spPr>
          <a:xfrm>
            <a:off x="6770413" y="2107751"/>
            <a:ext cx="871297" cy="3637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16</a:t>
            </a:r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4348814" y="1724064"/>
            <a:ext cx="1136847" cy="58580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nl-NL" dirty="0"/>
          </a:p>
        </p:txBody>
      </p:sp>
      <p:sp>
        <p:nvSpPr>
          <p:cNvPr id="25" name="TextBox 24"/>
          <p:cNvSpPr txBox="1"/>
          <p:nvPr/>
        </p:nvSpPr>
        <p:spPr>
          <a:xfrm>
            <a:off x="4338038" y="2827525"/>
            <a:ext cx="1159697" cy="58580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67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9555" y="1245557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 = Multimedia Presentation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 = Words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 = Pictures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 = Sensory memory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 = Ears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6 = Eyes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7 = Selecting Words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8 = Selecting Images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9 = Working memory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1268760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10 = Sounds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11 = Images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12 = Organizing Words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13 = Organizing Images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14 = Verbal Model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15 = Pictorial Model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16 = Integrating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17 = Long-term Memory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18 = Prior Knowledge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0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548028" y="3239469"/>
            <a:ext cx="360040" cy="28803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23528" y="3959932"/>
            <a:ext cx="7416824" cy="20673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bg2"/>
                </a:solidFill>
              </a:rPr>
              <a:t>Segmentation/pre-training</a:t>
            </a:r>
            <a:endParaRPr lang="en-US" sz="2800" dirty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2"/>
                </a:solidFill>
              </a:rPr>
              <a:t>Cues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bg2"/>
                </a:solidFill>
              </a:rPr>
              <a:t>Distribute information across </a:t>
            </a:r>
            <a:r>
              <a:rPr lang="en-US" sz="2800" dirty="0" smtClean="0">
                <a:solidFill>
                  <a:schemeClr val="bg2"/>
                </a:solidFill>
              </a:rPr>
              <a:t>modalities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bg2"/>
                </a:solidFill>
              </a:rPr>
              <a:t>Minimize </a:t>
            </a:r>
            <a:r>
              <a:rPr lang="en-US" sz="2800" dirty="0">
                <a:solidFill>
                  <a:schemeClr val="bg2"/>
                </a:solidFill>
              </a:rPr>
              <a:t>spatial/temporal </a:t>
            </a:r>
            <a:r>
              <a:rPr lang="en-US" sz="2800" dirty="0" smtClean="0">
                <a:solidFill>
                  <a:schemeClr val="bg2"/>
                </a:solidFill>
              </a:rPr>
              <a:t>distances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No irrelevant information (edutainment)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1617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18642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246062" y="836712"/>
            <a:ext cx="7901632" cy="302433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-113706" y="1556793"/>
            <a:ext cx="7812360" cy="302433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258390" y="855279"/>
            <a:ext cx="7882184" cy="302433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8800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2682036" y="908719"/>
            <a:ext cx="6461964" cy="302433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8800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2682036" y="908719"/>
            <a:ext cx="6461964" cy="302433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98835" y="1466659"/>
            <a:ext cx="865611" cy="2160979"/>
          </a:xfrm>
          <a:prstGeom prst="ellipse">
            <a:avLst/>
          </a:prstGeom>
          <a:noFill/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7308305" y="907250"/>
            <a:ext cx="1845222" cy="302433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64000" y="1481191"/>
            <a:ext cx="4536392" cy="2228400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7115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7308305" y="907250"/>
            <a:ext cx="1845222" cy="302433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64000" y="1481191"/>
            <a:ext cx="4536392" cy="2228400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56150" y="1466659"/>
            <a:ext cx="1152128" cy="2160979"/>
          </a:xfrm>
          <a:prstGeom prst="ellipse">
            <a:avLst/>
          </a:prstGeom>
          <a:noFill/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652534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2317" r="15899" b="2175"/>
          <a:stretch/>
        </p:blipFill>
        <p:spPr bwMode="auto">
          <a:xfrm rot="5400000">
            <a:off x="3020400" y="-2188800"/>
            <a:ext cx="3096346" cy="91440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3474788" y="2204864"/>
            <a:ext cx="1080121" cy="676433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24128" y="2452122"/>
            <a:ext cx="1080121" cy="33821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89842" y="1479754"/>
            <a:ext cx="2650732" cy="2228400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80313" y="836712"/>
            <a:ext cx="1763688" cy="3991673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2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DBEFF1"/>
      </a:hlink>
      <a:folHlink>
        <a:srgbClr val="DBEFF1"/>
      </a:folHlink>
    </a:clrScheme>
    <a:fontScheme name="LEI-ICLON - blauw NL PPsjabloon 20130129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I-ICLON - blauw NL PPsjabloon 2013012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I-ICLON - blauw NL PPsjabloon 20130129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BBE0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0EAE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E4F3F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I-ICLON - blauw NL PPsjabloon 20130129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450</TotalTime>
  <Words>128</Words>
  <Application>Microsoft Office PowerPoint</Application>
  <PresentationFormat>On-screen Show (4:3)</PresentationFormat>
  <Paragraphs>55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</vt:lpstr>
      <vt:lpstr>Instructional Design Guidelines for Multimedia Materials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Universiteit Leiden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long-term learning in MOOCs  through  evidence-based learning strategies</dc:title>
  <dc:creator>Zee, T. van der</dc:creator>
  <cp:lastModifiedBy>Zee, T. van der</cp:lastModifiedBy>
  <cp:revision>23</cp:revision>
  <dcterms:created xsi:type="dcterms:W3CDTF">2016-03-01T14:31:27Z</dcterms:created>
  <dcterms:modified xsi:type="dcterms:W3CDTF">2016-03-17T10:23:29Z</dcterms:modified>
</cp:coreProperties>
</file>