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419" r:id="rId4"/>
    <p:sldId id="420" r:id="rId5"/>
    <p:sldId id="263" r:id="rId6"/>
    <p:sldId id="265" r:id="rId7"/>
    <p:sldId id="266" r:id="rId8"/>
    <p:sldId id="421" r:id="rId9"/>
    <p:sldId id="423" r:id="rId10"/>
    <p:sldId id="424" r:id="rId11"/>
    <p:sldId id="425" r:id="rId12"/>
    <p:sldId id="422" r:id="rId13"/>
    <p:sldId id="426" r:id="rId14"/>
    <p:sldId id="269" r:id="rId15"/>
    <p:sldId id="397" r:id="rId16"/>
    <p:sldId id="384" r:id="rId17"/>
    <p:sldId id="398" r:id="rId18"/>
    <p:sldId id="427" r:id="rId19"/>
    <p:sldId id="410" r:id="rId20"/>
    <p:sldId id="414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99"/>
    <a:srgbClr val="FF3300"/>
    <a:srgbClr val="4D4D4D"/>
    <a:srgbClr val="333333"/>
    <a:srgbClr val="292929"/>
    <a:srgbClr val="00A2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8" autoAdjust="0"/>
    <p:restoredTop sz="90929"/>
  </p:normalViewPr>
  <p:slideViewPr>
    <p:cSldViewPr snapToGrid="0">
      <p:cViewPr>
        <p:scale>
          <a:sx n="70" d="100"/>
          <a:sy n="70" d="100"/>
        </p:scale>
        <p:origin x="-1698" y="-180"/>
      </p:cViewPr>
      <p:guideLst>
        <p:guide orient="horz" pos="2112"/>
        <p:guide orient="horz" pos="3544"/>
        <p:guide orient="horz" pos="1340"/>
        <p:guide orient="horz" pos="2592"/>
        <p:guide pos="2064"/>
        <p:guide pos="192"/>
        <p:guide pos="5568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32B60352-1CC1-4C0F-A1D3-EA0480F4D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4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1C68D1D-73D1-4E31-A662-68CC1D3D31A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E45E392-07BC-42B9-ABF8-60D92280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9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A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5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914400"/>
            <a:ext cx="21145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14400"/>
            <a:ext cx="61912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4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914400"/>
            <a:ext cx="8458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8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905000"/>
            <a:ext cx="8458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5708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41529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0100" y="1905000"/>
            <a:ext cx="41529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6166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92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05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4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5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9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76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53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81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ltGray">
          <a:xfrm>
            <a:off x="395288" y="6237288"/>
            <a:ext cx="84963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300" smtClean="0">
                <a:solidFill>
                  <a:schemeClr val="bg1"/>
                </a:solidFill>
              </a:rPr>
              <a:t>FHML – Dept. of Educational Development and Research – School of Health Professions Education  </a:t>
            </a:r>
            <a:endParaRPr lang="en-US" sz="13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1C3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1C3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1C3D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1C3D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infocus.blogspot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ointsincase.com/blog/uploaded_images/training_wheels-74850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ltGray">
          <a:xfrm>
            <a:off x="468313" y="1844675"/>
            <a:ext cx="82296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srgbClr val="FFFFFF"/>
                </a:solidFill>
              </a:rPr>
              <a:t>Instructional Design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srgbClr val="FFFFFF"/>
                </a:solidFill>
              </a:rPr>
              <a:t>Study Success in Higher Education</a:t>
            </a:r>
            <a:endParaRPr lang="nl-NL" altLang="nl-NL" b="1" dirty="0">
              <a:solidFill>
                <a:srgbClr val="FFFFFF"/>
              </a:solidFill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ltGray">
          <a:xfrm>
            <a:off x="468313" y="3068638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3000">
                <a:solidFill>
                  <a:srgbClr val="FFFFFF"/>
                </a:solidFill>
              </a:rPr>
              <a:t>Jeroen J.G. van Merriënboer</a:t>
            </a:r>
            <a:endParaRPr lang="en-US" altLang="nl-NL" sz="30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692322" y="6537278"/>
            <a:ext cx="6155141" cy="3207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1C3D"/>
                </a:solidFill>
                <a:effectLst/>
                <a:latin typeface="Verdana" pitchFamily="34" charset="0"/>
              </a:rPr>
              <a:t>CEL Innovation Room, 13 February 2015, Delft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72" y="696036"/>
            <a:ext cx="8458200" cy="762000"/>
          </a:xfrm>
        </p:spPr>
        <p:txBody>
          <a:bodyPr/>
          <a:lstStyle/>
          <a:p>
            <a:r>
              <a:rPr lang="nl-NL" dirty="0" smtClean="0"/>
              <a:t>Small Group Work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28" y="1577454"/>
            <a:ext cx="8458200" cy="4114800"/>
          </a:xfrm>
        </p:spPr>
        <p:txBody>
          <a:bodyPr/>
          <a:lstStyle/>
          <a:p>
            <a:r>
              <a:rPr lang="nl-NL" dirty="0" smtClean="0"/>
              <a:t>Problem-based learning</a:t>
            </a:r>
          </a:p>
          <a:p>
            <a:r>
              <a:rPr lang="nl-NL" dirty="0" smtClean="0"/>
              <a:t>Team-based learning</a:t>
            </a:r>
          </a:p>
          <a:p>
            <a:r>
              <a:rPr lang="nl-NL" dirty="0" smtClean="0"/>
              <a:t>Project-based learning</a:t>
            </a:r>
          </a:p>
          <a:p>
            <a:r>
              <a:rPr lang="nl-NL" i="1" dirty="0" smtClean="0"/>
              <a:t>And so forth</a:t>
            </a:r>
            <a:endParaRPr lang="nl-NL" i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7" y="3805024"/>
            <a:ext cx="83724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91" y="4957549"/>
            <a:ext cx="3047221" cy="74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Year Groups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61" y="1713931"/>
            <a:ext cx="8458200" cy="4114800"/>
          </a:xfrm>
        </p:spPr>
        <p:txBody>
          <a:bodyPr/>
          <a:lstStyle/>
          <a:p>
            <a:r>
              <a:rPr lang="nl-NL" dirty="0" smtClean="0"/>
              <a:t>At the UM, the composition of PBL groups changes each 10-week period</a:t>
            </a:r>
          </a:p>
          <a:p>
            <a:r>
              <a:rPr lang="nl-NL" dirty="0" smtClean="0"/>
              <a:t>As a result, students were seldomly in the same group with peers they already knew</a:t>
            </a:r>
          </a:p>
          <a:p>
            <a:r>
              <a:rPr lang="nl-NL" dirty="0" smtClean="0"/>
              <a:t>Year groups</a:t>
            </a:r>
          </a:p>
          <a:p>
            <a:pPr lvl="1"/>
            <a:r>
              <a:rPr lang="nl-NL" dirty="0" smtClean="0"/>
              <a:t>With one “own” mentor</a:t>
            </a:r>
          </a:p>
          <a:p>
            <a:pPr lvl="1"/>
            <a:r>
              <a:rPr lang="nl-NL" dirty="0" smtClean="0"/>
              <a:t>PBL groups composed from the year group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4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Designing for Relatedness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61" y="1563806"/>
            <a:ext cx="8458200" cy="4114800"/>
          </a:xfrm>
        </p:spPr>
        <p:txBody>
          <a:bodyPr/>
          <a:lstStyle/>
          <a:p>
            <a:r>
              <a:rPr lang="en-US" dirty="0" smtClean="0"/>
              <a:t>Ensure high intrinsic motivation of students by organizing group work</a:t>
            </a:r>
          </a:p>
          <a:p>
            <a:pPr lvl="1"/>
            <a:r>
              <a:rPr lang="en-US" dirty="0" smtClean="0"/>
              <a:t>That allows them to become and stay connected with fellow students and staff</a:t>
            </a:r>
          </a:p>
          <a:p>
            <a:pPr lvl="1"/>
            <a:r>
              <a:rPr lang="en-US" dirty="0" smtClean="0"/>
              <a:t>That requires complementary contributions from all group members</a:t>
            </a:r>
          </a:p>
          <a:p>
            <a:endParaRPr lang="nl-NL" dirty="0"/>
          </a:p>
        </p:txBody>
      </p:sp>
      <p:pic>
        <p:nvPicPr>
          <p:cNvPr id="4" name="Picture 2" descr="http://www.keele.ac.uk/media/keeleuniversity/fachealth/fachealthmed/images/pbl_lau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88" y="4579809"/>
            <a:ext cx="3924963" cy="21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SDT - Autonomy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universal urge to be causal agents of one's own life and act in harmony with one's integrated self…”</a:t>
            </a:r>
          </a:p>
          <a:p>
            <a:r>
              <a:rPr lang="en-US" dirty="0" smtClean="0"/>
              <a:t>Educational programs in which students operate should be designed in such a way that they give students (some) control over their own learning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09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Educational Programs Based on 4C/ID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4043007"/>
            <a:ext cx="8512175" cy="2085975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Supportive information</a:t>
            </a:r>
          </a:p>
          <a:p>
            <a:pPr eaLnBrk="1" hangingPunct="1"/>
            <a:r>
              <a:rPr lang="nl-NL" altLang="nl-NL" dirty="0" smtClean="0"/>
              <a:t>Procedural information</a:t>
            </a:r>
          </a:p>
          <a:p>
            <a:pPr eaLnBrk="1" hangingPunct="1"/>
            <a:r>
              <a:rPr lang="nl-NL" altLang="nl-NL" dirty="0" smtClean="0"/>
              <a:t>Part-task practice</a:t>
            </a: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1420813" y="2806700"/>
            <a:ext cx="501650" cy="390525"/>
          </a:xfrm>
          <a:custGeom>
            <a:avLst/>
            <a:gdLst>
              <a:gd name="T0" fmla="*/ 2147483647 w 529"/>
              <a:gd name="T1" fmla="*/ 0 h 412"/>
              <a:gd name="T2" fmla="*/ 2147483647 w 529"/>
              <a:gd name="T3" fmla="*/ 2147483647 h 412"/>
              <a:gd name="T4" fmla="*/ 2147483647 w 529"/>
              <a:gd name="T5" fmla="*/ 2147483647 h 412"/>
              <a:gd name="T6" fmla="*/ 2147483647 w 529"/>
              <a:gd name="T7" fmla="*/ 2147483647 h 412"/>
              <a:gd name="T8" fmla="*/ 2147483647 w 529"/>
              <a:gd name="T9" fmla="*/ 2147483647 h 412"/>
              <a:gd name="T10" fmla="*/ 2147483647 w 529"/>
              <a:gd name="T11" fmla="*/ 2147483647 h 412"/>
              <a:gd name="T12" fmla="*/ 2147483647 w 529"/>
              <a:gd name="T13" fmla="*/ 2147483647 h 412"/>
              <a:gd name="T14" fmla="*/ 2147483647 w 529"/>
              <a:gd name="T15" fmla="*/ 2147483647 h 412"/>
              <a:gd name="T16" fmla="*/ 2147483647 w 529"/>
              <a:gd name="T17" fmla="*/ 2147483647 h 412"/>
              <a:gd name="T18" fmla="*/ 2147483647 w 529"/>
              <a:gd name="T19" fmla="*/ 2147483647 h 412"/>
              <a:gd name="T20" fmla="*/ 2147483647 w 529"/>
              <a:gd name="T21" fmla="*/ 2147483647 h 412"/>
              <a:gd name="T22" fmla="*/ 2147483647 w 529"/>
              <a:gd name="T23" fmla="*/ 2147483647 h 412"/>
              <a:gd name="T24" fmla="*/ 2147483647 w 529"/>
              <a:gd name="T25" fmla="*/ 2147483647 h 412"/>
              <a:gd name="T26" fmla="*/ 2147483647 w 529"/>
              <a:gd name="T27" fmla="*/ 2147483647 h 412"/>
              <a:gd name="T28" fmla="*/ 2147483647 w 529"/>
              <a:gd name="T29" fmla="*/ 2147483647 h 412"/>
              <a:gd name="T30" fmla="*/ 2147483647 w 529"/>
              <a:gd name="T31" fmla="*/ 2147483647 h 412"/>
              <a:gd name="T32" fmla="*/ 2147483647 w 529"/>
              <a:gd name="T33" fmla="*/ 2147483647 h 412"/>
              <a:gd name="T34" fmla="*/ 2147483647 w 529"/>
              <a:gd name="T35" fmla="*/ 2147483647 h 412"/>
              <a:gd name="T36" fmla="*/ 2147483647 w 529"/>
              <a:gd name="T37" fmla="*/ 2147483647 h 412"/>
              <a:gd name="T38" fmla="*/ 2147483647 w 529"/>
              <a:gd name="T39" fmla="*/ 2147483647 h 412"/>
              <a:gd name="T40" fmla="*/ 2147483647 w 529"/>
              <a:gd name="T41" fmla="*/ 2147483647 h 412"/>
              <a:gd name="T42" fmla="*/ 2147483647 w 529"/>
              <a:gd name="T43" fmla="*/ 0 h 412"/>
              <a:gd name="T44" fmla="*/ 2147483647 w 529"/>
              <a:gd name="T45" fmla="*/ 0 h 4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29"/>
              <a:gd name="T70" fmla="*/ 0 h 412"/>
              <a:gd name="T71" fmla="*/ 529 w 529"/>
              <a:gd name="T72" fmla="*/ 412 h 41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29" h="412">
                <a:moveTo>
                  <a:pt x="81" y="0"/>
                </a:moveTo>
                <a:cubicBezTo>
                  <a:pt x="69" y="8"/>
                  <a:pt x="63" y="22"/>
                  <a:pt x="55" y="34"/>
                </a:cubicBezTo>
                <a:cubicBezTo>
                  <a:pt x="49" y="43"/>
                  <a:pt x="37" y="53"/>
                  <a:pt x="33" y="64"/>
                </a:cubicBezTo>
                <a:cubicBezTo>
                  <a:pt x="28" y="78"/>
                  <a:pt x="27" y="82"/>
                  <a:pt x="19" y="94"/>
                </a:cubicBezTo>
                <a:cubicBezTo>
                  <a:pt x="12" y="105"/>
                  <a:pt x="11" y="122"/>
                  <a:pt x="7" y="134"/>
                </a:cubicBezTo>
                <a:cubicBezTo>
                  <a:pt x="4" y="155"/>
                  <a:pt x="0" y="175"/>
                  <a:pt x="7" y="196"/>
                </a:cubicBezTo>
                <a:cubicBezTo>
                  <a:pt x="9" y="213"/>
                  <a:pt x="14" y="221"/>
                  <a:pt x="21" y="236"/>
                </a:cubicBezTo>
                <a:cubicBezTo>
                  <a:pt x="26" y="246"/>
                  <a:pt x="27" y="261"/>
                  <a:pt x="31" y="272"/>
                </a:cubicBezTo>
                <a:cubicBezTo>
                  <a:pt x="37" y="289"/>
                  <a:pt x="54" y="308"/>
                  <a:pt x="69" y="318"/>
                </a:cubicBezTo>
                <a:cubicBezTo>
                  <a:pt x="74" y="326"/>
                  <a:pt x="81" y="335"/>
                  <a:pt x="89" y="340"/>
                </a:cubicBezTo>
                <a:cubicBezTo>
                  <a:pt x="96" y="350"/>
                  <a:pt x="103" y="354"/>
                  <a:pt x="113" y="360"/>
                </a:cubicBezTo>
                <a:cubicBezTo>
                  <a:pt x="117" y="362"/>
                  <a:pt x="125" y="368"/>
                  <a:pt x="125" y="368"/>
                </a:cubicBezTo>
                <a:cubicBezTo>
                  <a:pt x="147" y="401"/>
                  <a:pt x="218" y="405"/>
                  <a:pt x="253" y="412"/>
                </a:cubicBezTo>
                <a:cubicBezTo>
                  <a:pt x="273" y="410"/>
                  <a:pt x="291" y="406"/>
                  <a:pt x="311" y="404"/>
                </a:cubicBezTo>
                <a:cubicBezTo>
                  <a:pt x="355" y="393"/>
                  <a:pt x="369" y="396"/>
                  <a:pt x="409" y="374"/>
                </a:cubicBezTo>
                <a:cubicBezTo>
                  <a:pt x="426" y="364"/>
                  <a:pt x="438" y="342"/>
                  <a:pt x="455" y="336"/>
                </a:cubicBezTo>
                <a:cubicBezTo>
                  <a:pt x="481" y="310"/>
                  <a:pt x="498" y="284"/>
                  <a:pt x="513" y="250"/>
                </a:cubicBezTo>
                <a:cubicBezTo>
                  <a:pt x="522" y="230"/>
                  <a:pt x="522" y="208"/>
                  <a:pt x="529" y="188"/>
                </a:cubicBezTo>
                <a:cubicBezTo>
                  <a:pt x="527" y="150"/>
                  <a:pt x="525" y="94"/>
                  <a:pt x="503" y="60"/>
                </a:cubicBezTo>
                <a:cubicBezTo>
                  <a:pt x="500" y="47"/>
                  <a:pt x="493" y="34"/>
                  <a:pt x="487" y="22"/>
                </a:cubicBezTo>
                <a:cubicBezTo>
                  <a:pt x="484" y="16"/>
                  <a:pt x="471" y="12"/>
                  <a:pt x="471" y="12"/>
                </a:cubicBezTo>
                <a:cubicBezTo>
                  <a:pt x="369" y="20"/>
                  <a:pt x="257" y="3"/>
                  <a:pt x="155" y="0"/>
                </a:cubicBezTo>
                <a:cubicBezTo>
                  <a:pt x="92" y="2"/>
                  <a:pt x="116" y="4"/>
                  <a:pt x="81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14287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390" name="Freeform 7"/>
          <p:cNvSpPr>
            <a:spLocks/>
          </p:cNvSpPr>
          <p:nvPr/>
        </p:nvSpPr>
        <p:spPr bwMode="auto">
          <a:xfrm>
            <a:off x="2020888" y="2962275"/>
            <a:ext cx="492125" cy="230188"/>
          </a:xfrm>
          <a:custGeom>
            <a:avLst/>
            <a:gdLst>
              <a:gd name="T0" fmla="*/ 0 w 522"/>
              <a:gd name="T1" fmla="*/ 2147483647 h 242"/>
              <a:gd name="T2" fmla="*/ 2147483647 w 522"/>
              <a:gd name="T3" fmla="*/ 2147483647 h 242"/>
              <a:gd name="T4" fmla="*/ 2147483647 w 522"/>
              <a:gd name="T5" fmla="*/ 2147483647 h 242"/>
              <a:gd name="T6" fmla="*/ 2147483647 w 522"/>
              <a:gd name="T7" fmla="*/ 2147483647 h 242"/>
              <a:gd name="T8" fmla="*/ 2147483647 w 522"/>
              <a:gd name="T9" fmla="*/ 2147483647 h 242"/>
              <a:gd name="T10" fmla="*/ 2147483647 w 522"/>
              <a:gd name="T11" fmla="*/ 2147483647 h 242"/>
              <a:gd name="T12" fmla="*/ 2147483647 w 522"/>
              <a:gd name="T13" fmla="*/ 2147483647 h 242"/>
              <a:gd name="T14" fmla="*/ 2147483647 w 522"/>
              <a:gd name="T15" fmla="*/ 2147483647 h 242"/>
              <a:gd name="T16" fmla="*/ 2147483647 w 522"/>
              <a:gd name="T17" fmla="*/ 2147483647 h 242"/>
              <a:gd name="T18" fmla="*/ 2147483647 w 522"/>
              <a:gd name="T19" fmla="*/ 2147483647 h 242"/>
              <a:gd name="T20" fmla="*/ 2147483647 w 522"/>
              <a:gd name="T21" fmla="*/ 2147483647 h 242"/>
              <a:gd name="T22" fmla="*/ 2147483647 w 522"/>
              <a:gd name="T23" fmla="*/ 2147483647 h 242"/>
              <a:gd name="T24" fmla="*/ 2147483647 w 522"/>
              <a:gd name="T25" fmla="*/ 2147483647 h 242"/>
              <a:gd name="T26" fmla="*/ 2147483647 w 522"/>
              <a:gd name="T27" fmla="*/ 2147483647 h 242"/>
              <a:gd name="T28" fmla="*/ 2147483647 w 522"/>
              <a:gd name="T29" fmla="*/ 2147483647 h 242"/>
              <a:gd name="T30" fmla="*/ 2147483647 w 522"/>
              <a:gd name="T31" fmla="*/ 2147483647 h 242"/>
              <a:gd name="T32" fmla="*/ 2147483647 w 522"/>
              <a:gd name="T33" fmla="*/ 2147483647 h 242"/>
              <a:gd name="T34" fmla="*/ 2147483647 w 522"/>
              <a:gd name="T35" fmla="*/ 2147483647 h 242"/>
              <a:gd name="T36" fmla="*/ 2147483647 w 522"/>
              <a:gd name="T37" fmla="*/ 2147483647 h 242"/>
              <a:gd name="T38" fmla="*/ 0 w 522"/>
              <a:gd name="T39" fmla="*/ 2147483647 h 2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2"/>
              <a:gd name="T61" fmla="*/ 0 h 242"/>
              <a:gd name="T62" fmla="*/ 522 w 522"/>
              <a:gd name="T63" fmla="*/ 242 h 2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2" h="242">
                <a:moveTo>
                  <a:pt x="0" y="12"/>
                </a:moveTo>
                <a:cubicBezTo>
                  <a:pt x="4" y="37"/>
                  <a:pt x="12" y="61"/>
                  <a:pt x="22" y="84"/>
                </a:cubicBezTo>
                <a:cubicBezTo>
                  <a:pt x="28" y="98"/>
                  <a:pt x="29" y="115"/>
                  <a:pt x="40" y="126"/>
                </a:cubicBezTo>
                <a:cubicBezTo>
                  <a:pt x="44" y="138"/>
                  <a:pt x="53" y="153"/>
                  <a:pt x="64" y="160"/>
                </a:cubicBezTo>
                <a:cubicBezTo>
                  <a:pt x="78" y="181"/>
                  <a:pt x="93" y="181"/>
                  <a:pt x="108" y="196"/>
                </a:cubicBezTo>
                <a:cubicBezTo>
                  <a:pt x="140" y="228"/>
                  <a:pt x="197" y="236"/>
                  <a:pt x="240" y="242"/>
                </a:cubicBezTo>
                <a:cubicBezTo>
                  <a:pt x="268" y="240"/>
                  <a:pt x="296" y="236"/>
                  <a:pt x="324" y="234"/>
                </a:cubicBezTo>
                <a:cubicBezTo>
                  <a:pt x="339" y="229"/>
                  <a:pt x="359" y="229"/>
                  <a:pt x="372" y="220"/>
                </a:cubicBezTo>
                <a:cubicBezTo>
                  <a:pt x="381" y="214"/>
                  <a:pt x="394" y="209"/>
                  <a:pt x="404" y="206"/>
                </a:cubicBezTo>
                <a:cubicBezTo>
                  <a:pt x="418" y="192"/>
                  <a:pt x="439" y="182"/>
                  <a:pt x="452" y="166"/>
                </a:cubicBezTo>
                <a:cubicBezTo>
                  <a:pt x="465" y="150"/>
                  <a:pt x="474" y="133"/>
                  <a:pt x="484" y="116"/>
                </a:cubicBezTo>
                <a:cubicBezTo>
                  <a:pt x="491" y="104"/>
                  <a:pt x="500" y="93"/>
                  <a:pt x="506" y="80"/>
                </a:cubicBezTo>
                <a:cubicBezTo>
                  <a:pt x="506" y="80"/>
                  <a:pt x="511" y="65"/>
                  <a:pt x="512" y="62"/>
                </a:cubicBezTo>
                <a:cubicBezTo>
                  <a:pt x="513" y="60"/>
                  <a:pt x="514" y="56"/>
                  <a:pt x="514" y="56"/>
                </a:cubicBezTo>
                <a:cubicBezTo>
                  <a:pt x="518" y="22"/>
                  <a:pt x="521" y="34"/>
                  <a:pt x="516" y="18"/>
                </a:cubicBezTo>
                <a:cubicBezTo>
                  <a:pt x="522" y="0"/>
                  <a:pt x="498" y="18"/>
                  <a:pt x="492" y="20"/>
                </a:cubicBezTo>
                <a:cubicBezTo>
                  <a:pt x="488" y="22"/>
                  <a:pt x="480" y="24"/>
                  <a:pt x="480" y="24"/>
                </a:cubicBezTo>
                <a:cubicBezTo>
                  <a:pt x="393" y="18"/>
                  <a:pt x="308" y="19"/>
                  <a:pt x="220" y="18"/>
                </a:cubicBezTo>
                <a:cubicBezTo>
                  <a:pt x="171" y="20"/>
                  <a:pt x="125" y="16"/>
                  <a:pt x="76" y="14"/>
                </a:cubicBezTo>
                <a:cubicBezTo>
                  <a:pt x="69" y="14"/>
                  <a:pt x="0" y="22"/>
                  <a:pt x="0" y="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91" name="Freeform 8"/>
          <p:cNvSpPr>
            <a:spLocks/>
          </p:cNvSpPr>
          <p:nvPr/>
        </p:nvSpPr>
        <p:spPr bwMode="auto">
          <a:xfrm>
            <a:off x="4757738" y="3054350"/>
            <a:ext cx="458787" cy="139700"/>
          </a:xfrm>
          <a:custGeom>
            <a:avLst/>
            <a:gdLst>
              <a:gd name="T0" fmla="*/ 0 w 482"/>
              <a:gd name="T1" fmla="*/ 2147483647 h 147"/>
              <a:gd name="T2" fmla="*/ 2147483647 w 482"/>
              <a:gd name="T3" fmla="*/ 2147483647 h 147"/>
              <a:gd name="T4" fmla="*/ 2147483647 w 482"/>
              <a:gd name="T5" fmla="*/ 2147483647 h 147"/>
              <a:gd name="T6" fmla="*/ 2147483647 w 482"/>
              <a:gd name="T7" fmla="*/ 2147483647 h 147"/>
              <a:gd name="T8" fmla="*/ 2147483647 w 482"/>
              <a:gd name="T9" fmla="*/ 2147483647 h 147"/>
              <a:gd name="T10" fmla="*/ 2147483647 w 482"/>
              <a:gd name="T11" fmla="*/ 2147483647 h 147"/>
              <a:gd name="T12" fmla="*/ 2147483647 w 482"/>
              <a:gd name="T13" fmla="*/ 2147483647 h 147"/>
              <a:gd name="T14" fmla="*/ 2147483647 w 482"/>
              <a:gd name="T15" fmla="*/ 2147483647 h 147"/>
              <a:gd name="T16" fmla="*/ 2147483647 w 482"/>
              <a:gd name="T17" fmla="*/ 2147483647 h 147"/>
              <a:gd name="T18" fmla="*/ 2147483647 w 482"/>
              <a:gd name="T19" fmla="*/ 2147483647 h 147"/>
              <a:gd name="T20" fmla="*/ 2147483647 w 482"/>
              <a:gd name="T21" fmla="*/ 2147483647 h 147"/>
              <a:gd name="T22" fmla="*/ 2147483647 w 482"/>
              <a:gd name="T23" fmla="*/ 2147483647 h 147"/>
              <a:gd name="T24" fmla="*/ 2147483647 w 482"/>
              <a:gd name="T25" fmla="*/ 2147483647 h 147"/>
              <a:gd name="T26" fmla="*/ 2147483647 w 482"/>
              <a:gd name="T27" fmla="*/ 2147483647 h 147"/>
              <a:gd name="T28" fmla="*/ 2147483647 w 482"/>
              <a:gd name="T29" fmla="*/ 2147483647 h 147"/>
              <a:gd name="T30" fmla="*/ 2147483647 w 482"/>
              <a:gd name="T31" fmla="*/ 2147483647 h 147"/>
              <a:gd name="T32" fmla="*/ 2147483647 w 482"/>
              <a:gd name="T33" fmla="*/ 2147483647 h 147"/>
              <a:gd name="T34" fmla="*/ 2147483647 w 482"/>
              <a:gd name="T35" fmla="*/ 2147483647 h 147"/>
              <a:gd name="T36" fmla="*/ 2147483647 w 482"/>
              <a:gd name="T37" fmla="*/ 2147483647 h 147"/>
              <a:gd name="T38" fmla="*/ 0 w 482"/>
              <a:gd name="T39" fmla="*/ 2147483647 h 1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2"/>
              <a:gd name="T61" fmla="*/ 0 h 147"/>
              <a:gd name="T62" fmla="*/ 482 w 482"/>
              <a:gd name="T63" fmla="*/ 147 h 1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2" h="147">
                <a:moveTo>
                  <a:pt x="0" y="3"/>
                </a:moveTo>
                <a:cubicBezTo>
                  <a:pt x="7" y="13"/>
                  <a:pt x="10" y="18"/>
                  <a:pt x="20" y="25"/>
                </a:cubicBezTo>
                <a:cubicBezTo>
                  <a:pt x="23" y="33"/>
                  <a:pt x="25" y="36"/>
                  <a:pt x="32" y="41"/>
                </a:cubicBezTo>
                <a:cubicBezTo>
                  <a:pt x="41" y="55"/>
                  <a:pt x="36" y="50"/>
                  <a:pt x="46" y="57"/>
                </a:cubicBezTo>
                <a:cubicBezTo>
                  <a:pt x="51" y="65"/>
                  <a:pt x="60" y="72"/>
                  <a:pt x="68" y="77"/>
                </a:cubicBezTo>
                <a:cubicBezTo>
                  <a:pt x="72" y="88"/>
                  <a:pt x="84" y="94"/>
                  <a:pt x="94" y="99"/>
                </a:cubicBezTo>
                <a:cubicBezTo>
                  <a:pt x="106" y="105"/>
                  <a:pt x="119" y="116"/>
                  <a:pt x="130" y="123"/>
                </a:cubicBezTo>
                <a:cubicBezTo>
                  <a:pt x="143" y="132"/>
                  <a:pt x="165" y="134"/>
                  <a:pt x="180" y="137"/>
                </a:cubicBezTo>
                <a:cubicBezTo>
                  <a:pt x="180" y="137"/>
                  <a:pt x="205" y="142"/>
                  <a:pt x="210" y="143"/>
                </a:cubicBezTo>
                <a:cubicBezTo>
                  <a:pt x="217" y="144"/>
                  <a:pt x="230" y="147"/>
                  <a:pt x="230" y="147"/>
                </a:cubicBezTo>
                <a:cubicBezTo>
                  <a:pt x="251" y="145"/>
                  <a:pt x="271" y="143"/>
                  <a:pt x="292" y="141"/>
                </a:cubicBezTo>
                <a:cubicBezTo>
                  <a:pt x="304" y="139"/>
                  <a:pt x="316" y="137"/>
                  <a:pt x="328" y="135"/>
                </a:cubicBezTo>
                <a:cubicBezTo>
                  <a:pt x="343" y="130"/>
                  <a:pt x="355" y="122"/>
                  <a:pt x="370" y="117"/>
                </a:cubicBezTo>
                <a:cubicBezTo>
                  <a:pt x="382" y="113"/>
                  <a:pt x="388" y="101"/>
                  <a:pt x="400" y="97"/>
                </a:cubicBezTo>
                <a:cubicBezTo>
                  <a:pt x="415" y="82"/>
                  <a:pt x="428" y="67"/>
                  <a:pt x="446" y="55"/>
                </a:cubicBezTo>
                <a:cubicBezTo>
                  <a:pt x="456" y="41"/>
                  <a:pt x="451" y="46"/>
                  <a:pt x="460" y="37"/>
                </a:cubicBezTo>
                <a:cubicBezTo>
                  <a:pt x="462" y="32"/>
                  <a:pt x="482" y="0"/>
                  <a:pt x="476" y="1"/>
                </a:cubicBezTo>
                <a:cubicBezTo>
                  <a:pt x="453" y="6"/>
                  <a:pt x="431" y="10"/>
                  <a:pt x="408" y="13"/>
                </a:cubicBezTo>
                <a:cubicBezTo>
                  <a:pt x="360" y="11"/>
                  <a:pt x="312" y="10"/>
                  <a:pt x="264" y="7"/>
                </a:cubicBezTo>
                <a:cubicBezTo>
                  <a:pt x="175" y="9"/>
                  <a:pt x="88" y="6"/>
                  <a:pt x="0" y="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92" name="Freeform 9"/>
          <p:cNvSpPr>
            <a:spLocks/>
          </p:cNvSpPr>
          <p:nvPr/>
        </p:nvSpPr>
        <p:spPr bwMode="auto">
          <a:xfrm>
            <a:off x="3552825" y="2795588"/>
            <a:ext cx="493713" cy="396875"/>
          </a:xfrm>
          <a:custGeom>
            <a:avLst/>
            <a:gdLst>
              <a:gd name="T0" fmla="*/ 2147483647 w 521"/>
              <a:gd name="T1" fmla="*/ 2147483647 h 417"/>
              <a:gd name="T2" fmla="*/ 2147483647 w 521"/>
              <a:gd name="T3" fmla="*/ 2147483647 h 417"/>
              <a:gd name="T4" fmla="*/ 2147483647 w 521"/>
              <a:gd name="T5" fmla="*/ 2147483647 h 417"/>
              <a:gd name="T6" fmla="*/ 2147483647 w 521"/>
              <a:gd name="T7" fmla="*/ 2147483647 h 417"/>
              <a:gd name="T8" fmla="*/ 2147483647 w 521"/>
              <a:gd name="T9" fmla="*/ 2147483647 h 417"/>
              <a:gd name="T10" fmla="*/ 0 w 521"/>
              <a:gd name="T11" fmla="*/ 2147483647 h 417"/>
              <a:gd name="T12" fmla="*/ 2147483647 w 521"/>
              <a:gd name="T13" fmla="*/ 2147483647 h 417"/>
              <a:gd name="T14" fmla="*/ 2147483647 w 521"/>
              <a:gd name="T15" fmla="*/ 2147483647 h 417"/>
              <a:gd name="T16" fmla="*/ 2147483647 w 521"/>
              <a:gd name="T17" fmla="*/ 2147483647 h 417"/>
              <a:gd name="T18" fmla="*/ 2147483647 w 521"/>
              <a:gd name="T19" fmla="*/ 2147483647 h 417"/>
              <a:gd name="T20" fmla="*/ 2147483647 w 521"/>
              <a:gd name="T21" fmla="*/ 2147483647 h 417"/>
              <a:gd name="T22" fmla="*/ 2147483647 w 521"/>
              <a:gd name="T23" fmla="*/ 2147483647 h 417"/>
              <a:gd name="T24" fmla="*/ 2147483647 w 521"/>
              <a:gd name="T25" fmla="*/ 2147483647 h 417"/>
              <a:gd name="T26" fmla="*/ 2147483647 w 521"/>
              <a:gd name="T27" fmla="*/ 2147483647 h 417"/>
              <a:gd name="T28" fmla="*/ 2147483647 w 521"/>
              <a:gd name="T29" fmla="*/ 2147483647 h 417"/>
              <a:gd name="T30" fmla="*/ 2147483647 w 521"/>
              <a:gd name="T31" fmla="*/ 2147483647 h 417"/>
              <a:gd name="T32" fmla="*/ 2147483647 w 521"/>
              <a:gd name="T33" fmla="*/ 2147483647 h 417"/>
              <a:gd name="T34" fmla="*/ 2147483647 w 521"/>
              <a:gd name="T35" fmla="*/ 2147483647 h 417"/>
              <a:gd name="T36" fmla="*/ 2147483647 w 521"/>
              <a:gd name="T37" fmla="*/ 2147483647 h 417"/>
              <a:gd name="T38" fmla="*/ 2147483647 w 521"/>
              <a:gd name="T39" fmla="*/ 2147483647 h 417"/>
              <a:gd name="T40" fmla="*/ 2147483647 w 521"/>
              <a:gd name="T41" fmla="*/ 2147483647 h 417"/>
              <a:gd name="T42" fmla="*/ 2147483647 w 521"/>
              <a:gd name="T43" fmla="*/ 2147483647 h 417"/>
              <a:gd name="T44" fmla="*/ 2147483647 w 521"/>
              <a:gd name="T45" fmla="*/ 2147483647 h 417"/>
              <a:gd name="T46" fmla="*/ 2147483647 w 521"/>
              <a:gd name="T47" fmla="*/ 2147483647 h 4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21"/>
              <a:gd name="T73" fmla="*/ 0 h 417"/>
              <a:gd name="T74" fmla="*/ 521 w 521"/>
              <a:gd name="T75" fmla="*/ 417 h 4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21" h="417">
                <a:moveTo>
                  <a:pt x="92" y="1"/>
                </a:moveTo>
                <a:cubicBezTo>
                  <a:pt x="85" y="3"/>
                  <a:pt x="74" y="11"/>
                  <a:pt x="74" y="11"/>
                </a:cubicBezTo>
                <a:cubicBezTo>
                  <a:pt x="68" y="19"/>
                  <a:pt x="60" y="25"/>
                  <a:pt x="54" y="33"/>
                </a:cubicBezTo>
                <a:cubicBezTo>
                  <a:pt x="40" y="51"/>
                  <a:pt x="27" y="73"/>
                  <a:pt x="18" y="93"/>
                </a:cubicBezTo>
                <a:cubicBezTo>
                  <a:pt x="14" y="102"/>
                  <a:pt x="9" y="113"/>
                  <a:pt x="6" y="123"/>
                </a:cubicBezTo>
                <a:cubicBezTo>
                  <a:pt x="4" y="129"/>
                  <a:pt x="0" y="141"/>
                  <a:pt x="0" y="141"/>
                </a:cubicBezTo>
                <a:cubicBezTo>
                  <a:pt x="4" y="173"/>
                  <a:pt x="1" y="208"/>
                  <a:pt x="8" y="239"/>
                </a:cubicBezTo>
                <a:cubicBezTo>
                  <a:pt x="11" y="252"/>
                  <a:pt x="23" y="263"/>
                  <a:pt x="28" y="275"/>
                </a:cubicBezTo>
                <a:cubicBezTo>
                  <a:pt x="37" y="296"/>
                  <a:pt x="46" y="320"/>
                  <a:pt x="66" y="333"/>
                </a:cubicBezTo>
                <a:cubicBezTo>
                  <a:pt x="73" y="343"/>
                  <a:pt x="68" y="338"/>
                  <a:pt x="82" y="347"/>
                </a:cubicBezTo>
                <a:cubicBezTo>
                  <a:pt x="84" y="348"/>
                  <a:pt x="88" y="351"/>
                  <a:pt x="88" y="351"/>
                </a:cubicBezTo>
                <a:cubicBezTo>
                  <a:pt x="96" y="363"/>
                  <a:pt x="110" y="369"/>
                  <a:pt x="122" y="377"/>
                </a:cubicBezTo>
                <a:cubicBezTo>
                  <a:pt x="161" y="403"/>
                  <a:pt x="211" y="409"/>
                  <a:pt x="256" y="417"/>
                </a:cubicBezTo>
                <a:cubicBezTo>
                  <a:pt x="293" y="414"/>
                  <a:pt x="333" y="409"/>
                  <a:pt x="368" y="397"/>
                </a:cubicBezTo>
                <a:cubicBezTo>
                  <a:pt x="400" y="386"/>
                  <a:pt x="444" y="349"/>
                  <a:pt x="468" y="325"/>
                </a:cubicBezTo>
                <a:cubicBezTo>
                  <a:pt x="473" y="310"/>
                  <a:pt x="466" y="328"/>
                  <a:pt x="476" y="315"/>
                </a:cubicBezTo>
                <a:cubicBezTo>
                  <a:pt x="483" y="307"/>
                  <a:pt x="488" y="294"/>
                  <a:pt x="494" y="285"/>
                </a:cubicBezTo>
                <a:cubicBezTo>
                  <a:pt x="501" y="274"/>
                  <a:pt x="514" y="244"/>
                  <a:pt x="518" y="231"/>
                </a:cubicBezTo>
                <a:cubicBezTo>
                  <a:pt x="515" y="223"/>
                  <a:pt x="518" y="219"/>
                  <a:pt x="516" y="211"/>
                </a:cubicBezTo>
                <a:cubicBezTo>
                  <a:pt x="518" y="202"/>
                  <a:pt x="521" y="196"/>
                  <a:pt x="518" y="187"/>
                </a:cubicBezTo>
                <a:cubicBezTo>
                  <a:pt x="515" y="123"/>
                  <a:pt x="509" y="53"/>
                  <a:pt x="452" y="15"/>
                </a:cubicBezTo>
                <a:cubicBezTo>
                  <a:pt x="436" y="4"/>
                  <a:pt x="405" y="5"/>
                  <a:pt x="388" y="3"/>
                </a:cubicBezTo>
                <a:cubicBezTo>
                  <a:pt x="304" y="5"/>
                  <a:pt x="222" y="7"/>
                  <a:pt x="138" y="3"/>
                </a:cubicBezTo>
                <a:cubicBezTo>
                  <a:pt x="111" y="0"/>
                  <a:pt x="126" y="1"/>
                  <a:pt x="92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93" name="Freeform 10"/>
          <p:cNvSpPr>
            <a:spLocks/>
          </p:cNvSpPr>
          <p:nvPr/>
        </p:nvSpPr>
        <p:spPr bwMode="auto">
          <a:xfrm>
            <a:off x="4143375" y="2932113"/>
            <a:ext cx="504825" cy="260350"/>
          </a:xfrm>
          <a:custGeom>
            <a:avLst/>
            <a:gdLst>
              <a:gd name="T0" fmla="*/ 2147483647 w 532"/>
              <a:gd name="T1" fmla="*/ 0 h 274"/>
              <a:gd name="T2" fmla="*/ 2147483647 w 532"/>
              <a:gd name="T3" fmla="*/ 2147483647 h 274"/>
              <a:gd name="T4" fmla="*/ 2147483647 w 532"/>
              <a:gd name="T5" fmla="*/ 2147483647 h 274"/>
              <a:gd name="T6" fmla="*/ 2147483647 w 532"/>
              <a:gd name="T7" fmla="*/ 2147483647 h 274"/>
              <a:gd name="T8" fmla="*/ 2147483647 w 532"/>
              <a:gd name="T9" fmla="*/ 2147483647 h 274"/>
              <a:gd name="T10" fmla="*/ 2147483647 w 532"/>
              <a:gd name="T11" fmla="*/ 2147483647 h 274"/>
              <a:gd name="T12" fmla="*/ 2147483647 w 532"/>
              <a:gd name="T13" fmla="*/ 2147483647 h 274"/>
              <a:gd name="T14" fmla="*/ 2147483647 w 532"/>
              <a:gd name="T15" fmla="*/ 2147483647 h 274"/>
              <a:gd name="T16" fmla="*/ 2147483647 w 532"/>
              <a:gd name="T17" fmla="*/ 2147483647 h 274"/>
              <a:gd name="T18" fmla="*/ 2147483647 w 532"/>
              <a:gd name="T19" fmla="*/ 2147483647 h 274"/>
              <a:gd name="T20" fmla="*/ 2147483647 w 532"/>
              <a:gd name="T21" fmla="*/ 2147483647 h 274"/>
              <a:gd name="T22" fmla="*/ 2147483647 w 532"/>
              <a:gd name="T23" fmla="*/ 2147483647 h 274"/>
              <a:gd name="T24" fmla="*/ 2147483647 w 532"/>
              <a:gd name="T25" fmla="*/ 2147483647 h 274"/>
              <a:gd name="T26" fmla="*/ 2147483647 w 532"/>
              <a:gd name="T27" fmla="*/ 2147483647 h 274"/>
              <a:gd name="T28" fmla="*/ 2147483647 w 532"/>
              <a:gd name="T29" fmla="*/ 2147483647 h 274"/>
              <a:gd name="T30" fmla="*/ 2147483647 w 532"/>
              <a:gd name="T31" fmla="*/ 2147483647 h 274"/>
              <a:gd name="T32" fmla="*/ 2147483647 w 532"/>
              <a:gd name="T33" fmla="*/ 2147483647 h 274"/>
              <a:gd name="T34" fmla="*/ 2147483647 w 532"/>
              <a:gd name="T35" fmla="*/ 2147483647 h 274"/>
              <a:gd name="T36" fmla="*/ 2147483647 w 532"/>
              <a:gd name="T37" fmla="*/ 2147483647 h 274"/>
              <a:gd name="T38" fmla="*/ 2147483647 w 532"/>
              <a:gd name="T39" fmla="*/ 2147483647 h 274"/>
              <a:gd name="T40" fmla="*/ 2147483647 w 532"/>
              <a:gd name="T41" fmla="*/ 2147483647 h 274"/>
              <a:gd name="T42" fmla="*/ 2147483647 w 532"/>
              <a:gd name="T43" fmla="*/ 2147483647 h 274"/>
              <a:gd name="T44" fmla="*/ 2147483647 w 532"/>
              <a:gd name="T45" fmla="*/ 0 h 2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32"/>
              <a:gd name="T70" fmla="*/ 0 h 274"/>
              <a:gd name="T71" fmla="*/ 532 w 532"/>
              <a:gd name="T72" fmla="*/ 274 h 2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32" h="274">
                <a:moveTo>
                  <a:pt x="8" y="0"/>
                </a:moveTo>
                <a:cubicBezTo>
                  <a:pt x="0" y="24"/>
                  <a:pt x="8" y="53"/>
                  <a:pt x="12" y="78"/>
                </a:cubicBezTo>
                <a:cubicBezTo>
                  <a:pt x="18" y="119"/>
                  <a:pt x="27" y="118"/>
                  <a:pt x="44" y="150"/>
                </a:cubicBezTo>
                <a:cubicBezTo>
                  <a:pt x="61" y="181"/>
                  <a:pt x="84" y="214"/>
                  <a:pt x="114" y="234"/>
                </a:cubicBezTo>
                <a:cubicBezTo>
                  <a:pt x="125" y="242"/>
                  <a:pt x="140" y="242"/>
                  <a:pt x="152" y="248"/>
                </a:cubicBezTo>
                <a:cubicBezTo>
                  <a:pt x="182" y="263"/>
                  <a:pt x="208" y="270"/>
                  <a:pt x="242" y="274"/>
                </a:cubicBezTo>
                <a:cubicBezTo>
                  <a:pt x="280" y="272"/>
                  <a:pt x="321" y="267"/>
                  <a:pt x="358" y="258"/>
                </a:cubicBezTo>
                <a:cubicBezTo>
                  <a:pt x="366" y="253"/>
                  <a:pt x="374" y="248"/>
                  <a:pt x="382" y="244"/>
                </a:cubicBezTo>
                <a:cubicBezTo>
                  <a:pt x="386" y="242"/>
                  <a:pt x="394" y="240"/>
                  <a:pt x="394" y="240"/>
                </a:cubicBezTo>
                <a:cubicBezTo>
                  <a:pt x="403" y="231"/>
                  <a:pt x="417" y="222"/>
                  <a:pt x="430" y="218"/>
                </a:cubicBezTo>
                <a:cubicBezTo>
                  <a:pt x="437" y="207"/>
                  <a:pt x="430" y="216"/>
                  <a:pt x="440" y="210"/>
                </a:cubicBezTo>
                <a:cubicBezTo>
                  <a:pt x="444" y="208"/>
                  <a:pt x="452" y="202"/>
                  <a:pt x="452" y="202"/>
                </a:cubicBezTo>
                <a:cubicBezTo>
                  <a:pt x="464" y="184"/>
                  <a:pt x="478" y="166"/>
                  <a:pt x="490" y="148"/>
                </a:cubicBezTo>
                <a:cubicBezTo>
                  <a:pt x="492" y="144"/>
                  <a:pt x="492" y="140"/>
                  <a:pt x="494" y="136"/>
                </a:cubicBezTo>
                <a:cubicBezTo>
                  <a:pt x="497" y="132"/>
                  <a:pt x="500" y="129"/>
                  <a:pt x="502" y="124"/>
                </a:cubicBezTo>
                <a:cubicBezTo>
                  <a:pt x="505" y="114"/>
                  <a:pt x="511" y="104"/>
                  <a:pt x="514" y="94"/>
                </a:cubicBezTo>
                <a:cubicBezTo>
                  <a:pt x="516" y="88"/>
                  <a:pt x="520" y="76"/>
                  <a:pt x="520" y="76"/>
                </a:cubicBezTo>
                <a:cubicBezTo>
                  <a:pt x="528" y="12"/>
                  <a:pt x="532" y="28"/>
                  <a:pt x="462" y="30"/>
                </a:cubicBezTo>
                <a:cubicBezTo>
                  <a:pt x="412" y="24"/>
                  <a:pt x="425" y="25"/>
                  <a:pt x="332" y="26"/>
                </a:cubicBezTo>
                <a:cubicBezTo>
                  <a:pt x="318" y="26"/>
                  <a:pt x="290" y="30"/>
                  <a:pt x="290" y="30"/>
                </a:cubicBezTo>
                <a:cubicBezTo>
                  <a:pt x="247" y="27"/>
                  <a:pt x="214" y="25"/>
                  <a:pt x="168" y="24"/>
                </a:cubicBezTo>
                <a:cubicBezTo>
                  <a:pt x="129" y="20"/>
                  <a:pt x="91" y="14"/>
                  <a:pt x="52" y="12"/>
                </a:cubicBezTo>
                <a:cubicBezTo>
                  <a:pt x="5" y="9"/>
                  <a:pt x="8" y="25"/>
                  <a:pt x="8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94" name="Freeform 11"/>
          <p:cNvSpPr>
            <a:spLocks/>
          </p:cNvSpPr>
          <p:nvPr/>
        </p:nvSpPr>
        <p:spPr bwMode="auto">
          <a:xfrm>
            <a:off x="6270625" y="2822575"/>
            <a:ext cx="492125" cy="369888"/>
          </a:xfrm>
          <a:custGeom>
            <a:avLst/>
            <a:gdLst>
              <a:gd name="T0" fmla="*/ 2147483647 w 519"/>
              <a:gd name="T1" fmla="*/ 2147483647 h 389"/>
              <a:gd name="T2" fmla="*/ 0 w 519"/>
              <a:gd name="T3" fmla="*/ 2147483647 h 389"/>
              <a:gd name="T4" fmla="*/ 2147483647 w 519"/>
              <a:gd name="T5" fmla="*/ 2147483647 h 389"/>
              <a:gd name="T6" fmla="*/ 2147483647 w 519"/>
              <a:gd name="T7" fmla="*/ 2147483647 h 389"/>
              <a:gd name="T8" fmla="*/ 2147483647 w 519"/>
              <a:gd name="T9" fmla="*/ 2147483647 h 389"/>
              <a:gd name="T10" fmla="*/ 2147483647 w 519"/>
              <a:gd name="T11" fmla="*/ 2147483647 h 389"/>
              <a:gd name="T12" fmla="*/ 2147483647 w 519"/>
              <a:gd name="T13" fmla="*/ 2147483647 h 389"/>
              <a:gd name="T14" fmla="*/ 2147483647 w 519"/>
              <a:gd name="T15" fmla="*/ 2147483647 h 389"/>
              <a:gd name="T16" fmla="*/ 2147483647 w 519"/>
              <a:gd name="T17" fmla="*/ 2147483647 h 389"/>
              <a:gd name="T18" fmla="*/ 2147483647 w 519"/>
              <a:gd name="T19" fmla="*/ 2147483647 h 389"/>
              <a:gd name="T20" fmla="*/ 2147483647 w 519"/>
              <a:gd name="T21" fmla="*/ 2147483647 h 389"/>
              <a:gd name="T22" fmla="*/ 2147483647 w 519"/>
              <a:gd name="T23" fmla="*/ 2147483647 h 389"/>
              <a:gd name="T24" fmla="*/ 2147483647 w 519"/>
              <a:gd name="T25" fmla="*/ 2147483647 h 389"/>
              <a:gd name="T26" fmla="*/ 2147483647 w 519"/>
              <a:gd name="T27" fmla="*/ 2147483647 h 389"/>
              <a:gd name="T28" fmla="*/ 2147483647 w 519"/>
              <a:gd name="T29" fmla="*/ 2147483647 h 389"/>
              <a:gd name="T30" fmla="*/ 2147483647 w 519"/>
              <a:gd name="T31" fmla="*/ 2147483647 h 389"/>
              <a:gd name="T32" fmla="*/ 2147483647 w 519"/>
              <a:gd name="T33" fmla="*/ 2147483647 h 389"/>
              <a:gd name="T34" fmla="*/ 2147483647 w 519"/>
              <a:gd name="T35" fmla="*/ 2147483647 h 389"/>
              <a:gd name="T36" fmla="*/ 2147483647 w 519"/>
              <a:gd name="T37" fmla="*/ 2147483647 h 389"/>
              <a:gd name="T38" fmla="*/ 2147483647 w 519"/>
              <a:gd name="T39" fmla="*/ 2147483647 h 389"/>
              <a:gd name="T40" fmla="*/ 2147483647 w 519"/>
              <a:gd name="T41" fmla="*/ 2147483647 h 389"/>
              <a:gd name="T42" fmla="*/ 2147483647 w 519"/>
              <a:gd name="T43" fmla="*/ 2147483647 h 389"/>
              <a:gd name="T44" fmla="*/ 2147483647 w 519"/>
              <a:gd name="T45" fmla="*/ 2147483647 h 389"/>
              <a:gd name="T46" fmla="*/ 2147483647 w 519"/>
              <a:gd name="T47" fmla="*/ 2147483647 h 3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19"/>
              <a:gd name="T73" fmla="*/ 0 h 389"/>
              <a:gd name="T74" fmla="*/ 519 w 519"/>
              <a:gd name="T75" fmla="*/ 389 h 3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19" h="389">
                <a:moveTo>
                  <a:pt x="54" y="3"/>
                </a:moveTo>
                <a:cubicBezTo>
                  <a:pt x="19" y="55"/>
                  <a:pt x="6" y="80"/>
                  <a:pt x="0" y="145"/>
                </a:cubicBezTo>
                <a:cubicBezTo>
                  <a:pt x="4" y="188"/>
                  <a:pt x="15" y="221"/>
                  <a:pt x="34" y="259"/>
                </a:cubicBezTo>
                <a:cubicBezTo>
                  <a:pt x="40" y="271"/>
                  <a:pt x="44" y="285"/>
                  <a:pt x="54" y="295"/>
                </a:cubicBezTo>
                <a:cubicBezTo>
                  <a:pt x="64" y="305"/>
                  <a:pt x="74" y="313"/>
                  <a:pt x="84" y="323"/>
                </a:cubicBezTo>
                <a:cubicBezTo>
                  <a:pt x="98" y="337"/>
                  <a:pt x="119" y="359"/>
                  <a:pt x="138" y="365"/>
                </a:cubicBezTo>
                <a:cubicBezTo>
                  <a:pt x="172" y="376"/>
                  <a:pt x="204" y="385"/>
                  <a:pt x="240" y="389"/>
                </a:cubicBezTo>
                <a:cubicBezTo>
                  <a:pt x="277" y="387"/>
                  <a:pt x="309" y="383"/>
                  <a:pt x="344" y="375"/>
                </a:cubicBezTo>
                <a:cubicBezTo>
                  <a:pt x="356" y="372"/>
                  <a:pt x="371" y="371"/>
                  <a:pt x="380" y="363"/>
                </a:cubicBezTo>
                <a:cubicBezTo>
                  <a:pt x="395" y="350"/>
                  <a:pt x="412" y="342"/>
                  <a:pt x="428" y="331"/>
                </a:cubicBezTo>
                <a:cubicBezTo>
                  <a:pt x="434" y="327"/>
                  <a:pt x="446" y="317"/>
                  <a:pt x="446" y="317"/>
                </a:cubicBezTo>
                <a:cubicBezTo>
                  <a:pt x="462" y="293"/>
                  <a:pt x="437" y="328"/>
                  <a:pt x="456" y="307"/>
                </a:cubicBezTo>
                <a:cubicBezTo>
                  <a:pt x="473" y="288"/>
                  <a:pt x="484" y="262"/>
                  <a:pt x="498" y="241"/>
                </a:cubicBezTo>
                <a:cubicBezTo>
                  <a:pt x="506" y="229"/>
                  <a:pt x="508" y="220"/>
                  <a:pt x="512" y="207"/>
                </a:cubicBezTo>
                <a:cubicBezTo>
                  <a:pt x="513" y="203"/>
                  <a:pt x="516" y="195"/>
                  <a:pt x="516" y="195"/>
                </a:cubicBezTo>
                <a:cubicBezTo>
                  <a:pt x="511" y="180"/>
                  <a:pt x="516" y="164"/>
                  <a:pt x="518" y="149"/>
                </a:cubicBezTo>
                <a:cubicBezTo>
                  <a:pt x="514" y="136"/>
                  <a:pt x="519" y="121"/>
                  <a:pt x="516" y="107"/>
                </a:cubicBezTo>
                <a:cubicBezTo>
                  <a:pt x="514" y="98"/>
                  <a:pt x="496" y="39"/>
                  <a:pt x="492" y="33"/>
                </a:cubicBezTo>
                <a:cubicBezTo>
                  <a:pt x="482" y="19"/>
                  <a:pt x="467" y="14"/>
                  <a:pt x="452" y="9"/>
                </a:cubicBezTo>
                <a:cubicBezTo>
                  <a:pt x="446" y="7"/>
                  <a:pt x="434" y="3"/>
                  <a:pt x="434" y="3"/>
                </a:cubicBezTo>
                <a:cubicBezTo>
                  <a:pt x="416" y="4"/>
                  <a:pt x="404" y="6"/>
                  <a:pt x="388" y="9"/>
                </a:cubicBezTo>
                <a:cubicBezTo>
                  <a:pt x="370" y="8"/>
                  <a:pt x="352" y="8"/>
                  <a:pt x="334" y="7"/>
                </a:cubicBezTo>
                <a:cubicBezTo>
                  <a:pt x="285" y="6"/>
                  <a:pt x="186" y="3"/>
                  <a:pt x="186" y="3"/>
                </a:cubicBezTo>
                <a:cubicBezTo>
                  <a:pt x="142" y="0"/>
                  <a:pt x="98" y="3"/>
                  <a:pt x="54" y="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1404938" y="2689225"/>
            <a:ext cx="17303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396" name="Oval 13"/>
          <p:cNvSpPr>
            <a:spLocks noChangeArrowheads="1"/>
          </p:cNvSpPr>
          <p:nvPr/>
        </p:nvSpPr>
        <p:spPr bwMode="auto">
          <a:xfrm>
            <a:off x="485775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397" name="Oval 14"/>
          <p:cNvSpPr>
            <a:spLocks noChangeArrowheads="1"/>
          </p:cNvSpPr>
          <p:nvPr/>
        </p:nvSpPr>
        <p:spPr bwMode="auto">
          <a:xfrm>
            <a:off x="202088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398" name="Oval 15"/>
          <p:cNvSpPr>
            <a:spLocks noChangeArrowheads="1"/>
          </p:cNvSpPr>
          <p:nvPr/>
        </p:nvSpPr>
        <p:spPr bwMode="auto">
          <a:xfrm>
            <a:off x="261143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399" name="Oval 16"/>
          <p:cNvSpPr>
            <a:spLocks noChangeArrowheads="1"/>
          </p:cNvSpPr>
          <p:nvPr/>
        </p:nvSpPr>
        <p:spPr bwMode="auto">
          <a:xfrm>
            <a:off x="3556000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00" name="Oval 17"/>
          <p:cNvSpPr>
            <a:spLocks noChangeArrowheads="1"/>
          </p:cNvSpPr>
          <p:nvPr/>
        </p:nvSpPr>
        <p:spPr bwMode="auto">
          <a:xfrm>
            <a:off x="41465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01" name="Oval 18"/>
          <p:cNvSpPr>
            <a:spLocks noChangeArrowheads="1"/>
          </p:cNvSpPr>
          <p:nvPr/>
        </p:nvSpPr>
        <p:spPr bwMode="auto">
          <a:xfrm>
            <a:off x="4738688" y="2735263"/>
            <a:ext cx="493712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02" name="Oval 19"/>
          <p:cNvSpPr>
            <a:spLocks noChangeArrowheads="1"/>
          </p:cNvSpPr>
          <p:nvPr/>
        </p:nvSpPr>
        <p:spPr bwMode="auto">
          <a:xfrm>
            <a:off x="5330825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03" name="Oval 20"/>
          <p:cNvSpPr>
            <a:spLocks noChangeArrowheads="1"/>
          </p:cNvSpPr>
          <p:nvPr/>
        </p:nvSpPr>
        <p:spPr bwMode="auto">
          <a:xfrm>
            <a:off x="6272213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3532188" y="2689225"/>
            <a:ext cx="232092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05" name="Rectangle 22"/>
          <p:cNvSpPr>
            <a:spLocks noChangeArrowheads="1"/>
          </p:cNvSpPr>
          <p:nvPr/>
        </p:nvSpPr>
        <p:spPr bwMode="auto">
          <a:xfrm>
            <a:off x="373063" y="2689225"/>
            <a:ext cx="6381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06" name="Rectangle 23"/>
          <p:cNvSpPr>
            <a:spLocks noChangeArrowheads="1"/>
          </p:cNvSpPr>
          <p:nvPr/>
        </p:nvSpPr>
        <p:spPr bwMode="auto">
          <a:xfrm>
            <a:off x="6248400" y="2689225"/>
            <a:ext cx="639763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07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08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09" name="Rectangle 26"/>
          <p:cNvSpPr>
            <a:spLocks noChangeArrowheads="1"/>
          </p:cNvSpPr>
          <p:nvPr/>
        </p:nvSpPr>
        <p:spPr bwMode="auto">
          <a:xfrm>
            <a:off x="3201988" y="2674938"/>
            <a:ext cx="295275" cy="1063625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10" name="Rectangle 27"/>
          <p:cNvSpPr>
            <a:spLocks noChangeArrowheads="1"/>
          </p:cNvSpPr>
          <p:nvPr/>
        </p:nvSpPr>
        <p:spPr bwMode="auto">
          <a:xfrm>
            <a:off x="1071563" y="2674938"/>
            <a:ext cx="295275" cy="1063625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11" name="Rectangle 28"/>
          <p:cNvSpPr>
            <a:spLocks noChangeArrowheads="1"/>
          </p:cNvSpPr>
          <p:nvPr/>
        </p:nvSpPr>
        <p:spPr bwMode="auto">
          <a:xfrm>
            <a:off x="5918200" y="2674938"/>
            <a:ext cx="295275" cy="1063625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12" name="Rectangle 29"/>
          <p:cNvSpPr>
            <a:spLocks noChangeArrowheads="1"/>
          </p:cNvSpPr>
          <p:nvPr/>
        </p:nvSpPr>
        <p:spPr bwMode="auto">
          <a:xfrm>
            <a:off x="3201988" y="3502025"/>
            <a:ext cx="2657475" cy="2365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13" name="Rectangle 30"/>
          <p:cNvSpPr>
            <a:spLocks noChangeArrowheads="1"/>
          </p:cNvSpPr>
          <p:nvPr/>
        </p:nvSpPr>
        <p:spPr bwMode="auto">
          <a:xfrm>
            <a:off x="1076325" y="3502025"/>
            <a:ext cx="2066925" cy="2365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14" name="Rectangle 31"/>
          <p:cNvSpPr>
            <a:spLocks noChangeArrowheads="1"/>
          </p:cNvSpPr>
          <p:nvPr/>
        </p:nvSpPr>
        <p:spPr bwMode="auto">
          <a:xfrm>
            <a:off x="427038" y="3502025"/>
            <a:ext cx="590550" cy="2365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6415" name="Rectangle 32"/>
          <p:cNvSpPr>
            <a:spLocks noChangeArrowheads="1"/>
          </p:cNvSpPr>
          <p:nvPr/>
        </p:nvSpPr>
        <p:spPr bwMode="auto">
          <a:xfrm>
            <a:off x="5918200" y="3502025"/>
            <a:ext cx="885825" cy="2365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grpSp>
        <p:nvGrpSpPr>
          <p:cNvPr id="4" name="Group 3"/>
          <p:cNvGrpSpPr/>
          <p:nvPr/>
        </p:nvGrpSpPr>
        <p:grpSpPr>
          <a:xfrm>
            <a:off x="427038" y="3206750"/>
            <a:ext cx="6376987" cy="236538"/>
            <a:chOff x="427038" y="3206750"/>
            <a:chExt cx="6376987" cy="236538"/>
          </a:xfrm>
        </p:grpSpPr>
        <p:sp>
          <p:nvSpPr>
            <p:cNvPr id="16416" name="Rectangle 33"/>
            <p:cNvSpPr>
              <a:spLocks noChangeArrowheads="1"/>
            </p:cNvSpPr>
            <p:nvPr/>
          </p:nvSpPr>
          <p:spPr bwMode="auto">
            <a:xfrm>
              <a:off x="427038" y="3325813"/>
              <a:ext cx="590550" cy="11747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17" name="Rectangle 34"/>
            <p:cNvSpPr>
              <a:spLocks noChangeArrowheads="1"/>
            </p:cNvSpPr>
            <p:nvPr/>
          </p:nvSpPr>
          <p:spPr bwMode="auto">
            <a:xfrm>
              <a:off x="1431925" y="3325813"/>
              <a:ext cx="1711325" cy="11747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18" name="Rectangle 35"/>
            <p:cNvSpPr>
              <a:spLocks noChangeArrowheads="1"/>
            </p:cNvSpPr>
            <p:nvPr/>
          </p:nvSpPr>
          <p:spPr bwMode="auto">
            <a:xfrm>
              <a:off x="3556000" y="3325813"/>
              <a:ext cx="2303463" cy="11747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19" name="Rectangle 36"/>
            <p:cNvSpPr>
              <a:spLocks noChangeArrowheads="1"/>
            </p:cNvSpPr>
            <p:nvPr/>
          </p:nvSpPr>
          <p:spPr bwMode="auto">
            <a:xfrm>
              <a:off x="6272213" y="3325813"/>
              <a:ext cx="531812" cy="11747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20" name="AutoShape 37"/>
            <p:cNvSpPr>
              <a:spLocks noChangeArrowheads="1"/>
            </p:cNvSpPr>
            <p:nvPr/>
          </p:nvSpPr>
          <p:spPr bwMode="auto">
            <a:xfrm>
              <a:off x="604838" y="3206750"/>
              <a:ext cx="236537" cy="177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21" name="AutoShape 38"/>
            <p:cNvSpPr>
              <a:spLocks noChangeArrowheads="1"/>
            </p:cNvSpPr>
            <p:nvPr/>
          </p:nvSpPr>
          <p:spPr bwMode="auto">
            <a:xfrm>
              <a:off x="1549400" y="3206750"/>
              <a:ext cx="236538" cy="177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22" name="AutoShape 39"/>
            <p:cNvSpPr>
              <a:spLocks noChangeArrowheads="1"/>
            </p:cNvSpPr>
            <p:nvPr/>
          </p:nvSpPr>
          <p:spPr bwMode="auto">
            <a:xfrm>
              <a:off x="2139950" y="3206750"/>
              <a:ext cx="236538" cy="177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23" name="AutoShape 40"/>
            <p:cNvSpPr>
              <a:spLocks noChangeArrowheads="1"/>
            </p:cNvSpPr>
            <p:nvPr/>
          </p:nvSpPr>
          <p:spPr bwMode="auto">
            <a:xfrm>
              <a:off x="2730500" y="3206750"/>
              <a:ext cx="236538" cy="177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424" name="AutoShape 41"/>
            <p:cNvSpPr>
              <a:spLocks noChangeArrowheads="1"/>
            </p:cNvSpPr>
            <p:nvPr/>
          </p:nvSpPr>
          <p:spPr bwMode="auto">
            <a:xfrm>
              <a:off x="3675063" y="3206750"/>
              <a:ext cx="236537" cy="177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425" name="AutoShape 42"/>
            <p:cNvSpPr>
              <a:spLocks noChangeArrowheads="1"/>
            </p:cNvSpPr>
            <p:nvPr/>
          </p:nvSpPr>
          <p:spPr bwMode="auto">
            <a:xfrm>
              <a:off x="4265613" y="3206750"/>
              <a:ext cx="236537" cy="177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426" name="AutoShape 43"/>
            <p:cNvSpPr>
              <a:spLocks noChangeArrowheads="1"/>
            </p:cNvSpPr>
            <p:nvPr/>
          </p:nvSpPr>
          <p:spPr bwMode="auto">
            <a:xfrm>
              <a:off x="4856163" y="3206750"/>
              <a:ext cx="234950" cy="177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427" name="AutoShape 44"/>
            <p:cNvSpPr>
              <a:spLocks noChangeArrowheads="1"/>
            </p:cNvSpPr>
            <p:nvPr/>
          </p:nvSpPr>
          <p:spPr bwMode="auto">
            <a:xfrm>
              <a:off x="5446713" y="3206750"/>
              <a:ext cx="234950" cy="177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428" name="AutoShape 45"/>
            <p:cNvSpPr>
              <a:spLocks noChangeArrowheads="1"/>
            </p:cNvSpPr>
            <p:nvPr/>
          </p:nvSpPr>
          <p:spPr bwMode="auto">
            <a:xfrm>
              <a:off x="6391275" y="3206750"/>
              <a:ext cx="234950" cy="177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443163" y="1912938"/>
            <a:ext cx="2743200" cy="1447800"/>
            <a:chOff x="1539" y="1205"/>
            <a:chExt cx="1728" cy="912"/>
          </a:xfrm>
        </p:grpSpPr>
        <p:sp>
          <p:nvSpPr>
            <p:cNvPr id="16441" name="Rectangle 4"/>
            <p:cNvSpPr>
              <a:spLocks noChangeArrowheads="1"/>
            </p:cNvSpPr>
            <p:nvPr/>
          </p:nvSpPr>
          <p:spPr bwMode="auto">
            <a:xfrm>
              <a:off x="1539" y="1445"/>
              <a:ext cx="1200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42" name="Oval 46"/>
            <p:cNvSpPr>
              <a:spLocks noChangeArrowheads="1"/>
            </p:cNvSpPr>
            <p:nvPr/>
          </p:nvSpPr>
          <p:spPr bwMode="auto">
            <a:xfrm>
              <a:off x="1587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43" name="Oval 47"/>
            <p:cNvSpPr>
              <a:spLocks noChangeArrowheads="1"/>
            </p:cNvSpPr>
            <p:nvPr/>
          </p:nvSpPr>
          <p:spPr bwMode="auto">
            <a:xfrm>
              <a:off x="1731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44" name="Oval 48"/>
            <p:cNvSpPr>
              <a:spLocks noChangeArrowheads="1"/>
            </p:cNvSpPr>
            <p:nvPr/>
          </p:nvSpPr>
          <p:spPr bwMode="auto">
            <a:xfrm>
              <a:off x="1875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45" name="Oval 49"/>
            <p:cNvSpPr>
              <a:spLocks noChangeArrowheads="1"/>
            </p:cNvSpPr>
            <p:nvPr/>
          </p:nvSpPr>
          <p:spPr bwMode="auto">
            <a:xfrm>
              <a:off x="2019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46" name="Oval 50"/>
            <p:cNvSpPr>
              <a:spLocks noChangeArrowheads="1"/>
            </p:cNvSpPr>
            <p:nvPr/>
          </p:nvSpPr>
          <p:spPr bwMode="auto">
            <a:xfrm>
              <a:off x="2163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47" name="Oval 51"/>
            <p:cNvSpPr>
              <a:spLocks noChangeArrowheads="1"/>
            </p:cNvSpPr>
            <p:nvPr/>
          </p:nvSpPr>
          <p:spPr bwMode="auto">
            <a:xfrm>
              <a:off x="2307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48" name="Oval 52"/>
            <p:cNvSpPr>
              <a:spLocks noChangeArrowheads="1"/>
            </p:cNvSpPr>
            <p:nvPr/>
          </p:nvSpPr>
          <p:spPr bwMode="auto">
            <a:xfrm>
              <a:off x="2451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49" name="Oval 53"/>
            <p:cNvSpPr>
              <a:spLocks noChangeArrowheads="1"/>
            </p:cNvSpPr>
            <p:nvPr/>
          </p:nvSpPr>
          <p:spPr bwMode="auto">
            <a:xfrm>
              <a:off x="2595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50" name="Rectangle 54"/>
            <p:cNvSpPr>
              <a:spLocks noChangeArrowheads="1"/>
            </p:cNvSpPr>
            <p:nvPr/>
          </p:nvSpPr>
          <p:spPr bwMode="auto">
            <a:xfrm>
              <a:off x="2499" y="1205"/>
              <a:ext cx="768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51" name="Oval 55"/>
            <p:cNvSpPr>
              <a:spLocks noChangeArrowheads="1"/>
            </p:cNvSpPr>
            <p:nvPr/>
          </p:nvSpPr>
          <p:spPr bwMode="auto">
            <a:xfrm>
              <a:off x="2547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52" name="Oval 56"/>
            <p:cNvSpPr>
              <a:spLocks noChangeArrowheads="1"/>
            </p:cNvSpPr>
            <p:nvPr/>
          </p:nvSpPr>
          <p:spPr bwMode="auto">
            <a:xfrm>
              <a:off x="2691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53" name="Oval 57"/>
            <p:cNvSpPr>
              <a:spLocks noChangeArrowheads="1"/>
            </p:cNvSpPr>
            <p:nvPr/>
          </p:nvSpPr>
          <p:spPr bwMode="auto">
            <a:xfrm>
              <a:off x="2835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54" name="Oval 58"/>
            <p:cNvSpPr>
              <a:spLocks noChangeArrowheads="1"/>
            </p:cNvSpPr>
            <p:nvPr/>
          </p:nvSpPr>
          <p:spPr bwMode="auto">
            <a:xfrm>
              <a:off x="2979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55" name="Oval 59"/>
            <p:cNvSpPr>
              <a:spLocks noChangeArrowheads="1"/>
            </p:cNvSpPr>
            <p:nvPr/>
          </p:nvSpPr>
          <p:spPr bwMode="auto">
            <a:xfrm>
              <a:off x="3123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6456" name="AutoShape 60"/>
            <p:cNvSpPr>
              <a:spLocks noChangeArrowheads="1"/>
            </p:cNvSpPr>
            <p:nvPr/>
          </p:nvSpPr>
          <p:spPr bwMode="auto">
            <a:xfrm>
              <a:off x="1586" y="1637"/>
              <a:ext cx="48" cy="480"/>
            </a:xfrm>
            <a:prstGeom prst="upArrow">
              <a:avLst>
                <a:gd name="adj1" fmla="val 50000"/>
                <a:gd name="adj2" fmla="val 250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3" name="AutoShape 61"/>
            <p:cNvSpPr>
              <a:spLocks noChangeArrowheads="1"/>
            </p:cNvSpPr>
            <p:nvPr/>
          </p:nvSpPr>
          <p:spPr bwMode="auto">
            <a:xfrm>
              <a:off x="2930" y="1397"/>
              <a:ext cx="48" cy="720"/>
            </a:xfrm>
            <a:prstGeom prst="upArrow">
              <a:avLst>
                <a:gd name="adj1" fmla="val 50000"/>
                <a:gd name="adj2" fmla="val 37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</p:grpSp>
      <p:sp>
        <p:nvSpPr>
          <p:cNvPr id="16430" name="Rectangle 62"/>
          <p:cNvSpPr>
            <a:spLocks noChangeArrowheads="1"/>
          </p:cNvSpPr>
          <p:nvPr/>
        </p:nvSpPr>
        <p:spPr bwMode="auto">
          <a:xfrm>
            <a:off x="1681163" y="2903538"/>
            <a:ext cx="152400" cy="762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427038" y="1912938"/>
            <a:ext cx="6376987" cy="1825625"/>
            <a:chOff x="269" y="1205"/>
            <a:chExt cx="4017" cy="1150"/>
          </a:xfrm>
        </p:grpSpPr>
        <p:sp>
          <p:nvSpPr>
            <p:cNvPr id="21548" name="Rectangle 4"/>
            <p:cNvSpPr>
              <a:spLocks noChangeArrowheads="1"/>
            </p:cNvSpPr>
            <p:nvPr/>
          </p:nvSpPr>
          <p:spPr bwMode="auto">
            <a:xfrm>
              <a:off x="1539" y="1445"/>
              <a:ext cx="1200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49" name="Rectangle 26"/>
            <p:cNvSpPr>
              <a:spLocks noChangeArrowheads="1"/>
            </p:cNvSpPr>
            <p:nvPr/>
          </p:nvSpPr>
          <p:spPr bwMode="auto">
            <a:xfrm>
              <a:off x="2017" y="1685"/>
              <a:ext cx="186" cy="67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50" name="Rectangle 27"/>
            <p:cNvSpPr>
              <a:spLocks noChangeArrowheads="1"/>
            </p:cNvSpPr>
            <p:nvPr/>
          </p:nvSpPr>
          <p:spPr bwMode="auto">
            <a:xfrm>
              <a:off x="675" y="1685"/>
              <a:ext cx="186" cy="67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51" name="Rectangle 28"/>
            <p:cNvSpPr>
              <a:spLocks noChangeArrowheads="1"/>
            </p:cNvSpPr>
            <p:nvPr/>
          </p:nvSpPr>
          <p:spPr bwMode="auto">
            <a:xfrm>
              <a:off x="3728" y="1685"/>
              <a:ext cx="186" cy="67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52" name="Rectangle 29"/>
            <p:cNvSpPr>
              <a:spLocks noChangeArrowheads="1"/>
            </p:cNvSpPr>
            <p:nvPr/>
          </p:nvSpPr>
          <p:spPr bwMode="auto">
            <a:xfrm>
              <a:off x="2017" y="2206"/>
              <a:ext cx="1674" cy="14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53" name="Rectangle 30"/>
            <p:cNvSpPr>
              <a:spLocks noChangeArrowheads="1"/>
            </p:cNvSpPr>
            <p:nvPr/>
          </p:nvSpPr>
          <p:spPr bwMode="auto">
            <a:xfrm>
              <a:off x="678" y="2206"/>
              <a:ext cx="1302" cy="14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54" name="Rectangle 31"/>
            <p:cNvSpPr>
              <a:spLocks noChangeArrowheads="1"/>
            </p:cNvSpPr>
            <p:nvPr/>
          </p:nvSpPr>
          <p:spPr bwMode="auto">
            <a:xfrm>
              <a:off x="269" y="2206"/>
              <a:ext cx="372" cy="14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55" name="Rectangle 32"/>
            <p:cNvSpPr>
              <a:spLocks noChangeArrowheads="1"/>
            </p:cNvSpPr>
            <p:nvPr/>
          </p:nvSpPr>
          <p:spPr bwMode="auto">
            <a:xfrm>
              <a:off x="3728" y="2206"/>
              <a:ext cx="558" cy="14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56" name="Rectangle 33"/>
            <p:cNvSpPr>
              <a:spLocks noChangeArrowheads="1"/>
            </p:cNvSpPr>
            <p:nvPr/>
          </p:nvSpPr>
          <p:spPr bwMode="auto">
            <a:xfrm>
              <a:off x="269" y="2095"/>
              <a:ext cx="372" cy="74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57" name="Rectangle 34"/>
            <p:cNvSpPr>
              <a:spLocks noChangeArrowheads="1"/>
            </p:cNvSpPr>
            <p:nvPr/>
          </p:nvSpPr>
          <p:spPr bwMode="auto">
            <a:xfrm>
              <a:off x="902" y="2095"/>
              <a:ext cx="1078" cy="74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58" name="Rectangle 35"/>
            <p:cNvSpPr>
              <a:spLocks noChangeArrowheads="1"/>
            </p:cNvSpPr>
            <p:nvPr/>
          </p:nvSpPr>
          <p:spPr bwMode="auto">
            <a:xfrm>
              <a:off x="2240" y="2095"/>
              <a:ext cx="1451" cy="74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59" name="Rectangle 36"/>
            <p:cNvSpPr>
              <a:spLocks noChangeArrowheads="1"/>
            </p:cNvSpPr>
            <p:nvPr/>
          </p:nvSpPr>
          <p:spPr bwMode="auto">
            <a:xfrm>
              <a:off x="3951" y="2095"/>
              <a:ext cx="335" cy="74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60" name="AutoShape 37"/>
            <p:cNvSpPr>
              <a:spLocks noChangeArrowheads="1"/>
            </p:cNvSpPr>
            <p:nvPr/>
          </p:nvSpPr>
          <p:spPr bwMode="auto">
            <a:xfrm>
              <a:off x="381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61" name="AutoShape 38"/>
            <p:cNvSpPr>
              <a:spLocks noChangeArrowheads="1"/>
            </p:cNvSpPr>
            <p:nvPr/>
          </p:nvSpPr>
          <p:spPr bwMode="auto">
            <a:xfrm>
              <a:off x="976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62" name="AutoShape 39"/>
            <p:cNvSpPr>
              <a:spLocks noChangeArrowheads="1"/>
            </p:cNvSpPr>
            <p:nvPr/>
          </p:nvSpPr>
          <p:spPr bwMode="auto">
            <a:xfrm>
              <a:off x="1348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63" name="AutoShape 40"/>
            <p:cNvSpPr>
              <a:spLocks noChangeArrowheads="1"/>
            </p:cNvSpPr>
            <p:nvPr/>
          </p:nvSpPr>
          <p:spPr bwMode="auto">
            <a:xfrm>
              <a:off x="1720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564" name="AutoShape 41"/>
            <p:cNvSpPr>
              <a:spLocks noChangeArrowheads="1"/>
            </p:cNvSpPr>
            <p:nvPr/>
          </p:nvSpPr>
          <p:spPr bwMode="auto">
            <a:xfrm>
              <a:off x="2315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565" name="AutoShape 42"/>
            <p:cNvSpPr>
              <a:spLocks noChangeArrowheads="1"/>
            </p:cNvSpPr>
            <p:nvPr/>
          </p:nvSpPr>
          <p:spPr bwMode="auto">
            <a:xfrm>
              <a:off x="2687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566" name="AutoShape 43"/>
            <p:cNvSpPr>
              <a:spLocks noChangeArrowheads="1"/>
            </p:cNvSpPr>
            <p:nvPr/>
          </p:nvSpPr>
          <p:spPr bwMode="auto">
            <a:xfrm>
              <a:off x="3059" y="2020"/>
              <a:ext cx="148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567" name="AutoShape 44"/>
            <p:cNvSpPr>
              <a:spLocks noChangeArrowheads="1"/>
            </p:cNvSpPr>
            <p:nvPr/>
          </p:nvSpPr>
          <p:spPr bwMode="auto">
            <a:xfrm>
              <a:off x="3431" y="2020"/>
              <a:ext cx="148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568" name="AutoShape 45"/>
            <p:cNvSpPr>
              <a:spLocks noChangeArrowheads="1"/>
            </p:cNvSpPr>
            <p:nvPr/>
          </p:nvSpPr>
          <p:spPr bwMode="auto">
            <a:xfrm>
              <a:off x="4026" y="2020"/>
              <a:ext cx="148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569" name="Oval 46"/>
            <p:cNvSpPr>
              <a:spLocks noChangeArrowheads="1"/>
            </p:cNvSpPr>
            <p:nvPr/>
          </p:nvSpPr>
          <p:spPr bwMode="auto">
            <a:xfrm>
              <a:off x="1587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70" name="Oval 47"/>
            <p:cNvSpPr>
              <a:spLocks noChangeArrowheads="1"/>
            </p:cNvSpPr>
            <p:nvPr/>
          </p:nvSpPr>
          <p:spPr bwMode="auto">
            <a:xfrm>
              <a:off x="1731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71" name="Oval 48"/>
            <p:cNvSpPr>
              <a:spLocks noChangeArrowheads="1"/>
            </p:cNvSpPr>
            <p:nvPr/>
          </p:nvSpPr>
          <p:spPr bwMode="auto">
            <a:xfrm>
              <a:off x="1875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72" name="Oval 49"/>
            <p:cNvSpPr>
              <a:spLocks noChangeArrowheads="1"/>
            </p:cNvSpPr>
            <p:nvPr/>
          </p:nvSpPr>
          <p:spPr bwMode="auto">
            <a:xfrm>
              <a:off x="2019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73" name="Oval 50"/>
            <p:cNvSpPr>
              <a:spLocks noChangeArrowheads="1"/>
            </p:cNvSpPr>
            <p:nvPr/>
          </p:nvSpPr>
          <p:spPr bwMode="auto">
            <a:xfrm>
              <a:off x="2163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74" name="Oval 51"/>
            <p:cNvSpPr>
              <a:spLocks noChangeArrowheads="1"/>
            </p:cNvSpPr>
            <p:nvPr/>
          </p:nvSpPr>
          <p:spPr bwMode="auto">
            <a:xfrm>
              <a:off x="2307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75" name="Oval 52"/>
            <p:cNvSpPr>
              <a:spLocks noChangeArrowheads="1"/>
            </p:cNvSpPr>
            <p:nvPr/>
          </p:nvSpPr>
          <p:spPr bwMode="auto">
            <a:xfrm>
              <a:off x="2451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76" name="Oval 53"/>
            <p:cNvSpPr>
              <a:spLocks noChangeArrowheads="1"/>
            </p:cNvSpPr>
            <p:nvPr/>
          </p:nvSpPr>
          <p:spPr bwMode="auto">
            <a:xfrm>
              <a:off x="2595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77" name="Rectangle 54"/>
            <p:cNvSpPr>
              <a:spLocks noChangeArrowheads="1"/>
            </p:cNvSpPr>
            <p:nvPr/>
          </p:nvSpPr>
          <p:spPr bwMode="auto">
            <a:xfrm>
              <a:off x="2499" y="1205"/>
              <a:ext cx="768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78" name="Oval 55"/>
            <p:cNvSpPr>
              <a:spLocks noChangeArrowheads="1"/>
            </p:cNvSpPr>
            <p:nvPr/>
          </p:nvSpPr>
          <p:spPr bwMode="auto">
            <a:xfrm>
              <a:off x="2547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79" name="Oval 56"/>
            <p:cNvSpPr>
              <a:spLocks noChangeArrowheads="1"/>
            </p:cNvSpPr>
            <p:nvPr/>
          </p:nvSpPr>
          <p:spPr bwMode="auto">
            <a:xfrm>
              <a:off x="2691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80" name="Oval 57"/>
            <p:cNvSpPr>
              <a:spLocks noChangeArrowheads="1"/>
            </p:cNvSpPr>
            <p:nvPr/>
          </p:nvSpPr>
          <p:spPr bwMode="auto">
            <a:xfrm>
              <a:off x="2835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81" name="Oval 58"/>
            <p:cNvSpPr>
              <a:spLocks noChangeArrowheads="1"/>
            </p:cNvSpPr>
            <p:nvPr/>
          </p:nvSpPr>
          <p:spPr bwMode="auto">
            <a:xfrm>
              <a:off x="2979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82" name="Oval 59"/>
            <p:cNvSpPr>
              <a:spLocks noChangeArrowheads="1"/>
            </p:cNvSpPr>
            <p:nvPr/>
          </p:nvSpPr>
          <p:spPr bwMode="auto">
            <a:xfrm>
              <a:off x="3123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83" name="AutoShape 60"/>
            <p:cNvSpPr>
              <a:spLocks noChangeArrowheads="1"/>
            </p:cNvSpPr>
            <p:nvPr/>
          </p:nvSpPr>
          <p:spPr bwMode="auto">
            <a:xfrm>
              <a:off x="1586" y="1637"/>
              <a:ext cx="48" cy="480"/>
            </a:xfrm>
            <a:prstGeom prst="upArrow">
              <a:avLst>
                <a:gd name="adj1" fmla="val 50000"/>
                <a:gd name="adj2" fmla="val 250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21584" name="AutoShape 61"/>
            <p:cNvSpPr>
              <a:spLocks noChangeArrowheads="1"/>
            </p:cNvSpPr>
            <p:nvPr/>
          </p:nvSpPr>
          <p:spPr bwMode="auto">
            <a:xfrm>
              <a:off x="2930" y="1397"/>
              <a:ext cx="48" cy="720"/>
            </a:xfrm>
            <a:prstGeom prst="upArrow">
              <a:avLst>
                <a:gd name="adj1" fmla="val 50000"/>
                <a:gd name="adj2" fmla="val 37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6750"/>
            <a:ext cx="7210425" cy="752475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Resource-Based Learning</a:t>
            </a:r>
            <a:endParaRPr lang="en-US" altLang="nl-NL" i="1" dirty="0" smtClean="0"/>
          </a:p>
        </p:txBody>
      </p:sp>
      <p:sp>
        <p:nvSpPr>
          <p:cNvPr id="21508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09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grpSp>
        <p:nvGrpSpPr>
          <p:cNvPr id="3" name="Group 151"/>
          <p:cNvGrpSpPr>
            <a:grpSpLocks/>
          </p:cNvGrpSpPr>
          <p:nvPr/>
        </p:nvGrpSpPr>
        <p:grpSpPr bwMode="auto">
          <a:xfrm>
            <a:off x="4349750" y="3719513"/>
            <a:ext cx="4256088" cy="2224087"/>
            <a:chOff x="2740" y="2343"/>
            <a:chExt cx="2681" cy="1401"/>
          </a:xfrm>
        </p:grpSpPr>
        <p:pic>
          <p:nvPicPr>
            <p:cNvPr id="21544" name="Picture 146" descr="Confused man at compu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" y="2843"/>
              <a:ext cx="884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144" descr="ETEN%20M500%20PDA%20MOBILE%20PHON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" y="3132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148" descr="33-book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2660"/>
              <a:ext cx="100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150" descr="ask-the-expe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" y="2343"/>
              <a:ext cx="722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1" name="Group 72"/>
          <p:cNvGrpSpPr>
            <a:grpSpLocks/>
          </p:cNvGrpSpPr>
          <p:nvPr/>
        </p:nvGrpSpPr>
        <p:grpSpPr bwMode="auto">
          <a:xfrm>
            <a:off x="1420813" y="2795588"/>
            <a:ext cx="5341937" cy="401637"/>
            <a:chOff x="895" y="1761"/>
            <a:chExt cx="3365" cy="253"/>
          </a:xfrm>
        </p:grpSpPr>
        <p:sp>
          <p:nvSpPr>
            <p:cNvPr id="21537" name="Freeform 5"/>
            <p:cNvSpPr>
              <a:spLocks/>
            </p:cNvSpPr>
            <p:nvPr/>
          </p:nvSpPr>
          <p:spPr bwMode="auto">
            <a:xfrm>
              <a:off x="895" y="1768"/>
              <a:ext cx="316" cy="246"/>
            </a:xfrm>
            <a:custGeom>
              <a:avLst/>
              <a:gdLst>
                <a:gd name="T0" fmla="*/ 1 w 529"/>
                <a:gd name="T1" fmla="*/ 0 h 412"/>
                <a:gd name="T2" fmla="*/ 1 w 529"/>
                <a:gd name="T3" fmla="*/ 1 h 412"/>
                <a:gd name="T4" fmla="*/ 1 w 529"/>
                <a:gd name="T5" fmla="*/ 1 h 412"/>
                <a:gd name="T6" fmla="*/ 1 w 529"/>
                <a:gd name="T7" fmla="*/ 1 h 412"/>
                <a:gd name="T8" fmla="*/ 1 w 529"/>
                <a:gd name="T9" fmla="*/ 1 h 412"/>
                <a:gd name="T10" fmla="*/ 1 w 529"/>
                <a:gd name="T11" fmla="*/ 1 h 412"/>
                <a:gd name="T12" fmla="*/ 1 w 529"/>
                <a:gd name="T13" fmla="*/ 1 h 412"/>
                <a:gd name="T14" fmla="*/ 1 w 529"/>
                <a:gd name="T15" fmla="*/ 1 h 412"/>
                <a:gd name="T16" fmla="*/ 1 w 529"/>
                <a:gd name="T17" fmla="*/ 1 h 412"/>
                <a:gd name="T18" fmla="*/ 1 w 529"/>
                <a:gd name="T19" fmla="*/ 1 h 412"/>
                <a:gd name="T20" fmla="*/ 1 w 529"/>
                <a:gd name="T21" fmla="*/ 1 h 412"/>
                <a:gd name="T22" fmla="*/ 1 w 529"/>
                <a:gd name="T23" fmla="*/ 1 h 412"/>
                <a:gd name="T24" fmla="*/ 1 w 529"/>
                <a:gd name="T25" fmla="*/ 1 h 412"/>
                <a:gd name="T26" fmla="*/ 1 w 529"/>
                <a:gd name="T27" fmla="*/ 1 h 412"/>
                <a:gd name="T28" fmla="*/ 1 w 529"/>
                <a:gd name="T29" fmla="*/ 1 h 412"/>
                <a:gd name="T30" fmla="*/ 1 w 529"/>
                <a:gd name="T31" fmla="*/ 1 h 412"/>
                <a:gd name="T32" fmla="*/ 1 w 529"/>
                <a:gd name="T33" fmla="*/ 1 h 412"/>
                <a:gd name="T34" fmla="*/ 1 w 529"/>
                <a:gd name="T35" fmla="*/ 1 h 412"/>
                <a:gd name="T36" fmla="*/ 1 w 529"/>
                <a:gd name="T37" fmla="*/ 1 h 412"/>
                <a:gd name="T38" fmla="*/ 1 w 529"/>
                <a:gd name="T39" fmla="*/ 1 h 412"/>
                <a:gd name="T40" fmla="*/ 1 w 529"/>
                <a:gd name="T41" fmla="*/ 1 h 412"/>
                <a:gd name="T42" fmla="*/ 1 w 529"/>
                <a:gd name="T43" fmla="*/ 0 h 412"/>
                <a:gd name="T44" fmla="*/ 1 w 529"/>
                <a:gd name="T45" fmla="*/ 0 h 4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9"/>
                <a:gd name="T70" fmla="*/ 0 h 412"/>
                <a:gd name="T71" fmla="*/ 529 w 529"/>
                <a:gd name="T72" fmla="*/ 412 h 4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9" h="412">
                  <a:moveTo>
                    <a:pt x="81" y="0"/>
                  </a:moveTo>
                  <a:cubicBezTo>
                    <a:pt x="69" y="8"/>
                    <a:pt x="63" y="22"/>
                    <a:pt x="55" y="34"/>
                  </a:cubicBezTo>
                  <a:cubicBezTo>
                    <a:pt x="49" y="43"/>
                    <a:pt x="37" y="53"/>
                    <a:pt x="33" y="64"/>
                  </a:cubicBezTo>
                  <a:cubicBezTo>
                    <a:pt x="28" y="78"/>
                    <a:pt x="27" y="82"/>
                    <a:pt x="19" y="94"/>
                  </a:cubicBezTo>
                  <a:cubicBezTo>
                    <a:pt x="12" y="105"/>
                    <a:pt x="11" y="122"/>
                    <a:pt x="7" y="134"/>
                  </a:cubicBezTo>
                  <a:cubicBezTo>
                    <a:pt x="4" y="155"/>
                    <a:pt x="0" y="175"/>
                    <a:pt x="7" y="196"/>
                  </a:cubicBezTo>
                  <a:cubicBezTo>
                    <a:pt x="9" y="213"/>
                    <a:pt x="14" y="221"/>
                    <a:pt x="21" y="236"/>
                  </a:cubicBezTo>
                  <a:cubicBezTo>
                    <a:pt x="26" y="246"/>
                    <a:pt x="27" y="261"/>
                    <a:pt x="31" y="272"/>
                  </a:cubicBezTo>
                  <a:cubicBezTo>
                    <a:pt x="37" y="289"/>
                    <a:pt x="54" y="308"/>
                    <a:pt x="69" y="318"/>
                  </a:cubicBezTo>
                  <a:cubicBezTo>
                    <a:pt x="74" y="326"/>
                    <a:pt x="81" y="335"/>
                    <a:pt x="89" y="340"/>
                  </a:cubicBezTo>
                  <a:cubicBezTo>
                    <a:pt x="96" y="350"/>
                    <a:pt x="103" y="354"/>
                    <a:pt x="113" y="360"/>
                  </a:cubicBezTo>
                  <a:cubicBezTo>
                    <a:pt x="117" y="362"/>
                    <a:pt x="125" y="368"/>
                    <a:pt x="125" y="368"/>
                  </a:cubicBezTo>
                  <a:cubicBezTo>
                    <a:pt x="147" y="401"/>
                    <a:pt x="218" y="405"/>
                    <a:pt x="253" y="412"/>
                  </a:cubicBezTo>
                  <a:cubicBezTo>
                    <a:pt x="273" y="410"/>
                    <a:pt x="291" y="406"/>
                    <a:pt x="311" y="404"/>
                  </a:cubicBezTo>
                  <a:cubicBezTo>
                    <a:pt x="355" y="393"/>
                    <a:pt x="369" y="396"/>
                    <a:pt x="409" y="374"/>
                  </a:cubicBezTo>
                  <a:cubicBezTo>
                    <a:pt x="426" y="364"/>
                    <a:pt x="438" y="342"/>
                    <a:pt x="455" y="336"/>
                  </a:cubicBezTo>
                  <a:cubicBezTo>
                    <a:pt x="481" y="310"/>
                    <a:pt x="498" y="284"/>
                    <a:pt x="513" y="250"/>
                  </a:cubicBezTo>
                  <a:cubicBezTo>
                    <a:pt x="522" y="230"/>
                    <a:pt x="522" y="208"/>
                    <a:pt x="529" y="188"/>
                  </a:cubicBezTo>
                  <a:cubicBezTo>
                    <a:pt x="527" y="150"/>
                    <a:pt x="525" y="94"/>
                    <a:pt x="503" y="60"/>
                  </a:cubicBezTo>
                  <a:cubicBezTo>
                    <a:pt x="500" y="47"/>
                    <a:pt x="493" y="34"/>
                    <a:pt x="487" y="22"/>
                  </a:cubicBezTo>
                  <a:cubicBezTo>
                    <a:pt x="484" y="16"/>
                    <a:pt x="471" y="12"/>
                    <a:pt x="471" y="12"/>
                  </a:cubicBezTo>
                  <a:cubicBezTo>
                    <a:pt x="369" y="20"/>
                    <a:pt x="257" y="3"/>
                    <a:pt x="155" y="0"/>
                  </a:cubicBezTo>
                  <a:cubicBezTo>
                    <a:pt x="92" y="2"/>
                    <a:pt x="116" y="4"/>
                    <a:pt x="8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38" name="Freeform 7"/>
            <p:cNvSpPr>
              <a:spLocks/>
            </p:cNvSpPr>
            <p:nvPr/>
          </p:nvSpPr>
          <p:spPr bwMode="auto">
            <a:xfrm>
              <a:off x="1273" y="1866"/>
              <a:ext cx="310" cy="145"/>
            </a:xfrm>
            <a:custGeom>
              <a:avLst/>
              <a:gdLst>
                <a:gd name="T0" fmla="*/ 0 w 522"/>
                <a:gd name="T1" fmla="*/ 1 h 242"/>
                <a:gd name="T2" fmla="*/ 1 w 522"/>
                <a:gd name="T3" fmla="*/ 1 h 242"/>
                <a:gd name="T4" fmla="*/ 1 w 522"/>
                <a:gd name="T5" fmla="*/ 1 h 242"/>
                <a:gd name="T6" fmla="*/ 1 w 522"/>
                <a:gd name="T7" fmla="*/ 1 h 242"/>
                <a:gd name="T8" fmla="*/ 1 w 522"/>
                <a:gd name="T9" fmla="*/ 1 h 242"/>
                <a:gd name="T10" fmla="*/ 1 w 522"/>
                <a:gd name="T11" fmla="*/ 1 h 242"/>
                <a:gd name="T12" fmla="*/ 1 w 522"/>
                <a:gd name="T13" fmla="*/ 1 h 242"/>
                <a:gd name="T14" fmla="*/ 1 w 522"/>
                <a:gd name="T15" fmla="*/ 1 h 242"/>
                <a:gd name="T16" fmla="*/ 1 w 522"/>
                <a:gd name="T17" fmla="*/ 1 h 242"/>
                <a:gd name="T18" fmla="*/ 1 w 522"/>
                <a:gd name="T19" fmla="*/ 1 h 242"/>
                <a:gd name="T20" fmla="*/ 1 w 522"/>
                <a:gd name="T21" fmla="*/ 1 h 242"/>
                <a:gd name="T22" fmla="*/ 1 w 522"/>
                <a:gd name="T23" fmla="*/ 1 h 242"/>
                <a:gd name="T24" fmla="*/ 1 w 522"/>
                <a:gd name="T25" fmla="*/ 1 h 242"/>
                <a:gd name="T26" fmla="*/ 1 w 522"/>
                <a:gd name="T27" fmla="*/ 1 h 242"/>
                <a:gd name="T28" fmla="*/ 1 w 522"/>
                <a:gd name="T29" fmla="*/ 1 h 242"/>
                <a:gd name="T30" fmla="*/ 1 w 522"/>
                <a:gd name="T31" fmla="*/ 1 h 242"/>
                <a:gd name="T32" fmla="*/ 1 w 522"/>
                <a:gd name="T33" fmla="*/ 1 h 242"/>
                <a:gd name="T34" fmla="*/ 1 w 522"/>
                <a:gd name="T35" fmla="*/ 1 h 242"/>
                <a:gd name="T36" fmla="*/ 1 w 522"/>
                <a:gd name="T37" fmla="*/ 1 h 242"/>
                <a:gd name="T38" fmla="*/ 0 w 522"/>
                <a:gd name="T39" fmla="*/ 1 h 2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2"/>
                <a:gd name="T61" fmla="*/ 0 h 242"/>
                <a:gd name="T62" fmla="*/ 522 w 522"/>
                <a:gd name="T63" fmla="*/ 242 h 2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2" h="242">
                  <a:moveTo>
                    <a:pt x="0" y="12"/>
                  </a:moveTo>
                  <a:cubicBezTo>
                    <a:pt x="4" y="37"/>
                    <a:pt x="12" y="61"/>
                    <a:pt x="22" y="84"/>
                  </a:cubicBezTo>
                  <a:cubicBezTo>
                    <a:pt x="28" y="98"/>
                    <a:pt x="29" y="115"/>
                    <a:pt x="40" y="126"/>
                  </a:cubicBezTo>
                  <a:cubicBezTo>
                    <a:pt x="44" y="138"/>
                    <a:pt x="53" y="153"/>
                    <a:pt x="64" y="160"/>
                  </a:cubicBezTo>
                  <a:cubicBezTo>
                    <a:pt x="78" y="181"/>
                    <a:pt x="93" y="181"/>
                    <a:pt x="108" y="196"/>
                  </a:cubicBezTo>
                  <a:cubicBezTo>
                    <a:pt x="140" y="228"/>
                    <a:pt x="197" y="236"/>
                    <a:pt x="240" y="242"/>
                  </a:cubicBezTo>
                  <a:cubicBezTo>
                    <a:pt x="268" y="240"/>
                    <a:pt x="296" y="236"/>
                    <a:pt x="324" y="234"/>
                  </a:cubicBezTo>
                  <a:cubicBezTo>
                    <a:pt x="339" y="229"/>
                    <a:pt x="359" y="229"/>
                    <a:pt x="372" y="220"/>
                  </a:cubicBezTo>
                  <a:cubicBezTo>
                    <a:pt x="381" y="214"/>
                    <a:pt x="394" y="209"/>
                    <a:pt x="404" y="206"/>
                  </a:cubicBezTo>
                  <a:cubicBezTo>
                    <a:pt x="418" y="192"/>
                    <a:pt x="439" y="182"/>
                    <a:pt x="452" y="166"/>
                  </a:cubicBezTo>
                  <a:cubicBezTo>
                    <a:pt x="465" y="150"/>
                    <a:pt x="474" y="133"/>
                    <a:pt x="484" y="116"/>
                  </a:cubicBezTo>
                  <a:cubicBezTo>
                    <a:pt x="491" y="104"/>
                    <a:pt x="500" y="93"/>
                    <a:pt x="506" y="80"/>
                  </a:cubicBezTo>
                  <a:cubicBezTo>
                    <a:pt x="506" y="80"/>
                    <a:pt x="511" y="65"/>
                    <a:pt x="512" y="62"/>
                  </a:cubicBezTo>
                  <a:cubicBezTo>
                    <a:pt x="513" y="60"/>
                    <a:pt x="514" y="56"/>
                    <a:pt x="514" y="56"/>
                  </a:cubicBezTo>
                  <a:cubicBezTo>
                    <a:pt x="518" y="22"/>
                    <a:pt x="521" y="34"/>
                    <a:pt x="516" y="18"/>
                  </a:cubicBezTo>
                  <a:cubicBezTo>
                    <a:pt x="522" y="0"/>
                    <a:pt x="498" y="18"/>
                    <a:pt x="492" y="20"/>
                  </a:cubicBezTo>
                  <a:cubicBezTo>
                    <a:pt x="488" y="22"/>
                    <a:pt x="480" y="24"/>
                    <a:pt x="480" y="24"/>
                  </a:cubicBezTo>
                  <a:cubicBezTo>
                    <a:pt x="393" y="18"/>
                    <a:pt x="308" y="19"/>
                    <a:pt x="220" y="18"/>
                  </a:cubicBezTo>
                  <a:cubicBezTo>
                    <a:pt x="171" y="20"/>
                    <a:pt x="125" y="16"/>
                    <a:pt x="76" y="14"/>
                  </a:cubicBezTo>
                  <a:cubicBezTo>
                    <a:pt x="69" y="14"/>
                    <a:pt x="0" y="22"/>
                    <a:pt x="0" y="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39" name="Freeform 8"/>
            <p:cNvSpPr>
              <a:spLocks/>
            </p:cNvSpPr>
            <p:nvPr/>
          </p:nvSpPr>
          <p:spPr bwMode="auto">
            <a:xfrm>
              <a:off x="2997" y="1924"/>
              <a:ext cx="289" cy="88"/>
            </a:xfrm>
            <a:custGeom>
              <a:avLst/>
              <a:gdLst>
                <a:gd name="T0" fmla="*/ 0 w 482"/>
                <a:gd name="T1" fmla="*/ 1 h 147"/>
                <a:gd name="T2" fmla="*/ 1 w 482"/>
                <a:gd name="T3" fmla="*/ 1 h 147"/>
                <a:gd name="T4" fmla="*/ 1 w 482"/>
                <a:gd name="T5" fmla="*/ 1 h 147"/>
                <a:gd name="T6" fmla="*/ 1 w 482"/>
                <a:gd name="T7" fmla="*/ 1 h 147"/>
                <a:gd name="T8" fmla="*/ 1 w 482"/>
                <a:gd name="T9" fmla="*/ 1 h 147"/>
                <a:gd name="T10" fmla="*/ 1 w 482"/>
                <a:gd name="T11" fmla="*/ 1 h 147"/>
                <a:gd name="T12" fmla="*/ 1 w 482"/>
                <a:gd name="T13" fmla="*/ 1 h 147"/>
                <a:gd name="T14" fmla="*/ 1 w 482"/>
                <a:gd name="T15" fmla="*/ 1 h 147"/>
                <a:gd name="T16" fmla="*/ 1 w 482"/>
                <a:gd name="T17" fmla="*/ 1 h 147"/>
                <a:gd name="T18" fmla="*/ 1 w 482"/>
                <a:gd name="T19" fmla="*/ 1 h 147"/>
                <a:gd name="T20" fmla="*/ 1 w 482"/>
                <a:gd name="T21" fmla="*/ 1 h 147"/>
                <a:gd name="T22" fmla="*/ 1 w 482"/>
                <a:gd name="T23" fmla="*/ 1 h 147"/>
                <a:gd name="T24" fmla="*/ 1 w 482"/>
                <a:gd name="T25" fmla="*/ 1 h 147"/>
                <a:gd name="T26" fmla="*/ 1 w 482"/>
                <a:gd name="T27" fmla="*/ 1 h 147"/>
                <a:gd name="T28" fmla="*/ 1 w 482"/>
                <a:gd name="T29" fmla="*/ 1 h 147"/>
                <a:gd name="T30" fmla="*/ 1 w 482"/>
                <a:gd name="T31" fmla="*/ 1 h 147"/>
                <a:gd name="T32" fmla="*/ 1 w 482"/>
                <a:gd name="T33" fmla="*/ 1 h 147"/>
                <a:gd name="T34" fmla="*/ 1 w 482"/>
                <a:gd name="T35" fmla="*/ 1 h 147"/>
                <a:gd name="T36" fmla="*/ 1 w 482"/>
                <a:gd name="T37" fmla="*/ 1 h 147"/>
                <a:gd name="T38" fmla="*/ 0 w 482"/>
                <a:gd name="T39" fmla="*/ 1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2"/>
                <a:gd name="T61" fmla="*/ 0 h 147"/>
                <a:gd name="T62" fmla="*/ 482 w 482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2" h="147">
                  <a:moveTo>
                    <a:pt x="0" y="3"/>
                  </a:moveTo>
                  <a:cubicBezTo>
                    <a:pt x="7" y="13"/>
                    <a:pt x="10" y="18"/>
                    <a:pt x="20" y="25"/>
                  </a:cubicBezTo>
                  <a:cubicBezTo>
                    <a:pt x="23" y="33"/>
                    <a:pt x="25" y="36"/>
                    <a:pt x="32" y="41"/>
                  </a:cubicBezTo>
                  <a:cubicBezTo>
                    <a:pt x="41" y="55"/>
                    <a:pt x="36" y="50"/>
                    <a:pt x="46" y="57"/>
                  </a:cubicBezTo>
                  <a:cubicBezTo>
                    <a:pt x="51" y="65"/>
                    <a:pt x="60" y="72"/>
                    <a:pt x="68" y="77"/>
                  </a:cubicBezTo>
                  <a:cubicBezTo>
                    <a:pt x="72" y="88"/>
                    <a:pt x="84" y="94"/>
                    <a:pt x="94" y="99"/>
                  </a:cubicBezTo>
                  <a:cubicBezTo>
                    <a:pt x="106" y="105"/>
                    <a:pt x="119" y="116"/>
                    <a:pt x="130" y="123"/>
                  </a:cubicBezTo>
                  <a:cubicBezTo>
                    <a:pt x="143" y="132"/>
                    <a:pt x="165" y="134"/>
                    <a:pt x="180" y="137"/>
                  </a:cubicBezTo>
                  <a:cubicBezTo>
                    <a:pt x="180" y="137"/>
                    <a:pt x="205" y="142"/>
                    <a:pt x="210" y="143"/>
                  </a:cubicBezTo>
                  <a:cubicBezTo>
                    <a:pt x="217" y="144"/>
                    <a:pt x="230" y="147"/>
                    <a:pt x="230" y="147"/>
                  </a:cubicBezTo>
                  <a:cubicBezTo>
                    <a:pt x="251" y="145"/>
                    <a:pt x="271" y="143"/>
                    <a:pt x="292" y="141"/>
                  </a:cubicBezTo>
                  <a:cubicBezTo>
                    <a:pt x="304" y="139"/>
                    <a:pt x="316" y="137"/>
                    <a:pt x="328" y="135"/>
                  </a:cubicBezTo>
                  <a:cubicBezTo>
                    <a:pt x="343" y="130"/>
                    <a:pt x="355" y="122"/>
                    <a:pt x="370" y="117"/>
                  </a:cubicBezTo>
                  <a:cubicBezTo>
                    <a:pt x="382" y="113"/>
                    <a:pt x="388" y="101"/>
                    <a:pt x="400" y="97"/>
                  </a:cubicBezTo>
                  <a:cubicBezTo>
                    <a:pt x="415" y="82"/>
                    <a:pt x="428" y="67"/>
                    <a:pt x="446" y="55"/>
                  </a:cubicBezTo>
                  <a:cubicBezTo>
                    <a:pt x="456" y="41"/>
                    <a:pt x="451" y="46"/>
                    <a:pt x="460" y="37"/>
                  </a:cubicBezTo>
                  <a:cubicBezTo>
                    <a:pt x="462" y="32"/>
                    <a:pt x="482" y="0"/>
                    <a:pt x="476" y="1"/>
                  </a:cubicBezTo>
                  <a:cubicBezTo>
                    <a:pt x="453" y="6"/>
                    <a:pt x="431" y="10"/>
                    <a:pt x="408" y="13"/>
                  </a:cubicBezTo>
                  <a:cubicBezTo>
                    <a:pt x="360" y="11"/>
                    <a:pt x="312" y="10"/>
                    <a:pt x="264" y="7"/>
                  </a:cubicBezTo>
                  <a:cubicBezTo>
                    <a:pt x="175" y="9"/>
                    <a:pt x="88" y="6"/>
                    <a:pt x="0" y="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40" name="Freeform 9"/>
            <p:cNvSpPr>
              <a:spLocks/>
            </p:cNvSpPr>
            <p:nvPr/>
          </p:nvSpPr>
          <p:spPr bwMode="auto">
            <a:xfrm>
              <a:off x="2238" y="1761"/>
              <a:ext cx="311" cy="250"/>
            </a:xfrm>
            <a:custGeom>
              <a:avLst/>
              <a:gdLst>
                <a:gd name="T0" fmla="*/ 1 w 521"/>
                <a:gd name="T1" fmla="*/ 1 h 417"/>
                <a:gd name="T2" fmla="*/ 1 w 521"/>
                <a:gd name="T3" fmla="*/ 1 h 417"/>
                <a:gd name="T4" fmla="*/ 1 w 521"/>
                <a:gd name="T5" fmla="*/ 1 h 417"/>
                <a:gd name="T6" fmla="*/ 1 w 521"/>
                <a:gd name="T7" fmla="*/ 1 h 417"/>
                <a:gd name="T8" fmla="*/ 1 w 521"/>
                <a:gd name="T9" fmla="*/ 1 h 417"/>
                <a:gd name="T10" fmla="*/ 0 w 521"/>
                <a:gd name="T11" fmla="*/ 1 h 417"/>
                <a:gd name="T12" fmla="*/ 1 w 521"/>
                <a:gd name="T13" fmla="*/ 1 h 417"/>
                <a:gd name="T14" fmla="*/ 1 w 521"/>
                <a:gd name="T15" fmla="*/ 1 h 417"/>
                <a:gd name="T16" fmla="*/ 1 w 521"/>
                <a:gd name="T17" fmla="*/ 1 h 417"/>
                <a:gd name="T18" fmla="*/ 1 w 521"/>
                <a:gd name="T19" fmla="*/ 1 h 417"/>
                <a:gd name="T20" fmla="*/ 1 w 521"/>
                <a:gd name="T21" fmla="*/ 1 h 417"/>
                <a:gd name="T22" fmla="*/ 1 w 521"/>
                <a:gd name="T23" fmla="*/ 1 h 417"/>
                <a:gd name="T24" fmla="*/ 1 w 521"/>
                <a:gd name="T25" fmla="*/ 1 h 417"/>
                <a:gd name="T26" fmla="*/ 1 w 521"/>
                <a:gd name="T27" fmla="*/ 1 h 417"/>
                <a:gd name="T28" fmla="*/ 1 w 521"/>
                <a:gd name="T29" fmla="*/ 1 h 417"/>
                <a:gd name="T30" fmla="*/ 1 w 521"/>
                <a:gd name="T31" fmla="*/ 1 h 417"/>
                <a:gd name="T32" fmla="*/ 1 w 521"/>
                <a:gd name="T33" fmla="*/ 1 h 417"/>
                <a:gd name="T34" fmla="*/ 1 w 521"/>
                <a:gd name="T35" fmla="*/ 1 h 417"/>
                <a:gd name="T36" fmla="*/ 1 w 521"/>
                <a:gd name="T37" fmla="*/ 1 h 417"/>
                <a:gd name="T38" fmla="*/ 1 w 521"/>
                <a:gd name="T39" fmla="*/ 1 h 417"/>
                <a:gd name="T40" fmla="*/ 1 w 521"/>
                <a:gd name="T41" fmla="*/ 1 h 417"/>
                <a:gd name="T42" fmla="*/ 1 w 521"/>
                <a:gd name="T43" fmla="*/ 1 h 417"/>
                <a:gd name="T44" fmla="*/ 1 w 521"/>
                <a:gd name="T45" fmla="*/ 1 h 417"/>
                <a:gd name="T46" fmla="*/ 1 w 521"/>
                <a:gd name="T47" fmla="*/ 1 h 4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1"/>
                <a:gd name="T73" fmla="*/ 0 h 417"/>
                <a:gd name="T74" fmla="*/ 521 w 521"/>
                <a:gd name="T75" fmla="*/ 417 h 4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1" h="417">
                  <a:moveTo>
                    <a:pt x="92" y="1"/>
                  </a:moveTo>
                  <a:cubicBezTo>
                    <a:pt x="85" y="3"/>
                    <a:pt x="74" y="11"/>
                    <a:pt x="74" y="11"/>
                  </a:cubicBezTo>
                  <a:cubicBezTo>
                    <a:pt x="68" y="19"/>
                    <a:pt x="60" y="25"/>
                    <a:pt x="54" y="33"/>
                  </a:cubicBezTo>
                  <a:cubicBezTo>
                    <a:pt x="40" y="51"/>
                    <a:pt x="27" y="73"/>
                    <a:pt x="18" y="93"/>
                  </a:cubicBezTo>
                  <a:cubicBezTo>
                    <a:pt x="14" y="102"/>
                    <a:pt x="9" y="113"/>
                    <a:pt x="6" y="123"/>
                  </a:cubicBezTo>
                  <a:cubicBezTo>
                    <a:pt x="4" y="129"/>
                    <a:pt x="0" y="141"/>
                    <a:pt x="0" y="141"/>
                  </a:cubicBezTo>
                  <a:cubicBezTo>
                    <a:pt x="4" y="173"/>
                    <a:pt x="1" y="208"/>
                    <a:pt x="8" y="239"/>
                  </a:cubicBezTo>
                  <a:cubicBezTo>
                    <a:pt x="11" y="252"/>
                    <a:pt x="23" y="263"/>
                    <a:pt x="28" y="275"/>
                  </a:cubicBezTo>
                  <a:cubicBezTo>
                    <a:pt x="37" y="296"/>
                    <a:pt x="46" y="320"/>
                    <a:pt x="66" y="333"/>
                  </a:cubicBezTo>
                  <a:cubicBezTo>
                    <a:pt x="73" y="343"/>
                    <a:pt x="68" y="338"/>
                    <a:pt x="82" y="347"/>
                  </a:cubicBezTo>
                  <a:cubicBezTo>
                    <a:pt x="84" y="348"/>
                    <a:pt x="88" y="351"/>
                    <a:pt x="88" y="351"/>
                  </a:cubicBezTo>
                  <a:cubicBezTo>
                    <a:pt x="96" y="363"/>
                    <a:pt x="110" y="369"/>
                    <a:pt x="122" y="377"/>
                  </a:cubicBezTo>
                  <a:cubicBezTo>
                    <a:pt x="161" y="403"/>
                    <a:pt x="211" y="409"/>
                    <a:pt x="256" y="417"/>
                  </a:cubicBezTo>
                  <a:cubicBezTo>
                    <a:pt x="293" y="414"/>
                    <a:pt x="333" y="409"/>
                    <a:pt x="368" y="397"/>
                  </a:cubicBezTo>
                  <a:cubicBezTo>
                    <a:pt x="400" y="386"/>
                    <a:pt x="444" y="349"/>
                    <a:pt x="468" y="325"/>
                  </a:cubicBezTo>
                  <a:cubicBezTo>
                    <a:pt x="473" y="310"/>
                    <a:pt x="466" y="328"/>
                    <a:pt x="476" y="315"/>
                  </a:cubicBezTo>
                  <a:cubicBezTo>
                    <a:pt x="483" y="307"/>
                    <a:pt x="488" y="294"/>
                    <a:pt x="494" y="285"/>
                  </a:cubicBezTo>
                  <a:cubicBezTo>
                    <a:pt x="501" y="274"/>
                    <a:pt x="514" y="244"/>
                    <a:pt x="518" y="231"/>
                  </a:cubicBezTo>
                  <a:cubicBezTo>
                    <a:pt x="515" y="223"/>
                    <a:pt x="518" y="219"/>
                    <a:pt x="516" y="211"/>
                  </a:cubicBezTo>
                  <a:cubicBezTo>
                    <a:pt x="518" y="202"/>
                    <a:pt x="521" y="196"/>
                    <a:pt x="518" y="187"/>
                  </a:cubicBezTo>
                  <a:cubicBezTo>
                    <a:pt x="515" y="123"/>
                    <a:pt x="509" y="53"/>
                    <a:pt x="452" y="15"/>
                  </a:cubicBezTo>
                  <a:cubicBezTo>
                    <a:pt x="436" y="4"/>
                    <a:pt x="405" y="5"/>
                    <a:pt x="388" y="3"/>
                  </a:cubicBezTo>
                  <a:cubicBezTo>
                    <a:pt x="304" y="5"/>
                    <a:pt x="222" y="7"/>
                    <a:pt x="138" y="3"/>
                  </a:cubicBezTo>
                  <a:cubicBezTo>
                    <a:pt x="111" y="0"/>
                    <a:pt x="126" y="1"/>
                    <a:pt x="92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41" name="Freeform 10"/>
            <p:cNvSpPr>
              <a:spLocks/>
            </p:cNvSpPr>
            <p:nvPr/>
          </p:nvSpPr>
          <p:spPr bwMode="auto">
            <a:xfrm>
              <a:off x="2610" y="1847"/>
              <a:ext cx="318" cy="164"/>
            </a:xfrm>
            <a:custGeom>
              <a:avLst/>
              <a:gdLst>
                <a:gd name="T0" fmla="*/ 1 w 532"/>
                <a:gd name="T1" fmla="*/ 0 h 274"/>
                <a:gd name="T2" fmla="*/ 1 w 532"/>
                <a:gd name="T3" fmla="*/ 1 h 274"/>
                <a:gd name="T4" fmla="*/ 1 w 532"/>
                <a:gd name="T5" fmla="*/ 1 h 274"/>
                <a:gd name="T6" fmla="*/ 1 w 532"/>
                <a:gd name="T7" fmla="*/ 1 h 274"/>
                <a:gd name="T8" fmla="*/ 1 w 532"/>
                <a:gd name="T9" fmla="*/ 1 h 274"/>
                <a:gd name="T10" fmla="*/ 1 w 532"/>
                <a:gd name="T11" fmla="*/ 1 h 274"/>
                <a:gd name="T12" fmla="*/ 1 w 532"/>
                <a:gd name="T13" fmla="*/ 1 h 274"/>
                <a:gd name="T14" fmla="*/ 1 w 532"/>
                <a:gd name="T15" fmla="*/ 1 h 274"/>
                <a:gd name="T16" fmla="*/ 1 w 532"/>
                <a:gd name="T17" fmla="*/ 1 h 274"/>
                <a:gd name="T18" fmla="*/ 1 w 532"/>
                <a:gd name="T19" fmla="*/ 1 h 274"/>
                <a:gd name="T20" fmla="*/ 1 w 532"/>
                <a:gd name="T21" fmla="*/ 1 h 274"/>
                <a:gd name="T22" fmla="*/ 1 w 532"/>
                <a:gd name="T23" fmla="*/ 1 h 274"/>
                <a:gd name="T24" fmla="*/ 1 w 532"/>
                <a:gd name="T25" fmla="*/ 1 h 274"/>
                <a:gd name="T26" fmla="*/ 1 w 532"/>
                <a:gd name="T27" fmla="*/ 1 h 274"/>
                <a:gd name="T28" fmla="*/ 1 w 532"/>
                <a:gd name="T29" fmla="*/ 1 h 274"/>
                <a:gd name="T30" fmla="*/ 1 w 532"/>
                <a:gd name="T31" fmla="*/ 1 h 274"/>
                <a:gd name="T32" fmla="*/ 1 w 532"/>
                <a:gd name="T33" fmla="*/ 1 h 274"/>
                <a:gd name="T34" fmla="*/ 1 w 532"/>
                <a:gd name="T35" fmla="*/ 1 h 274"/>
                <a:gd name="T36" fmla="*/ 1 w 532"/>
                <a:gd name="T37" fmla="*/ 1 h 274"/>
                <a:gd name="T38" fmla="*/ 1 w 532"/>
                <a:gd name="T39" fmla="*/ 1 h 274"/>
                <a:gd name="T40" fmla="*/ 1 w 532"/>
                <a:gd name="T41" fmla="*/ 1 h 274"/>
                <a:gd name="T42" fmla="*/ 1 w 532"/>
                <a:gd name="T43" fmla="*/ 1 h 274"/>
                <a:gd name="T44" fmla="*/ 1 w 532"/>
                <a:gd name="T45" fmla="*/ 0 h 2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2"/>
                <a:gd name="T70" fmla="*/ 0 h 274"/>
                <a:gd name="T71" fmla="*/ 532 w 532"/>
                <a:gd name="T72" fmla="*/ 274 h 2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2" h="274">
                  <a:moveTo>
                    <a:pt x="8" y="0"/>
                  </a:moveTo>
                  <a:cubicBezTo>
                    <a:pt x="0" y="24"/>
                    <a:pt x="8" y="53"/>
                    <a:pt x="12" y="78"/>
                  </a:cubicBezTo>
                  <a:cubicBezTo>
                    <a:pt x="18" y="119"/>
                    <a:pt x="27" y="118"/>
                    <a:pt x="44" y="150"/>
                  </a:cubicBezTo>
                  <a:cubicBezTo>
                    <a:pt x="61" y="181"/>
                    <a:pt x="84" y="214"/>
                    <a:pt x="114" y="234"/>
                  </a:cubicBezTo>
                  <a:cubicBezTo>
                    <a:pt x="125" y="242"/>
                    <a:pt x="140" y="242"/>
                    <a:pt x="152" y="248"/>
                  </a:cubicBezTo>
                  <a:cubicBezTo>
                    <a:pt x="182" y="263"/>
                    <a:pt x="208" y="270"/>
                    <a:pt x="242" y="274"/>
                  </a:cubicBezTo>
                  <a:cubicBezTo>
                    <a:pt x="280" y="272"/>
                    <a:pt x="321" y="267"/>
                    <a:pt x="358" y="258"/>
                  </a:cubicBezTo>
                  <a:cubicBezTo>
                    <a:pt x="366" y="253"/>
                    <a:pt x="374" y="248"/>
                    <a:pt x="382" y="244"/>
                  </a:cubicBezTo>
                  <a:cubicBezTo>
                    <a:pt x="386" y="242"/>
                    <a:pt x="394" y="240"/>
                    <a:pt x="394" y="240"/>
                  </a:cubicBezTo>
                  <a:cubicBezTo>
                    <a:pt x="403" y="231"/>
                    <a:pt x="417" y="222"/>
                    <a:pt x="430" y="218"/>
                  </a:cubicBezTo>
                  <a:cubicBezTo>
                    <a:pt x="437" y="207"/>
                    <a:pt x="430" y="216"/>
                    <a:pt x="440" y="210"/>
                  </a:cubicBezTo>
                  <a:cubicBezTo>
                    <a:pt x="444" y="208"/>
                    <a:pt x="452" y="202"/>
                    <a:pt x="452" y="202"/>
                  </a:cubicBezTo>
                  <a:cubicBezTo>
                    <a:pt x="464" y="184"/>
                    <a:pt x="478" y="166"/>
                    <a:pt x="490" y="148"/>
                  </a:cubicBezTo>
                  <a:cubicBezTo>
                    <a:pt x="492" y="144"/>
                    <a:pt x="492" y="140"/>
                    <a:pt x="494" y="136"/>
                  </a:cubicBezTo>
                  <a:cubicBezTo>
                    <a:pt x="497" y="132"/>
                    <a:pt x="500" y="129"/>
                    <a:pt x="502" y="124"/>
                  </a:cubicBezTo>
                  <a:cubicBezTo>
                    <a:pt x="505" y="114"/>
                    <a:pt x="511" y="104"/>
                    <a:pt x="514" y="94"/>
                  </a:cubicBezTo>
                  <a:cubicBezTo>
                    <a:pt x="516" y="88"/>
                    <a:pt x="520" y="76"/>
                    <a:pt x="520" y="76"/>
                  </a:cubicBezTo>
                  <a:cubicBezTo>
                    <a:pt x="528" y="12"/>
                    <a:pt x="532" y="28"/>
                    <a:pt x="462" y="30"/>
                  </a:cubicBezTo>
                  <a:cubicBezTo>
                    <a:pt x="412" y="24"/>
                    <a:pt x="425" y="25"/>
                    <a:pt x="332" y="26"/>
                  </a:cubicBezTo>
                  <a:cubicBezTo>
                    <a:pt x="318" y="26"/>
                    <a:pt x="290" y="30"/>
                    <a:pt x="290" y="30"/>
                  </a:cubicBezTo>
                  <a:cubicBezTo>
                    <a:pt x="247" y="27"/>
                    <a:pt x="214" y="25"/>
                    <a:pt x="168" y="24"/>
                  </a:cubicBezTo>
                  <a:cubicBezTo>
                    <a:pt x="129" y="20"/>
                    <a:pt x="91" y="14"/>
                    <a:pt x="52" y="12"/>
                  </a:cubicBezTo>
                  <a:cubicBezTo>
                    <a:pt x="5" y="9"/>
                    <a:pt x="8" y="25"/>
                    <a:pt x="8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42" name="Freeform 11"/>
            <p:cNvSpPr>
              <a:spLocks/>
            </p:cNvSpPr>
            <p:nvPr/>
          </p:nvSpPr>
          <p:spPr bwMode="auto">
            <a:xfrm>
              <a:off x="3950" y="1778"/>
              <a:ext cx="310" cy="233"/>
            </a:xfrm>
            <a:custGeom>
              <a:avLst/>
              <a:gdLst>
                <a:gd name="T0" fmla="*/ 1 w 519"/>
                <a:gd name="T1" fmla="*/ 1 h 389"/>
                <a:gd name="T2" fmla="*/ 0 w 519"/>
                <a:gd name="T3" fmla="*/ 1 h 389"/>
                <a:gd name="T4" fmla="*/ 1 w 519"/>
                <a:gd name="T5" fmla="*/ 1 h 389"/>
                <a:gd name="T6" fmla="*/ 1 w 519"/>
                <a:gd name="T7" fmla="*/ 1 h 389"/>
                <a:gd name="T8" fmla="*/ 1 w 519"/>
                <a:gd name="T9" fmla="*/ 1 h 389"/>
                <a:gd name="T10" fmla="*/ 1 w 519"/>
                <a:gd name="T11" fmla="*/ 1 h 389"/>
                <a:gd name="T12" fmla="*/ 1 w 519"/>
                <a:gd name="T13" fmla="*/ 1 h 389"/>
                <a:gd name="T14" fmla="*/ 1 w 519"/>
                <a:gd name="T15" fmla="*/ 1 h 389"/>
                <a:gd name="T16" fmla="*/ 1 w 519"/>
                <a:gd name="T17" fmla="*/ 1 h 389"/>
                <a:gd name="T18" fmla="*/ 1 w 519"/>
                <a:gd name="T19" fmla="*/ 1 h 389"/>
                <a:gd name="T20" fmla="*/ 1 w 519"/>
                <a:gd name="T21" fmla="*/ 1 h 389"/>
                <a:gd name="T22" fmla="*/ 1 w 519"/>
                <a:gd name="T23" fmla="*/ 1 h 389"/>
                <a:gd name="T24" fmla="*/ 1 w 519"/>
                <a:gd name="T25" fmla="*/ 1 h 389"/>
                <a:gd name="T26" fmla="*/ 1 w 519"/>
                <a:gd name="T27" fmla="*/ 1 h 389"/>
                <a:gd name="T28" fmla="*/ 1 w 519"/>
                <a:gd name="T29" fmla="*/ 1 h 389"/>
                <a:gd name="T30" fmla="*/ 1 w 519"/>
                <a:gd name="T31" fmla="*/ 1 h 389"/>
                <a:gd name="T32" fmla="*/ 1 w 519"/>
                <a:gd name="T33" fmla="*/ 1 h 389"/>
                <a:gd name="T34" fmla="*/ 1 w 519"/>
                <a:gd name="T35" fmla="*/ 1 h 389"/>
                <a:gd name="T36" fmla="*/ 1 w 519"/>
                <a:gd name="T37" fmla="*/ 1 h 389"/>
                <a:gd name="T38" fmla="*/ 1 w 519"/>
                <a:gd name="T39" fmla="*/ 1 h 389"/>
                <a:gd name="T40" fmla="*/ 1 w 519"/>
                <a:gd name="T41" fmla="*/ 1 h 389"/>
                <a:gd name="T42" fmla="*/ 1 w 519"/>
                <a:gd name="T43" fmla="*/ 1 h 389"/>
                <a:gd name="T44" fmla="*/ 1 w 519"/>
                <a:gd name="T45" fmla="*/ 1 h 389"/>
                <a:gd name="T46" fmla="*/ 1 w 519"/>
                <a:gd name="T47" fmla="*/ 1 h 3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9"/>
                <a:gd name="T73" fmla="*/ 0 h 389"/>
                <a:gd name="T74" fmla="*/ 519 w 519"/>
                <a:gd name="T75" fmla="*/ 389 h 3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9" h="389">
                  <a:moveTo>
                    <a:pt x="54" y="3"/>
                  </a:moveTo>
                  <a:cubicBezTo>
                    <a:pt x="19" y="55"/>
                    <a:pt x="6" y="80"/>
                    <a:pt x="0" y="145"/>
                  </a:cubicBezTo>
                  <a:cubicBezTo>
                    <a:pt x="4" y="188"/>
                    <a:pt x="15" y="221"/>
                    <a:pt x="34" y="259"/>
                  </a:cubicBezTo>
                  <a:cubicBezTo>
                    <a:pt x="40" y="271"/>
                    <a:pt x="44" y="285"/>
                    <a:pt x="54" y="295"/>
                  </a:cubicBezTo>
                  <a:cubicBezTo>
                    <a:pt x="64" y="305"/>
                    <a:pt x="74" y="313"/>
                    <a:pt x="84" y="323"/>
                  </a:cubicBezTo>
                  <a:cubicBezTo>
                    <a:pt x="98" y="337"/>
                    <a:pt x="119" y="359"/>
                    <a:pt x="138" y="365"/>
                  </a:cubicBezTo>
                  <a:cubicBezTo>
                    <a:pt x="172" y="376"/>
                    <a:pt x="204" y="385"/>
                    <a:pt x="240" y="389"/>
                  </a:cubicBezTo>
                  <a:cubicBezTo>
                    <a:pt x="277" y="387"/>
                    <a:pt x="309" y="383"/>
                    <a:pt x="344" y="375"/>
                  </a:cubicBezTo>
                  <a:cubicBezTo>
                    <a:pt x="356" y="372"/>
                    <a:pt x="371" y="371"/>
                    <a:pt x="380" y="363"/>
                  </a:cubicBezTo>
                  <a:cubicBezTo>
                    <a:pt x="395" y="350"/>
                    <a:pt x="412" y="342"/>
                    <a:pt x="428" y="331"/>
                  </a:cubicBezTo>
                  <a:cubicBezTo>
                    <a:pt x="434" y="327"/>
                    <a:pt x="446" y="317"/>
                    <a:pt x="446" y="317"/>
                  </a:cubicBezTo>
                  <a:cubicBezTo>
                    <a:pt x="462" y="293"/>
                    <a:pt x="437" y="328"/>
                    <a:pt x="456" y="307"/>
                  </a:cubicBezTo>
                  <a:cubicBezTo>
                    <a:pt x="473" y="288"/>
                    <a:pt x="484" y="262"/>
                    <a:pt x="498" y="241"/>
                  </a:cubicBezTo>
                  <a:cubicBezTo>
                    <a:pt x="506" y="229"/>
                    <a:pt x="508" y="220"/>
                    <a:pt x="512" y="207"/>
                  </a:cubicBezTo>
                  <a:cubicBezTo>
                    <a:pt x="513" y="203"/>
                    <a:pt x="516" y="195"/>
                    <a:pt x="516" y="195"/>
                  </a:cubicBezTo>
                  <a:cubicBezTo>
                    <a:pt x="511" y="180"/>
                    <a:pt x="516" y="164"/>
                    <a:pt x="518" y="149"/>
                  </a:cubicBezTo>
                  <a:cubicBezTo>
                    <a:pt x="514" y="136"/>
                    <a:pt x="519" y="121"/>
                    <a:pt x="516" y="107"/>
                  </a:cubicBezTo>
                  <a:cubicBezTo>
                    <a:pt x="514" y="98"/>
                    <a:pt x="496" y="39"/>
                    <a:pt x="492" y="33"/>
                  </a:cubicBezTo>
                  <a:cubicBezTo>
                    <a:pt x="482" y="19"/>
                    <a:pt x="467" y="14"/>
                    <a:pt x="452" y="9"/>
                  </a:cubicBezTo>
                  <a:cubicBezTo>
                    <a:pt x="446" y="7"/>
                    <a:pt x="434" y="3"/>
                    <a:pt x="434" y="3"/>
                  </a:cubicBezTo>
                  <a:cubicBezTo>
                    <a:pt x="416" y="4"/>
                    <a:pt x="404" y="6"/>
                    <a:pt x="388" y="9"/>
                  </a:cubicBezTo>
                  <a:cubicBezTo>
                    <a:pt x="370" y="8"/>
                    <a:pt x="352" y="8"/>
                    <a:pt x="334" y="7"/>
                  </a:cubicBezTo>
                  <a:cubicBezTo>
                    <a:pt x="285" y="6"/>
                    <a:pt x="186" y="3"/>
                    <a:pt x="186" y="3"/>
                  </a:cubicBezTo>
                  <a:cubicBezTo>
                    <a:pt x="142" y="0"/>
                    <a:pt x="98" y="3"/>
                    <a:pt x="54" y="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543" name="Rectangle 62"/>
            <p:cNvSpPr>
              <a:spLocks noChangeArrowheads="1"/>
            </p:cNvSpPr>
            <p:nvPr/>
          </p:nvSpPr>
          <p:spPr bwMode="auto">
            <a:xfrm>
              <a:off x="1059" y="1829"/>
              <a:ext cx="96" cy="4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</p:grp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14287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1404938" y="2689225"/>
            <a:ext cx="17303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14" name="Oval 13"/>
          <p:cNvSpPr>
            <a:spLocks noChangeArrowheads="1"/>
          </p:cNvSpPr>
          <p:nvPr/>
        </p:nvSpPr>
        <p:spPr bwMode="auto">
          <a:xfrm>
            <a:off x="485775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15" name="Oval 14"/>
          <p:cNvSpPr>
            <a:spLocks noChangeArrowheads="1"/>
          </p:cNvSpPr>
          <p:nvPr/>
        </p:nvSpPr>
        <p:spPr bwMode="auto">
          <a:xfrm>
            <a:off x="202088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16" name="Oval 15"/>
          <p:cNvSpPr>
            <a:spLocks noChangeArrowheads="1"/>
          </p:cNvSpPr>
          <p:nvPr/>
        </p:nvSpPr>
        <p:spPr bwMode="auto">
          <a:xfrm>
            <a:off x="261143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17" name="Oval 16"/>
          <p:cNvSpPr>
            <a:spLocks noChangeArrowheads="1"/>
          </p:cNvSpPr>
          <p:nvPr/>
        </p:nvSpPr>
        <p:spPr bwMode="auto">
          <a:xfrm>
            <a:off x="3556000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18" name="Oval 17"/>
          <p:cNvSpPr>
            <a:spLocks noChangeArrowheads="1"/>
          </p:cNvSpPr>
          <p:nvPr/>
        </p:nvSpPr>
        <p:spPr bwMode="auto">
          <a:xfrm>
            <a:off x="41465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19" name="Oval 18"/>
          <p:cNvSpPr>
            <a:spLocks noChangeArrowheads="1"/>
          </p:cNvSpPr>
          <p:nvPr/>
        </p:nvSpPr>
        <p:spPr bwMode="auto">
          <a:xfrm>
            <a:off x="4738688" y="2735263"/>
            <a:ext cx="493712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20" name="Oval 19"/>
          <p:cNvSpPr>
            <a:spLocks noChangeArrowheads="1"/>
          </p:cNvSpPr>
          <p:nvPr/>
        </p:nvSpPr>
        <p:spPr bwMode="auto">
          <a:xfrm>
            <a:off x="5330825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21" name="Oval 20"/>
          <p:cNvSpPr>
            <a:spLocks noChangeArrowheads="1"/>
          </p:cNvSpPr>
          <p:nvPr/>
        </p:nvSpPr>
        <p:spPr bwMode="auto">
          <a:xfrm>
            <a:off x="6272213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22" name="Rectangle 21"/>
          <p:cNvSpPr>
            <a:spLocks noChangeArrowheads="1"/>
          </p:cNvSpPr>
          <p:nvPr/>
        </p:nvSpPr>
        <p:spPr bwMode="auto">
          <a:xfrm>
            <a:off x="3532188" y="2689225"/>
            <a:ext cx="232092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23" name="Rectangle 22"/>
          <p:cNvSpPr>
            <a:spLocks noChangeArrowheads="1"/>
          </p:cNvSpPr>
          <p:nvPr/>
        </p:nvSpPr>
        <p:spPr bwMode="auto">
          <a:xfrm>
            <a:off x="373063" y="2689225"/>
            <a:ext cx="6381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24" name="Rectangle 23"/>
          <p:cNvSpPr>
            <a:spLocks noChangeArrowheads="1"/>
          </p:cNvSpPr>
          <p:nvPr/>
        </p:nvSpPr>
        <p:spPr bwMode="auto">
          <a:xfrm>
            <a:off x="6248400" y="2689225"/>
            <a:ext cx="639763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25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1526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02755 L 0.22865 0.3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862463" y="2552700"/>
            <a:ext cx="2565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600" b="1" dirty="0"/>
              <a:t>Supportive </a:t>
            </a:r>
            <a:endParaRPr lang="en-US" altLang="nl-NL" sz="1600" b="1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600" b="1" dirty="0" smtClean="0"/>
              <a:t>information</a:t>
            </a:r>
            <a:endParaRPr lang="en-US" altLang="nl-NL" sz="16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nl-NL" sz="1600" b="1" i="1" dirty="0"/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3200400" y="1689100"/>
            <a:ext cx="2565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600" b="1"/>
              <a:t>Question posed by the student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5969000" y="1689100"/>
            <a:ext cx="2565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6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600" b="1"/>
              <a:t>Useful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600" b="1"/>
              <a:t>resources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nl-NL" sz="1600" b="1"/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862463" y="4876800"/>
            <a:ext cx="2565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600" b="1" dirty="0"/>
              <a:t>Part-task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600" b="1" dirty="0" smtClean="0"/>
              <a:t>practice</a:t>
            </a:r>
            <a:endParaRPr lang="en-US" altLang="nl-NL" sz="1600" b="1" i="1" dirty="0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862463" y="3733800"/>
            <a:ext cx="2565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600" b="1" dirty="0"/>
              <a:t>Procedural </a:t>
            </a:r>
            <a:endParaRPr lang="en-US" altLang="nl-NL" sz="1600" b="1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600" b="1" dirty="0" smtClean="0"/>
              <a:t>information</a:t>
            </a:r>
            <a:endParaRPr lang="en-US" altLang="nl-NL" sz="16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nl-NL" sz="1600" b="1" i="1" dirty="0"/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3200400" y="2552700"/>
            <a:ext cx="2565400" cy="927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400" b="1"/>
              <a:t>What should I study in order to be able to perform this task?</a:t>
            </a: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5969000" y="2552700"/>
            <a:ext cx="2565400" cy="927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400" b="1"/>
              <a:t>Textbooks, experts, Internet, multimedia, animations, microworlds etc.</a:t>
            </a:r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3200400" y="3733800"/>
            <a:ext cx="2565400" cy="927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400" b="1"/>
              <a:t>How should I perform this -routine- aspect of the task?</a:t>
            </a:r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5969000" y="3733800"/>
            <a:ext cx="2565400" cy="927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400" b="1"/>
              <a:t>Colleagues, manuals, quick reference guides, on-line help, EPSS, mobile devices etc.</a:t>
            </a:r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3200400" y="4876800"/>
            <a:ext cx="2565400" cy="927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400" b="1"/>
              <a:t>Which additional practice could improve my overall task performance?</a:t>
            </a:r>
          </a:p>
        </p:txBody>
      </p:sp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5969000" y="4876800"/>
            <a:ext cx="2565400" cy="927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400" b="1"/>
              <a:t>Skillslab, drill &amp; practice Computer Based Training (CBT), part-task trainers etc.</a:t>
            </a:r>
          </a:p>
        </p:txBody>
      </p:sp>
      <p:pic>
        <p:nvPicPr>
          <p:cNvPr id="22541" name="Picture 18" descr="TNKCAP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98500"/>
            <a:ext cx="8715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5750" y="704850"/>
            <a:ext cx="69913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b="1" kern="0" dirty="0" smtClean="0">
                <a:latin typeface="+mn-lt"/>
              </a:rPr>
              <a:t>Self-Directed Learning</a:t>
            </a:r>
            <a:endParaRPr lang="en-US" b="1" kern="0" dirty="0">
              <a:latin typeface="+mn-lt"/>
            </a:endParaRPr>
          </a:p>
        </p:txBody>
      </p:sp>
      <p:sp>
        <p:nvSpPr>
          <p:cNvPr id="4" name="Rectangle 72"/>
          <p:cNvSpPr txBox="1">
            <a:spLocks noChangeArrowheads="1"/>
          </p:cNvSpPr>
          <p:nvPr/>
        </p:nvSpPr>
        <p:spPr>
          <a:xfrm>
            <a:off x="250825" y="3933825"/>
            <a:ext cx="8512175" cy="2085975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Students select own learning tasks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Right level of difficulty (task class)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Right level of help &amp; </a:t>
            </a:r>
            <a:r>
              <a:rPr lang="en-US" sz="2400" kern="0" dirty="0" smtClean="0">
                <a:latin typeface="+mn-lt"/>
              </a:rPr>
              <a:t>support</a:t>
            </a:r>
            <a:endParaRPr lang="en-US" sz="2400" kern="0" dirty="0">
              <a:latin typeface="+mn-lt"/>
            </a:endParaRPr>
          </a:p>
        </p:txBody>
      </p:sp>
      <p:sp>
        <p:nvSpPr>
          <p:cNvPr id="23556" name="Rectangle 82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57" name="Rectangle 83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795338" y="2620963"/>
            <a:ext cx="5684837" cy="31750"/>
            <a:chOff x="501" y="1651"/>
            <a:chExt cx="3581" cy="20"/>
          </a:xfrm>
        </p:grpSpPr>
        <p:cxnSp>
          <p:nvCxnSpPr>
            <p:cNvPr id="23592" name="AutoShape 148"/>
            <p:cNvCxnSpPr>
              <a:cxnSpLocks noChangeShapeType="1"/>
            </p:cNvCxnSpPr>
            <p:nvPr/>
          </p:nvCxnSpPr>
          <p:spPr bwMode="auto">
            <a:xfrm rot="-5400000">
              <a:off x="762" y="1390"/>
              <a:ext cx="20" cy="542"/>
            </a:xfrm>
            <a:prstGeom prst="curvedConnector3">
              <a:avLst>
                <a:gd name="adj1" fmla="val 770000"/>
              </a:avLst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3" name="AutoShape 149"/>
            <p:cNvCxnSpPr>
              <a:cxnSpLocks noChangeShapeType="1"/>
            </p:cNvCxnSpPr>
            <p:nvPr/>
          </p:nvCxnSpPr>
          <p:spPr bwMode="auto">
            <a:xfrm rot="-5400000">
              <a:off x="1239" y="1503"/>
              <a:ext cx="20" cy="315"/>
            </a:xfrm>
            <a:prstGeom prst="curvedConnector3">
              <a:avLst>
                <a:gd name="adj1" fmla="val 770000"/>
              </a:avLst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4" name="AutoShape 150"/>
            <p:cNvCxnSpPr>
              <a:cxnSpLocks noChangeShapeType="1"/>
            </p:cNvCxnSpPr>
            <p:nvPr/>
          </p:nvCxnSpPr>
          <p:spPr bwMode="auto">
            <a:xfrm rot="-5400000">
              <a:off x="1624" y="1481"/>
              <a:ext cx="20" cy="360"/>
            </a:xfrm>
            <a:prstGeom prst="curvedConnector3">
              <a:avLst>
                <a:gd name="adj1" fmla="val 770000"/>
              </a:avLst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5" name="AutoShape 152"/>
            <p:cNvCxnSpPr>
              <a:cxnSpLocks noChangeShapeType="1"/>
            </p:cNvCxnSpPr>
            <p:nvPr/>
          </p:nvCxnSpPr>
          <p:spPr bwMode="auto">
            <a:xfrm rot="-5400000">
              <a:off x="2100" y="1413"/>
              <a:ext cx="20" cy="496"/>
            </a:xfrm>
            <a:prstGeom prst="curvedConnector3">
              <a:avLst>
                <a:gd name="adj1" fmla="val 770000"/>
              </a:avLst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6" name="AutoShape 153"/>
            <p:cNvCxnSpPr>
              <a:cxnSpLocks noChangeShapeType="1"/>
            </p:cNvCxnSpPr>
            <p:nvPr/>
          </p:nvCxnSpPr>
          <p:spPr bwMode="auto">
            <a:xfrm rot="-5400000">
              <a:off x="2576" y="1481"/>
              <a:ext cx="20" cy="360"/>
            </a:xfrm>
            <a:prstGeom prst="curvedConnector3">
              <a:avLst>
                <a:gd name="adj1" fmla="val 770000"/>
              </a:avLst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7" name="AutoShape 154"/>
            <p:cNvCxnSpPr>
              <a:cxnSpLocks noChangeShapeType="1"/>
            </p:cNvCxnSpPr>
            <p:nvPr/>
          </p:nvCxnSpPr>
          <p:spPr bwMode="auto">
            <a:xfrm rot="-5400000">
              <a:off x="2962" y="1503"/>
              <a:ext cx="20" cy="315"/>
            </a:xfrm>
            <a:prstGeom prst="curvedConnector3">
              <a:avLst>
                <a:gd name="adj1" fmla="val 770000"/>
              </a:avLst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8" name="AutoShape 155"/>
            <p:cNvCxnSpPr>
              <a:cxnSpLocks noChangeShapeType="1"/>
            </p:cNvCxnSpPr>
            <p:nvPr/>
          </p:nvCxnSpPr>
          <p:spPr bwMode="auto">
            <a:xfrm rot="-5400000">
              <a:off x="3325" y="1503"/>
              <a:ext cx="20" cy="315"/>
            </a:xfrm>
            <a:prstGeom prst="curvedConnector3">
              <a:avLst>
                <a:gd name="adj1" fmla="val 770000"/>
              </a:avLst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9" name="AutoShape 156"/>
            <p:cNvCxnSpPr>
              <a:cxnSpLocks noChangeShapeType="1"/>
            </p:cNvCxnSpPr>
            <p:nvPr/>
          </p:nvCxnSpPr>
          <p:spPr bwMode="auto">
            <a:xfrm rot="-5400000">
              <a:off x="3801" y="1390"/>
              <a:ext cx="20" cy="542"/>
            </a:xfrm>
            <a:prstGeom prst="curvedConnector3">
              <a:avLst>
                <a:gd name="adj1" fmla="val 770000"/>
              </a:avLst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59" name="Group 72"/>
          <p:cNvGrpSpPr>
            <a:grpSpLocks/>
          </p:cNvGrpSpPr>
          <p:nvPr/>
        </p:nvGrpSpPr>
        <p:grpSpPr bwMode="auto">
          <a:xfrm>
            <a:off x="1420813" y="2795588"/>
            <a:ext cx="5341937" cy="401637"/>
            <a:chOff x="895" y="1761"/>
            <a:chExt cx="3365" cy="253"/>
          </a:xfrm>
        </p:grpSpPr>
        <p:sp>
          <p:nvSpPr>
            <p:cNvPr id="23585" name="Freeform 5"/>
            <p:cNvSpPr>
              <a:spLocks/>
            </p:cNvSpPr>
            <p:nvPr/>
          </p:nvSpPr>
          <p:spPr bwMode="auto">
            <a:xfrm>
              <a:off x="895" y="1768"/>
              <a:ext cx="316" cy="246"/>
            </a:xfrm>
            <a:custGeom>
              <a:avLst/>
              <a:gdLst>
                <a:gd name="T0" fmla="*/ 1 w 529"/>
                <a:gd name="T1" fmla="*/ 0 h 412"/>
                <a:gd name="T2" fmla="*/ 1 w 529"/>
                <a:gd name="T3" fmla="*/ 1 h 412"/>
                <a:gd name="T4" fmla="*/ 1 w 529"/>
                <a:gd name="T5" fmla="*/ 1 h 412"/>
                <a:gd name="T6" fmla="*/ 1 w 529"/>
                <a:gd name="T7" fmla="*/ 1 h 412"/>
                <a:gd name="T8" fmla="*/ 1 w 529"/>
                <a:gd name="T9" fmla="*/ 1 h 412"/>
                <a:gd name="T10" fmla="*/ 1 w 529"/>
                <a:gd name="T11" fmla="*/ 1 h 412"/>
                <a:gd name="T12" fmla="*/ 1 w 529"/>
                <a:gd name="T13" fmla="*/ 1 h 412"/>
                <a:gd name="T14" fmla="*/ 1 w 529"/>
                <a:gd name="T15" fmla="*/ 1 h 412"/>
                <a:gd name="T16" fmla="*/ 1 w 529"/>
                <a:gd name="T17" fmla="*/ 1 h 412"/>
                <a:gd name="T18" fmla="*/ 1 w 529"/>
                <a:gd name="T19" fmla="*/ 1 h 412"/>
                <a:gd name="T20" fmla="*/ 1 w 529"/>
                <a:gd name="T21" fmla="*/ 1 h 412"/>
                <a:gd name="T22" fmla="*/ 1 w 529"/>
                <a:gd name="T23" fmla="*/ 1 h 412"/>
                <a:gd name="T24" fmla="*/ 1 w 529"/>
                <a:gd name="T25" fmla="*/ 1 h 412"/>
                <a:gd name="T26" fmla="*/ 1 w 529"/>
                <a:gd name="T27" fmla="*/ 1 h 412"/>
                <a:gd name="T28" fmla="*/ 1 w 529"/>
                <a:gd name="T29" fmla="*/ 1 h 412"/>
                <a:gd name="T30" fmla="*/ 1 w 529"/>
                <a:gd name="T31" fmla="*/ 1 h 412"/>
                <a:gd name="T32" fmla="*/ 1 w 529"/>
                <a:gd name="T33" fmla="*/ 1 h 412"/>
                <a:gd name="T34" fmla="*/ 1 w 529"/>
                <a:gd name="T35" fmla="*/ 1 h 412"/>
                <a:gd name="T36" fmla="*/ 1 w 529"/>
                <a:gd name="T37" fmla="*/ 1 h 412"/>
                <a:gd name="T38" fmla="*/ 1 w 529"/>
                <a:gd name="T39" fmla="*/ 1 h 412"/>
                <a:gd name="T40" fmla="*/ 1 w 529"/>
                <a:gd name="T41" fmla="*/ 1 h 412"/>
                <a:gd name="T42" fmla="*/ 1 w 529"/>
                <a:gd name="T43" fmla="*/ 0 h 412"/>
                <a:gd name="T44" fmla="*/ 1 w 529"/>
                <a:gd name="T45" fmla="*/ 0 h 4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9"/>
                <a:gd name="T70" fmla="*/ 0 h 412"/>
                <a:gd name="T71" fmla="*/ 529 w 529"/>
                <a:gd name="T72" fmla="*/ 412 h 4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9" h="412">
                  <a:moveTo>
                    <a:pt x="81" y="0"/>
                  </a:moveTo>
                  <a:cubicBezTo>
                    <a:pt x="69" y="8"/>
                    <a:pt x="63" y="22"/>
                    <a:pt x="55" y="34"/>
                  </a:cubicBezTo>
                  <a:cubicBezTo>
                    <a:pt x="49" y="43"/>
                    <a:pt x="37" y="53"/>
                    <a:pt x="33" y="64"/>
                  </a:cubicBezTo>
                  <a:cubicBezTo>
                    <a:pt x="28" y="78"/>
                    <a:pt x="27" y="82"/>
                    <a:pt x="19" y="94"/>
                  </a:cubicBezTo>
                  <a:cubicBezTo>
                    <a:pt x="12" y="105"/>
                    <a:pt x="11" y="122"/>
                    <a:pt x="7" y="134"/>
                  </a:cubicBezTo>
                  <a:cubicBezTo>
                    <a:pt x="4" y="155"/>
                    <a:pt x="0" y="175"/>
                    <a:pt x="7" y="196"/>
                  </a:cubicBezTo>
                  <a:cubicBezTo>
                    <a:pt x="9" y="213"/>
                    <a:pt x="14" y="221"/>
                    <a:pt x="21" y="236"/>
                  </a:cubicBezTo>
                  <a:cubicBezTo>
                    <a:pt x="26" y="246"/>
                    <a:pt x="27" y="261"/>
                    <a:pt x="31" y="272"/>
                  </a:cubicBezTo>
                  <a:cubicBezTo>
                    <a:pt x="37" y="289"/>
                    <a:pt x="54" y="308"/>
                    <a:pt x="69" y="318"/>
                  </a:cubicBezTo>
                  <a:cubicBezTo>
                    <a:pt x="74" y="326"/>
                    <a:pt x="81" y="335"/>
                    <a:pt x="89" y="340"/>
                  </a:cubicBezTo>
                  <a:cubicBezTo>
                    <a:pt x="96" y="350"/>
                    <a:pt x="103" y="354"/>
                    <a:pt x="113" y="360"/>
                  </a:cubicBezTo>
                  <a:cubicBezTo>
                    <a:pt x="117" y="362"/>
                    <a:pt x="125" y="368"/>
                    <a:pt x="125" y="368"/>
                  </a:cubicBezTo>
                  <a:cubicBezTo>
                    <a:pt x="147" y="401"/>
                    <a:pt x="218" y="405"/>
                    <a:pt x="253" y="412"/>
                  </a:cubicBezTo>
                  <a:cubicBezTo>
                    <a:pt x="273" y="410"/>
                    <a:pt x="291" y="406"/>
                    <a:pt x="311" y="404"/>
                  </a:cubicBezTo>
                  <a:cubicBezTo>
                    <a:pt x="355" y="393"/>
                    <a:pt x="369" y="396"/>
                    <a:pt x="409" y="374"/>
                  </a:cubicBezTo>
                  <a:cubicBezTo>
                    <a:pt x="426" y="364"/>
                    <a:pt x="438" y="342"/>
                    <a:pt x="455" y="336"/>
                  </a:cubicBezTo>
                  <a:cubicBezTo>
                    <a:pt x="481" y="310"/>
                    <a:pt x="498" y="284"/>
                    <a:pt x="513" y="250"/>
                  </a:cubicBezTo>
                  <a:cubicBezTo>
                    <a:pt x="522" y="230"/>
                    <a:pt x="522" y="208"/>
                    <a:pt x="529" y="188"/>
                  </a:cubicBezTo>
                  <a:cubicBezTo>
                    <a:pt x="527" y="150"/>
                    <a:pt x="525" y="94"/>
                    <a:pt x="503" y="60"/>
                  </a:cubicBezTo>
                  <a:cubicBezTo>
                    <a:pt x="500" y="47"/>
                    <a:pt x="493" y="34"/>
                    <a:pt x="487" y="22"/>
                  </a:cubicBezTo>
                  <a:cubicBezTo>
                    <a:pt x="484" y="16"/>
                    <a:pt x="471" y="12"/>
                    <a:pt x="471" y="12"/>
                  </a:cubicBezTo>
                  <a:cubicBezTo>
                    <a:pt x="369" y="20"/>
                    <a:pt x="257" y="3"/>
                    <a:pt x="155" y="0"/>
                  </a:cubicBezTo>
                  <a:cubicBezTo>
                    <a:pt x="92" y="2"/>
                    <a:pt x="116" y="4"/>
                    <a:pt x="8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586" name="Freeform 7"/>
            <p:cNvSpPr>
              <a:spLocks/>
            </p:cNvSpPr>
            <p:nvPr/>
          </p:nvSpPr>
          <p:spPr bwMode="auto">
            <a:xfrm>
              <a:off x="1273" y="1866"/>
              <a:ext cx="310" cy="145"/>
            </a:xfrm>
            <a:custGeom>
              <a:avLst/>
              <a:gdLst>
                <a:gd name="T0" fmla="*/ 0 w 522"/>
                <a:gd name="T1" fmla="*/ 1 h 242"/>
                <a:gd name="T2" fmla="*/ 1 w 522"/>
                <a:gd name="T3" fmla="*/ 1 h 242"/>
                <a:gd name="T4" fmla="*/ 1 w 522"/>
                <a:gd name="T5" fmla="*/ 1 h 242"/>
                <a:gd name="T6" fmla="*/ 1 w 522"/>
                <a:gd name="T7" fmla="*/ 1 h 242"/>
                <a:gd name="T8" fmla="*/ 1 w 522"/>
                <a:gd name="T9" fmla="*/ 1 h 242"/>
                <a:gd name="T10" fmla="*/ 1 w 522"/>
                <a:gd name="T11" fmla="*/ 1 h 242"/>
                <a:gd name="T12" fmla="*/ 1 w 522"/>
                <a:gd name="T13" fmla="*/ 1 h 242"/>
                <a:gd name="T14" fmla="*/ 1 w 522"/>
                <a:gd name="T15" fmla="*/ 1 h 242"/>
                <a:gd name="T16" fmla="*/ 1 w 522"/>
                <a:gd name="T17" fmla="*/ 1 h 242"/>
                <a:gd name="T18" fmla="*/ 1 w 522"/>
                <a:gd name="T19" fmla="*/ 1 h 242"/>
                <a:gd name="T20" fmla="*/ 1 w 522"/>
                <a:gd name="T21" fmla="*/ 1 h 242"/>
                <a:gd name="T22" fmla="*/ 1 w 522"/>
                <a:gd name="T23" fmla="*/ 1 h 242"/>
                <a:gd name="T24" fmla="*/ 1 w 522"/>
                <a:gd name="T25" fmla="*/ 1 h 242"/>
                <a:gd name="T26" fmla="*/ 1 w 522"/>
                <a:gd name="T27" fmla="*/ 1 h 242"/>
                <a:gd name="T28" fmla="*/ 1 w 522"/>
                <a:gd name="T29" fmla="*/ 1 h 242"/>
                <a:gd name="T30" fmla="*/ 1 w 522"/>
                <a:gd name="T31" fmla="*/ 1 h 242"/>
                <a:gd name="T32" fmla="*/ 1 w 522"/>
                <a:gd name="T33" fmla="*/ 1 h 242"/>
                <a:gd name="T34" fmla="*/ 1 w 522"/>
                <a:gd name="T35" fmla="*/ 1 h 242"/>
                <a:gd name="T36" fmla="*/ 1 w 522"/>
                <a:gd name="T37" fmla="*/ 1 h 242"/>
                <a:gd name="T38" fmla="*/ 0 w 522"/>
                <a:gd name="T39" fmla="*/ 1 h 2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2"/>
                <a:gd name="T61" fmla="*/ 0 h 242"/>
                <a:gd name="T62" fmla="*/ 522 w 522"/>
                <a:gd name="T63" fmla="*/ 242 h 2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2" h="242">
                  <a:moveTo>
                    <a:pt x="0" y="12"/>
                  </a:moveTo>
                  <a:cubicBezTo>
                    <a:pt x="4" y="37"/>
                    <a:pt x="12" y="61"/>
                    <a:pt x="22" y="84"/>
                  </a:cubicBezTo>
                  <a:cubicBezTo>
                    <a:pt x="28" y="98"/>
                    <a:pt x="29" y="115"/>
                    <a:pt x="40" y="126"/>
                  </a:cubicBezTo>
                  <a:cubicBezTo>
                    <a:pt x="44" y="138"/>
                    <a:pt x="53" y="153"/>
                    <a:pt x="64" y="160"/>
                  </a:cubicBezTo>
                  <a:cubicBezTo>
                    <a:pt x="78" y="181"/>
                    <a:pt x="93" y="181"/>
                    <a:pt x="108" y="196"/>
                  </a:cubicBezTo>
                  <a:cubicBezTo>
                    <a:pt x="140" y="228"/>
                    <a:pt x="197" y="236"/>
                    <a:pt x="240" y="242"/>
                  </a:cubicBezTo>
                  <a:cubicBezTo>
                    <a:pt x="268" y="240"/>
                    <a:pt x="296" y="236"/>
                    <a:pt x="324" y="234"/>
                  </a:cubicBezTo>
                  <a:cubicBezTo>
                    <a:pt x="339" y="229"/>
                    <a:pt x="359" y="229"/>
                    <a:pt x="372" y="220"/>
                  </a:cubicBezTo>
                  <a:cubicBezTo>
                    <a:pt x="381" y="214"/>
                    <a:pt x="394" y="209"/>
                    <a:pt x="404" y="206"/>
                  </a:cubicBezTo>
                  <a:cubicBezTo>
                    <a:pt x="418" y="192"/>
                    <a:pt x="439" y="182"/>
                    <a:pt x="452" y="166"/>
                  </a:cubicBezTo>
                  <a:cubicBezTo>
                    <a:pt x="465" y="150"/>
                    <a:pt x="474" y="133"/>
                    <a:pt x="484" y="116"/>
                  </a:cubicBezTo>
                  <a:cubicBezTo>
                    <a:pt x="491" y="104"/>
                    <a:pt x="500" y="93"/>
                    <a:pt x="506" y="80"/>
                  </a:cubicBezTo>
                  <a:cubicBezTo>
                    <a:pt x="506" y="80"/>
                    <a:pt x="511" y="65"/>
                    <a:pt x="512" y="62"/>
                  </a:cubicBezTo>
                  <a:cubicBezTo>
                    <a:pt x="513" y="60"/>
                    <a:pt x="514" y="56"/>
                    <a:pt x="514" y="56"/>
                  </a:cubicBezTo>
                  <a:cubicBezTo>
                    <a:pt x="518" y="22"/>
                    <a:pt x="521" y="34"/>
                    <a:pt x="516" y="18"/>
                  </a:cubicBezTo>
                  <a:cubicBezTo>
                    <a:pt x="522" y="0"/>
                    <a:pt x="498" y="18"/>
                    <a:pt x="492" y="20"/>
                  </a:cubicBezTo>
                  <a:cubicBezTo>
                    <a:pt x="488" y="22"/>
                    <a:pt x="480" y="24"/>
                    <a:pt x="480" y="24"/>
                  </a:cubicBezTo>
                  <a:cubicBezTo>
                    <a:pt x="393" y="18"/>
                    <a:pt x="308" y="19"/>
                    <a:pt x="220" y="18"/>
                  </a:cubicBezTo>
                  <a:cubicBezTo>
                    <a:pt x="171" y="20"/>
                    <a:pt x="125" y="16"/>
                    <a:pt x="76" y="14"/>
                  </a:cubicBezTo>
                  <a:cubicBezTo>
                    <a:pt x="69" y="14"/>
                    <a:pt x="0" y="22"/>
                    <a:pt x="0" y="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587" name="Freeform 8"/>
            <p:cNvSpPr>
              <a:spLocks/>
            </p:cNvSpPr>
            <p:nvPr/>
          </p:nvSpPr>
          <p:spPr bwMode="auto">
            <a:xfrm>
              <a:off x="2997" y="1924"/>
              <a:ext cx="289" cy="88"/>
            </a:xfrm>
            <a:custGeom>
              <a:avLst/>
              <a:gdLst>
                <a:gd name="T0" fmla="*/ 0 w 482"/>
                <a:gd name="T1" fmla="*/ 1 h 147"/>
                <a:gd name="T2" fmla="*/ 1 w 482"/>
                <a:gd name="T3" fmla="*/ 1 h 147"/>
                <a:gd name="T4" fmla="*/ 1 w 482"/>
                <a:gd name="T5" fmla="*/ 1 h 147"/>
                <a:gd name="T6" fmla="*/ 1 w 482"/>
                <a:gd name="T7" fmla="*/ 1 h 147"/>
                <a:gd name="T8" fmla="*/ 1 w 482"/>
                <a:gd name="T9" fmla="*/ 1 h 147"/>
                <a:gd name="T10" fmla="*/ 1 w 482"/>
                <a:gd name="T11" fmla="*/ 1 h 147"/>
                <a:gd name="T12" fmla="*/ 1 w 482"/>
                <a:gd name="T13" fmla="*/ 1 h 147"/>
                <a:gd name="T14" fmla="*/ 1 w 482"/>
                <a:gd name="T15" fmla="*/ 1 h 147"/>
                <a:gd name="T16" fmla="*/ 1 w 482"/>
                <a:gd name="T17" fmla="*/ 1 h 147"/>
                <a:gd name="T18" fmla="*/ 1 w 482"/>
                <a:gd name="T19" fmla="*/ 1 h 147"/>
                <a:gd name="T20" fmla="*/ 1 w 482"/>
                <a:gd name="T21" fmla="*/ 1 h 147"/>
                <a:gd name="T22" fmla="*/ 1 w 482"/>
                <a:gd name="T23" fmla="*/ 1 h 147"/>
                <a:gd name="T24" fmla="*/ 1 w 482"/>
                <a:gd name="T25" fmla="*/ 1 h 147"/>
                <a:gd name="T26" fmla="*/ 1 w 482"/>
                <a:gd name="T27" fmla="*/ 1 h 147"/>
                <a:gd name="T28" fmla="*/ 1 w 482"/>
                <a:gd name="T29" fmla="*/ 1 h 147"/>
                <a:gd name="T30" fmla="*/ 1 w 482"/>
                <a:gd name="T31" fmla="*/ 1 h 147"/>
                <a:gd name="T32" fmla="*/ 1 w 482"/>
                <a:gd name="T33" fmla="*/ 1 h 147"/>
                <a:gd name="T34" fmla="*/ 1 w 482"/>
                <a:gd name="T35" fmla="*/ 1 h 147"/>
                <a:gd name="T36" fmla="*/ 1 w 482"/>
                <a:gd name="T37" fmla="*/ 1 h 147"/>
                <a:gd name="T38" fmla="*/ 0 w 482"/>
                <a:gd name="T39" fmla="*/ 1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2"/>
                <a:gd name="T61" fmla="*/ 0 h 147"/>
                <a:gd name="T62" fmla="*/ 482 w 482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2" h="147">
                  <a:moveTo>
                    <a:pt x="0" y="3"/>
                  </a:moveTo>
                  <a:cubicBezTo>
                    <a:pt x="7" y="13"/>
                    <a:pt x="10" y="18"/>
                    <a:pt x="20" y="25"/>
                  </a:cubicBezTo>
                  <a:cubicBezTo>
                    <a:pt x="23" y="33"/>
                    <a:pt x="25" y="36"/>
                    <a:pt x="32" y="41"/>
                  </a:cubicBezTo>
                  <a:cubicBezTo>
                    <a:pt x="41" y="55"/>
                    <a:pt x="36" y="50"/>
                    <a:pt x="46" y="57"/>
                  </a:cubicBezTo>
                  <a:cubicBezTo>
                    <a:pt x="51" y="65"/>
                    <a:pt x="60" y="72"/>
                    <a:pt x="68" y="77"/>
                  </a:cubicBezTo>
                  <a:cubicBezTo>
                    <a:pt x="72" y="88"/>
                    <a:pt x="84" y="94"/>
                    <a:pt x="94" y="99"/>
                  </a:cubicBezTo>
                  <a:cubicBezTo>
                    <a:pt x="106" y="105"/>
                    <a:pt x="119" y="116"/>
                    <a:pt x="130" y="123"/>
                  </a:cubicBezTo>
                  <a:cubicBezTo>
                    <a:pt x="143" y="132"/>
                    <a:pt x="165" y="134"/>
                    <a:pt x="180" y="137"/>
                  </a:cubicBezTo>
                  <a:cubicBezTo>
                    <a:pt x="180" y="137"/>
                    <a:pt x="205" y="142"/>
                    <a:pt x="210" y="143"/>
                  </a:cubicBezTo>
                  <a:cubicBezTo>
                    <a:pt x="217" y="144"/>
                    <a:pt x="230" y="147"/>
                    <a:pt x="230" y="147"/>
                  </a:cubicBezTo>
                  <a:cubicBezTo>
                    <a:pt x="251" y="145"/>
                    <a:pt x="271" y="143"/>
                    <a:pt x="292" y="141"/>
                  </a:cubicBezTo>
                  <a:cubicBezTo>
                    <a:pt x="304" y="139"/>
                    <a:pt x="316" y="137"/>
                    <a:pt x="328" y="135"/>
                  </a:cubicBezTo>
                  <a:cubicBezTo>
                    <a:pt x="343" y="130"/>
                    <a:pt x="355" y="122"/>
                    <a:pt x="370" y="117"/>
                  </a:cubicBezTo>
                  <a:cubicBezTo>
                    <a:pt x="382" y="113"/>
                    <a:pt x="388" y="101"/>
                    <a:pt x="400" y="97"/>
                  </a:cubicBezTo>
                  <a:cubicBezTo>
                    <a:pt x="415" y="82"/>
                    <a:pt x="428" y="67"/>
                    <a:pt x="446" y="55"/>
                  </a:cubicBezTo>
                  <a:cubicBezTo>
                    <a:pt x="456" y="41"/>
                    <a:pt x="451" y="46"/>
                    <a:pt x="460" y="37"/>
                  </a:cubicBezTo>
                  <a:cubicBezTo>
                    <a:pt x="462" y="32"/>
                    <a:pt x="482" y="0"/>
                    <a:pt x="476" y="1"/>
                  </a:cubicBezTo>
                  <a:cubicBezTo>
                    <a:pt x="453" y="6"/>
                    <a:pt x="431" y="10"/>
                    <a:pt x="408" y="13"/>
                  </a:cubicBezTo>
                  <a:cubicBezTo>
                    <a:pt x="360" y="11"/>
                    <a:pt x="312" y="10"/>
                    <a:pt x="264" y="7"/>
                  </a:cubicBezTo>
                  <a:cubicBezTo>
                    <a:pt x="175" y="9"/>
                    <a:pt x="88" y="6"/>
                    <a:pt x="0" y="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588" name="Freeform 9"/>
            <p:cNvSpPr>
              <a:spLocks/>
            </p:cNvSpPr>
            <p:nvPr/>
          </p:nvSpPr>
          <p:spPr bwMode="auto">
            <a:xfrm>
              <a:off x="2238" y="1761"/>
              <a:ext cx="311" cy="250"/>
            </a:xfrm>
            <a:custGeom>
              <a:avLst/>
              <a:gdLst>
                <a:gd name="T0" fmla="*/ 1 w 521"/>
                <a:gd name="T1" fmla="*/ 1 h 417"/>
                <a:gd name="T2" fmla="*/ 1 w 521"/>
                <a:gd name="T3" fmla="*/ 1 h 417"/>
                <a:gd name="T4" fmla="*/ 1 w 521"/>
                <a:gd name="T5" fmla="*/ 1 h 417"/>
                <a:gd name="T6" fmla="*/ 1 w 521"/>
                <a:gd name="T7" fmla="*/ 1 h 417"/>
                <a:gd name="T8" fmla="*/ 1 w 521"/>
                <a:gd name="T9" fmla="*/ 1 h 417"/>
                <a:gd name="T10" fmla="*/ 0 w 521"/>
                <a:gd name="T11" fmla="*/ 1 h 417"/>
                <a:gd name="T12" fmla="*/ 1 w 521"/>
                <a:gd name="T13" fmla="*/ 1 h 417"/>
                <a:gd name="T14" fmla="*/ 1 w 521"/>
                <a:gd name="T15" fmla="*/ 1 h 417"/>
                <a:gd name="T16" fmla="*/ 1 w 521"/>
                <a:gd name="T17" fmla="*/ 1 h 417"/>
                <a:gd name="T18" fmla="*/ 1 w 521"/>
                <a:gd name="T19" fmla="*/ 1 h 417"/>
                <a:gd name="T20" fmla="*/ 1 w 521"/>
                <a:gd name="T21" fmla="*/ 1 h 417"/>
                <a:gd name="T22" fmla="*/ 1 w 521"/>
                <a:gd name="T23" fmla="*/ 1 h 417"/>
                <a:gd name="T24" fmla="*/ 1 w 521"/>
                <a:gd name="T25" fmla="*/ 1 h 417"/>
                <a:gd name="T26" fmla="*/ 1 w 521"/>
                <a:gd name="T27" fmla="*/ 1 h 417"/>
                <a:gd name="T28" fmla="*/ 1 w 521"/>
                <a:gd name="T29" fmla="*/ 1 h 417"/>
                <a:gd name="T30" fmla="*/ 1 w 521"/>
                <a:gd name="T31" fmla="*/ 1 h 417"/>
                <a:gd name="T32" fmla="*/ 1 w 521"/>
                <a:gd name="T33" fmla="*/ 1 h 417"/>
                <a:gd name="T34" fmla="*/ 1 w 521"/>
                <a:gd name="T35" fmla="*/ 1 h 417"/>
                <a:gd name="T36" fmla="*/ 1 w 521"/>
                <a:gd name="T37" fmla="*/ 1 h 417"/>
                <a:gd name="T38" fmla="*/ 1 w 521"/>
                <a:gd name="T39" fmla="*/ 1 h 417"/>
                <a:gd name="T40" fmla="*/ 1 w 521"/>
                <a:gd name="T41" fmla="*/ 1 h 417"/>
                <a:gd name="T42" fmla="*/ 1 w 521"/>
                <a:gd name="T43" fmla="*/ 1 h 417"/>
                <a:gd name="T44" fmla="*/ 1 w 521"/>
                <a:gd name="T45" fmla="*/ 1 h 417"/>
                <a:gd name="T46" fmla="*/ 1 w 521"/>
                <a:gd name="T47" fmla="*/ 1 h 4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1"/>
                <a:gd name="T73" fmla="*/ 0 h 417"/>
                <a:gd name="T74" fmla="*/ 521 w 521"/>
                <a:gd name="T75" fmla="*/ 417 h 4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1" h="417">
                  <a:moveTo>
                    <a:pt x="92" y="1"/>
                  </a:moveTo>
                  <a:cubicBezTo>
                    <a:pt x="85" y="3"/>
                    <a:pt x="74" y="11"/>
                    <a:pt x="74" y="11"/>
                  </a:cubicBezTo>
                  <a:cubicBezTo>
                    <a:pt x="68" y="19"/>
                    <a:pt x="60" y="25"/>
                    <a:pt x="54" y="33"/>
                  </a:cubicBezTo>
                  <a:cubicBezTo>
                    <a:pt x="40" y="51"/>
                    <a:pt x="27" y="73"/>
                    <a:pt x="18" y="93"/>
                  </a:cubicBezTo>
                  <a:cubicBezTo>
                    <a:pt x="14" y="102"/>
                    <a:pt x="9" y="113"/>
                    <a:pt x="6" y="123"/>
                  </a:cubicBezTo>
                  <a:cubicBezTo>
                    <a:pt x="4" y="129"/>
                    <a:pt x="0" y="141"/>
                    <a:pt x="0" y="141"/>
                  </a:cubicBezTo>
                  <a:cubicBezTo>
                    <a:pt x="4" y="173"/>
                    <a:pt x="1" y="208"/>
                    <a:pt x="8" y="239"/>
                  </a:cubicBezTo>
                  <a:cubicBezTo>
                    <a:pt x="11" y="252"/>
                    <a:pt x="23" y="263"/>
                    <a:pt x="28" y="275"/>
                  </a:cubicBezTo>
                  <a:cubicBezTo>
                    <a:pt x="37" y="296"/>
                    <a:pt x="46" y="320"/>
                    <a:pt x="66" y="333"/>
                  </a:cubicBezTo>
                  <a:cubicBezTo>
                    <a:pt x="73" y="343"/>
                    <a:pt x="68" y="338"/>
                    <a:pt x="82" y="347"/>
                  </a:cubicBezTo>
                  <a:cubicBezTo>
                    <a:pt x="84" y="348"/>
                    <a:pt x="88" y="351"/>
                    <a:pt x="88" y="351"/>
                  </a:cubicBezTo>
                  <a:cubicBezTo>
                    <a:pt x="96" y="363"/>
                    <a:pt x="110" y="369"/>
                    <a:pt x="122" y="377"/>
                  </a:cubicBezTo>
                  <a:cubicBezTo>
                    <a:pt x="161" y="403"/>
                    <a:pt x="211" y="409"/>
                    <a:pt x="256" y="417"/>
                  </a:cubicBezTo>
                  <a:cubicBezTo>
                    <a:pt x="293" y="414"/>
                    <a:pt x="333" y="409"/>
                    <a:pt x="368" y="397"/>
                  </a:cubicBezTo>
                  <a:cubicBezTo>
                    <a:pt x="400" y="386"/>
                    <a:pt x="444" y="349"/>
                    <a:pt x="468" y="325"/>
                  </a:cubicBezTo>
                  <a:cubicBezTo>
                    <a:pt x="473" y="310"/>
                    <a:pt x="466" y="328"/>
                    <a:pt x="476" y="315"/>
                  </a:cubicBezTo>
                  <a:cubicBezTo>
                    <a:pt x="483" y="307"/>
                    <a:pt x="488" y="294"/>
                    <a:pt x="494" y="285"/>
                  </a:cubicBezTo>
                  <a:cubicBezTo>
                    <a:pt x="501" y="274"/>
                    <a:pt x="514" y="244"/>
                    <a:pt x="518" y="231"/>
                  </a:cubicBezTo>
                  <a:cubicBezTo>
                    <a:pt x="515" y="223"/>
                    <a:pt x="518" y="219"/>
                    <a:pt x="516" y="211"/>
                  </a:cubicBezTo>
                  <a:cubicBezTo>
                    <a:pt x="518" y="202"/>
                    <a:pt x="521" y="196"/>
                    <a:pt x="518" y="187"/>
                  </a:cubicBezTo>
                  <a:cubicBezTo>
                    <a:pt x="515" y="123"/>
                    <a:pt x="509" y="53"/>
                    <a:pt x="452" y="15"/>
                  </a:cubicBezTo>
                  <a:cubicBezTo>
                    <a:pt x="436" y="4"/>
                    <a:pt x="405" y="5"/>
                    <a:pt x="388" y="3"/>
                  </a:cubicBezTo>
                  <a:cubicBezTo>
                    <a:pt x="304" y="5"/>
                    <a:pt x="222" y="7"/>
                    <a:pt x="138" y="3"/>
                  </a:cubicBezTo>
                  <a:cubicBezTo>
                    <a:pt x="111" y="0"/>
                    <a:pt x="126" y="1"/>
                    <a:pt x="92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589" name="Freeform 10"/>
            <p:cNvSpPr>
              <a:spLocks/>
            </p:cNvSpPr>
            <p:nvPr/>
          </p:nvSpPr>
          <p:spPr bwMode="auto">
            <a:xfrm>
              <a:off x="2610" y="1847"/>
              <a:ext cx="318" cy="164"/>
            </a:xfrm>
            <a:custGeom>
              <a:avLst/>
              <a:gdLst>
                <a:gd name="T0" fmla="*/ 1 w 532"/>
                <a:gd name="T1" fmla="*/ 0 h 274"/>
                <a:gd name="T2" fmla="*/ 1 w 532"/>
                <a:gd name="T3" fmla="*/ 1 h 274"/>
                <a:gd name="T4" fmla="*/ 1 w 532"/>
                <a:gd name="T5" fmla="*/ 1 h 274"/>
                <a:gd name="T6" fmla="*/ 1 w 532"/>
                <a:gd name="T7" fmla="*/ 1 h 274"/>
                <a:gd name="T8" fmla="*/ 1 w 532"/>
                <a:gd name="T9" fmla="*/ 1 h 274"/>
                <a:gd name="T10" fmla="*/ 1 w 532"/>
                <a:gd name="T11" fmla="*/ 1 h 274"/>
                <a:gd name="T12" fmla="*/ 1 w 532"/>
                <a:gd name="T13" fmla="*/ 1 h 274"/>
                <a:gd name="T14" fmla="*/ 1 w 532"/>
                <a:gd name="T15" fmla="*/ 1 h 274"/>
                <a:gd name="T16" fmla="*/ 1 w 532"/>
                <a:gd name="T17" fmla="*/ 1 h 274"/>
                <a:gd name="T18" fmla="*/ 1 w 532"/>
                <a:gd name="T19" fmla="*/ 1 h 274"/>
                <a:gd name="T20" fmla="*/ 1 w 532"/>
                <a:gd name="T21" fmla="*/ 1 h 274"/>
                <a:gd name="T22" fmla="*/ 1 w 532"/>
                <a:gd name="T23" fmla="*/ 1 h 274"/>
                <a:gd name="T24" fmla="*/ 1 w 532"/>
                <a:gd name="T25" fmla="*/ 1 h 274"/>
                <a:gd name="T26" fmla="*/ 1 w 532"/>
                <a:gd name="T27" fmla="*/ 1 h 274"/>
                <a:gd name="T28" fmla="*/ 1 w 532"/>
                <a:gd name="T29" fmla="*/ 1 h 274"/>
                <a:gd name="T30" fmla="*/ 1 w 532"/>
                <a:gd name="T31" fmla="*/ 1 h 274"/>
                <a:gd name="T32" fmla="*/ 1 w 532"/>
                <a:gd name="T33" fmla="*/ 1 h 274"/>
                <a:gd name="T34" fmla="*/ 1 w 532"/>
                <a:gd name="T35" fmla="*/ 1 h 274"/>
                <a:gd name="T36" fmla="*/ 1 w 532"/>
                <a:gd name="T37" fmla="*/ 1 h 274"/>
                <a:gd name="T38" fmla="*/ 1 w 532"/>
                <a:gd name="T39" fmla="*/ 1 h 274"/>
                <a:gd name="T40" fmla="*/ 1 w 532"/>
                <a:gd name="T41" fmla="*/ 1 h 274"/>
                <a:gd name="T42" fmla="*/ 1 w 532"/>
                <a:gd name="T43" fmla="*/ 1 h 274"/>
                <a:gd name="T44" fmla="*/ 1 w 532"/>
                <a:gd name="T45" fmla="*/ 0 h 2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2"/>
                <a:gd name="T70" fmla="*/ 0 h 274"/>
                <a:gd name="T71" fmla="*/ 532 w 532"/>
                <a:gd name="T72" fmla="*/ 274 h 2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2" h="274">
                  <a:moveTo>
                    <a:pt x="8" y="0"/>
                  </a:moveTo>
                  <a:cubicBezTo>
                    <a:pt x="0" y="24"/>
                    <a:pt x="8" y="53"/>
                    <a:pt x="12" y="78"/>
                  </a:cubicBezTo>
                  <a:cubicBezTo>
                    <a:pt x="18" y="119"/>
                    <a:pt x="27" y="118"/>
                    <a:pt x="44" y="150"/>
                  </a:cubicBezTo>
                  <a:cubicBezTo>
                    <a:pt x="61" y="181"/>
                    <a:pt x="84" y="214"/>
                    <a:pt x="114" y="234"/>
                  </a:cubicBezTo>
                  <a:cubicBezTo>
                    <a:pt x="125" y="242"/>
                    <a:pt x="140" y="242"/>
                    <a:pt x="152" y="248"/>
                  </a:cubicBezTo>
                  <a:cubicBezTo>
                    <a:pt x="182" y="263"/>
                    <a:pt x="208" y="270"/>
                    <a:pt x="242" y="274"/>
                  </a:cubicBezTo>
                  <a:cubicBezTo>
                    <a:pt x="280" y="272"/>
                    <a:pt x="321" y="267"/>
                    <a:pt x="358" y="258"/>
                  </a:cubicBezTo>
                  <a:cubicBezTo>
                    <a:pt x="366" y="253"/>
                    <a:pt x="374" y="248"/>
                    <a:pt x="382" y="244"/>
                  </a:cubicBezTo>
                  <a:cubicBezTo>
                    <a:pt x="386" y="242"/>
                    <a:pt x="394" y="240"/>
                    <a:pt x="394" y="240"/>
                  </a:cubicBezTo>
                  <a:cubicBezTo>
                    <a:pt x="403" y="231"/>
                    <a:pt x="417" y="222"/>
                    <a:pt x="430" y="218"/>
                  </a:cubicBezTo>
                  <a:cubicBezTo>
                    <a:pt x="437" y="207"/>
                    <a:pt x="430" y="216"/>
                    <a:pt x="440" y="210"/>
                  </a:cubicBezTo>
                  <a:cubicBezTo>
                    <a:pt x="444" y="208"/>
                    <a:pt x="452" y="202"/>
                    <a:pt x="452" y="202"/>
                  </a:cubicBezTo>
                  <a:cubicBezTo>
                    <a:pt x="464" y="184"/>
                    <a:pt x="478" y="166"/>
                    <a:pt x="490" y="148"/>
                  </a:cubicBezTo>
                  <a:cubicBezTo>
                    <a:pt x="492" y="144"/>
                    <a:pt x="492" y="140"/>
                    <a:pt x="494" y="136"/>
                  </a:cubicBezTo>
                  <a:cubicBezTo>
                    <a:pt x="497" y="132"/>
                    <a:pt x="500" y="129"/>
                    <a:pt x="502" y="124"/>
                  </a:cubicBezTo>
                  <a:cubicBezTo>
                    <a:pt x="505" y="114"/>
                    <a:pt x="511" y="104"/>
                    <a:pt x="514" y="94"/>
                  </a:cubicBezTo>
                  <a:cubicBezTo>
                    <a:pt x="516" y="88"/>
                    <a:pt x="520" y="76"/>
                    <a:pt x="520" y="76"/>
                  </a:cubicBezTo>
                  <a:cubicBezTo>
                    <a:pt x="528" y="12"/>
                    <a:pt x="532" y="28"/>
                    <a:pt x="462" y="30"/>
                  </a:cubicBezTo>
                  <a:cubicBezTo>
                    <a:pt x="412" y="24"/>
                    <a:pt x="425" y="25"/>
                    <a:pt x="332" y="26"/>
                  </a:cubicBezTo>
                  <a:cubicBezTo>
                    <a:pt x="318" y="26"/>
                    <a:pt x="290" y="30"/>
                    <a:pt x="290" y="30"/>
                  </a:cubicBezTo>
                  <a:cubicBezTo>
                    <a:pt x="247" y="27"/>
                    <a:pt x="214" y="25"/>
                    <a:pt x="168" y="24"/>
                  </a:cubicBezTo>
                  <a:cubicBezTo>
                    <a:pt x="129" y="20"/>
                    <a:pt x="91" y="14"/>
                    <a:pt x="52" y="12"/>
                  </a:cubicBezTo>
                  <a:cubicBezTo>
                    <a:pt x="5" y="9"/>
                    <a:pt x="8" y="25"/>
                    <a:pt x="8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590" name="Freeform 11"/>
            <p:cNvSpPr>
              <a:spLocks/>
            </p:cNvSpPr>
            <p:nvPr/>
          </p:nvSpPr>
          <p:spPr bwMode="auto">
            <a:xfrm>
              <a:off x="3950" y="1778"/>
              <a:ext cx="310" cy="233"/>
            </a:xfrm>
            <a:custGeom>
              <a:avLst/>
              <a:gdLst>
                <a:gd name="T0" fmla="*/ 1 w 519"/>
                <a:gd name="T1" fmla="*/ 1 h 389"/>
                <a:gd name="T2" fmla="*/ 0 w 519"/>
                <a:gd name="T3" fmla="*/ 1 h 389"/>
                <a:gd name="T4" fmla="*/ 1 w 519"/>
                <a:gd name="T5" fmla="*/ 1 h 389"/>
                <a:gd name="T6" fmla="*/ 1 w 519"/>
                <a:gd name="T7" fmla="*/ 1 h 389"/>
                <a:gd name="T8" fmla="*/ 1 w 519"/>
                <a:gd name="T9" fmla="*/ 1 h 389"/>
                <a:gd name="T10" fmla="*/ 1 w 519"/>
                <a:gd name="T11" fmla="*/ 1 h 389"/>
                <a:gd name="T12" fmla="*/ 1 w 519"/>
                <a:gd name="T13" fmla="*/ 1 h 389"/>
                <a:gd name="T14" fmla="*/ 1 w 519"/>
                <a:gd name="T15" fmla="*/ 1 h 389"/>
                <a:gd name="T16" fmla="*/ 1 w 519"/>
                <a:gd name="T17" fmla="*/ 1 h 389"/>
                <a:gd name="T18" fmla="*/ 1 w 519"/>
                <a:gd name="T19" fmla="*/ 1 h 389"/>
                <a:gd name="T20" fmla="*/ 1 w 519"/>
                <a:gd name="T21" fmla="*/ 1 h 389"/>
                <a:gd name="T22" fmla="*/ 1 w 519"/>
                <a:gd name="T23" fmla="*/ 1 h 389"/>
                <a:gd name="T24" fmla="*/ 1 w 519"/>
                <a:gd name="T25" fmla="*/ 1 h 389"/>
                <a:gd name="T26" fmla="*/ 1 w 519"/>
                <a:gd name="T27" fmla="*/ 1 h 389"/>
                <a:gd name="T28" fmla="*/ 1 w 519"/>
                <a:gd name="T29" fmla="*/ 1 h 389"/>
                <a:gd name="T30" fmla="*/ 1 w 519"/>
                <a:gd name="T31" fmla="*/ 1 h 389"/>
                <a:gd name="T32" fmla="*/ 1 w 519"/>
                <a:gd name="T33" fmla="*/ 1 h 389"/>
                <a:gd name="T34" fmla="*/ 1 w 519"/>
                <a:gd name="T35" fmla="*/ 1 h 389"/>
                <a:gd name="T36" fmla="*/ 1 w 519"/>
                <a:gd name="T37" fmla="*/ 1 h 389"/>
                <a:gd name="T38" fmla="*/ 1 w 519"/>
                <a:gd name="T39" fmla="*/ 1 h 389"/>
                <a:gd name="T40" fmla="*/ 1 w 519"/>
                <a:gd name="T41" fmla="*/ 1 h 389"/>
                <a:gd name="T42" fmla="*/ 1 w 519"/>
                <a:gd name="T43" fmla="*/ 1 h 389"/>
                <a:gd name="T44" fmla="*/ 1 w 519"/>
                <a:gd name="T45" fmla="*/ 1 h 389"/>
                <a:gd name="T46" fmla="*/ 1 w 519"/>
                <a:gd name="T47" fmla="*/ 1 h 3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9"/>
                <a:gd name="T73" fmla="*/ 0 h 389"/>
                <a:gd name="T74" fmla="*/ 519 w 519"/>
                <a:gd name="T75" fmla="*/ 389 h 3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9" h="389">
                  <a:moveTo>
                    <a:pt x="54" y="3"/>
                  </a:moveTo>
                  <a:cubicBezTo>
                    <a:pt x="19" y="55"/>
                    <a:pt x="6" y="80"/>
                    <a:pt x="0" y="145"/>
                  </a:cubicBezTo>
                  <a:cubicBezTo>
                    <a:pt x="4" y="188"/>
                    <a:pt x="15" y="221"/>
                    <a:pt x="34" y="259"/>
                  </a:cubicBezTo>
                  <a:cubicBezTo>
                    <a:pt x="40" y="271"/>
                    <a:pt x="44" y="285"/>
                    <a:pt x="54" y="295"/>
                  </a:cubicBezTo>
                  <a:cubicBezTo>
                    <a:pt x="64" y="305"/>
                    <a:pt x="74" y="313"/>
                    <a:pt x="84" y="323"/>
                  </a:cubicBezTo>
                  <a:cubicBezTo>
                    <a:pt x="98" y="337"/>
                    <a:pt x="119" y="359"/>
                    <a:pt x="138" y="365"/>
                  </a:cubicBezTo>
                  <a:cubicBezTo>
                    <a:pt x="172" y="376"/>
                    <a:pt x="204" y="385"/>
                    <a:pt x="240" y="389"/>
                  </a:cubicBezTo>
                  <a:cubicBezTo>
                    <a:pt x="277" y="387"/>
                    <a:pt x="309" y="383"/>
                    <a:pt x="344" y="375"/>
                  </a:cubicBezTo>
                  <a:cubicBezTo>
                    <a:pt x="356" y="372"/>
                    <a:pt x="371" y="371"/>
                    <a:pt x="380" y="363"/>
                  </a:cubicBezTo>
                  <a:cubicBezTo>
                    <a:pt x="395" y="350"/>
                    <a:pt x="412" y="342"/>
                    <a:pt x="428" y="331"/>
                  </a:cubicBezTo>
                  <a:cubicBezTo>
                    <a:pt x="434" y="327"/>
                    <a:pt x="446" y="317"/>
                    <a:pt x="446" y="317"/>
                  </a:cubicBezTo>
                  <a:cubicBezTo>
                    <a:pt x="462" y="293"/>
                    <a:pt x="437" y="328"/>
                    <a:pt x="456" y="307"/>
                  </a:cubicBezTo>
                  <a:cubicBezTo>
                    <a:pt x="473" y="288"/>
                    <a:pt x="484" y="262"/>
                    <a:pt x="498" y="241"/>
                  </a:cubicBezTo>
                  <a:cubicBezTo>
                    <a:pt x="506" y="229"/>
                    <a:pt x="508" y="220"/>
                    <a:pt x="512" y="207"/>
                  </a:cubicBezTo>
                  <a:cubicBezTo>
                    <a:pt x="513" y="203"/>
                    <a:pt x="516" y="195"/>
                    <a:pt x="516" y="195"/>
                  </a:cubicBezTo>
                  <a:cubicBezTo>
                    <a:pt x="511" y="180"/>
                    <a:pt x="516" y="164"/>
                    <a:pt x="518" y="149"/>
                  </a:cubicBezTo>
                  <a:cubicBezTo>
                    <a:pt x="514" y="136"/>
                    <a:pt x="519" y="121"/>
                    <a:pt x="516" y="107"/>
                  </a:cubicBezTo>
                  <a:cubicBezTo>
                    <a:pt x="514" y="98"/>
                    <a:pt x="496" y="39"/>
                    <a:pt x="492" y="33"/>
                  </a:cubicBezTo>
                  <a:cubicBezTo>
                    <a:pt x="482" y="19"/>
                    <a:pt x="467" y="14"/>
                    <a:pt x="452" y="9"/>
                  </a:cubicBezTo>
                  <a:cubicBezTo>
                    <a:pt x="446" y="7"/>
                    <a:pt x="434" y="3"/>
                    <a:pt x="434" y="3"/>
                  </a:cubicBezTo>
                  <a:cubicBezTo>
                    <a:pt x="416" y="4"/>
                    <a:pt x="404" y="6"/>
                    <a:pt x="388" y="9"/>
                  </a:cubicBezTo>
                  <a:cubicBezTo>
                    <a:pt x="370" y="8"/>
                    <a:pt x="352" y="8"/>
                    <a:pt x="334" y="7"/>
                  </a:cubicBezTo>
                  <a:cubicBezTo>
                    <a:pt x="285" y="6"/>
                    <a:pt x="186" y="3"/>
                    <a:pt x="186" y="3"/>
                  </a:cubicBezTo>
                  <a:cubicBezTo>
                    <a:pt x="142" y="0"/>
                    <a:pt x="98" y="3"/>
                    <a:pt x="54" y="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591" name="Rectangle 62"/>
            <p:cNvSpPr>
              <a:spLocks noChangeArrowheads="1"/>
            </p:cNvSpPr>
            <p:nvPr/>
          </p:nvSpPr>
          <p:spPr bwMode="auto">
            <a:xfrm>
              <a:off x="1059" y="1829"/>
              <a:ext cx="96" cy="4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</p:grpSp>
      <p:sp>
        <p:nvSpPr>
          <p:cNvPr id="23560" name="Oval 6"/>
          <p:cNvSpPr>
            <a:spLocks noChangeArrowheads="1"/>
          </p:cNvSpPr>
          <p:nvPr/>
        </p:nvSpPr>
        <p:spPr bwMode="auto">
          <a:xfrm>
            <a:off x="14287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1404938" y="2689225"/>
            <a:ext cx="17303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62" name="Oval 13"/>
          <p:cNvSpPr>
            <a:spLocks noChangeArrowheads="1"/>
          </p:cNvSpPr>
          <p:nvPr/>
        </p:nvSpPr>
        <p:spPr bwMode="auto">
          <a:xfrm>
            <a:off x="485775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63" name="Oval 14"/>
          <p:cNvSpPr>
            <a:spLocks noChangeArrowheads="1"/>
          </p:cNvSpPr>
          <p:nvPr/>
        </p:nvSpPr>
        <p:spPr bwMode="auto">
          <a:xfrm>
            <a:off x="202088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64" name="Oval 15"/>
          <p:cNvSpPr>
            <a:spLocks noChangeArrowheads="1"/>
          </p:cNvSpPr>
          <p:nvPr/>
        </p:nvSpPr>
        <p:spPr bwMode="auto">
          <a:xfrm>
            <a:off x="261143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65" name="Oval 16"/>
          <p:cNvSpPr>
            <a:spLocks noChangeArrowheads="1"/>
          </p:cNvSpPr>
          <p:nvPr/>
        </p:nvSpPr>
        <p:spPr bwMode="auto">
          <a:xfrm>
            <a:off x="3556000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66" name="Oval 17"/>
          <p:cNvSpPr>
            <a:spLocks noChangeArrowheads="1"/>
          </p:cNvSpPr>
          <p:nvPr/>
        </p:nvSpPr>
        <p:spPr bwMode="auto">
          <a:xfrm>
            <a:off x="41465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67" name="Oval 18"/>
          <p:cNvSpPr>
            <a:spLocks noChangeArrowheads="1"/>
          </p:cNvSpPr>
          <p:nvPr/>
        </p:nvSpPr>
        <p:spPr bwMode="auto">
          <a:xfrm>
            <a:off x="4738688" y="2735263"/>
            <a:ext cx="493712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68" name="Oval 19"/>
          <p:cNvSpPr>
            <a:spLocks noChangeArrowheads="1"/>
          </p:cNvSpPr>
          <p:nvPr/>
        </p:nvSpPr>
        <p:spPr bwMode="auto">
          <a:xfrm>
            <a:off x="5330825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69" name="Oval 20"/>
          <p:cNvSpPr>
            <a:spLocks noChangeArrowheads="1"/>
          </p:cNvSpPr>
          <p:nvPr/>
        </p:nvSpPr>
        <p:spPr bwMode="auto">
          <a:xfrm>
            <a:off x="6272213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70" name="Rectangle 21"/>
          <p:cNvSpPr>
            <a:spLocks noChangeArrowheads="1"/>
          </p:cNvSpPr>
          <p:nvPr/>
        </p:nvSpPr>
        <p:spPr bwMode="auto">
          <a:xfrm>
            <a:off x="3532188" y="2689225"/>
            <a:ext cx="232092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71" name="Rectangle 22"/>
          <p:cNvSpPr>
            <a:spLocks noChangeArrowheads="1"/>
          </p:cNvSpPr>
          <p:nvPr/>
        </p:nvSpPr>
        <p:spPr bwMode="auto">
          <a:xfrm>
            <a:off x="373063" y="2689225"/>
            <a:ext cx="6381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72" name="Rectangle 23"/>
          <p:cNvSpPr>
            <a:spLocks noChangeArrowheads="1"/>
          </p:cNvSpPr>
          <p:nvPr/>
        </p:nvSpPr>
        <p:spPr bwMode="auto">
          <a:xfrm>
            <a:off x="6248400" y="2689225"/>
            <a:ext cx="639763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73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23574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91570"/>
            <a:ext cx="8458200" cy="762000"/>
          </a:xfrm>
        </p:spPr>
        <p:txBody>
          <a:bodyPr/>
          <a:lstStyle/>
          <a:p>
            <a:r>
              <a:rPr lang="nl-NL" dirty="0" smtClean="0"/>
              <a:t>Designing for Autonomy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504" y="1577454"/>
            <a:ext cx="8458200" cy="4114800"/>
          </a:xfrm>
        </p:spPr>
        <p:txBody>
          <a:bodyPr/>
          <a:lstStyle/>
          <a:p>
            <a:r>
              <a:rPr lang="en-US" dirty="0" smtClean="0"/>
              <a:t>Ensure high intrinsic motivation of students by organizing learner control so that</a:t>
            </a:r>
          </a:p>
          <a:p>
            <a:pPr lvl="1"/>
            <a:r>
              <a:rPr lang="en-US" dirty="0" smtClean="0"/>
              <a:t>students can select their own learning resources</a:t>
            </a:r>
          </a:p>
          <a:p>
            <a:pPr lvl="1"/>
            <a:r>
              <a:rPr lang="en-US" dirty="0" smtClean="0"/>
              <a:t>Or even their own learning tasks</a:t>
            </a:r>
          </a:p>
          <a:p>
            <a:pPr lvl="1"/>
            <a:r>
              <a:rPr lang="en-US" smtClean="0"/>
              <a:t>But they are </a:t>
            </a:r>
            <a:r>
              <a:rPr lang="en-US" dirty="0" smtClean="0"/>
              <a:t>explicitly </a:t>
            </a:r>
            <a:r>
              <a:rPr lang="en-US" i="1" dirty="0" smtClean="0"/>
              <a:t>taught</a:t>
            </a:r>
            <a:r>
              <a:rPr lang="en-US" dirty="0" smtClean="0"/>
              <a:t> how to do this in a responsible way (“second-order scaffolding”)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62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93688" y="795338"/>
            <a:ext cx="8458200" cy="762000"/>
          </a:xfrm>
        </p:spPr>
        <p:txBody>
          <a:bodyPr/>
          <a:lstStyle/>
          <a:p>
            <a:r>
              <a:rPr lang="nl-NL" altLang="nl-NL" smtClean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80040" y="1379750"/>
            <a:ext cx="8458200" cy="4114800"/>
          </a:xfrm>
        </p:spPr>
        <p:txBody>
          <a:bodyPr/>
          <a:lstStyle/>
          <a:p>
            <a:r>
              <a:rPr lang="nl-NL" altLang="nl-NL" dirty="0" smtClean="0"/>
              <a:t>SDT as a theoretical basis for improving intrinsic motivation and reducing drop-out</a:t>
            </a:r>
          </a:p>
          <a:p>
            <a:r>
              <a:rPr lang="nl-NL" altLang="nl-NL" dirty="0" smtClean="0"/>
              <a:t>Fits nicely with design guidelines from 4C/ID – also relates to student satisfaction (e.g., Frick et al., 2009)</a:t>
            </a:r>
          </a:p>
          <a:p>
            <a:r>
              <a:rPr lang="nl-NL" altLang="nl-NL" i="1" dirty="0" smtClean="0"/>
              <a:t>Disclaimer: </a:t>
            </a:r>
            <a:r>
              <a:rPr lang="nl-NL" altLang="nl-NL" dirty="0" smtClean="0"/>
              <a:t>Available studies are mostly correlational and do not yet provide strong evidence </a:t>
            </a:r>
          </a:p>
          <a:p>
            <a:endParaRPr lang="nl-NL" altLang="nl-NL" dirty="0" smtClean="0"/>
          </a:p>
          <a:p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solidFill>
                  <a:srgbClr val="FF0000"/>
                </a:solidFill>
              </a:rPr>
              <a:t>Contents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515938" y="1704975"/>
            <a:ext cx="8458200" cy="4114800"/>
          </a:xfrm>
        </p:spPr>
        <p:txBody>
          <a:bodyPr/>
          <a:lstStyle/>
          <a:p>
            <a:endParaRPr lang="nl-NL" altLang="nl-NL" dirty="0" smtClean="0"/>
          </a:p>
          <a:p>
            <a:endParaRPr lang="nl-NL" altLang="nl-NL" dirty="0"/>
          </a:p>
          <a:p>
            <a:r>
              <a:rPr lang="nl-NL" altLang="nl-NL" dirty="0" smtClean="0"/>
              <a:t>Motivation and drop-out</a:t>
            </a:r>
          </a:p>
          <a:p>
            <a:r>
              <a:rPr lang="nl-NL" altLang="nl-NL" i="1" dirty="0" smtClean="0"/>
              <a:t>Competence</a:t>
            </a:r>
            <a:r>
              <a:rPr lang="nl-NL" altLang="nl-NL" dirty="0" smtClean="0"/>
              <a:t>; designing learning tasks</a:t>
            </a:r>
          </a:p>
          <a:p>
            <a:r>
              <a:rPr lang="nl-NL" altLang="nl-NL" i="1" dirty="0" smtClean="0"/>
              <a:t>Relatedness</a:t>
            </a:r>
            <a:r>
              <a:rPr lang="nl-NL" altLang="nl-NL" dirty="0" smtClean="0"/>
              <a:t>; designing groups</a:t>
            </a:r>
          </a:p>
          <a:p>
            <a:r>
              <a:rPr lang="nl-NL" altLang="nl-NL" i="1" dirty="0" smtClean="0"/>
              <a:t>Autonomy</a:t>
            </a:r>
            <a:r>
              <a:rPr lang="nl-NL" altLang="nl-NL" dirty="0" smtClean="0"/>
              <a:t>; designing learner control</a:t>
            </a:r>
          </a:p>
          <a:p>
            <a:r>
              <a:rPr lang="nl-NL" altLang="nl-NL" dirty="0" smtClean="0"/>
              <a:t>Discussion &amp; questions</a:t>
            </a:r>
          </a:p>
          <a:p>
            <a:endParaRPr lang="en-US" altLang="nl-NL" dirty="0" smtClean="0"/>
          </a:p>
        </p:txBody>
      </p:sp>
      <p:pic>
        <p:nvPicPr>
          <p:cNvPr id="4101" name="Picture 5" descr="SelfDeterminationThe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03" y="169984"/>
            <a:ext cx="4119926" cy="272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357349" y="1828800"/>
            <a:ext cx="2613547" cy="3821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001C3D"/>
                </a:solidFill>
                <a:effectLst/>
                <a:latin typeface="Verdana" pitchFamily="34" charset="0"/>
              </a:rPr>
              <a:t>Ryan &amp;</a:t>
            </a:r>
            <a:r>
              <a:rPr kumimoji="0" lang="nl-NL" sz="2000" b="0" i="0" u="none" strike="noStrike" cap="none" normalizeH="0" dirty="0" smtClean="0">
                <a:ln>
                  <a:noFill/>
                </a:ln>
                <a:solidFill>
                  <a:srgbClr val="001C3D"/>
                </a:solidFill>
                <a:effectLst/>
                <a:latin typeface="Verdana" pitchFamily="34" charset="0"/>
              </a:rPr>
              <a:t> Deci, 2000</a:t>
            </a:r>
            <a:endParaRPr kumimoji="0" lang="nl-NL" sz="2000" b="0" i="0" u="none" strike="noStrike" cap="none" normalizeH="0" baseline="0" dirty="0" smtClean="0">
              <a:ln>
                <a:noFill/>
              </a:ln>
              <a:solidFill>
                <a:srgbClr val="001C3D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questio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"/>
            <a:ext cx="56324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Motivation and Drop-Out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Research based on SDT shows a relationship between low </a:t>
            </a:r>
            <a:r>
              <a:rPr lang="nl-NL" i="1" dirty="0" smtClean="0"/>
              <a:t>intrinsic</a:t>
            </a:r>
            <a:r>
              <a:rPr lang="nl-NL" dirty="0" smtClean="0"/>
              <a:t> motivation and high drop-out (e.g., Vallerand et al., 1997)</a:t>
            </a:r>
          </a:p>
          <a:p>
            <a:r>
              <a:rPr lang="nl-NL" dirty="0" smtClean="0"/>
              <a:t>Fortunately, instructional design may affect intrinsic motivation (Martens &amp; Kirschner, 2006).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42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SDT - Competence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“Students seek to control the outcomes of their learning process and experience mastery…”</a:t>
            </a:r>
          </a:p>
          <a:p>
            <a:r>
              <a:rPr lang="en-US" dirty="0" smtClean="0"/>
              <a:t>Learning tasks should be designed in such a way that they help students feel competent (also called “confidence”; Keller, 1983)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7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Learning Tasks (4C/ID)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4285397"/>
            <a:ext cx="8453437" cy="1584278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Often based on real-life tasks</a:t>
            </a:r>
          </a:p>
          <a:p>
            <a:pPr eaLnBrk="1" hangingPunct="1"/>
            <a:r>
              <a:rPr lang="nl-NL" altLang="nl-NL" dirty="0" smtClean="0"/>
              <a:t>Integrative (skills, knowledge, attitudes)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85775" y="2735263"/>
            <a:ext cx="6278563" cy="454025"/>
            <a:chOff x="306" y="1723"/>
            <a:chExt cx="3955" cy="286"/>
          </a:xfrm>
        </p:grpSpPr>
        <p:sp>
          <p:nvSpPr>
            <p:cNvPr id="10248" name="Oval 6"/>
            <p:cNvSpPr>
              <a:spLocks noChangeArrowheads="1"/>
            </p:cNvSpPr>
            <p:nvPr/>
          </p:nvSpPr>
          <p:spPr bwMode="auto">
            <a:xfrm>
              <a:off x="900" y="1723"/>
              <a:ext cx="311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0249" name="Oval 13"/>
            <p:cNvSpPr>
              <a:spLocks noChangeArrowheads="1"/>
            </p:cNvSpPr>
            <p:nvPr/>
          </p:nvSpPr>
          <p:spPr bwMode="auto">
            <a:xfrm>
              <a:off x="306" y="1723"/>
              <a:ext cx="311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0250" name="Oval 14"/>
            <p:cNvSpPr>
              <a:spLocks noChangeArrowheads="1"/>
            </p:cNvSpPr>
            <p:nvPr/>
          </p:nvSpPr>
          <p:spPr bwMode="auto">
            <a:xfrm>
              <a:off x="1273" y="1723"/>
              <a:ext cx="310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0251" name="Oval 15"/>
            <p:cNvSpPr>
              <a:spLocks noChangeArrowheads="1"/>
            </p:cNvSpPr>
            <p:nvPr/>
          </p:nvSpPr>
          <p:spPr bwMode="auto">
            <a:xfrm>
              <a:off x="1645" y="1723"/>
              <a:ext cx="310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0252" name="Oval 16"/>
            <p:cNvSpPr>
              <a:spLocks noChangeArrowheads="1"/>
            </p:cNvSpPr>
            <p:nvPr/>
          </p:nvSpPr>
          <p:spPr bwMode="auto">
            <a:xfrm>
              <a:off x="2240" y="1723"/>
              <a:ext cx="310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0253" name="Oval 17"/>
            <p:cNvSpPr>
              <a:spLocks noChangeArrowheads="1"/>
            </p:cNvSpPr>
            <p:nvPr/>
          </p:nvSpPr>
          <p:spPr bwMode="auto">
            <a:xfrm>
              <a:off x="2612" y="1723"/>
              <a:ext cx="311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0254" name="Oval 18"/>
            <p:cNvSpPr>
              <a:spLocks noChangeArrowheads="1"/>
            </p:cNvSpPr>
            <p:nvPr/>
          </p:nvSpPr>
          <p:spPr bwMode="auto">
            <a:xfrm>
              <a:off x="2985" y="1723"/>
              <a:ext cx="311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0255" name="Oval 19"/>
            <p:cNvSpPr>
              <a:spLocks noChangeArrowheads="1"/>
            </p:cNvSpPr>
            <p:nvPr/>
          </p:nvSpPr>
          <p:spPr bwMode="auto">
            <a:xfrm>
              <a:off x="3358" y="1723"/>
              <a:ext cx="310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0256" name="Oval 20"/>
            <p:cNvSpPr>
              <a:spLocks noChangeArrowheads="1"/>
            </p:cNvSpPr>
            <p:nvPr/>
          </p:nvSpPr>
          <p:spPr bwMode="auto">
            <a:xfrm>
              <a:off x="3951" y="1723"/>
              <a:ext cx="310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</p:grpSp>
      <p:sp>
        <p:nvSpPr>
          <p:cNvPr id="10245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0246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0247" name="Rectangle 73"/>
          <p:cNvSpPr>
            <a:spLocks noChangeArrowheads="1"/>
          </p:cNvSpPr>
          <p:nvPr/>
        </p:nvSpPr>
        <p:spPr bwMode="auto">
          <a:xfrm>
            <a:off x="3149600" y="3251200"/>
            <a:ext cx="494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600" i="1"/>
              <a:t>Problems, projects, tasks, assignments, cases etc.</a:t>
            </a:r>
            <a:r>
              <a:rPr lang="nl-NL" altLang="nl-NL"/>
              <a:t> </a:t>
            </a:r>
            <a:endParaRPr lang="en-US" altLang="nl-NL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82" y="200545"/>
            <a:ext cx="1610436" cy="24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Levels of Complexity</a:t>
            </a:r>
            <a:endParaRPr lang="en-US" altLang="nl-NL" i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4312693"/>
            <a:ext cx="8453437" cy="1707107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Sequence from easy to difficult</a:t>
            </a:r>
          </a:p>
          <a:p>
            <a:pPr eaLnBrk="1" hangingPunct="1"/>
            <a:r>
              <a:rPr lang="nl-NL" altLang="nl-NL" dirty="0" smtClean="0"/>
              <a:t>Meaningful right from the start</a:t>
            </a:r>
          </a:p>
          <a:p>
            <a:pPr marL="0" indent="0" eaLnBrk="1" hangingPunct="1">
              <a:buNone/>
            </a:pPr>
            <a:endParaRPr lang="en-US" altLang="nl-NL" dirty="0" smtClean="0"/>
          </a:p>
        </p:txBody>
      </p:sp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14287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2293" name="Oval 13"/>
          <p:cNvSpPr>
            <a:spLocks noChangeArrowheads="1"/>
          </p:cNvSpPr>
          <p:nvPr/>
        </p:nvSpPr>
        <p:spPr bwMode="auto">
          <a:xfrm>
            <a:off x="485775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2294" name="Oval 14"/>
          <p:cNvSpPr>
            <a:spLocks noChangeArrowheads="1"/>
          </p:cNvSpPr>
          <p:nvPr/>
        </p:nvSpPr>
        <p:spPr bwMode="auto">
          <a:xfrm>
            <a:off x="202088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2295" name="Oval 15"/>
          <p:cNvSpPr>
            <a:spLocks noChangeArrowheads="1"/>
          </p:cNvSpPr>
          <p:nvPr/>
        </p:nvSpPr>
        <p:spPr bwMode="auto">
          <a:xfrm>
            <a:off x="261143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2296" name="Oval 16"/>
          <p:cNvSpPr>
            <a:spLocks noChangeArrowheads="1"/>
          </p:cNvSpPr>
          <p:nvPr/>
        </p:nvSpPr>
        <p:spPr bwMode="auto">
          <a:xfrm>
            <a:off x="3556000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2297" name="Oval 17"/>
          <p:cNvSpPr>
            <a:spLocks noChangeArrowheads="1"/>
          </p:cNvSpPr>
          <p:nvPr/>
        </p:nvSpPr>
        <p:spPr bwMode="auto">
          <a:xfrm>
            <a:off x="41465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2298" name="Oval 18"/>
          <p:cNvSpPr>
            <a:spLocks noChangeArrowheads="1"/>
          </p:cNvSpPr>
          <p:nvPr/>
        </p:nvSpPr>
        <p:spPr bwMode="auto">
          <a:xfrm>
            <a:off x="4738688" y="2735263"/>
            <a:ext cx="493712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2299" name="Oval 19"/>
          <p:cNvSpPr>
            <a:spLocks noChangeArrowheads="1"/>
          </p:cNvSpPr>
          <p:nvPr/>
        </p:nvSpPr>
        <p:spPr bwMode="auto">
          <a:xfrm>
            <a:off x="5330825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2300" name="Oval 20"/>
          <p:cNvSpPr>
            <a:spLocks noChangeArrowheads="1"/>
          </p:cNvSpPr>
          <p:nvPr/>
        </p:nvSpPr>
        <p:spPr bwMode="auto">
          <a:xfrm>
            <a:off x="6272213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73063" y="2689225"/>
            <a:ext cx="6515100" cy="546100"/>
            <a:chOff x="235" y="1694"/>
            <a:chExt cx="4104" cy="344"/>
          </a:xfrm>
        </p:grpSpPr>
        <p:sp>
          <p:nvSpPr>
            <p:cNvPr id="12314" name="Rectangle 12"/>
            <p:cNvSpPr>
              <a:spLocks noChangeArrowheads="1"/>
            </p:cNvSpPr>
            <p:nvPr/>
          </p:nvSpPr>
          <p:spPr bwMode="auto">
            <a:xfrm>
              <a:off x="885" y="1694"/>
              <a:ext cx="1090" cy="3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2315" name="Rectangle 21"/>
            <p:cNvSpPr>
              <a:spLocks noChangeArrowheads="1"/>
            </p:cNvSpPr>
            <p:nvPr/>
          </p:nvSpPr>
          <p:spPr bwMode="auto">
            <a:xfrm>
              <a:off x="2225" y="1694"/>
              <a:ext cx="1462" cy="3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2316" name="Rectangle 22"/>
            <p:cNvSpPr>
              <a:spLocks noChangeArrowheads="1"/>
            </p:cNvSpPr>
            <p:nvPr/>
          </p:nvSpPr>
          <p:spPr bwMode="auto">
            <a:xfrm>
              <a:off x="235" y="1694"/>
              <a:ext cx="402" cy="3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  <p:sp>
          <p:nvSpPr>
            <p:cNvPr id="12317" name="Rectangle 23"/>
            <p:cNvSpPr>
              <a:spLocks noChangeArrowheads="1"/>
            </p:cNvSpPr>
            <p:nvPr/>
          </p:nvSpPr>
          <p:spPr bwMode="auto">
            <a:xfrm>
              <a:off x="3936" y="1694"/>
              <a:ext cx="403" cy="3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</p:grpSp>
      <p:sp>
        <p:nvSpPr>
          <p:cNvPr id="12302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2303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pic>
        <p:nvPicPr>
          <p:cNvPr id="12361" name="Picture 73" descr="spi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703263"/>
            <a:ext cx="14414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420813" y="2795588"/>
            <a:ext cx="5341937" cy="401637"/>
            <a:chOff x="895" y="1761"/>
            <a:chExt cx="3365" cy="253"/>
          </a:xfrm>
        </p:grpSpPr>
        <p:sp>
          <p:nvSpPr>
            <p:cNvPr id="13342" name="Freeform 5"/>
            <p:cNvSpPr>
              <a:spLocks/>
            </p:cNvSpPr>
            <p:nvPr/>
          </p:nvSpPr>
          <p:spPr bwMode="auto">
            <a:xfrm>
              <a:off x="895" y="1768"/>
              <a:ext cx="316" cy="246"/>
            </a:xfrm>
            <a:custGeom>
              <a:avLst/>
              <a:gdLst>
                <a:gd name="T0" fmla="*/ 1 w 529"/>
                <a:gd name="T1" fmla="*/ 0 h 412"/>
                <a:gd name="T2" fmla="*/ 1 w 529"/>
                <a:gd name="T3" fmla="*/ 1 h 412"/>
                <a:gd name="T4" fmla="*/ 1 w 529"/>
                <a:gd name="T5" fmla="*/ 1 h 412"/>
                <a:gd name="T6" fmla="*/ 1 w 529"/>
                <a:gd name="T7" fmla="*/ 1 h 412"/>
                <a:gd name="T8" fmla="*/ 1 w 529"/>
                <a:gd name="T9" fmla="*/ 1 h 412"/>
                <a:gd name="T10" fmla="*/ 1 w 529"/>
                <a:gd name="T11" fmla="*/ 1 h 412"/>
                <a:gd name="T12" fmla="*/ 1 w 529"/>
                <a:gd name="T13" fmla="*/ 1 h 412"/>
                <a:gd name="T14" fmla="*/ 1 w 529"/>
                <a:gd name="T15" fmla="*/ 1 h 412"/>
                <a:gd name="T16" fmla="*/ 1 w 529"/>
                <a:gd name="T17" fmla="*/ 1 h 412"/>
                <a:gd name="T18" fmla="*/ 1 w 529"/>
                <a:gd name="T19" fmla="*/ 1 h 412"/>
                <a:gd name="T20" fmla="*/ 1 w 529"/>
                <a:gd name="T21" fmla="*/ 1 h 412"/>
                <a:gd name="T22" fmla="*/ 1 w 529"/>
                <a:gd name="T23" fmla="*/ 1 h 412"/>
                <a:gd name="T24" fmla="*/ 1 w 529"/>
                <a:gd name="T25" fmla="*/ 1 h 412"/>
                <a:gd name="T26" fmla="*/ 1 w 529"/>
                <a:gd name="T27" fmla="*/ 1 h 412"/>
                <a:gd name="T28" fmla="*/ 1 w 529"/>
                <a:gd name="T29" fmla="*/ 1 h 412"/>
                <a:gd name="T30" fmla="*/ 1 w 529"/>
                <a:gd name="T31" fmla="*/ 1 h 412"/>
                <a:gd name="T32" fmla="*/ 1 w 529"/>
                <a:gd name="T33" fmla="*/ 1 h 412"/>
                <a:gd name="T34" fmla="*/ 1 w 529"/>
                <a:gd name="T35" fmla="*/ 1 h 412"/>
                <a:gd name="T36" fmla="*/ 1 w 529"/>
                <a:gd name="T37" fmla="*/ 1 h 412"/>
                <a:gd name="T38" fmla="*/ 1 w 529"/>
                <a:gd name="T39" fmla="*/ 1 h 412"/>
                <a:gd name="T40" fmla="*/ 1 w 529"/>
                <a:gd name="T41" fmla="*/ 1 h 412"/>
                <a:gd name="T42" fmla="*/ 1 w 529"/>
                <a:gd name="T43" fmla="*/ 0 h 412"/>
                <a:gd name="T44" fmla="*/ 1 w 529"/>
                <a:gd name="T45" fmla="*/ 0 h 4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9"/>
                <a:gd name="T70" fmla="*/ 0 h 412"/>
                <a:gd name="T71" fmla="*/ 529 w 529"/>
                <a:gd name="T72" fmla="*/ 412 h 4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9" h="412">
                  <a:moveTo>
                    <a:pt x="81" y="0"/>
                  </a:moveTo>
                  <a:cubicBezTo>
                    <a:pt x="69" y="8"/>
                    <a:pt x="63" y="22"/>
                    <a:pt x="55" y="34"/>
                  </a:cubicBezTo>
                  <a:cubicBezTo>
                    <a:pt x="49" y="43"/>
                    <a:pt x="37" y="53"/>
                    <a:pt x="33" y="64"/>
                  </a:cubicBezTo>
                  <a:cubicBezTo>
                    <a:pt x="28" y="78"/>
                    <a:pt x="27" y="82"/>
                    <a:pt x="19" y="94"/>
                  </a:cubicBezTo>
                  <a:cubicBezTo>
                    <a:pt x="12" y="105"/>
                    <a:pt x="11" y="122"/>
                    <a:pt x="7" y="134"/>
                  </a:cubicBezTo>
                  <a:cubicBezTo>
                    <a:pt x="4" y="155"/>
                    <a:pt x="0" y="175"/>
                    <a:pt x="7" y="196"/>
                  </a:cubicBezTo>
                  <a:cubicBezTo>
                    <a:pt x="9" y="213"/>
                    <a:pt x="14" y="221"/>
                    <a:pt x="21" y="236"/>
                  </a:cubicBezTo>
                  <a:cubicBezTo>
                    <a:pt x="26" y="246"/>
                    <a:pt x="27" y="261"/>
                    <a:pt x="31" y="272"/>
                  </a:cubicBezTo>
                  <a:cubicBezTo>
                    <a:pt x="37" y="289"/>
                    <a:pt x="54" y="308"/>
                    <a:pt x="69" y="318"/>
                  </a:cubicBezTo>
                  <a:cubicBezTo>
                    <a:pt x="74" y="326"/>
                    <a:pt x="81" y="335"/>
                    <a:pt x="89" y="340"/>
                  </a:cubicBezTo>
                  <a:cubicBezTo>
                    <a:pt x="96" y="350"/>
                    <a:pt x="103" y="354"/>
                    <a:pt x="113" y="360"/>
                  </a:cubicBezTo>
                  <a:cubicBezTo>
                    <a:pt x="117" y="362"/>
                    <a:pt x="125" y="368"/>
                    <a:pt x="125" y="368"/>
                  </a:cubicBezTo>
                  <a:cubicBezTo>
                    <a:pt x="147" y="401"/>
                    <a:pt x="218" y="405"/>
                    <a:pt x="253" y="412"/>
                  </a:cubicBezTo>
                  <a:cubicBezTo>
                    <a:pt x="273" y="410"/>
                    <a:pt x="291" y="406"/>
                    <a:pt x="311" y="404"/>
                  </a:cubicBezTo>
                  <a:cubicBezTo>
                    <a:pt x="355" y="393"/>
                    <a:pt x="369" y="396"/>
                    <a:pt x="409" y="374"/>
                  </a:cubicBezTo>
                  <a:cubicBezTo>
                    <a:pt x="426" y="364"/>
                    <a:pt x="438" y="342"/>
                    <a:pt x="455" y="336"/>
                  </a:cubicBezTo>
                  <a:cubicBezTo>
                    <a:pt x="481" y="310"/>
                    <a:pt x="498" y="284"/>
                    <a:pt x="513" y="250"/>
                  </a:cubicBezTo>
                  <a:cubicBezTo>
                    <a:pt x="522" y="230"/>
                    <a:pt x="522" y="208"/>
                    <a:pt x="529" y="188"/>
                  </a:cubicBezTo>
                  <a:cubicBezTo>
                    <a:pt x="527" y="150"/>
                    <a:pt x="525" y="94"/>
                    <a:pt x="503" y="60"/>
                  </a:cubicBezTo>
                  <a:cubicBezTo>
                    <a:pt x="500" y="47"/>
                    <a:pt x="493" y="34"/>
                    <a:pt x="487" y="22"/>
                  </a:cubicBezTo>
                  <a:cubicBezTo>
                    <a:pt x="484" y="16"/>
                    <a:pt x="471" y="12"/>
                    <a:pt x="471" y="12"/>
                  </a:cubicBezTo>
                  <a:cubicBezTo>
                    <a:pt x="369" y="20"/>
                    <a:pt x="257" y="3"/>
                    <a:pt x="155" y="0"/>
                  </a:cubicBezTo>
                  <a:cubicBezTo>
                    <a:pt x="92" y="2"/>
                    <a:pt x="116" y="4"/>
                    <a:pt x="8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43" name="Freeform 7"/>
            <p:cNvSpPr>
              <a:spLocks/>
            </p:cNvSpPr>
            <p:nvPr/>
          </p:nvSpPr>
          <p:spPr bwMode="auto">
            <a:xfrm>
              <a:off x="1273" y="1866"/>
              <a:ext cx="310" cy="145"/>
            </a:xfrm>
            <a:custGeom>
              <a:avLst/>
              <a:gdLst>
                <a:gd name="T0" fmla="*/ 0 w 522"/>
                <a:gd name="T1" fmla="*/ 1 h 242"/>
                <a:gd name="T2" fmla="*/ 1 w 522"/>
                <a:gd name="T3" fmla="*/ 1 h 242"/>
                <a:gd name="T4" fmla="*/ 1 w 522"/>
                <a:gd name="T5" fmla="*/ 1 h 242"/>
                <a:gd name="T6" fmla="*/ 1 w 522"/>
                <a:gd name="T7" fmla="*/ 1 h 242"/>
                <a:gd name="T8" fmla="*/ 1 w 522"/>
                <a:gd name="T9" fmla="*/ 1 h 242"/>
                <a:gd name="T10" fmla="*/ 1 w 522"/>
                <a:gd name="T11" fmla="*/ 1 h 242"/>
                <a:gd name="T12" fmla="*/ 1 w 522"/>
                <a:gd name="T13" fmla="*/ 1 h 242"/>
                <a:gd name="T14" fmla="*/ 1 w 522"/>
                <a:gd name="T15" fmla="*/ 1 h 242"/>
                <a:gd name="T16" fmla="*/ 1 w 522"/>
                <a:gd name="T17" fmla="*/ 1 h 242"/>
                <a:gd name="T18" fmla="*/ 1 w 522"/>
                <a:gd name="T19" fmla="*/ 1 h 242"/>
                <a:gd name="T20" fmla="*/ 1 w 522"/>
                <a:gd name="T21" fmla="*/ 1 h 242"/>
                <a:gd name="T22" fmla="*/ 1 w 522"/>
                <a:gd name="T23" fmla="*/ 1 h 242"/>
                <a:gd name="T24" fmla="*/ 1 w 522"/>
                <a:gd name="T25" fmla="*/ 1 h 242"/>
                <a:gd name="T26" fmla="*/ 1 w 522"/>
                <a:gd name="T27" fmla="*/ 1 h 242"/>
                <a:gd name="T28" fmla="*/ 1 w 522"/>
                <a:gd name="T29" fmla="*/ 1 h 242"/>
                <a:gd name="T30" fmla="*/ 1 w 522"/>
                <a:gd name="T31" fmla="*/ 1 h 242"/>
                <a:gd name="T32" fmla="*/ 1 w 522"/>
                <a:gd name="T33" fmla="*/ 1 h 242"/>
                <a:gd name="T34" fmla="*/ 1 w 522"/>
                <a:gd name="T35" fmla="*/ 1 h 242"/>
                <a:gd name="T36" fmla="*/ 1 w 522"/>
                <a:gd name="T37" fmla="*/ 1 h 242"/>
                <a:gd name="T38" fmla="*/ 0 w 522"/>
                <a:gd name="T39" fmla="*/ 1 h 2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2"/>
                <a:gd name="T61" fmla="*/ 0 h 242"/>
                <a:gd name="T62" fmla="*/ 522 w 522"/>
                <a:gd name="T63" fmla="*/ 242 h 2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2" h="242">
                  <a:moveTo>
                    <a:pt x="0" y="12"/>
                  </a:moveTo>
                  <a:cubicBezTo>
                    <a:pt x="4" y="37"/>
                    <a:pt x="12" y="61"/>
                    <a:pt x="22" y="84"/>
                  </a:cubicBezTo>
                  <a:cubicBezTo>
                    <a:pt x="28" y="98"/>
                    <a:pt x="29" y="115"/>
                    <a:pt x="40" y="126"/>
                  </a:cubicBezTo>
                  <a:cubicBezTo>
                    <a:pt x="44" y="138"/>
                    <a:pt x="53" y="153"/>
                    <a:pt x="64" y="160"/>
                  </a:cubicBezTo>
                  <a:cubicBezTo>
                    <a:pt x="78" y="181"/>
                    <a:pt x="93" y="181"/>
                    <a:pt x="108" y="196"/>
                  </a:cubicBezTo>
                  <a:cubicBezTo>
                    <a:pt x="140" y="228"/>
                    <a:pt x="197" y="236"/>
                    <a:pt x="240" y="242"/>
                  </a:cubicBezTo>
                  <a:cubicBezTo>
                    <a:pt x="268" y="240"/>
                    <a:pt x="296" y="236"/>
                    <a:pt x="324" y="234"/>
                  </a:cubicBezTo>
                  <a:cubicBezTo>
                    <a:pt x="339" y="229"/>
                    <a:pt x="359" y="229"/>
                    <a:pt x="372" y="220"/>
                  </a:cubicBezTo>
                  <a:cubicBezTo>
                    <a:pt x="381" y="214"/>
                    <a:pt x="394" y="209"/>
                    <a:pt x="404" y="206"/>
                  </a:cubicBezTo>
                  <a:cubicBezTo>
                    <a:pt x="418" y="192"/>
                    <a:pt x="439" y="182"/>
                    <a:pt x="452" y="166"/>
                  </a:cubicBezTo>
                  <a:cubicBezTo>
                    <a:pt x="465" y="150"/>
                    <a:pt x="474" y="133"/>
                    <a:pt x="484" y="116"/>
                  </a:cubicBezTo>
                  <a:cubicBezTo>
                    <a:pt x="491" y="104"/>
                    <a:pt x="500" y="93"/>
                    <a:pt x="506" y="80"/>
                  </a:cubicBezTo>
                  <a:cubicBezTo>
                    <a:pt x="506" y="80"/>
                    <a:pt x="511" y="65"/>
                    <a:pt x="512" y="62"/>
                  </a:cubicBezTo>
                  <a:cubicBezTo>
                    <a:pt x="513" y="60"/>
                    <a:pt x="514" y="56"/>
                    <a:pt x="514" y="56"/>
                  </a:cubicBezTo>
                  <a:cubicBezTo>
                    <a:pt x="518" y="22"/>
                    <a:pt x="521" y="34"/>
                    <a:pt x="516" y="18"/>
                  </a:cubicBezTo>
                  <a:cubicBezTo>
                    <a:pt x="522" y="0"/>
                    <a:pt x="498" y="18"/>
                    <a:pt x="492" y="20"/>
                  </a:cubicBezTo>
                  <a:cubicBezTo>
                    <a:pt x="488" y="22"/>
                    <a:pt x="480" y="24"/>
                    <a:pt x="480" y="24"/>
                  </a:cubicBezTo>
                  <a:cubicBezTo>
                    <a:pt x="393" y="18"/>
                    <a:pt x="308" y="19"/>
                    <a:pt x="220" y="18"/>
                  </a:cubicBezTo>
                  <a:cubicBezTo>
                    <a:pt x="171" y="20"/>
                    <a:pt x="125" y="16"/>
                    <a:pt x="76" y="14"/>
                  </a:cubicBezTo>
                  <a:cubicBezTo>
                    <a:pt x="69" y="14"/>
                    <a:pt x="0" y="22"/>
                    <a:pt x="0" y="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44" name="Freeform 8"/>
            <p:cNvSpPr>
              <a:spLocks/>
            </p:cNvSpPr>
            <p:nvPr/>
          </p:nvSpPr>
          <p:spPr bwMode="auto">
            <a:xfrm>
              <a:off x="2997" y="1924"/>
              <a:ext cx="289" cy="88"/>
            </a:xfrm>
            <a:custGeom>
              <a:avLst/>
              <a:gdLst>
                <a:gd name="T0" fmla="*/ 0 w 482"/>
                <a:gd name="T1" fmla="*/ 1 h 147"/>
                <a:gd name="T2" fmla="*/ 1 w 482"/>
                <a:gd name="T3" fmla="*/ 1 h 147"/>
                <a:gd name="T4" fmla="*/ 1 w 482"/>
                <a:gd name="T5" fmla="*/ 1 h 147"/>
                <a:gd name="T6" fmla="*/ 1 w 482"/>
                <a:gd name="T7" fmla="*/ 1 h 147"/>
                <a:gd name="T8" fmla="*/ 1 w 482"/>
                <a:gd name="T9" fmla="*/ 1 h 147"/>
                <a:gd name="T10" fmla="*/ 1 w 482"/>
                <a:gd name="T11" fmla="*/ 1 h 147"/>
                <a:gd name="T12" fmla="*/ 1 w 482"/>
                <a:gd name="T13" fmla="*/ 1 h 147"/>
                <a:gd name="T14" fmla="*/ 1 w 482"/>
                <a:gd name="T15" fmla="*/ 1 h 147"/>
                <a:gd name="T16" fmla="*/ 1 w 482"/>
                <a:gd name="T17" fmla="*/ 1 h 147"/>
                <a:gd name="T18" fmla="*/ 1 w 482"/>
                <a:gd name="T19" fmla="*/ 1 h 147"/>
                <a:gd name="T20" fmla="*/ 1 w 482"/>
                <a:gd name="T21" fmla="*/ 1 h 147"/>
                <a:gd name="T22" fmla="*/ 1 w 482"/>
                <a:gd name="T23" fmla="*/ 1 h 147"/>
                <a:gd name="T24" fmla="*/ 1 w 482"/>
                <a:gd name="T25" fmla="*/ 1 h 147"/>
                <a:gd name="T26" fmla="*/ 1 w 482"/>
                <a:gd name="T27" fmla="*/ 1 h 147"/>
                <a:gd name="T28" fmla="*/ 1 w 482"/>
                <a:gd name="T29" fmla="*/ 1 h 147"/>
                <a:gd name="T30" fmla="*/ 1 w 482"/>
                <a:gd name="T31" fmla="*/ 1 h 147"/>
                <a:gd name="T32" fmla="*/ 1 w 482"/>
                <a:gd name="T33" fmla="*/ 1 h 147"/>
                <a:gd name="T34" fmla="*/ 1 w 482"/>
                <a:gd name="T35" fmla="*/ 1 h 147"/>
                <a:gd name="T36" fmla="*/ 1 w 482"/>
                <a:gd name="T37" fmla="*/ 1 h 147"/>
                <a:gd name="T38" fmla="*/ 0 w 482"/>
                <a:gd name="T39" fmla="*/ 1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2"/>
                <a:gd name="T61" fmla="*/ 0 h 147"/>
                <a:gd name="T62" fmla="*/ 482 w 482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2" h="147">
                  <a:moveTo>
                    <a:pt x="0" y="3"/>
                  </a:moveTo>
                  <a:cubicBezTo>
                    <a:pt x="7" y="13"/>
                    <a:pt x="10" y="18"/>
                    <a:pt x="20" y="25"/>
                  </a:cubicBezTo>
                  <a:cubicBezTo>
                    <a:pt x="23" y="33"/>
                    <a:pt x="25" y="36"/>
                    <a:pt x="32" y="41"/>
                  </a:cubicBezTo>
                  <a:cubicBezTo>
                    <a:pt x="41" y="55"/>
                    <a:pt x="36" y="50"/>
                    <a:pt x="46" y="57"/>
                  </a:cubicBezTo>
                  <a:cubicBezTo>
                    <a:pt x="51" y="65"/>
                    <a:pt x="60" y="72"/>
                    <a:pt x="68" y="77"/>
                  </a:cubicBezTo>
                  <a:cubicBezTo>
                    <a:pt x="72" y="88"/>
                    <a:pt x="84" y="94"/>
                    <a:pt x="94" y="99"/>
                  </a:cubicBezTo>
                  <a:cubicBezTo>
                    <a:pt x="106" y="105"/>
                    <a:pt x="119" y="116"/>
                    <a:pt x="130" y="123"/>
                  </a:cubicBezTo>
                  <a:cubicBezTo>
                    <a:pt x="143" y="132"/>
                    <a:pt x="165" y="134"/>
                    <a:pt x="180" y="137"/>
                  </a:cubicBezTo>
                  <a:cubicBezTo>
                    <a:pt x="180" y="137"/>
                    <a:pt x="205" y="142"/>
                    <a:pt x="210" y="143"/>
                  </a:cubicBezTo>
                  <a:cubicBezTo>
                    <a:pt x="217" y="144"/>
                    <a:pt x="230" y="147"/>
                    <a:pt x="230" y="147"/>
                  </a:cubicBezTo>
                  <a:cubicBezTo>
                    <a:pt x="251" y="145"/>
                    <a:pt x="271" y="143"/>
                    <a:pt x="292" y="141"/>
                  </a:cubicBezTo>
                  <a:cubicBezTo>
                    <a:pt x="304" y="139"/>
                    <a:pt x="316" y="137"/>
                    <a:pt x="328" y="135"/>
                  </a:cubicBezTo>
                  <a:cubicBezTo>
                    <a:pt x="343" y="130"/>
                    <a:pt x="355" y="122"/>
                    <a:pt x="370" y="117"/>
                  </a:cubicBezTo>
                  <a:cubicBezTo>
                    <a:pt x="382" y="113"/>
                    <a:pt x="388" y="101"/>
                    <a:pt x="400" y="97"/>
                  </a:cubicBezTo>
                  <a:cubicBezTo>
                    <a:pt x="415" y="82"/>
                    <a:pt x="428" y="67"/>
                    <a:pt x="446" y="55"/>
                  </a:cubicBezTo>
                  <a:cubicBezTo>
                    <a:pt x="456" y="41"/>
                    <a:pt x="451" y="46"/>
                    <a:pt x="460" y="37"/>
                  </a:cubicBezTo>
                  <a:cubicBezTo>
                    <a:pt x="462" y="32"/>
                    <a:pt x="482" y="0"/>
                    <a:pt x="476" y="1"/>
                  </a:cubicBezTo>
                  <a:cubicBezTo>
                    <a:pt x="453" y="6"/>
                    <a:pt x="431" y="10"/>
                    <a:pt x="408" y="13"/>
                  </a:cubicBezTo>
                  <a:cubicBezTo>
                    <a:pt x="360" y="11"/>
                    <a:pt x="312" y="10"/>
                    <a:pt x="264" y="7"/>
                  </a:cubicBezTo>
                  <a:cubicBezTo>
                    <a:pt x="175" y="9"/>
                    <a:pt x="88" y="6"/>
                    <a:pt x="0" y="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45" name="Freeform 9"/>
            <p:cNvSpPr>
              <a:spLocks/>
            </p:cNvSpPr>
            <p:nvPr/>
          </p:nvSpPr>
          <p:spPr bwMode="auto">
            <a:xfrm>
              <a:off x="2238" y="1761"/>
              <a:ext cx="311" cy="250"/>
            </a:xfrm>
            <a:custGeom>
              <a:avLst/>
              <a:gdLst>
                <a:gd name="T0" fmla="*/ 1 w 521"/>
                <a:gd name="T1" fmla="*/ 1 h 417"/>
                <a:gd name="T2" fmla="*/ 1 w 521"/>
                <a:gd name="T3" fmla="*/ 1 h 417"/>
                <a:gd name="T4" fmla="*/ 1 w 521"/>
                <a:gd name="T5" fmla="*/ 1 h 417"/>
                <a:gd name="T6" fmla="*/ 1 w 521"/>
                <a:gd name="T7" fmla="*/ 1 h 417"/>
                <a:gd name="T8" fmla="*/ 1 w 521"/>
                <a:gd name="T9" fmla="*/ 1 h 417"/>
                <a:gd name="T10" fmla="*/ 0 w 521"/>
                <a:gd name="T11" fmla="*/ 1 h 417"/>
                <a:gd name="T12" fmla="*/ 1 w 521"/>
                <a:gd name="T13" fmla="*/ 1 h 417"/>
                <a:gd name="T14" fmla="*/ 1 w 521"/>
                <a:gd name="T15" fmla="*/ 1 h 417"/>
                <a:gd name="T16" fmla="*/ 1 w 521"/>
                <a:gd name="T17" fmla="*/ 1 h 417"/>
                <a:gd name="T18" fmla="*/ 1 w 521"/>
                <a:gd name="T19" fmla="*/ 1 h 417"/>
                <a:gd name="T20" fmla="*/ 1 w 521"/>
                <a:gd name="T21" fmla="*/ 1 h 417"/>
                <a:gd name="T22" fmla="*/ 1 w 521"/>
                <a:gd name="T23" fmla="*/ 1 h 417"/>
                <a:gd name="T24" fmla="*/ 1 w 521"/>
                <a:gd name="T25" fmla="*/ 1 h 417"/>
                <a:gd name="T26" fmla="*/ 1 w 521"/>
                <a:gd name="T27" fmla="*/ 1 h 417"/>
                <a:gd name="T28" fmla="*/ 1 w 521"/>
                <a:gd name="T29" fmla="*/ 1 h 417"/>
                <a:gd name="T30" fmla="*/ 1 w 521"/>
                <a:gd name="T31" fmla="*/ 1 h 417"/>
                <a:gd name="T32" fmla="*/ 1 w 521"/>
                <a:gd name="T33" fmla="*/ 1 h 417"/>
                <a:gd name="T34" fmla="*/ 1 w 521"/>
                <a:gd name="T35" fmla="*/ 1 h 417"/>
                <a:gd name="T36" fmla="*/ 1 w 521"/>
                <a:gd name="T37" fmla="*/ 1 h 417"/>
                <a:gd name="T38" fmla="*/ 1 w 521"/>
                <a:gd name="T39" fmla="*/ 1 h 417"/>
                <a:gd name="T40" fmla="*/ 1 w 521"/>
                <a:gd name="T41" fmla="*/ 1 h 417"/>
                <a:gd name="T42" fmla="*/ 1 w 521"/>
                <a:gd name="T43" fmla="*/ 1 h 417"/>
                <a:gd name="T44" fmla="*/ 1 w 521"/>
                <a:gd name="T45" fmla="*/ 1 h 417"/>
                <a:gd name="T46" fmla="*/ 1 w 521"/>
                <a:gd name="T47" fmla="*/ 1 h 4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1"/>
                <a:gd name="T73" fmla="*/ 0 h 417"/>
                <a:gd name="T74" fmla="*/ 521 w 521"/>
                <a:gd name="T75" fmla="*/ 417 h 4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1" h="417">
                  <a:moveTo>
                    <a:pt x="92" y="1"/>
                  </a:moveTo>
                  <a:cubicBezTo>
                    <a:pt x="85" y="3"/>
                    <a:pt x="74" y="11"/>
                    <a:pt x="74" y="11"/>
                  </a:cubicBezTo>
                  <a:cubicBezTo>
                    <a:pt x="68" y="19"/>
                    <a:pt x="60" y="25"/>
                    <a:pt x="54" y="33"/>
                  </a:cubicBezTo>
                  <a:cubicBezTo>
                    <a:pt x="40" y="51"/>
                    <a:pt x="27" y="73"/>
                    <a:pt x="18" y="93"/>
                  </a:cubicBezTo>
                  <a:cubicBezTo>
                    <a:pt x="14" y="102"/>
                    <a:pt x="9" y="113"/>
                    <a:pt x="6" y="123"/>
                  </a:cubicBezTo>
                  <a:cubicBezTo>
                    <a:pt x="4" y="129"/>
                    <a:pt x="0" y="141"/>
                    <a:pt x="0" y="141"/>
                  </a:cubicBezTo>
                  <a:cubicBezTo>
                    <a:pt x="4" y="173"/>
                    <a:pt x="1" y="208"/>
                    <a:pt x="8" y="239"/>
                  </a:cubicBezTo>
                  <a:cubicBezTo>
                    <a:pt x="11" y="252"/>
                    <a:pt x="23" y="263"/>
                    <a:pt x="28" y="275"/>
                  </a:cubicBezTo>
                  <a:cubicBezTo>
                    <a:pt x="37" y="296"/>
                    <a:pt x="46" y="320"/>
                    <a:pt x="66" y="333"/>
                  </a:cubicBezTo>
                  <a:cubicBezTo>
                    <a:pt x="73" y="343"/>
                    <a:pt x="68" y="338"/>
                    <a:pt x="82" y="347"/>
                  </a:cubicBezTo>
                  <a:cubicBezTo>
                    <a:pt x="84" y="348"/>
                    <a:pt x="88" y="351"/>
                    <a:pt x="88" y="351"/>
                  </a:cubicBezTo>
                  <a:cubicBezTo>
                    <a:pt x="96" y="363"/>
                    <a:pt x="110" y="369"/>
                    <a:pt x="122" y="377"/>
                  </a:cubicBezTo>
                  <a:cubicBezTo>
                    <a:pt x="161" y="403"/>
                    <a:pt x="211" y="409"/>
                    <a:pt x="256" y="417"/>
                  </a:cubicBezTo>
                  <a:cubicBezTo>
                    <a:pt x="293" y="414"/>
                    <a:pt x="333" y="409"/>
                    <a:pt x="368" y="397"/>
                  </a:cubicBezTo>
                  <a:cubicBezTo>
                    <a:pt x="400" y="386"/>
                    <a:pt x="444" y="349"/>
                    <a:pt x="468" y="325"/>
                  </a:cubicBezTo>
                  <a:cubicBezTo>
                    <a:pt x="473" y="310"/>
                    <a:pt x="466" y="328"/>
                    <a:pt x="476" y="315"/>
                  </a:cubicBezTo>
                  <a:cubicBezTo>
                    <a:pt x="483" y="307"/>
                    <a:pt x="488" y="294"/>
                    <a:pt x="494" y="285"/>
                  </a:cubicBezTo>
                  <a:cubicBezTo>
                    <a:pt x="501" y="274"/>
                    <a:pt x="514" y="244"/>
                    <a:pt x="518" y="231"/>
                  </a:cubicBezTo>
                  <a:cubicBezTo>
                    <a:pt x="515" y="223"/>
                    <a:pt x="518" y="219"/>
                    <a:pt x="516" y="211"/>
                  </a:cubicBezTo>
                  <a:cubicBezTo>
                    <a:pt x="518" y="202"/>
                    <a:pt x="521" y="196"/>
                    <a:pt x="518" y="187"/>
                  </a:cubicBezTo>
                  <a:cubicBezTo>
                    <a:pt x="515" y="123"/>
                    <a:pt x="509" y="53"/>
                    <a:pt x="452" y="15"/>
                  </a:cubicBezTo>
                  <a:cubicBezTo>
                    <a:pt x="436" y="4"/>
                    <a:pt x="405" y="5"/>
                    <a:pt x="388" y="3"/>
                  </a:cubicBezTo>
                  <a:cubicBezTo>
                    <a:pt x="304" y="5"/>
                    <a:pt x="222" y="7"/>
                    <a:pt x="138" y="3"/>
                  </a:cubicBezTo>
                  <a:cubicBezTo>
                    <a:pt x="111" y="0"/>
                    <a:pt x="126" y="1"/>
                    <a:pt x="92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46" name="Freeform 10"/>
            <p:cNvSpPr>
              <a:spLocks/>
            </p:cNvSpPr>
            <p:nvPr/>
          </p:nvSpPr>
          <p:spPr bwMode="auto">
            <a:xfrm>
              <a:off x="2610" y="1847"/>
              <a:ext cx="318" cy="164"/>
            </a:xfrm>
            <a:custGeom>
              <a:avLst/>
              <a:gdLst>
                <a:gd name="T0" fmla="*/ 1 w 532"/>
                <a:gd name="T1" fmla="*/ 0 h 274"/>
                <a:gd name="T2" fmla="*/ 1 w 532"/>
                <a:gd name="T3" fmla="*/ 1 h 274"/>
                <a:gd name="T4" fmla="*/ 1 w 532"/>
                <a:gd name="T5" fmla="*/ 1 h 274"/>
                <a:gd name="T6" fmla="*/ 1 w 532"/>
                <a:gd name="T7" fmla="*/ 1 h 274"/>
                <a:gd name="T8" fmla="*/ 1 w 532"/>
                <a:gd name="T9" fmla="*/ 1 h 274"/>
                <a:gd name="T10" fmla="*/ 1 w 532"/>
                <a:gd name="T11" fmla="*/ 1 h 274"/>
                <a:gd name="T12" fmla="*/ 1 w 532"/>
                <a:gd name="T13" fmla="*/ 1 h 274"/>
                <a:gd name="T14" fmla="*/ 1 w 532"/>
                <a:gd name="T15" fmla="*/ 1 h 274"/>
                <a:gd name="T16" fmla="*/ 1 w 532"/>
                <a:gd name="T17" fmla="*/ 1 h 274"/>
                <a:gd name="T18" fmla="*/ 1 w 532"/>
                <a:gd name="T19" fmla="*/ 1 h 274"/>
                <a:gd name="T20" fmla="*/ 1 w 532"/>
                <a:gd name="T21" fmla="*/ 1 h 274"/>
                <a:gd name="T22" fmla="*/ 1 w 532"/>
                <a:gd name="T23" fmla="*/ 1 h 274"/>
                <a:gd name="T24" fmla="*/ 1 w 532"/>
                <a:gd name="T25" fmla="*/ 1 h 274"/>
                <a:gd name="T26" fmla="*/ 1 w 532"/>
                <a:gd name="T27" fmla="*/ 1 h 274"/>
                <a:gd name="T28" fmla="*/ 1 w 532"/>
                <a:gd name="T29" fmla="*/ 1 h 274"/>
                <a:gd name="T30" fmla="*/ 1 w 532"/>
                <a:gd name="T31" fmla="*/ 1 h 274"/>
                <a:gd name="T32" fmla="*/ 1 w 532"/>
                <a:gd name="T33" fmla="*/ 1 h 274"/>
                <a:gd name="T34" fmla="*/ 1 w 532"/>
                <a:gd name="T35" fmla="*/ 1 h 274"/>
                <a:gd name="T36" fmla="*/ 1 w 532"/>
                <a:gd name="T37" fmla="*/ 1 h 274"/>
                <a:gd name="T38" fmla="*/ 1 w 532"/>
                <a:gd name="T39" fmla="*/ 1 h 274"/>
                <a:gd name="T40" fmla="*/ 1 w 532"/>
                <a:gd name="T41" fmla="*/ 1 h 274"/>
                <a:gd name="T42" fmla="*/ 1 w 532"/>
                <a:gd name="T43" fmla="*/ 1 h 274"/>
                <a:gd name="T44" fmla="*/ 1 w 532"/>
                <a:gd name="T45" fmla="*/ 0 h 2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2"/>
                <a:gd name="T70" fmla="*/ 0 h 274"/>
                <a:gd name="T71" fmla="*/ 532 w 532"/>
                <a:gd name="T72" fmla="*/ 274 h 2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2" h="274">
                  <a:moveTo>
                    <a:pt x="8" y="0"/>
                  </a:moveTo>
                  <a:cubicBezTo>
                    <a:pt x="0" y="24"/>
                    <a:pt x="8" y="53"/>
                    <a:pt x="12" y="78"/>
                  </a:cubicBezTo>
                  <a:cubicBezTo>
                    <a:pt x="18" y="119"/>
                    <a:pt x="27" y="118"/>
                    <a:pt x="44" y="150"/>
                  </a:cubicBezTo>
                  <a:cubicBezTo>
                    <a:pt x="61" y="181"/>
                    <a:pt x="84" y="214"/>
                    <a:pt x="114" y="234"/>
                  </a:cubicBezTo>
                  <a:cubicBezTo>
                    <a:pt x="125" y="242"/>
                    <a:pt x="140" y="242"/>
                    <a:pt x="152" y="248"/>
                  </a:cubicBezTo>
                  <a:cubicBezTo>
                    <a:pt x="182" y="263"/>
                    <a:pt x="208" y="270"/>
                    <a:pt x="242" y="274"/>
                  </a:cubicBezTo>
                  <a:cubicBezTo>
                    <a:pt x="280" y="272"/>
                    <a:pt x="321" y="267"/>
                    <a:pt x="358" y="258"/>
                  </a:cubicBezTo>
                  <a:cubicBezTo>
                    <a:pt x="366" y="253"/>
                    <a:pt x="374" y="248"/>
                    <a:pt x="382" y="244"/>
                  </a:cubicBezTo>
                  <a:cubicBezTo>
                    <a:pt x="386" y="242"/>
                    <a:pt x="394" y="240"/>
                    <a:pt x="394" y="240"/>
                  </a:cubicBezTo>
                  <a:cubicBezTo>
                    <a:pt x="403" y="231"/>
                    <a:pt x="417" y="222"/>
                    <a:pt x="430" y="218"/>
                  </a:cubicBezTo>
                  <a:cubicBezTo>
                    <a:pt x="437" y="207"/>
                    <a:pt x="430" y="216"/>
                    <a:pt x="440" y="210"/>
                  </a:cubicBezTo>
                  <a:cubicBezTo>
                    <a:pt x="444" y="208"/>
                    <a:pt x="452" y="202"/>
                    <a:pt x="452" y="202"/>
                  </a:cubicBezTo>
                  <a:cubicBezTo>
                    <a:pt x="464" y="184"/>
                    <a:pt x="478" y="166"/>
                    <a:pt x="490" y="148"/>
                  </a:cubicBezTo>
                  <a:cubicBezTo>
                    <a:pt x="492" y="144"/>
                    <a:pt x="492" y="140"/>
                    <a:pt x="494" y="136"/>
                  </a:cubicBezTo>
                  <a:cubicBezTo>
                    <a:pt x="497" y="132"/>
                    <a:pt x="500" y="129"/>
                    <a:pt x="502" y="124"/>
                  </a:cubicBezTo>
                  <a:cubicBezTo>
                    <a:pt x="505" y="114"/>
                    <a:pt x="511" y="104"/>
                    <a:pt x="514" y="94"/>
                  </a:cubicBezTo>
                  <a:cubicBezTo>
                    <a:pt x="516" y="88"/>
                    <a:pt x="520" y="76"/>
                    <a:pt x="520" y="76"/>
                  </a:cubicBezTo>
                  <a:cubicBezTo>
                    <a:pt x="528" y="12"/>
                    <a:pt x="532" y="28"/>
                    <a:pt x="462" y="30"/>
                  </a:cubicBezTo>
                  <a:cubicBezTo>
                    <a:pt x="412" y="24"/>
                    <a:pt x="425" y="25"/>
                    <a:pt x="332" y="26"/>
                  </a:cubicBezTo>
                  <a:cubicBezTo>
                    <a:pt x="318" y="26"/>
                    <a:pt x="290" y="30"/>
                    <a:pt x="290" y="30"/>
                  </a:cubicBezTo>
                  <a:cubicBezTo>
                    <a:pt x="247" y="27"/>
                    <a:pt x="214" y="25"/>
                    <a:pt x="168" y="24"/>
                  </a:cubicBezTo>
                  <a:cubicBezTo>
                    <a:pt x="129" y="20"/>
                    <a:pt x="91" y="14"/>
                    <a:pt x="52" y="12"/>
                  </a:cubicBezTo>
                  <a:cubicBezTo>
                    <a:pt x="5" y="9"/>
                    <a:pt x="8" y="25"/>
                    <a:pt x="8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47" name="Freeform 11"/>
            <p:cNvSpPr>
              <a:spLocks/>
            </p:cNvSpPr>
            <p:nvPr/>
          </p:nvSpPr>
          <p:spPr bwMode="auto">
            <a:xfrm>
              <a:off x="3950" y="1778"/>
              <a:ext cx="310" cy="233"/>
            </a:xfrm>
            <a:custGeom>
              <a:avLst/>
              <a:gdLst>
                <a:gd name="T0" fmla="*/ 1 w 519"/>
                <a:gd name="T1" fmla="*/ 1 h 389"/>
                <a:gd name="T2" fmla="*/ 0 w 519"/>
                <a:gd name="T3" fmla="*/ 1 h 389"/>
                <a:gd name="T4" fmla="*/ 1 w 519"/>
                <a:gd name="T5" fmla="*/ 1 h 389"/>
                <a:gd name="T6" fmla="*/ 1 w 519"/>
                <a:gd name="T7" fmla="*/ 1 h 389"/>
                <a:gd name="T8" fmla="*/ 1 w 519"/>
                <a:gd name="T9" fmla="*/ 1 h 389"/>
                <a:gd name="T10" fmla="*/ 1 w 519"/>
                <a:gd name="T11" fmla="*/ 1 h 389"/>
                <a:gd name="T12" fmla="*/ 1 w 519"/>
                <a:gd name="T13" fmla="*/ 1 h 389"/>
                <a:gd name="T14" fmla="*/ 1 w 519"/>
                <a:gd name="T15" fmla="*/ 1 h 389"/>
                <a:gd name="T16" fmla="*/ 1 w 519"/>
                <a:gd name="T17" fmla="*/ 1 h 389"/>
                <a:gd name="T18" fmla="*/ 1 w 519"/>
                <a:gd name="T19" fmla="*/ 1 h 389"/>
                <a:gd name="T20" fmla="*/ 1 w 519"/>
                <a:gd name="T21" fmla="*/ 1 h 389"/>
                <a:gd name="T22" fmla="*/ 1 w 519"/>
                <a:gd name="T23" fmla="*/ 1 h 389"/>
                <a:gd name="T24" fmla="*/ 1 w 519"/>
                <a:gd name="T25" fmla="*/ 1 h 389"/>
                <a:gd name="T26" fmla="*/ 1 w 519"/>
                <a:gd name="T27" fmla="*/ 1 h 389"/>
                <a:gd name="T28" fmla="*/ 1 w 519"/>
                <a:gd name="T29" fmla="*/ 1 h 389"/>
                <a:gd name="T30" fmla="*/ 1 w 519"/>
                <a:gd name="T31" fmla="*/ 1 h 389"/>
                <a:gd name="T32" fmla="*/ 1 w 519"/>
                <a:gd name="T33" fmla="*/ 1 h 389"/>
                <a:gd name="T34" fmla="*/ 1 w 519"/>
                <a:gd name="T35" fmla="*/ 1 h 389"/>
                <a:gd name="T36" fmla="*/ 1 w 519"/>
                <a:gd name="T37" fmla="*/ 1 h 389"/>
                <a:gd name="T38" fmla="*/ 1 w 519"/>
                <a:gd name="T39" fmla="*/ 1 h 389"/>
                <a:gd name="T40" fmla="*/ 1 w 519"/>
                <a:gd name="T41" fmla="*/ 1 h 389"/>
                <a:gd name="T42" fmla="*/ 1 w 519"/>
                <a:gd name="T43" fmla="*/ 1 h 389"/>
                <a:gd name="T44" fmla="*/ 1 w 519"/>
                <a:gd name="T45" fmla="*/ 1 h 389"/>
                <a:gd name="T46" fmla="*/ 1 w 519"/>
                <a:gd name="T47" fmla="*/ 1 h 3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9"/>
                <a:gd name="T73" fmla="*/ 0 h 389"/>
                <a:gd name="T74" fmla="*/ 519 w 519"/>
                <a:gd name="T75" fmla="*/ 389 h 3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9" h="389">
                  <a:moveTo>
                    <a:pt x="54" y="3"/>
                  </a:moveTo>
                  <a:cubicBezTo>
                    <a:pt x="19" y="55"/>
                    <a:pt x="6" y="80"/>
                    <a:pt x="0" y="145"/>
                  </a:cubicBezTo>
                  <a:cubicBezTo>
                    <a:pt x="4" y="188"/>
                    <a:pt x="15" y="221"/>
                    <a:pt x="34" y="259"/>
                  </a:cubicBezTo>
                  <a:cubicBezTo>
                    <a:pt x="40" y="271"/>
                    <a:pt x="44" y="285"/>
                    <a:pt x="54" y="295"/>
                  </a:cubicBezTo>
                  <a:cubicBezTo>
                    <a:pt x="64" y="305"/>
                    <a:pt x="74" y="313"/>
                    <a:pt x="84" y="323"/>
                  </a:cubicBezTo>
                  <a:cubicBezTo>
                    <a:pt x="98" y="337"/>
                    <a:pt x="119" y="359"/>
                    <a:pt x="138" y="365"/>
                  </a:cubicBezTo>
                  <a:cubicBezTo>
                    <a:pt x="172" y="376"/>
                    <a:pt x="204" y="385"/>
                    <a:pt x="240" y="389"/>
                  </a:cubicBezTo>
                  <a:cubicBezTo>
                    <a:pt x="277" y="387"/>
                    <a:pt x="309" y="383"/>
                    <a:pt x="344" y="375"/>
                  </a:cubicBezTo>
                  <a:cubicBezTo>
                    <a:pt x="356" y="372"/>
                    <a:pt x="371" y="371"/>
                    <a:pt x="380" y="363"/>
                  </a:cubicBezTo>
                  <a:cubicBezTo>
                    <a:pt x="395" y="350"/>
                    <a:pt x="412" y="342"/>
                    <a:pt x="428" y="331"/>
                  </a:cubicBezTo>
                  <a:cubicBezTo>
                    <a:pt x="434" y="327"/>
                    <a:pt x="446" y="317"/>
                    <a:pt x="446" y="317"/>
                  </a:cubicBezTo>
                  <a:cubicBezTo>
                    <a:pt x="462" y="293"/>
                    <a:pt x="437" y="328"/>
                    <a:pt x="456" y="307"/>
                  </a:cubicBezTo>
                  <a:cubicBezTo>
                    <a:pt x="473" y="288"/>
                    <a:pt x="484" y="262"/>
                    <a:pt x="498" y="241"/>
                  </a:cubicBezTo>
                  <a:cubicBezTo>
                    <a:pt x="506" y="229"/>
                    <a:pt x="508" y="220"/>
                    <a:pt x="512" y="207"/>
                  </a:cubicBezTo>
                  <a:cubicBezTo>
                    <a:pt x="513" y="203"/>
                    <a:pt x="516" y="195"/>
                    <a:pt x="516" y="195"/>
                  </a:cubicBezTo>
                  <a:cubicBezTo>
                    <a:pt x="511" y="180"/>
                    <a:pt x="516" y="164"/>
                    <a:pt x="518" y="149"/>
                  </a:cubicBezTo>
                  <a:cubicBezTo>
                    <a:pt x="514" y="136"/>
                    <a:pt x="519" y="121"/>
                    <a:pt x="516" y="107"/>
                  </a:cubicBezTo>
                  <a:cubicBezTo>
                    <a:pt x="514" y="98"/>
                    <a:pt x="496" y="39"/>
                    <a:pt x="492" y="33"/>
                  </a:cubicBezTo>
                  <a:cubicBezTo>
                    <a:pt x="482" y="19"/>
                    <a:pt x="467" y="14"/>
                    <a:pt x="452" y="9"/>
                  </a:cubicBezTo>
                  <a:cubicBezTo>
                    <a:pt x="446" y="7"/>
                    <a:pt x="434" y="3"/>
                    <a:pt x="434" y="3"/>
                  </a:cubicBezTo>
                  <a:cubicBezTo>
                    <a:pt x="416" y="4"/>
                    <a:pt x="404" y="6"/>
                    <a:pt x="388" y="9"/>
                  </a:cubicBezTo>
                  <a:cubicBezTo>
                    <a:pt x="370" y="8"/>
                    <a:pt x="352" y="8"/>
                    <a:pt x="334" y="7"/>
                  </a:cubicBezTo>
                  <a:cubicBezTo>
                    <a:pt x="285" y="6"/>
                    <a:pt x="186" y="3"/>
                    <a:pt x="186" y="3"/>
                  </a:cubicBezTo>
                  <a:cubicBezTo>
                    <a:pt x="142" y="0"/>
                    <a:pt x="98" y="3"/>
                    <a:pt x="54" y="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48" name="Rectangle 62"/>
            <p:cNvSpPr>
              <a:spLocks noChangeArrowheads="1"/>
            </p:cNvSpPr>
            <p:nvPr/>
          </p:nvSpPr>
          <p:spPr bwMode="auto">
            <a:xfrm>
              <a:off x="1059" y="1829"/>
              <a:ext cx="96" cy="4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1C3D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1C3D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1C3D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1C3D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1C3D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/>
            </a:p>
          </p:txBody>
        </p:sp>
      </p:grp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7226300" cy="647700"/>
          </a:xfrm>
        </p:spPr>
        <p:txBody>
          <a:bodyPr/>
          <a:lstStyle/>
          <a:p>
            <a:pPr eaLnBrk="1" hangingPunct="1"/>
            <a:r>
              <a:rPr lang="en-US" altLang="nl-NL" dirty="0" smtClean="0"/>
              <a:t>Support and Guidance</a:t>
            </a:r>
            <a:endParaRPr lang="en-US" altLang="nl-NL" i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4176215"/>
            <a:ext cx="8277225" cy="1843585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Zone of ‘proximal development’</a:t>
            </a:r>
          </a:p>
          <a:p>
            <a:pPr eaLnBrk="1" hangingPunct="1"/>
            <a:r>
              <a:rPr lang="nl-NL" altLang="nl-NL" dirty="0" smtClean="0"/>
              <a:t>Sawtooth pattern of support</a:t>
            </a:r>
            <a:endParaRPr lang="en-US" altLang="nl-NL" dirty="0" smtClean="0"/>
          </a:p>
        </p:txBody>
      </p:sp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14287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1404938" y="2689225"/>
            <a:ext cx="17303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19" name="Oval 13"/>
          <p:cNvSpPr>
            <a:spLocks noChangeArrowheads="1"/>
          </p:cNvSpPr>
          <p:nvPr/>
        </p:nvSpPr>
        <p:spPr bwMode="auto">
          <a:xfrm>
            <a:off x="485775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20" name="Oval 14"/>
          <p:cNvSpPr>
            <a:spLocks noChangeArrowheads="1"/>
          </p:cNvSpPr>
          <p:nvPr/>
        </p:nvSpPr>
        <p:spPr bwMode="auto">
          <a:xfrm>
            <a:off x="202088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21" name="Oval 15"/>
          <p:cNvSpPr>
            <a:spLocks noChangeArrowheads="1"/>
          </p:cNvSpPr>
          <p:nvPr/>
        </p:nvSpPr>
        <p:spPr bwMode="auto">
          <a:xfrm>
            <a:off x="261143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22" name="Oval 16"/>
          <p:cNvSpPr>
            <a:spLocks noChangeArrowheads="1"/>
          </p:cNvSpPr>
          <p:nvPr/>
        </p:nvSpPr>
        <p:spPr bwMode="auto">
          <a:xfrm>
            <a:off x="3556000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23" name="Oval 17"/>
          <p:cNvSpPr>
            <a:spLocks noChangeArrowheads="1"/>
          </p:cNvSpPr>
          <p:nvPr/>
        </p:nvSpPr>
        <p:spPr bwMode="auto">
          <a:xfrm>
            <a:off x="41465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24" name="Oval 18"/>
          <p:cNvSpPr>
            <a:spLocks noChangeArrowheads="1"/>
          </p:cNvSpPr>
          <p:nvPr/>
        </p:nvSpPr>
        <p:spPr bwMode="auto">
          <a:xfrm>
            <a:off x="4738688" y="2735263"/>
            <a:ext cx="493712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25" name="Oval 19"/>
          <p:cNvSpPr>
            <a:spLocks noChangeArrowheads="1"/>
          </p:cNvSpPr>
          <p:nvPr/>
        </p:nvSpPr>
        <p:spPr bwMode="auto">
          <a:xfrm>
            <a:off x="5330825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26" name="Oval 20"/>
          <p:cNvSpPr>
            <a:spLocks noChangeArrowheads="1"/>
          </p:cNvSpPr>
          <p:nvPr/>
        </p:nvSpPr>
        <p:spPr bwMode="auto">
          <a:xfrm>
            <a:off x="6272213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27" name="Rectangle 21"/>
          <p:cNvSpPr>
            <a:spLocks noChangeArrowheads="1"/>
          </p:cNvSpPr>
          <p:nvPr/>
        </p:nvSpPr>
        <p:spPr bwMode="auto">
          <a:xfrm>
            <a:off x="3532188" y="2689225"/>
            <a:ext cx="232092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28" name="Rectangle 22"/>
          <p:cNvSpPr>
            <a:spLocks noChangeArrowheads="1"/>
          </p:cNvSpPr>
          <p:nvPr/>
        </p:nvSpPr>
        <p:spPr bwMode="auto">
          <a:xfrm>
            <a:off x="373063" y="2689225"/>
            <a:ext cx="6381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29" name="Rectangle 23"/>
          <p:cNvSpPr>
            <a:spLocks noChangeArrowheads="1"/>
          </p:cNvSpPr>
          <p:nvPr/>
        </p:nvSpPr>
        <p:spPr bwMode="auto">
          <a:xfrm>
            <a:off x="6248400" y="2689225"/>
            <a:ext cx="639763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30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/>
          </a:p>
        </p:txBody>
      </p:sp>
      <p:pic>
        <p:nvPicPr>
          <p:cNvPr id="13388" name="Picture 76" descr="training_wheels-7485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711200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Designing for Competence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Ensure high intrinsic motivation of students by setting them tasks that</a:t>
            </a:r>
          </a:p>
          <a:p>
            <a:pPr lvl="1"/>
            <a:r>
              <a:rPr lang="nl-NL" dirty="0" smtClean="0"/>
              <a:t>are relevant to their future profession or field of work</a:t>
            </a:r>
          </a:p>
          <a:p>
            <a:pPr lvl="1"/>
            <a:r>
              <a:rPr lang="nl-NL" dirty="0" smtClean="0"/>
              <a:t>are challenging, i.e. not too simple but a little beyond their reach</a:t>
            </a:r>
          </a:p>
          <a:p>
            <a:pPr lvl="1"/>
            <a:r>
              <a:rPr lang="nl-NL" dirty="0" smtClean="0"/>
              <a:t>provide just enough support and guidance to help them complete the tasks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95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SDT - Relatedness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universal desire to interact, be connected to, and experience caring for others…”</a:t>
            </a:r>
          </a:p>
          <a:p>
            <a:r>
              <a:rPr lang="en-US" dirty="0" smtClean="0"/>
              <a:t>Groups in which students perform the learning tasks should be designed in such a way that they help students feel related and part of a ‘community’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44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1C3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1C3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648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PowerPoint Presentation</vt:lpstr>
      <vt:lpstr>Contents</vt:lpstr>
      <vt:lpstr>Motivation and Drop-Out</vt:lpstr>
      <vt:lpstr>SDT - Competence</vt:lpstr>
      <vt:lpstr>Learning Tasks (4C/ID)</vt:lpstr>
      <vt:lpstr>Levels of Complexity</vt:lpstr>
      <vt:lpstr>Support and Guidance</vt:lpstr>
      <vt:lpstr>Designing for Competence</vt:lpstr>
      <vt:lpstr>SDT - Relatedness</vt:lpstr>
      <vt:lpstr>Small Group Work</vt:lpstr>
      <vt:lpstr>Year Groups</vt:lpstr>
      <vt:lpstr>Designing for Relatedness</vt:lpstr>
      <vt:lpstr>SDT - Autonomy</vt:lpstr>
      <vt:lpstr>Educational Programs Based on 4C/ID</vt:lpstr>
      <vt:lpstr>Resource-Based Learning</vt:lpstr>
      <vt:lpstr>PowerPoint Presentation</vt:lpstr>
      <vt:lpstr>PowerPoint Presentation</vt:lpstr>
      <vt:lpstr>Designing for Autonomy</vt:lpstr>
      <vt:lpstr>Discussion</vt:lpstr>
      <vt:lpstr>PowerPoint Presentation</vt:lpstr>
    </vt:vector>
  </TitlesOfParts>
  <Company>vormgeversassociatie hoog-keppel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Vormgeversassociatie / Sjoerd Kulsdom</dc:creator>
  <cp:lastModifiedBy>Jeroen</cp:lastModifiedBy>
  <cp:revision>207</cp:revision>
  <dcterms:created xsi:type="dcterms:W3CDTF">2007-05-08T09:02:05Z</dcterms:created>
  <dcterms:modified xsi:type="dcterms:W3CDTF">2015-02-13T16:30:42Z</dcterms:modified>
</cp:coreProperties>
</file>