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4035" r:id="rId2"/>
    <p:sldMasterId id="2147484023" r:id="rId3"/>
  </p:sldMasterIdLst>
  <p:notesMasterIdLst>
    <p:notesMasterId r:id="rId47"/>
  </p:notesMasterIdLst>
  <p:handoutMasterIdLst>
    <p:handoutMasterId r:id="rId48"/>
  </p:handoutMasterIdLst>
  <p:sldIdLst>
    <p:sldId id="384" r:id="rId4"/>
    <p:sldId id="405" r:id="rId5"/>
    <p:sldId id="394" r:id="rId6"/>
    <p:sldId id="397" r:id="rId7"/>
    <p:sldId id="437" r:id="rId8"/>
    <p:sldId id="399" r:id="rId9"/>
    <p:sldId id="395" r:id="rId10"/>
    <p:sldId id="400" r:id="rId11"/>
    <p:sldId id="396" r:id="rId12"/>
    <p:sldId id="401" r:id="rId13"/>
    <p:sldId id="386" r:id="rId14"/>
    <p:sldId id="403" r:id="rId15"/>
    <p:sldId id="418" r:id="rId16"/>
    <p:sldId id="404" r:id="rId17"/>
    <p:sldId id="410" r:id="rId18"/>
    <p:sldId id="411" r:id="rId19"/>
    <p:sldId id="412" r:id="rId20"/>
    <p:sldId id="413" r:id="rId21"/>
    <p:sldId id="414" r:id="rId22"/>
    <p:sldId id="407" r:id="rId23"/>
    <p:sldId id="406" r:id="rId24"/>
    <p:sldId id="409" r:id="rId25"/>
    <p:sldId id="415" r:id="rId26"/>
    <p:sldId id="402" r:id="rId27"/>
    <p:sldId id="416" r:id="rId28"/>
    <p:sldId id="417" r:id="rId29"/>
    <p:sldId id="421" r:id="rId30"/>
    <p:sldId id="419" r:id="rId31"/>
    <p:sldId id="422" r:id="rId32"/>
    <p:sldId id="420" r:id="rId33"/>
    <p:sldId id="431" r:id="rId34"/>
    <p:sldId id="423" r:id="rId35"/>
    <p:sldId id="424" r:id="rId36"/>
    <p:sldId id="426" r:id="rId37"/>
    <p:sldId id="427" r:id="rId38"/>
    <p:sldId id="425" r:id="rId39"/>
    <p:sldId id="428" r:id="rId40"/>
    <p:sldId id="429" r:id="rId41"/>
    <p:sldId id="432" r:id="rId42"/>
    <p:sldId id="430" r:id="rId43"/>
    <p:sldId id="433" r:id="rId44"/>
    <p:sldId id="434" r:id="rId45"/>
    <p:sldId id="435" r:id="rId46"/>
  </p:sldIdLst>
  <p:sldSz cx="13004800" cy="97536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7" autoAdjust="0"/>
    <p:restoredTop sz="99533" autoAdjust="0"/>
  </p:normalViewPr>
  <p:slideViewPr>
    <p:cSldViewPr>
      <p:cViewPr>
        <p:scale>
          <a:sx n="87" d="100"/>
          <a:sy n="87" d="100"/>
        </p:scale>
        <p:origin x="-1272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9372FD76-EB9F-764F-8F27-36E8BD5ED777}" type="datetimeFigureOut">
              <a:rPr lang="nl-NL"/>
              <a:pPr/>
              <a:t>5-1-2016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fld id="{DE590830-9B4B-9C4D-966D-6D12B13B6D6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77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01D9F9-3769-E54C-B9DD-B0DA30EEDA23}" type="datetimeFigureOut">
              <a:rPr lang="nl-NL"/>
              <a:pPr/>
              <a:t>5-1-2016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NL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D37AB-0158-D143-B9D4-A5272563F8A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69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2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6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51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50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43058" y="650240"/>
            <a:ext cx="2544515" cy="693815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304996" y="650240"/>
            <a:ext cx="7421316" cy="693815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996" y="650240"/>
            <a:ext cx="10182578" cy="15172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0145" y="2600960"/>
            <a:ext cx="4969368" cy="238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0145" y="5201920"/>
            <a:ext cx="4969368" cy="23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94344" y="-235768"/>
            <a:ext cx="13609512" cy="10153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4" y="8621217"/>
            <a:ext cx="1921953" cy="1183922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7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D88EC65B-D77A-B24E-9703-40BE60F18F63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4" y="9040813"/>
            <a:ext cx="4117975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4" y="9040813"/>
            <a:ext cx="3033712" cy="519113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/>
          <a:lstStyle>
            <a:lvl1pPr algn="l">
              <a:defRPr sz="57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6285" y="2600960"/>
            <a:ext cx="4967111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0145" y="2600960"/>
            <a:ext cx="4969368" cy="49874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25937" y="484314"/>
            <a:ext cx="10009112" cy="15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25937" y="2356522"/>
            <a:ext cx="10009112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 userDrawn="1"/>
        </p:nvSpPr>
        <p:spPr bwMode="auto">
          <a:xfrm>
            <a:off x="0" y="14"/>
            <a:ext cx="2037905" cy="97535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2" tIns="45717" rIns="91432" bIns="45717" anchor="ctr"/>
          <a:lstStyle/>
          <a:p>
            <a:pPr algn="r"/>
            <a:endParaRPr lang="nl-NL" sz="21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1" y="8621217"/>
            <a:ext cx="1921953" cy="1183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timing>
    <p:tnLst>
      <p:par>
        <p:cTn id="1" dur="indefinite" restart="never" nodeType="tmRoot"/>
      </p:par>
    </p:tnLst>
  </p:timing>
  <p:txStyles>
    <p:titleStyle>
      <a:lvl1pPr marL="1217551" indent="-1217551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1217551" indent="-1217551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869316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6pPr>
      <a:lvl7pPr marL="2519513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7pPr>
      <a:lvl8pPr marL="3169708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8pPr>
      <a:lvl9pPr marL="3819904" indent="-1219118" algn="l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Bookman Old Style" pitchFamily="18" charset="0"/>
        </a:defRPr>
      </a:lvl9pPr>
    </p:titleStyle>
    <p:bodyStyle>
      <a:lvl1pPr marL="276211" indent="-276211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819108" indent="-269861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360418" indent="-269861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901727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444625" indent="-269861" algn="l" rtl="0" eaLnBrk="0" fontAlgn="base" hangingPunct="0">
        <a:lnSpc>
          <a:spcPts val="355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7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3095208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6pPr>
      <a:lvl7pPr marL="3745405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7pPr>
      <a:lvl8pPr marL="4395601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8pPr>
      <a:lvl9pPr marL="5045796" indent="-270915" algn="l" rtl="0" eaLnBrk="0" fontAlgn="base" hangingPunct="0">
        <a:lnSpc>
          <a:spcPts val="3556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4" y="8620718"/>
            <a:ext cx="1918785" cy="1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4571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1" indent="-228589" algn="l" defTabSz="4571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9" indent="-228589" algn="l" defTabSz="4571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9" algn="l" defTabSz="4571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4571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8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12E-2EE5-2448-AB47-1C0A5804569F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7" y="9040815"/>
            <a:ext cx="4117975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4" y="9040815"/>
            <a:ext cx="3033712" cy="519113"/>
          </a:xfrm>
          <a:prstGeom prst="rect">
            <a:avLst/>
          </a:prstGeom>
        </p:spPr>
        <p:txBody>
          <a:bodyPr vert="horz" lIns="91425" tIns="45712" rIns="91425" bIns="457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5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7" indent="-228565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4" indent="-228565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5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seBaC_AbGY&amp;feature=youtu.be" TargetMode="Externa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3"/>
          <p:cNvSpPr>
            <a:spLocks noGrp="1"/>
          </p:cNvSpPr>
          <p:nvPr>
            <p:ph type="ctrTitle" idx="4294967295"/>
          </p:nvPr>
        </p:nvSpPr>
        <p:spPr>
          <a:xfrm>
            <a:off x="2757984" y="1564432"/>
            <a:ext cx="9671050" cy="919162"/>
          </a:xfrm>
        </p:spPr>
        <p:txBody>
          <a:bodyPr/>
          <a:lstStyle/>
          <a:p>
            <a:pPr marL="0" indent="0">
              <a:defRPr/>
            </a:pPr>
            <a:r>
              <a:rPr lang="en-US" sz="7200" dirty="0" smtClean="0"/>
              <a:t>Hybrid (Instructional) </a:t>
            </a:r>
            <a:r>
              <a:rPr lang="en-US" sz="7200" dirty="0"/>
              <a:t>Designs For Serious </a:t>
            </a:r>
            <a:r>
              <a:rPr lang="en-US" sz="7200" dirty="0" smtClean="0"/>
              <a:t>Gaming</a:t>
            </a:r>
            <a:endParaRPr lang="en-US" altLang="nl-NL" sz="7200" dirty="0"/>
          </a:p>
        </p:txBody>
      </p:sp>
      <p:sp>
        <p:nvSpPr>
          <p:cNvPr id="3076" name="Subtitle 4"/>
          <p:cNvSpPr>
            <a:spLocks noGrp="1"/>
          </p:cNvSpPr>
          <p:nvPr>
            <p:ph type="subTitle" idx="4294967295"/>
          </p:nvPr>
        </p:nvSpPr>
        <p:spPr>
          <a:xfrm>
            <a:off x="2829992" y="5140424"/>
            <a:ext cx="9644062" cy="21846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MS PGothic" charset="0"/>
              </a:rPr>
              <a:t>Dr. </a:t>
            </a:r>
            <a:r>
              <a:rPr lang="en-US" dirty="0" err="1" smtClean="0">
                <a:ea typeface="MS PGothic" charset="0"/>
              </a:rPr>
              <a:t>rer.soc</a:t>
            </a:r>
            <a:r>
              <a:rPr lang="en-US" dirty="0" smtClean="0">
                <a:ea typeface="MS PGothic" charset="0"/>
              </a:rPr>
              <a:t>. Heide Lukosch</a:t>
            </a:r>
          </a:p>
          <a:p>
            <a:pPr marL="0" indent="0">
              <a:buNone/>
            </a:pPr>
            <a:r>
              <a:rPr lang="en-US" sz="2400" dirty="0" smtClean="0">
                <a:ea typeface="MS PGothic" charset="0"/>
              </a:rPr>
              <a:t>CEL Innovation Room, 18-12-2015</a:t>
            </a:r>
          </a:p>
          <a:p>
            <a:pPr marL="0" indent="0">
              <a:buNone/>
            </a:pPr>
            <a:endParaRPr lang="en-US" dirty="0">
              <a:ea typeface="MS PGothic" charset="0"/>
            </a:endParaRPr>
          </a:p>
          <a:p>
            <a:pPr marL="0" indent="0">
              <a:buNone/>
            </a:pPr>
            <a:endParaRPr lang="en-US" dirty="0">
              <a:ea typeface="MS PGothic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862440" y="8621216"/>
            <a:ext cx="2808312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7" descr="no_ga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564" y="6244952"/>
            <a:ext cx="4825102" cy="3324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1674518" y="8265117"/>
            <a:ext cx="2414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under Creative Common License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Everyone plays Games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08" y="1276400"/>
            <a:ext cx="10791057" cy="76335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38704" y="8981256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Pieter Bruegel the </a:t>
            </a:r>
            <a:r>
              <a:rPr lang="en-US" sz="1000" dirty="0" smtClean="0"/>
              <a:t>Elder: Children’s games (1560)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566385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What is a Game?</a:t>
            </a:r>
            <a:endParaRPr lang="en-US" dirty="0"/>
          </a:p>
        </p:txBody>
      </p:sp>
      <p:sp>
        <p:nvSpPr>
          <p:cNvPr id="14" name="Title 5"/>
          <p:cNvSpPr txBox="1">
            <a:spLocks/>
          </p:cNvSpPr>
          <p:nvPr/>
        </p:nvSpPr>
        <p:spPr bwMode="auto">
          <a:xfrm>
            <a:off x="1749872" y="7397080"/>
            <a:ext cx="16561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sz="1000" dirty="0" err="1" smtClean="0"/>
              <a:t>Klabbers</a:t>
            </a:r>
            <a:r>
              <a:rPr lang="en-US" sz="1000" dirty="0" smtClean="0"/>
              <a:t>, 2006</a:t>
            </a:r>
            <a:br>
              <a:rPr lang="en-US" sz="1000" dirty="0" smtClean="0"/>
            </a:br>
            <a:r>
              <a:rPr lang="en-US" sz="1000" dirty="0" smtClean="0"/>
              <a:t>			</a:t>
            </a:r>
            <a:endParaRPr lang="en-GB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254928" y="480479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Heinrich Hansen, 1821-1890</a:t>
            </a:r>
          </a:p>
          <a:p>
            <a:pPr algn="l"/>
            <a:endParaRPr lang="en-US" sz="1000" dirty="0"/>
          </a:p>
        </p:txBody>
      </p:sp>
      <p:pic>
        <p:nvPicPr>
          <p:cNvPr id="16" name="Picture 15" descr="KenteqGam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/>
          <a:stretch/>
        </p:blipFill>
        <p:spPr>
          <a:xfrm>
            <a:off x="7839070" y="5308848"/>
            <a:ext cx="5010420" cy="2880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96" y="2068488"/>
            <a:ext cx="3633173" cy="27672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74808" y="8189168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Craft Game, </a:t>
            </a:r>
            <a:r>
              <a:rPr lang="en-US" sz="1000" dirty="0" err="1" smtClean="0"/>
              <a:t>Kenteq</a:t>
            </a:r>
            <a:r>
              <a:rPr lang="en-US" sz="1000" dirty="0" smtClean="0"/>
              <a:t>/</a:t>
            </a:r>
            <a:r>
              <a:rPr lang="en-US" sz="1000" dirty="0" err="1" smtClean="0"/>
              <a:t>LittleChicken</a:t>
            </a:r>
            <a:r>
              <a:rPr lang="en-US" sz="1000" dirty="0" smtClean="0"/>
              <a:t>/TUD: </a:t>
            </a:r>
            <a:r>
              <a:rPr lang="en-US" sz="1000" dirty="0" err="1" smtClean="0"/>
              <a:t>Kenteq.nl</a:t>
            </a:r>
            <a:endParaRPr lang="en-US" sz="1000" dirty="0" smtClean="0"/>
          </a:p>
          <a:p>
            <a:pPr algn="l"/>
            <a:endParaRPr lang="en-US" sz="1000" dirty="0" smtClean="0"/>
          </a:p>
          <a:p>
            <a:pPr algn="l"/>
            <a:endParaRPr lang="en-US" sz="1000" dirty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590465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Through </a:t>
            </a:r>
            <a:r>
              <a:rPr lang="en-US" dirty="0"/>
              <a:t>the limits of time and space, </a:t>
            </a:r>
          </a:p>
          <a:p>
            <a:pPr marL="0" indent="0">
              <a:buNone/>
            </a:pPr>
            <a:r>
              <a:rPr lang="en-US" dirty="0" smtClean="0"/>
              <a:t>players </a:t>
            </a:r>
            <a:r>
              <a:rPr lang="en-US" dirty="0"/>
              <a:t>enter a </a:t>
            </a:r>
            <a:r>
              <a:rPr lang="en-US" b="1" dirty="0"/>
              <a:t>magic </a:t>
            </a:r>
            <a:r>
              <a:rPr lang="en-US" b="1" dirty="0" smtClean="0"/>
              <a:t>circle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enact in a </a:t>
            </a:r>
            <a:r>
              <a:rPr lang="en-US" dirty="0"/>
              <a:t>world, that is both real and imagined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r>
              <a:rPr lang="en-US" b="1" dirty="0" smtClean="0"/>
              <a:t>Games consist out of roles, rules, and resources</a:t>
            </a:r>
            <a:endParaRPr lang="en-GB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669965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What is </a:t>
            </a:r>
            <a:r>
              <a:rPr lang="en-US" i="1" dirty="0" smtClean="0"/>
              <a:t>Serious</a:t>
            </a:r>
            <a:r>
              <a:rPr lang="en-US" dirty="0" smtClean="0"/>
              <a:t> Gaming?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Serious Games can be used for</a:t>
            </a:r>
          </a:p>
          <a:p>
            <a:pPr lvl="1">
              <a:buFontTx/>
              <a:buChar char="-"/>
            </a:pPr>
            <a:r>
              <a:rPr lang="en-US" dirty="0" smtClean="0"/>
              <a:t>Decision Making</a:t>
            </a:r>
          </a:p>
          <a:p>
            <a:pPr lvl="1">
              <a:buFontTx/>
              <a:buChar char="-"/>
            </a:pPr>
            <a:r>
              <a:rPr lang="en-US" dirty="0" smtClean="0"/>
              <a:t>Policy Building</a:t>
            </a:r>
          </a:p>
          <a:p>
            <a:pPr lvl="1">
              <a:buFontTx/>
              <a:buChar char="-"/>
            </a:pPr>
            <a:r>
              <a:rPr lang="en-US" dirty="0" smtClean="0"/>
              <a:t>Strategy development</a:t>
            </a:r>
          </a:p>
          <a:p>
            <a:pPr lvl="1">
              <a:buFontTx/>
              <a:buChar char="-"/>
            </a:pPr>
            <a:r>
              <a:rPr lang="en-US" dirty="0" smtClean="0"/>
              <a:t>Complex Systems Analyses and Design</a:t>
            </a:r>
          </a:p>
          <a:p>
            <a:pPr lvl="1">
              <a:buFontTx/>
              <a:buChar char="-"/>
            </a:pPr>
            <a:r>
              <a:rPr lang="en-US" u="sng" dirty="0" smtClean="0"/>
              <a:t>Training and Learning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r>
              <a:rPr lang="en-US" b="1" dirty="0" smtClean="0"/>
              <a:t>Learning as change process towards improved skills, knowledge, and attitudes</a:t>
            </a:r>
            <a:endParaRPr lang="en-GB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934448" y="4804792"/>
            <a:ext cx="5904656" cy="4644855"/>
            <a:chOff x="691" y="73"/>
            <a:chExt cx="4944" cy="3427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" y="300"/>
              <a:ext cx="4944" cy="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241" y="73"/>
              <a:ext cx="1088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01725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The role of Serious Gaming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</a:t>
            </a:r>
            <a:r>
              <a:rPr lang="en-US" dirty="0"/>
              <a:t>main educational effect of games is based on "</a:t>
            </a:r>
            <a:r>
              <a:rPr lang="en-US" b="1" dirty="0"/>
              <a:t>learning by </a:t>
            </a:r>
            <a:r>
              <a:rPr lang="en-US" b="1" dirty="0" smtClean="0"/>
              <a:t>doing</a:t>
            </a:r>
            <a:r>
              <a:rPr lang="en-US" dirty="0" smtClean="0"/>
              <a:t>”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A </a:t>
            </a:r>
            <a:r>
              <a:rPr lang="en-US" dirty="0"/>
              <a:t>game, which imitates and simplifies reality, provides a possibility for experiencing real life,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e.g. decision-making under uncertainty and time pressure with insufficient or sometimes faulty information </a:t>
            </a:r>
          </a:p>
          <a:p>
            <a:pPr lvl="1">
              <a:lnSpc>
                <a:spcPct val="100000"/>
              </a:lnSpc>
            </a:pPr>
            <a:endParaRPr lang="en-GB" sz="1300" b="1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IMG_08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40" y="5459966"/>
            <a:ext cx="4157223" cy="3105087"/>
          </a:xfrm>
          <a:prstGeom prst="rect">
            <a:avLst/>
          </a:prstGeom>
        </p:spPr>
      </p:pic>
      <p:pic>
        <p:nvPicPr>
          <p:cNvPr id="10" name="Picture 9" descr="IMG_088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7322" y="2235934"/>
            <a:ext cx="3599382" cy="26884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30792" y="862121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n-lt"/>
                <a:cs typeface="Tahoma"/>
              </a:rPr>
              <a:t>Playing Hexagon (Duke, 1974) at the ISAGA 2014 Conference, AU</a:t>
            </a:r>
            <a:endParaRPr lang="en-US" sz="1000" dirty="0">
              <a:latin typeface="+mn-lt"/>
              <a:cs typeface="Tahoma"/>
            </a:endParaRPr>
          </a:p>
          <a:p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585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Serious Games Taxonomy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276400"/>
            <a:ext cx="10225136" cy="76555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46816" y="8621216"/>
            <a:ext cx="1303011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dirty="0" smtClean="0"/>
              <a:t>Sawyer &amp; Smith, 2008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841502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Characteristics of Serious Games: Engagement and Motivation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2520" y="8045152"/>
            <a:ext cx="1464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Csikszentmihalyi</a:t>
            </a:r>
            <a:r>
              <a:rPr lang="en-US" sz="1000" dirty="0" smtClean="0"/>
              <a:t>, 1990 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12" y="2500536"/>
            <a:ext cx="5347568" cy="53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8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Characteristics of Serious Games: Interactivity and Immersion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440" y="3940696"/>
            <a:ext cx="4260935" cy="5152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9807863" y="7606199"/>
            <a:ext cx="2791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seriousgamesmarket.blogspot.com</a:t>
            </a:r>
            <a:r>
              <a:rPr lang="en-US" sz="1000" dirty="0" smtClean="0"/>
              <a:t>; </a:t>
            </a:r>
            <a:r>
              <a:rPr lang="en-US" sz="1000" dirty="0" err="1" smtClean="0"/>
              <a:t>gamehaed.com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12" y="2572544"/>
            <a:ext cx="528598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62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Characteristics of Serious Games</a:t>
            </a:r>
            <a:r>
              <a:rPr lang="en-US" dirty="0"/>
              <a:t>: Participation and Involvement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528108" y="8360142"/>
            <a:ext cx="1284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CharliePapa</a:t>
            </a:r>
            <a:r>
              <a:rPr lang="en-US" sz="1000" dirty="0" smtClean="0"/>
              <a:t> - project</a:t>
            </a:r>
            <a:endParaRPr lang="en-US" sz="1000" dirty="0"/>
          </a:p>
        </p:txBody>
      </p:sp>
      <p:pic>
        <p:nvPicPr>
          <p:cNvPr id="9" name="Picture 8" descr="P10307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872" y="2572544"/>
            <a:ext cx="6192688" cy="4644516"/>
          </a:xfrm>
          <a:prstGeom prst="rect">
            <a:avLst/>
          </a:prstGeom>
        </p:spPr>
      </p:pic>
      <p:pic>
        <p:nvPicPr>
          <p:cNvPr id="10" name="Picture 9" descr="CP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56" y="5884912"/>
            <a:ext cx="5076056" cy="31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257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Characteristics of Serious Games: Feedback and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976" y="2284512"/>
            <a:ext cx="7661258" cy="6120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9964944" y="7877098"/>
            <a:ext cx="953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gamehaed.com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463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Design of Games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Include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the </a:t>
            </a:r>
            <a:r>
              <a:rPr lang="en-US" b="1" dirty="0"/>
              <a:t>freedom</a:t>
            </a:r>
            <a:r>
              <a:rPr lang="en-US" dirty="0"/>
              <a:t> to explore</a:t>
            </a:r>
          </a:p>
          <a:p>
            <a:pPr marL="0" indent="0">
              <a:buNone/>
            </a:pPr>
            <a:r>
              <a:rPr lang="en-US" dirty="0"/>
              <a:t>   the </a:t>
            </a:r>
            <a:r>
              <a:rPr lang="en-US" b="1" dirty="0"/>
              <a:t>freedom</a:t>
            </a:r>
            <a:r>
              <a:rPr lang="en-US" dirty="0"/>
              <a:t> to fail</a:t>
            </a:r>
          </a:p>
          <a:p>
            <a:pPr marL="0" indent="0">
              <a:buNone/>
            </a:pPr>
            <a:r>
              <a:rPr lang="en-US" dirty="0"/>
              <a:t>   the </a:t>
            </a:r>
            <a:r>
              <a:rPr lang="en-US" b="1" dirty="0"/>
              <a:t>freedom</a:t>
            </a:r>
            <a:r>
              <a:rPr lang="en-US" dirty="0"/>
              <a:t> of identity</a:t>
            </a:r>
          </a:p>
          <a:p>
            <a:pPr marL="0" indent="0">
              <a:buNone/>
            </a:pPr>
            <a:r>
              <a:rPr lang="en-US" dirty="0"/>
              <a:t>   the </a:t>
            </a:r>
            <a:r>
              <a:rPr lang="en-US" b="1" dirty="0"/>
              <a:t>freedom</a:t>
            </a:r>
            <a:r>
              <a:rPr lang="en-US" dirty="0"/>
              <a:t> of effort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/>
              <a:t>… but games also need some </a:t>
            </a:r>
            <a:r>
              <a:rPr lang="en-US" b="1" dirty="0"/>
              <a:t>closeness</a:t>
            </a:r>
          </a:p>
          <a:p>
            <a:pPr marL="0" indent="0">
              <a:buNone/>
            </a:pPr>
            <a:r>
              <a:rPr lang="en-US" dirty="0"/>
              <a:t>they have rules</a:t>
            </a:r>
          </a:p>
          <a:p>
            <a:pPr marL="0" indent="0">
              <a:buNone/>
            </a:pPr>
            <a:r>
              <a:rPr lang="en-US" dirty="0" smtClean="0"/>
              <a:t>To represent </a:t>
            </a:r>
            <a:r>
              <a:rPr lang="en-US" dirty="0"/>
              <a:t>a </a:t>
            </a:r>
            <a:r>
              <a:rPr lang="en-US" dirty="0" smtClean="0"/>
              <a:t>magic circle</a:t>
            </a:r>
            <a:endParaRPr lang="en-US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893888" y="4732784"/>
            <a:ext cx="3582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MITx</a:t>
            </a:r>
            <a:r>
              <a:rPr lang="en-US" sz="1000" dirty="0"/>
              <a:t>: 11.127x Design and Development of Games for Learning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616" y="2284512"/>
            <a:ext cx="4127500" cy="196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12314837" y="3672875"/>
            <a:ext cx="872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snipview.com</a:t>
            </a:r>
            <a:endParaRPr lang="en-US" sz="1000" dirty="0" smtClean="0"/>
          </a:p>
          <a:p>
            <a:endParaRPr lang="en-US" sz="1000" dirty="0"/>
          </a:p>
        </p:txBody>
      </p:sp>
      <p:pic>
        <p:nvPicPr>
          <p:cNvPr id="14" name="Picture 13" descr="20150910_1150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20" y="4764722"/>
            <a:ext cx="4992555" cy="3744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58140" y="8509138"/>
            <a:ext cx="223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Game Design Students TUD 2015/2016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1501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What to expect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05856" y="1852464"/>
            <a:ext cx="5544615" cy="69847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The Role of Mental Models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What is a Game?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What is a Serious Game?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What is Design?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How to Design a Serious Game?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Hybrid (Instructional) Design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 Examples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CRAFT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Yard Crane Scheduler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Conclusion and Discussion</a:t>
            </a:r>
            <a:endParaRPr lang="en-US" sz="2800" dirty="0"/>
          </a:p>
          <a:p>
            <a:pPr marL="0" indent="0">
              <a:buFont typeface="Arial"/>
              <a:buNone/>
            </a:pPr>
            <a:endParaRPr lang="en-US" sz="2800" b="1" dirty="0" smtClean="0"/>
          </a:p>
          <a:p>
            <a:pPr marL="0" indent="0">
              <a:buFont typeface="Arial"/>
              <a:buNone/>
            </a:pPr>
            <a:endParaRPr lang="en-US" sz="2800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742760" y="8477200"/>
            <a:ext cx="3096344" cy="360040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000" dirty="0" err="1" smtClean="0"/>
              <a:t>ireaudfox.com</a:t>
            </a:r>
            <a:endParaRPr lang="en-US" sz="1000" dirty="0" smtClean="0"/>
          </a:p>
          <a:p>
            <a:pPr algn="r"/>
            <a:endParaRPr lang="en-GB" sz="3600" dirty="0" smtClean="0"/>
          </a:p>
          <a:p>
            <a:pPr algn="r"/>
            <a:endParaRPr lang="en-GB" sz="3600" dirty="0" smtClean="0"/>
          </a:p>
          <a:p>
            <a:pPr marL="0" indent="0" algn="r">
              <a:buNone/>
            </a:pPr>
            <a:endParaRPr lang="en-GB" sz="3600" dirty="0" smtClean="0"/>
          </a:p>
          <a:p>
            <a:pPr algn="r"/>
            <a:endParaRPr lang="en-GB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17" y="5236840"/>
            <a:ext cx="5846683" cy="32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4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Design (in the large)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6" y="1996480"/>
            <a:ext cx="9721080" cy="4608512"/>
          </a:xfrm>
          <a:prstGeom prst="rect">
            <a:avLst/>
          </a:prstGeom>
        </p:spPr>
        <p:txBody>
          <a:bodyPr>
            <a:no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3200" dirty="0" smtClean="0"/>
              <a:t>…</a:t>
            </a:r>
            <a:r>
              <a:rPr lang="is-IS" sz="3200" i="1" dirty="0" smtClean="0"/>
              <a:t>m</a:t>
            </a:r>
            <a:r>
              <a:rPr lang="en-US" sz="3200" i="1" dirty="0" err="1" smtClean="0"/>
              <a:t>eans</a:t>
            </a:r>
            <a:r>
              <a:rPr lang="en-US" sz="3200" i="1" dirty="0" smtClean="0"/>
              <a:t> </a:t>
            </a:r>
            <a:r>
              <a:rPr lang="en-US" sz="3200" i="1" dirty="0"/>
              <a:t>to conceive and to implement </a:t>
            </a:r>
            <a:r>
              <a:rPr lang="en-US" sz="3200" i="1" dirty="0" smtClean="0"/>
              <a:t>courses of </a:t>
            </a:r>
            <a:r>
              <a:rPr lang="en-US" sz="3200" i="1" dirty="0"/>
              <a:t>action aimed at changing existing dysfunctional situations into preferred ones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This approach of </a:t>
            </a:r>
            <a:r>
              <a:rPr lang="en-US" sz="3200" b="1" dirty="0"/>
              <a:t>design-in-the-large </a:t>
            </a:r>
            <a:r>
              <a:rPr lang="en-US" sz="3200" dirty="0"/>
              <a:t>(DIL) is the foundation of all forms of </a:t>
            </a:r>
            <a:r>
              <a:rPr lang="en-US" sz="3200" dirty="0" smtClean="0"/>
              <a:t>consulting </a:t>
            </a:r>
            <a:r>
              <a:rPr lang="en-US" sz="3200" dirty="0"/>
              <a:t>work, training, and education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new </a:t>
            </a:r>
            <a:r>
              <a:rPr lang="en-US" sz="3200" dirty="0"/>
              <a:t>ways of thinking and acting in an organization</a:t>
            </a:r>
            <a:endParaRPr lang="en-GB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sz="3200" b="1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pPr marL="0" indent="0">
              <a:buNone/>
            </a:pPr>
            <a:endParaRPr lang="en-GB" sz="3200" dirty="0" smtClean="0"/>
          </a:p>
          <a:p>
            <a:endParaRPr lang="en-GB" sz="3200" dirty="0" smtClean="0"/>
          </a:p>
        </p:txBody>
      </p:sp>
      <p:pic>
        <p:nvPicPr>
          <p:cNvPr id="5" name="Picture 2" descr="still Gaming Vechtbrug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6979972"/>
            <a:ext cx="4184387" cy="236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74808" y="9328028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User within </a:t>
            </a:r>
            <a:r>
              <a:rPr lang="en-US" sz="1000" dirty="0" err="1" smtClean="0"/>
              <a:t>ProRail</a:t>
            </a:r>
            <a:r>
              <a:rPr lang="en-US" sz="1000" dirty="0" smtClean="0"/>
              <a:t> Gaming Suite Program</a:t>
            </a:r>
          </a:p>
          <a:p>
            <a:pPr algn="r"/>
            <a:endParaRPr lang="nl-NL" sz="1000" dirty="0"/>
          </a:p>
        </p:txBody>
      </p:sp>
      <p:sp>
        <p:nvSpPr>
          <p:cNvPr id="2" name="Right Arrow 1"/>
          <p:cNvSpPr/>
          <p:nvPr/>
        </p:nvSpPr>
        <p:spPr>
          <a:xfrm>
            <a:off x="1677864" y="5884912"/>
            <a:ext cx="295232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36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Design (in the small)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6" y="1852464"/>
            <a:ext cx="9433048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Simulation </a:t>
            </a:r>
            <a:r>
              <a:rPr lang="en-US" sz="3200" dirty="0"/>
              <a:t>Games</a:t>
            </a:r>
            <a:br>
              <a:rPr lang="en-US" sz="3200" dirty="0"/>
            </a:br>
            <a:r>
              <a:rPr lang="en-US" sz="3200" dirty="0"/>
              <a:t>as a </a:t>
            </a:r>
            <a:r>
              <a:rPr lang="en-US" sz="3200" b="1" dirty="0"/>
              <a:t>design-in-the-small </a:t>
            </a:r>
            <a:r>
              <a:rPr lang="en-US" sz="3200" dirty="0"/>
              <a:t>(</a:t>
            </a:r>
            <a:r>
              <a:rPr lang="en-US" sz="3200" dirty="0" smtClean="0"/>
              <a:t>DIS)</a:t>
            </a:r>
            <a:r>
              <a:rPr lang="en-US" sz="3200" b="1" dirty="0" smtClean="0"/>
              <a:t> </a:t>
            </a:r>
            <a:r>
              <a:rPr lang="en-US" sz="3200" dirty="0"/>
              <a:t>approach has always been a powerful method and</a:t>
            </a:r>
            <a:br>
              <a:rPr lang="en-US" sz="3200" dirty="0"/>
            </a:br>
            <a:r>
              <a:rPr lang="en-US" sz="3200" dirty="0"/>
              <a:t>is instrumental in modeling and changing social systems while aiming at their sustainable development.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contributes </a:t>
            </a:r>
            <a:r>
              <a:rPr lang="en-US" sz="3200" dirty="0"/>
              <a:t>to the </a:t>
            </a:r>
            <a:r>
              <a:rPr lang="en-US" sz="3200" b="1" dirty="0"/>
              <a:t>design-in-the-large</a:t>
            </a:r>
            <a:r>
              <a:rPr lang="en-US" sz="3200" dirty="0"/>
              <a:t> processes of organizations</a:t>
            </a:r>
            <a:endParaRPr lang="en-GB" sz="3200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6" name="Rectangle 5"/>
          <p:cNvSpPr/>
          <p:nvPr/>
        </p:nvSpPr>
        <p:spPr>
          <a:xfrm>
            <a:off x="10174808" y="9328028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Developing for </a:t>
            </a:r>
            <a:r>
              <a:rPr lang="en-US" sz="1000" dirty="0" err="1" smtClean="0"/>
              <a:t>ProRail</a:t>
            </a:r>
            <a:r>
              <a:rPr lang="en-US" sz="1000" dirty="0" smtClean="0"/>
              <a:t> Gaming Suite Program</a:t>
            </a:r>
          </a:p>
          <a:p>
            <a:pPr algn="r"/>
            <a:endParaRPr lang="nl-NL" sz="1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6604992"/>
            <a:ext cx="4117751" cy="273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677864" y="5020816"/>
            <a:ext cx="295232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2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Serious Games and Design</a:t>
            </a:r>
            <a:endParaRPr lang="en-US" dirty="0"/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9670752" y="8909248"/>
            <a:ext cx="216024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sz="1000" dirty="0" err="1" smtClean="0"/>
              <a:t>Kriz</a:t>
            </a:r>
            <a:r>
              <a:rPr lang="en-US" sz="1000" dirty="0" smtClean="0"/>
              <a:t>, 2003</a:t>
            </a:r>
            <a:br>
              <a:rPr lang="en-US" sz="1000" dirty="0" smtClean="0"/>
            </a:br>
            <a:r>
              <a:rPr lang="en-US" sz="1000" dirty="0" smtClean="0"/>
              <a:t>			</a:t>
            </a:r>
            <a:endParaRPr lang="en-GB" sz="1000" dirty="0"/>
          </a:p>
        </p:txBody>
      </p:sp>
      <p:pic>
        <p:nvPicPr>
          <p:cNvPr id="10" name="Picture 9" descr="DIS_DIL_ingam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32" y="1276400"/>
            <a:ext cx="10369152" cy="77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348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Serious Game Design Approaches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28" y="1276400"/>
            <a:ext cx="7023067" cy="526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80" y="2860576"/>
            <a:ext cx="4593704" cy="6124939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11254928" y="6244952"/>
            <a:ext cx="216024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sz="1000" dirty="0" err="1" smtClean="0"/>
              <a:t>Harteveld</a:t>
            </a:r>
            <a:r>
              <a:rPr lang="en-US" sz="1000" dirty="0" smtClean="0"/>
              <a:t>, 2011			</a:t>
            </a:r>
            <a:endParaRPr lang="en-GB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563950" y="8981256"/>
            <a:ext cx="2938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Overview by Game Design Students TUD 2015/2016</a:t>
            </a:r>
          </a:p>
          <a:p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312" y="5308848"/>
            <a:ext cx="1968218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4" y="1348408"/>
            <a:ext cx="2356034" cy="2908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04" y="4588768"/>
            <a:ext cx="1778000" cy="275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2560" y="6821016"/>
            <a:ext cx="3614688" cy="27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Hybrid (Instructional) Game Design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Hybrid (</a:t>
            </a:r>
            <a:r>
              <a:rPr lang="bg-BG" dirty="0"/>
              <a:t>/ˈhʌɪbrɪd</a:t>
            </a:r>
            <a:r>
              <a:rPr lang="bg-BG" dirty="0" smtClean="0"/>
              <a:t>/</a:t>
            </a:r>
            <a:r>
              <a:rPr lang="en-US" dirty="0" smtClean="0"/>
              <a:t>):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dirty="0"/>
              <a:t>mixed character; composed of different elements: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hybrid </a:t>
            </a:r>
            <a:r>
              <a:rPr lang="en-US" i="1" dirty="0"/>
              <a:t>diesel-electric buses</a:t>
            </a: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 descr="KenteqGam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/>
          <a:stretch/>
        </p:blipFill>
        <p:spPr>
          <a:xfrm>
            <a:off x="6430392" y="4931095"/>
            <a:ext cx="6419098" cy="3690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340" y="8621216"/>
            <a:ext cx="3597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/>
              <a:t>Craft Game, </a:t>
            </a:r>
            <a:r>
              <a:rPr lang="en-US" sz="1000" dirty="0" err="1" smtClean="0"/>
              <a:t>Kenteq</a:t>
            </a:r>
            <a:r>
              <a:rPr lang="en-US" sz="1000" dirty="0" smtClean="0"/>
              <a:t>/</a:t>
            </a:r>
            <a:r>
              <a:rPr lang="en-US" sz="1000" dirty="0" err="1" smtClean="0"/>
              <a:t>LittleChicken</a:t>
            </a:r>
            <a:r>
              <a:rPr lang="en-US" sz="1000" dirty="0" smtClean="0"/>
              <a:t>/TUD: </a:t>
            </a:r>
            <a:r>
              <a:rPr lang="en-US" sz="1000" dirty="0" err="1" smtClean="0"/>
              <a:t>Kenteq.nl</a:t>
            </a:r>
            <a:endParaRPr lang="en-US" sz="1000" dirty="0" smtClean="0"/>
          </a:p>
          <a:p>
            <a:pPr algn="l"/>
            <a:endParaRPr lang="en-US" sz="1000" dirty="0" smtClean="0"/>
          </a:p>
          <a:p>
            <a:pPr algn="l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99953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Hybrid (Instructional) Game Design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048672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dirty="0" smtClean="0"/>
              <a:t>Refers to the elements of a </a:t>
            </a:r>
            <a:r>
              <a:rPr lang="en-US" b="1" dirty="0" smtClean="0"/>
              <a:t>game</a:t>
            </a:r>
          </a:p>
          <a:p>
            <a:pPr>
              <a:buFontTx/>
              <a:buChar char="-"/>
            </a:pPr>
            <a:r>
              <a:rPr lang="en-US" dirty="0" smtClean="0"/>
              <a:t>Refers to the elements of a </a:t>
            </a:r>
            <a:r>
              <a:rPr lang="en-US" b="1" dirty="0" smtClean="0"/>
              <a:t>gaming session</a:t>
            </a:r>
          </a:p>
          <a:p>
            <a:pPr lvl="1">
              <a:buFontTx/>
              <a:buChar char="-"/>
            </a:pPr>
            <a:r>
              <a:rPr lang="en-US" dirty="0" smtClean="0"/>
              <a:t>Briefing</a:t>
            </a:r>
          </a:p>
          <a:p>
            <a:pPr lvl="1">
              <a:buFontTx/>
              <a:buChar char="-"/>
            </a:pPr>
            <a:r>
              <a:rPr lang="en-US" dirty="0" smtClean="0"/>
              <a:t>Gaming</a:t>
            </a:r>
          </a:p>
          <a:p>
            <a:pPr lvl="1">
              <a:buFontTx/>
              <a:buChar char="-"/>
            </a:pPr>
            <a:r>
              <a:rPr lang="en-US" dirty="0" smtClean="0"/>
              <a:t>De-Briefing</a:t>
            </a:r>
          </a:p>
          <a:p>
            <a:pPr lvl="1">
              <a:buFontTx/>
              <a:buChar char="-"/>
            </a:pPr>
            <a:r>
              <a:rPr lang="en-US" dirty="0" smtClean="0"/>
              <a:t>Facilitation</a:t>
            </a:r>
          </a:p>
          <a:p>
            <a:pPr lvl="1">
              <a:buFontTx/>
              <a:buChar char="-"/>
            </a:pPr>
            <a:r>
              <a:rPr lang="en-US" dirty="0" smtClean="0"/>
              <a:t>Data Collection</a:t>
            </a:r>
          </a:p>
          <a:p>
            <a:pPr lvl="1">
              <a:buFontTx/>
              <a:buChar char="-"/>
            </a:pPr>
            <a:r>
              <a:rPr lang="en-US" dirty="0" smtClean="0"/>
              <a:t>Feedback</a:t>
            </a:r>
          </a:p>
          <a:p>
            <a:pPr lvl="1">
              <a:buFontTx/>
              <a:buChar char="-"/>
            </a:pPr>
            <a:r>
              <a:rPr lang="en-US" dirty="0" smtClean="0"/>
              <a:t>Transfer testing</a:t>
            </a:r>
            <a:endParaRPr lang="en-GB" dirty="0" smtClean="0"/>
          </a:p>
        </p:txBody>
      </p:sp>
      <p:pic>
        <p:nvPicPr>
          <p:cNvPr id="6" name="Picture 5" descr="P11403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504" y="4732784"/>
            <a:ext cx="5088565" cy="3816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90832" y="8477200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cs typeface="Tahoma"/>
              </a:rPr>
              <a:t>Disruption Game, </a:t>
            </a:r>
            <a:r>
              <a:rPr lang="en-US" sz="1000" dirty="0" err="1" smtClean="0">
                <a:cs typeface="Tahoma"/>
              </a:rPr>
              <a:t>Salomo</a:t>
            </a:r>
            <a:r>
              <a:rPr lang="en-US" sz="1000" dirty="0" smtClean="0">
                <a:cs typeface="Tahoma"/>
              </a:rPr>
              <a:t> - Project</a:t>
            </a:r>
            <a:endParaRPr lang="en-US" sz="1000" dirty="0"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704" y="1996480"/>
            <a:ext cx="3314700" cy="2451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90832" y="4372744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cs typeface="Tahoma"/>
              </a:rPr>
              <a:t>Acagamic.com</a:t>
            </a:r>
            <a:endParaRPr lang="en-US" sz="10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0653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/>
              <a:t>4</a:t>
            </a:r>
            <a:r>
              <a:rPr lang="en-US" dirty="0" smtClean="0"/>
              <a:t>C/ID: Hybrid Instructional Design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de-DE" dirty="0" err="1" smtClean="0"/>
              <a:t>Involves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pPr>
              <a:buFontTx/>
              <a:buChar char="-"/>
            </a:pPr>
            <a:r>
              <a:rPr lang="de-DE" dirty="0" smtClean="0"/>
              <a:t>K</a:t>
            </a:r>
            <a:r>
              <a:rPr lang="en-US" dirty="0" err="1" smtClean="0"/>
              <a:t>nowlegde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Skills</a:t>
            </a:r>
          </a:p>
          <a:p>
            <a:pPr>
              <a:buFontTx/>
              <a:buChar char="-"/>
            </a:pPr>
            <a:r>
              <a:rPr lang="en-US" dirty="0" smtClean="0"/>
              <a:t>Attitudes</a:t>
            </a:r>
          </a:p>
          <a:p>
            <a:pPr>
              <a:buFontTx/>
              <a:buChar char="-"/>
            </a:pPr>
            <a:r>
              <a:rPr lang="en-US" dirty="0" smtClean="0"/>
              <a:t>Transfer </a:t>
            </a:r>
            <a:r>
              <a:rPr lang="en-US" dirty="0"/>
              <a:t>of what is learned to daily (work) </a:t>
            </a:r>
            <a:r>
              <a:rPr lang="en-US" dirty="0" smtClean="0"/>
              <a:t>life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7726536" y="9353490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cs typeface="Tahoma"/>
              </a:rPr>
              <a:t>Van </a:t>
            </a:r>
            <a:r>
              <a:rPr lang="en-US" sz="1000" dirty="0" err="1" smtClean="0">
                <a:cs typeface="Tahoma"/>
              </a:rPr>
              <a:t>Merrienboer</a:t>
            </a:r>
            <a:r>
              <a:rPr lang="en-US" sz="1000" dirty="0" smtClean="0">
                <a:cs typeface="Tahoma"/>
              </a:rPr>
              <a:t> &amp; </a:t>
            </a:r>
            <a:r>
              <a:rPr lang="en-US" sz="1000" dirty="0" err="1" smtClean="0">
                <a:cs typeface="Tahoma"/>
              </a:rPr>
              <a:t>Kirschner</a:t>
            </a:r>
            <a:r>
              <a:rPr lang="en-US" sz="1000" dirty="0">
                <a:cs typeface="Tahoma"/>
              </a:rPr>
              <a:t>, </a:t>
            </a:r>
            <a:r>
              <a:rPr lang="en-US" sz="1000" dirty="0" smtClean="0">
                <a:cs typeface="Tahoma"/>
              </a:rPr>
              <a:t>2012 – Illustration of the concept from </a:t>
            </a:r>
            <a:r>
              <a:rPr lang="en-US" sz="1000" dirty="0" err="1" smtClean="0">
                <a:cs typeface="Tahoma"/>
              </a:rPr>
              <a:t>learningwiki.com</a:t>
            </a:r>
            <a:endParaRPr lang="en-US" sz="1000" dirty="0" smtClean="0">
              <a:cs typeface="Tahoma"/>
            </a:endParaRPr>
          </a:p>
          <a:p>
            <a:endParaRPr lang="en-US" sz="1000" dirty="0"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264" y="5164832"/>
            <a:ext cx="73279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8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/>
              <a:t>4</a:t>
            </a:r>
            <a:r>
              <a:rPr lang="en-US" dirty="0" smtClean="0"/>
              <a:t>C/ID: Hybrid Instructional Design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Translated into </a:t>
            </a:r>
            <a:r>
              <a:rPr lang="en-US" b="1" dirty="0" smtClean="0"/>
              <a:t>game design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sz="3200" dirty="0" smtClean="0"/>
              <a:t>Nested </a:t>
            </a:r>
            <a:r>
              <a:rPr lang="en-US" sz="3200" dirty="0"/>
              <a:t>structure of game </a:t>
            </a:r>
            <a:r>
              <a:rPr lang="en-US" sz="3200" dirty="0" smtClean="0"/>
              <a:t>assignments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Integration </a:t>
            </a:r>
            <a:r>
              <a:rPr lang="en-US" sz="3200" dirty="0"/>
              <a:t>and coordinated performance of task-specific </a:t>
            </a:r>
            <a:r>
              <a:rPr lang="en-US" sz="3200" dirty="0" smtClean="0"/>
              <a:t>skills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Providing Supportive and Procedural </a:t>
            </a:r>
            <a:r>
              <a:rPr lang="en-US" sz="3200" dirty="0" smtClean="0"/>
              <a:t>information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From simple to complex </a:t>
            </a:r>
            <a:r>
              <a:rPr lang="en-US" sz="3200" dirty="0" smtClean="0"/>
              <a:t>tasks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Combination of </a:t>
            </a:r>
            <a:r>
              <a:rPr lang="en-US" sz="3200" dirty="0" smtClean="0"/>
              <a:t>“simulation </a:t>
            </a:r>
            <a:r>
              <a:rPr lang="en-US" sz="3200" dirty="0"/>
              <a:t>and </a:t>
            </a:r>
            <a:r>
              <a:rPr lang="en-US" sz="3200" dirty="0" smtClean="0"/>
              <a:t>sandbox”</a:t>
            </a:r>
            <a:endParaRPr lang="en-US" sz="3200" dirty="0"/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grpSp>
        <p:nvGrpSpPr>
          <p:cNvPr id="12" name="Groep 27"/>
          <p:cNvGrpSpPr>
            <a:grpSpLocks/>
          </p:cNvGrpSpPr>
          <p:nvPr/>
        </p:nvGrpSpPr>
        <p:grpSpPr>
          <a:xfrm>
            <a:off x="7942560" y="1132384"/>
            <a:ext cx="4727782" cy="5760640"/>
            <a:chOff x="0" y="0"/>
            <a:chExt cx="2830830" cy="3993516"/>
          </a:xfrm>
        </p:grpSpPr>
        <p:pic>
          <p:nvPicPr>
            <p:cNvPr id="14" name="Afbeelding 25" descr="kenteq_presentatie_wireframe06en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90"/>
            <a:stretch>
              <a:fillRect/>
            </a:stretch>
          </p:blipFill>
          <p:spPr bwMode="auto">
            <a:xfrm>
              <a:off x="0" y="0"/>
              <a:ext cx="2830830" cy="393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kstvak 26"/>
            <p:cNvSpPr txBox="1"/>
            <p:nvPr/>
          </p:nvSpPr>
          <p:spPr>
            <a:xfrm>
              <a:off x="358445" y="3855086"/>
              <a:ext cx="2421331" cy="13843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000" b="1">
                  <a:effectLst/>
                  <a:latin typeface="Times New Roman"/>
                  <a:ea typeface="Times New Roman"/>
                </a:rPr>
                <a:t>Figure 1.</a:t>
              </a:r>
              <a:r>
                <a:rPr lang="en-US" sz="1000" b="0">
                  <a:effectLst/>
                  <a:latin typeface="Times New Roman"/>
                  <a:ea typeface="Times New Roman"/>
                </a:rPr>
                <a:t> </a:t>
              </a:r>
              <a:r>
                <a:rPr lang="en-US" sz="1000" b="0" i="1">
                  <a:effectLst/>
                  <a:latin typeface="Times New Roman"/>
                  <a:ea typeface="Times New Roman"/>
                </a:rPr>
                <a:t>Nested design structure in CRAFT</a:t>
              </a:r>
              <a:endParaRPr lang="nl-NL" sz="1000" b="1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62840" y="9413304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cs typeface="Tahoma"/>
              </a:rPr>
              <a:t>Lukosch, van </a:t>
            </a:r>
            <a:r>
              <a:rPr lang="en-US" sz="1000" dirty="0" err="1" smtClean="0">
                <a:cs typeface="Tahoma"/>
              </a:rPr>
              <a:t>Bussel</a:t>
            </a:r>
            <a:r>
              <a:rPr lang="en-US" sz="1000" dirty="0" smtClean="0">
                <a:cs typeface="Tahoma"/>
              </a:rPr>
              <a:t>, &amp; Meijer, 2013</a:t>
            </a:r>
            <a:endParaRPr lang="en-US" sz="1000" dirty="0">
              <a:cs typeface="Tahoma"/>
            </a:endParaRPr>
          </a:p>
        </p:txBody>
      </p:sp>
      <p:pic>
        <p:nvPicPr>
          <p:cNvPr id="17" name="Picture 16" descr="Proje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08" y="7038977"/>
            <a:ext cx="4139952" cy="24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1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1: CRAFT – Starting Points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de-DE" sz="3200" dirty="0"/>
              <a:t>Target </a:t>
            </a:r>
            <a:r>
              <a:rPr lang="de-DE" sz="3200" dirty="0" err="1"/>
              <a:t>group</a:t>
            </a:r>
            <a:r>
              <a:rPr lang="de-DE" sz="3200" dirty="0"/>
              <a:t>: M</a:t>
            </a:r>
            <a:r>
              <a:rPr lang="en-US" sz="3200" dirty="0" err="1"/>
              <a:t>echanic</a:t>
            </a:r>
            <a:r>
              <a:rPr lang="en-US" sz="3200" dirty="0"/>
              <a:t> mechatronics</a:t>
            </a:r>
          </a:p>
          <a:p>
            <a:pPr marL="0" indent="0">
              <a:buNone/>
            </a:pPr>
            <a:r>
              <a:rPr lang="en-US" sz="3200" dirty="0"/>
              <a:t>95% male, age 16-18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/>
              <a:t>Transfer of theoretical </a:t>
            </a:r>
            <a:br>
              <a:rPr lang="en-US" sz="3200" dirty="0"/>
            </a:br>
            <a:r>
              <a:rPr lang="en-US" sz="3200" dirty="0"/>
              <a:t>knowledge needed in the workplace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Playing a game </a:t>
            </a:r>
          </a:p>
          <a:p>
            <a:pPr marL="0" indent="0">
              <a:buNone/>
            </a:pPr>
            <a:r>
              <a:rPr lang="en-US" sz="3200" dirty="0"/>
              <a:t>over a period of 2 years</a:t>
            </a:r>
            <a:br>
              <a:rPr lang="en-US" sz="3200" dirty="0"/>
            </a:br>
            <a:r>
              <a:rPr lang="en-US" sz="3200" dirty="0"/>
              <a:t>of education</a:t>
            </a:r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496" y="5884912"/>
            <a:ext cx="5455788" cy="36305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78864" y="9455115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cs typeface="Tahoma"/>
              </a:rPr>
              <a:t>Kenteq.nl</a:t>
            </a:r>
            <a:endParaRPr lang="en-US" sz="1000" dirty="0"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712" y="343664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71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Example1: CRAFT – Motivation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89832" y="149242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High </a:t>
            </a:r>
            <a:r>
              <a:rPr lang="en-US" sz="3200" dirty="0"/>
              <a:t>drop-out rates in vocational education</a:t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/>
              <a:t>Discrepancy between (social) life and school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Distance between teaching and real world problems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Low motivation and engagement</a:t>
            </a:r>
            <a:br>
              <a:rPr lang="en-US" sz="3200" dirty="0"/>
            </a:br>
            <a:r>
              <a:rPr lang="en-US" sz="3200" dirty="0"/>
              <a:t>of the students for theoretical topics –</a:t>
            </a:r>
          </a:p>
          <a:p>
            <a:pPr marL="0" indent="0">
              <a:buNone/>
            </a:pPr>
            <a:r>
              <a:rPr lang="en-US" sz="3200" dirty="0"/>
              <a:t>want to be engaged in </a:t>
            </a:r>
          </a:p>
          <a:p>
            <a:pPr marL="0" indent="0">
              <a:buNone/>
            </a:pPr>
            <a:r>
              <a:rPr lang="en-US" sz="3200" dirty="0"/>
              <a:t>embodied (work) experiences</a:t>
            </a:r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44" y="6959597"/>
            <a:ext cx="2821594" cy="1877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96" y="2068488"/>
            <a:ext cx="3241363" cy="2150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736" y="4804792"/>
            <a:ext cx="2909936" cy="2065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440" y="4948808"/>
            <a:ext cx="2592288" cy="1908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74808" y="8909248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cs typeface="Tahoma"/>
              </a:rPr>
              <a:t>Kenteq.nl</a:t>
            </a:r>
            <a:endParaRPr lang="en-US" sz="10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39513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Let’s start</a:t>
            </a:r>
            <a:r>
              <a:rPr lang="is-IS" dirty="0" smtClean="0"/>
              <a:t>… with a game</a:t>
            </a:r>
            <a:r>
              <a:rPr lang="is-IS" dirty="0"/>
              <a:t> </a:t>
            </a:r>
            <a:r>
              <a:rPr lang="is-IS" dirty="0" smtClean="0"/>
              <a:t>– try to remember: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974008" y="264455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Slumber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06456" y="264455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Pillow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74008" y="372467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Dream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934448" y="3796680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Night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74008" y="4876800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Bed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006456" y="480479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Blanket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974008" y="6028928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Quiet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006456" y="6021288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Pajamas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74008" y="7253064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Nap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006456" y="7245424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Snooze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686405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1: CRAFT – The Game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86176" y="876523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https://www.youtube.com/watch</a:t>
            </a:r>
            <a:r>
              <a:rPr lang="en-US" sz="1800" dirty="0" smtClean="0">
                <a:hlinkClick r:id="rId2"/>
              </a:rPr>
              <a:t>?v=</a:t>
            </a:r>
            <a:r>
              <a:rPr lang="en-US" sz="1800" dirty="0">
                <a:hlinkClick r:id="rId2"/>
              </a:rPr>
              <a:t>DseBaC_AbGY&amp;feature=</a:t>
            </a:r>
            <a:r>
              <a:rPr lang="en-US" sz="1800" dirty="0" smtClean="0">
                <a:hlinkClick r:id="rId2"/>
              </a:rPr>
              <a:t>youtu.be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397944" y="5154025"/>
            <a:ext cx="8172000" cy="1191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tx2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This  video cannot be accessed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35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1: CRAFT – The Gaming Session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Theoretical knowledge is transferred through the game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Practical knowledge and skills are derived from ‘real’ workplaces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Strong connection between the two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Change of mental models</a:t>
            </a:r>
            <a:r>
              <a:rPr lang="en-US" sz="3200" dirty="0" smtClean="0"/>
              <a:t>: Thinking as an expert!</a:t>
            </a: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2" y="2860576"/>
            <a:ext cx="4968632" cy="324036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712" y="6244952"/>
            <a:ext cx="3454400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06856" y="8549208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cs typeface="Tahoma"/>
              </a:rPr>
              <a:t>Kenteq.nl</a:t>
            </a:r>
            <a:endParaRPr lang="en-US" sz="1000" dirty="0"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504" y="1492424"/>
            <a:ext cx="41656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4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1: CRAFT – Results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de-DE" sz="3200" dirty="0" smtClean="0"/>
              <a:t>The </a:t>
            </a:r>
            <a:r>
              <a:rPr lang="de-DE" sz="3200" dirty="0"/>
              <a:t>high-</a:t>
            </a:r>
            <a:r>
              <a:rPr lang="de-DE" sz="3200" dirty="0" err="1"/>
              <a:t>fidelity</a:t>
            </a:r>
            <a:r>
              <a:rPr lang="de-DE" sz="3200" dirty="0"/>
              <a:t> </a:t>
            </a:r>
            <a:r>
              <a:rPr lang="de-DE" sz="3200" dirty="0" err="1"/>
              <a:t>approach</a:t>
            </a:r>
            <a:r>
              <a:rPr lang="de-DE" sz="3200" dirty="0"/>
              <a:t> </a:t>
            </a:r>
            <a:r>
              <a:rPr lang="de-DE" sz="3200" dirty="0" err="1"/>
              <a:t>worked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motivate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students</a:t>
            </a:r>
            <a:r>
              <a:rPr lang="de-DE" sz="3200" dirty="0"/>
              <a:t> </a:t>
            </a:r>
            <a:endParaRPr lang="de-DE" sz="3200" dirty="0" smtClean="0"/>
          </a:p>
          <a:p>
            <a:pPr marL="0" indent="0">
              <a:spcBef>
                <a:spcPct val="70000"/>
              </a:spcBef>
              <a:buNone/>
              <a:defRPr/>
            </a:pPr>
            <a:endParaRPr lang="de-DE" sz="3200" dirty="0"/>
          </a:p>
          <a:p>
            <a:pPr marL="0" indent="0">
              <a:buNone/>
            </a:pPr>
            <a:r>
              <a:rPr lang="en-US" sz="3200" dirty="0" smtClean="0"/>
              <a:t>Combination </a:t>
            </a:r>
            <a:r>
              <a:rPr lang="en-US" sz="3200" dirty="0"/>
              <a:t>of simulation and sand </a:t>
            </a:r>
            <a:r>
              <a:rPr lang="en-US" sz="3200" dirty="0" smtClean="0"/>
              <a:t>box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4C/ID framework serves for </a:t>
            </a:r>
            <a:br>
              <a:rPr lang="en-US" sz="3200" dirty="0"/>
            </a:br>
            <a:r>
              <a:rPr lang="en-US" sz="3200" dirty="0"/>
              <a:t>designing a serious game in a very</a:t>
            </a:r>
            <a:br>
              <a:rPr lang="en-US" sz="3200" dirty="0"/>
            </a:br>
            <a:r>
              <a:rPr lang="en-US" sz="3200" dirty="0"/>
              <a:t>structured </a:t>
            </a:r>
            <a:r>
              <a:rPr lang="en-US" sz="3200" dirty="0" smtClean="0"/>
              <a:t>way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 smtClean="0"/>
              <a:t>„</a:t>
            </a:r>
            <a:r>
              <a:rPr lang="de-DE" sz="3200" dirty="0" err="1"/>
              <a:t>Right</a:t>
            </a:r>
            <a:r>
              <a:rPr lang="de-DE" sz="3200" dirty="0"/>
              <a:t>“ </a:t>
            </a:r>
            <a:r>
              <a:rPr lang="de-DE" sz="3200" dirty="0" err="1"/>
              <a:t>information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provided</a:t>
            </a:r>
            <a:endParaRPr lang="de-DE" sz="3200" dirty="0"/>
          </a:p>
          <a:p>
            <a:pPr marL="0" indent="0">
              <a:buNone/>
            </a:pPr>
            <a:endParaRPr lang="de-DE" sz="3200" dirty="0" smtClean="0"/>
          </a:p>
          <a:p>
            <a:pPr marL="0" indent="0">
              <a:buNone/>
            </a:pPr>
            <a:r>
              <a:rPr lang="de-DE" sz="3200" dirty="0" smtClean="0"/>
              <a:t>Game </a:t>
            </a:r>
            <a:r>
              <a:rPr lang="de-DE" sz="3200" dirty="0" err="1"/>
              <a:t>elements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important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motivation</a:t>
            </a: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schuifmaa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32" y="3508648"/>
            <a:ext cx="4139952" cy="23922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62840" y="8549208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>
                <a:cs typeface="Tahoma"/>
              </a:rPr>
              <a:t>Kenteq.nl</a:t>
            </a:r>
            <a:endParaRPr lang="en-US" sz="1000" dirty="0"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848" y="844352"/>
            <a:ext cx="2209800" cy="30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632" y="5956919"/>
            <a:ext cx="4123556" cy="25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6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err="1" smtClean="0"/>
              <a:t>Microgaming</a:t>
            </a:r>
            <a:r>
              <a:rPr lang="en-US" dirty="0" smtClean="0"/>
              <a:t> – Another hybrid Approach towards Games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8257" y="2500536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Short and flexible digital games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Represent simple models of complex systems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Based on constructivist approaches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Enable situated Learning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10" name="Picture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64" y="6522799"/>
            <a:ext cx="3566160" cy="1810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0174808" y="8405192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YCS Game – </a:t>
            </a:r>
            <a:r>
              <a:rPr lang="en-US" sz="1000" dirty="0" err="1" smtClean="0"/>
              <a:t>inthere.nl</a:t>
            </a:r>
            <a:endParaRPr lang="en-US" sz="1000" dirty="0">
              <a:cs typeface="Tahoma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48" y="3652664"/>
            <a:ext cx="3667298" cy="266171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877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26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Microtraining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32" y="3940696"/>
            <a:ext cx="3901673" cy="20162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32" y="6348898"/>
            <a:ext cx="5672673" cy="2376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46416" y="8797170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De </a:t>
            </a:r>
            <a:r>
              <a:rPr lang="en-US" sz="1000" dirty="0" err="1"/>
              <a:t>Vries</a:t>
            </a:r>
            <a:r>
              <a:rPr lang="en-US" sz="1000" dirty="0"/>
              <a:t> &amp; </a:t>
            </a:r>
            <a:r>
              <a:rPr lang="en-US" sz="1000" dirty="0" err="1"/>
              <a:t>Brall</a:t>
            </a:r>
            <a:r>
              <a:rPr lang="en-US" sz="1000" dirty="0"/>
              <a:t>, 2008; De </a:t>
            </a:r>
            <a:r>
              <a:rPr lang="en-US" sz="1000" dirty="0" err="1"/>
              <a:t>Vries</a:t>
            </a:r>
            <a:r>
              <a:rPr lang="en-US" sz="1000" dirty="0"/>
              <a:t> &amp; Lukosch, 2009; </a:t>
            </a:r>
            <a:r>
              <a:rPr lang="en-US" sz="1000" dirty="0" err="1"/>
              <a:t>Overschie</a:t>
            </a:r>
            <a:r>
              <a:rPr lang="en-US" sz="1000" dirty="0"/>
              <a:t>, Lukosch, &amp; De </a:t>
            </a:r>
            <a:r>
              <a:rPr lang="en-US" sz="1000" dirty="0" err="1"/>
              <a:t>Vries</a:t>
            </a:r>
            <a:r>
              <a:rPr lang="en-US" sz="1000" dirty="0"/>
              <a:t>, 2010; </a:t>
            </a:r>
            <a:r>
              <a:rPr lang="en-US" sz="1000" dirty="0" err="1"/>
              <a:t>Overschie</a:t>
            </a:r>
            <a:r>
              <a:rPr lang="en-US" sz="1000" dirty="0"/>
              <a:t>, Lukosch, Mulder, &amp; De </a:t>
            </a:r>
            <a:r>
              <a:rPr lang="en-US" sz="1000" dirty="0" err="1"/>
              <a:t>Vries</a:t>
            </a:r>
            <a:r>
              <a:rPr lang="en-US" sz="1000" dirty="0"/>
              <a:t>, 2013</a:t>
            </a:r>
            <a:r>
              <a:rPr lang="nl-NL" sz="1000" dirty="0"/>
              <a:t> </a:t>
            </a:r>
            <a:endParaRPr lang="en-US" sz="1000" dirty="0">
              <a:cs typeface="Tahom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One approach towards situated </a:t>
            </a:r>
            <a:r>
              <a:rPr lang="en-US" sz="2800" dirty="0" smtClean="0"/>
              <a:t>learning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Answers the need for flexible learning activities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Structures formal and informal learning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Fosters active participation of the learner</a:t>
            </a:r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b="1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688" y="412304"/>
            <a:ext cx="1152128" cy="1170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0912" y="268288"/>
            <a:ext cx="1372696" cy="12241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6936" y="1780456"/>
            <a:ext cx="1051160" cy="1224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0672" y="1636440"/>
            <a:ext cx="903419" cy="1230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3589" y="1276400"/>
            <a:ext cx="128133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34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err="1" smtClean="0"/>
              <a:t>Microgaming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8257" y="2860576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Microgames</a:t>
            </a:r>
            <a:r>
              <a:rPr lang="en-US" sz="2800" dirty="0" smtClean="0"/>
              <a:t> are developed in a participatory way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Using the Triadic Game Design Philosophy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Addressing Reality, Meaning and Play Aspects to enable </a:t>
            </a:r>
            <a:br>
              <a:rPr lang="en-US" sz="2800" dirty="0" smtClean="0"/>
            </a:br>
            <a:r>
              <a:rPr lang="en-US" sz="2800" dirty="0" smtClean="0"/>
              <a:t>situated learning</a:t>
            </a:r>
            <a:endParaRPr lang="en-US" sz="2800" dirty="0"/>
          </a:p>
          <a:p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b="1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 smtClean="0"/>
          </a:p>
        </p:txBody>
      </p:sp>
      <p:pic>
        <p:nvPicPr>
          <p:cNvPr id="5" name="Picture 4" descr="IMG_07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80" y="2428528"/>
            <a:ext cx="3563888" cy="2672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584" y="5596880"/>
            <a:ext cx="4800534" cy="3600400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 bwMode="auto">
          <a:xfrm>
            <a:off x="11614968" y="8981256"/>
            <a:ext cx="115212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sz="1000" dirty="0" err="1" smtClean="0"/>
              <a:t>Harteveld</a:t>
            </a:r>
            <a:r>
              <a:rPr lang="en-US" sz="1000" dirty="0" smtClean="0"/>
              <a:t>, 2011			</a:t>
            </a:r>
            <a:endParaRPr lang="en-GB" sz="1000" dirty="0"/>
          </a:p>
        </p:txBody>
      </p:sp>
      <p:sp>
        <p:nvSpPr>
          <p:cNvPr id="9" name="Rectangle 8"/>
          <p:cNvSpPr/>
          <p:nvPr/>
        </p:nvSpPr>
        <p:spPr>
          <a:xfrm>
            <a:off x="10390832" y="5164832"/>
            <a:ext cx="2232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/>
              <a:t>GameStorm</a:t>
            </a:r>
            <a:r>
              <a:rPr lang="en-US" sz="1000" dirty="0" smtClean="0"/>
              <a:t> session – </a:t>
            </a:r>
            <a:r>
              <a:rPr lang="en-US" sz="1000" dirty="0" err="1" smtClean="0"/>
              <a:t>inthere.nl</a:t>
            </a:r>
            <a:endParaRPr lang="en-US" sz="10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30334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2: Yard Crane Scheduler – Starting Points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 descr="Macintosh HD:Users:pangloss:Desktop:Screen Shot 2014-03-12 at 4.17.3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376" y="5308848"/>
            <a:ext cx="6480720" cy="3251974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16891" y="8405192"/>
            <a:ext cx="24061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Steenken</a:t>
            </a:r>
            <a:r>
              <a:rPr lang="en-US" sz="1000" dirty="0"/>
              <a:t>, Voss, &amp; </a:t>
            </a:r>
            <a:r>
              <a:rPr lang="en-US" sz="1000" dirty="0" err="1"/>
              <a:t>Stahlbock</a:t>
            </a:r>
            <a:r>
              <a:rPr lang="en-US" sz="1000" dirty="0"/>
              <a:t>, 2004, p. 13</a:t>
            </a:r>
            <a:r>
              <a:rPr lang="nl-NL" sz="1000" dirty="0"/>
              <a:t> </a:t>
            </a:r>
            <a:endParaRPr lang="en-US" sz="1000" dirty="0">
              <a:cs typeface="Tahom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58257" y="2500536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Increase of transport of containerized goods by more then 600%</a:t>
            </a:r>
          </a:p>
          <a:p>
            <a:pPr marL="0" indent="0">
              <a:spcBef>
                <a:spcPct val="70000"/>
              </a:spcBef>
              <a:buNone/>
              <a:defRPr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Planning of container terminal operations is integrated, complex task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9" name="Rectangle 8"/>
          <p:cNvSpPr/>
          <p:nvPr/>
        </p:nvSpPr>
        <p:spPr>
          <a:xfrm>
            <a:off x="6862440" y="8981256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/>
              <a:t>Kurapati</a:t>
            </a:r>
            <a:r>
              <a:rPr lang="en-US" sz="1000" dirty="0" smtClean="0"/>
              <a:t>,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2014;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</a:t>
            </a:r>
            <a:r>
              <a:rPr lang="en-US" sz="1000" dirty="0" err="1" smtClean="0"/>
              <a:t>Klemke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2015;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Lukosch</a:t>
            </a:r>
            <a:r>
              <a:rPr lang="en-US" sz="1000" dirty="0"/>
              <a:t>,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&amp; Brazier, 2015</a:t>
            </a:r>
            <a:endParaRPr lang="en-US" sz="10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0300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2: Yard Crane Scheduler – Motivation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8257" y="2500536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Lack of awareness of each others roles</a:t>
            </a:r>
          </a:p>
          <a:p>
            <a:pPr marL="0" indent="0">
              <a:spcBef>
                <a:spcPct val="70000"/>
              </a:spcBef>
              <a:buNone/>
              <a:defRPr/>
            </a:pPr>
            <a:endParaRPr lang="en-US" sz="3200" dirty="0" smtClean="0"/>
          </a:p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Planning is still sequential</a:t>
            </a:r>
          </a:p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Increased transportation requires new skills and insights</a:t>
            </a:r>
          </a:p>
          <a:p>
            <a:pPr marL="0" indent="0">
              <a:spcBef>
                <a:spcPct val="70000"/>
              </a:spcBef>
              <a:buNone/>
              <a:defRPr/>
            </a:pPr>
            <a:endParaRPr lang="en-US" sz="3200" dirty="0"/>
          </a:p>
          <a:p>
            <a:pPr marL="0" indent="0">
              <a:spcBef>
                <a:spcPct val="70000"/>
              </a:spcBef>
              <a:buNone/>
              <a:defRPr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086576" y="8477200"/>
            <a:ext cx="445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Meissel</a:t>
            </a:r>
            <a:r>
              <a:rPr lang="en-US" sz="1000" dirty="0" smtClean="0"/>
              <a:t>, 2009</a:t>
            </a:r>
            <a:endParaRPr lang="en-US" sz="1000" dirty="0"/>
          </a:p>
        </p:txBody>
      </p:sp>
      <p:grpSp>
        <p:nvGrpSpPr>
          <p:cNvPr id="3" name="Group 2"/>
          <p:cNvGrpSpPr/>
          <p:nvPr/>
        </p:nvGrpSpPr>
        <p:grpSpPr>
          <a:xfrm>
            <a:off x="6502400" y="5956920"/>
            <a:ext cx="6336704" cy="2592288"/>
            <a:chOff x="6502400" y="5956920"/>
            <a:chExt cx="6336704" cy="2592288"/>
          </a:xfrm>
        </p:grpSpPr>
        <p:pic>
          <p:nvPicPr>
            <p:cNvPr id="5" name="Picture 4" descr="Macintosh HD:Users:pangloss:Dropbox:PhD:ISAGA paper:planning operations.pn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02400" y="5956920"/>
              <a:ext cx="6336704" cy="2592288"/>
            </a:xfrm>
            <a:prstGeom prst="rect">
              <a:avLst/>
            </a:prstGeom>
            <a:ln/>
            <a:extLs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9382720" y="6893024"/>
              <a:ext cx="1872208" cy="576064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6862440" y="8981256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/>
              <a:t>Kurapati</a:t>
            </a:r>
            <a:r>
              <a:rPr lang="en-US" sz="1000" dirty="0" smtClean="0"/>
              <a:t>,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2014;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</a:t>
            </a:r>
            <a:r>
              <a:rPr lang="en-US" sz="1000" dirty="0" err="1" smtClean="0"/>
              <a:t>Klemke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2015;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Lukosch</a:t>
            </a:r>
            <a:r>
              <a:rPr lang="en-US" sz="1000" dirty="0"/>
              <a:t>,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&amp; Brazier, 2015</a:t>
            </a:r>
            <a:endParaRPr lang="en-US" sz="1000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12608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2: YCS – The Game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Titel 6"/>
          <p:cNvSpPr txBox="1">
            <a:spLocks/>
          </p:cNvSpPr>
          <p:nvPr/>
        </p:nvSpPr>
        <p:spPr>
          <a:xfrm>
            <a:off x="1605857" y="4526926"/>
            <a:ext cx="9577064" cy="15740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tx2"/>
                </a:solidFill>
                <a:latin typeface="+mj-lt"/>
                <a:ea typeface="+mj-ea"/>
                <a:cs typeface="Museo Sans 700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This video cannot be accessed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55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2: Yard Crane Scheduler – The Gaming Session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8257" y="221250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70000"/>
              </a:spcBef>
              <a:buNone/>
              <a:defRPr/>
            </a:pPr>
            <a:r>
              <a:rPr lang="en-US" sz="3200" dirty="0" smtClean="0"/>
              <a:t>YCS addresses integrated planning skills</a:t>
            </a:r>
            <a:br>
              <a:rPr lang="en-US" sz="3200" dirty="0" smtClean="0"/>
            </a:b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Planning of various resources simultaneously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De-Briefing raises awareness for complexity and interconnectivity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Change of mental models</a:t>
            </a:r>
            <a:r>
              <a:rPr lang="en-US" sz="3200" dirty="0" smtClean="0"/>
              <a:t>: Thinking integrated!</a:t>
            </a:r>
            <a:endParaRPr lang="en-US" sz="3200" dirty="0"/>
          </a:p>
          <a:p>
            <a:pPr marL="0" indent="0">
              <a:buFont typeface="Arial"/>
              <a:buNone/>
            </a:pPr>
            <a:endParaRPr lang="en-US" sz="3200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2" name="Picture 1" descr="IMG_10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68" y="5380856"/>
            <a:ext cx="4704523" cy="352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2600" y="8879051"/>
            <a:ext cx="445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YCS session, </a:t>
            </a:r>
            <a:r>
              <a:rPr lang="en-US" sz="1000" dirty="0" err="1" smtClean="0"/>
              <a:t>Salomo</a:t>
            </a:r>
            <a:r>
              <a:rPr lang="en-US" sz="1000" dirty="0" smtClean="0"/>
              <a:t> project</a:t>
            </a:r>
            <a:endParaRPr lang="en-US" sz="1000" dirty="0"/>
          </a:p>
        </p:txBody>
      </p:sp>
      <p:pic>
        <p:nvPicPr>
          <p:cNvPr id="3" name="Picture 2" descr="2014-08-25 21_55_05-Portal User statistics _ The White Bo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8" y="2284512"/>
            <a:ext cx="3946532" cy="2736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1593" y="4990619"/>
            <a:ext cx="445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Game statistics, The </a:t>
            </a:r>
            <a:r>
              <a:rPr lang="en-US" sz="1000" dirty="0" err="1" smtClean="0"/>
              <a:t>Whitebox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8905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Write down as many words as you can</a:t>
            </a:r>
            <a:r>
              <a:rPr lang="is-IS" dirty="0" smtClean="0"/>
              <a:t>!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325936" y="4372744"/>
            <a:ext cx="9217024" cy="1728192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dirty="0" smtClean="0"/>
              <a:t>Which ones do you remember?</a:t>
            </a:r>
            <a:endParaRPr lang="en-US" sz="54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725050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Example 2: Yard Crane Scheduler – Results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Expert </a:t>
            </a:r>
            <a:r>
              <a:rPr lang="en-US" sz="3200" dirty="0"/>
              <a:t>validation (t = 6) on the balanced design of the game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User group tests (t </a:t>
            </a:r>
            <a:r>
              <a:rPr lang="en-US" sz="3200" dirty="0" smtClean="0"/>
              <a:t>= 90) </a:t>
            </a:r>
            <a:r>
              <a:rPr lang="en-US" sz="3200" dirty="0"/>
              <a:t>on </a:t>
            </a:r>
            <a:r>
              <a:rPr lang="en-US" sz="3200" dirty="0" smtClean="0"/>
              <a:t>playability and usability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Game was experienced as well balanced and fun to play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Game was valued as an excellent training tool to learn about challenges in container terminal operations (awareness)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Limitations due to its level of abstraction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6" name="Picture 5" descr="Macintosh HD:Users:pangloss:Desktop:Screen Shot 2014-03-12 at 9.56.08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496" y="6821016"/>
            <a:ext cx="5186278" cy="1728192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14568" y="854920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Results for “The game as a training tool”</a:t>
            </a:r>
          </a:p>
          <a:p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6862440" y="8981256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 smtClean="0"/>
              <a:t>Kurapati</a:t>
            </a:r>
            <a:r>
              <a:rPr lang="en-US" sz="1000" dirty="0" smtClean="0"/>
              <a:t>,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2014; Lukosch, </a:t>
            </a:r>
            <a:r>
              <a:rPr lang="en-US" sz="1000" dirty="0" err="1" smtClean="0"/>
              <a:t>Groen</a:t>
            </a:r>
            <a:r>
              <a:rPr lang="en-US" sz="1000" dirty="0" smtClean="0"/>
              <a:t>,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</a:t>
            </a:r>
            <a:r>
              <a:rPr lang="en-US" sz="1000" dirty="0" err="1" smtClean="0"/>
              <a:t>Klemke</a:t>
            </a:r>
            <a:r>
              <a:rPr lang="en-US" sz="1000" dirty="0" smtClean="0"/>
              <a:t>, &amp;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2015; </a:t>
            </a:r>
            <a:r>
              <a:rPr lang="en-US" sz="1000" dirty="0" err="1" smtClean="0"/>
              <a:t>Kurapati</a:t>
            </a:r>
            <a:r>
              <a:rPr lang="en-US" sz="1000" dirty="0" smtClean="0"/>
              <a:t>, Lukosch</a:t>
            </a:r>
            <a:r>
              <a:rPr lang="en-US" sz="1000" dirty="0"/>
              <a:t>, </a:t>
            </a:r>
            <a:r>
              <a:rPr lang="en-US" sz="1000" dirty="0" err="1" smtClean="0"/>
              <a:t>Verbraeck</a:t>
            </a:r>
            <a:r>
              <a:rPr lang="en-US" sz="1000" dirty="0" smtClean="0"/>
              <a:t>, &amp; Brazier, 2015</a:t>
            </a:r>
            <a:endParaRPr lang="en-US" sz="1000" dirty="0">
              <a:cs typeface="Tahoma"/>
            </a:endParaRPr>
          </a:p>
        </p:txBody>
      </p:sp>
      <p:pic>
        <p:nvPicPr>
          <p:cNvPr id="10" name="Content Placeholder 11" descr="P10907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12245"/>
          <a:stretch>
            <a:fillRect/>
          </a:stretch>
        </p:blipFill>
        <p:spPr>
          <a:xfrm>
            <a:off x="7294488" y="2212504"/>
            <a:ext cx="5199013" cy="2944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34848" y="5164832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Compilation by W. </a:t>
            </a:r>
            <a:r>
              <a:rPr lang="en-US" sz="1000" dirty="0" err="1" smtClean="0"/>
              <a:t>Kriz</a:t>
            </a:r>
            <a:r>
              <a:rPr lang="en-US" sz="1000" dirty="0" smtClean="0"/>
              <a:t>, 2013</a:t>
            </a:r>
          </a:p>
          <a:p>
            <a:pPr algn="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3496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Serious Games require hybrid design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	of different game elements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	of different elements 	around the games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Transfer to what has been learned through de-briefing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Change of mental models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2140496"/>
            <a:ext cx="457462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512" y="5421360"/>
            <a:ext cx="5000104" cy="2812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4848" y="4948808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Salomo</a:t>
            </a:r>
            <a:r>
              <a:rPr lang="en-US" sz="1000" dirty="0" smtClean="0"/>
              <a:t>-project</a:t>
            </a:r>
          </a:p>
          <a:p>
            <a:pPr algn="r"/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0606856" y="8189168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Gettyimages.com</a:t>
            </a:r>
            <a:endParaRPr lang="en-US" sz="1000" dirty="0" smtClean="0"/>
          </a:p>
          <a:p>
            <a:pPr algn="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9083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736" y="4012704"/>
            <a:ext cx="3228347" cy="2421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22880" y="6460976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Cnn.com</a:t>
            </a:r>
            <a:endParaRPr lang="en-US" sz="1000" dirty="0" smtClean="0"/>
          </a:p>
          <a:p>
            <a:pPr algn="r"/>
            <a:endParaRPr lang="en-US" sz="1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CRAFT will be used within technical (further) education</a:t>
            </a: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Further (Micro)games will be developed and tested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Data will be analyzed in order to gain deeper understanding of </a:t>
            </a:r>
            <a:br>
              <a:rPr lang="en-US" sz="3200" dirty="0" smtClean="0"/>
            </a:br>
            <a:r>
              <a:rPr lang="en-US" sz="3200" dirty="0" smtClean="0"/>
              <a:t>	design requirements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	role of games for mental 	model development</a:t>
            </a:r>
            <a:br>
              <a:rPr lang="en-US" sz="3200" dirty="0" smtClean="0"/>
            </a:br>
            <a:r>
              <a:rPr lang="en-US" sz="3200" dirty="0" smtClean="0"/>
              <a:t>	(learning, training, 	awareness, </a:t>
            </a:r>
            <a:br>
              <a:rPr lang="en-US" sz="3200" dirty="0" smtClean="0"/>
            </a:br>
            <a:r>
              <a:rPr lang="en-US" sz="3200" dirty="0" smtClean="0"/>
              <a:t>	decision 	making)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30" y="268288"/>
            <a:ext cx="5508834" cy="3096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78864" y="3436640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Technode.com</a:t>
            </a:r>
            <a:endParaRPr lang="en-US" sz="1000" dirty="0" smtClean="0"/>
          </a:p>
          <a:p>
            <a:pPr algn="r"/>
            <a:endParaRPr lang="en-US" sz="1000" dirty="0"/>
          </a:p>
        </p:txBody>
      </p:sp>
      <p:pic>
        <p:nvPicPr>
          <p:cNvPr id="9" name="Picture 8" descr="IMG_676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6244952"/>
            <a:ext cx="2069976" cy="3104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0712" y="9353490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On the Spot project, NCTV</a:t>
            </a:r>
          </a:p>
          <a:p>
            <a:pPr algn="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943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8257" y="20048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What kind of hybrid designs of serious games do you have in mind?</a:t>
            </a: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What did you miss?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What did you like?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252272" y="7037040"/>
            <a:ext cx="4752528" cy="3508648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/>
              <a:t>Dr.rer.soc</a:t>
            </a:r>
            <a:r>
              <a:rPr lang="en-US" sz="2400" dirty="0" smtClean="0"/>
              <a:t>. Heide Lukosch</a:t>
            </a:r>
            <a:endParaRPr lang="en-US" sz="24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1600" dirty="0" smtClean="0"/>
              <a:t>Delft University of Technology</a:t>
            </a:r>
          </a:p>
          <a:p>
            <a:pPr marL="0" indent="0">
              <a:buNone/>
            </a:pPr>
            <a:r>
              <a:rPr lang="en-US" sz="1600" dirty="0" smtClean="0"/>
              <a:t>Faculty of Technology, Policy and Management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h.k.lukosch@tudelft.nl</a:t>
            </a:r>
            <a:endParaRPr lang="en-US" sz="24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7267">
            <a:off x="6385723" y="2214358"/>
            <a:ext cx="6767227" cy="3404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469687">
            <a:off x="10841110" y="6086846"/>
            <a:ext cx="193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Videogamesblogger.com</a:t>
            </a:r>
            <a:endParaRPr lang="en-US" sz="1000" dirty="0" smtClean="0"/>
          </a:p>
          <a:p>
            <a:pPr algn="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88145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These were the right ones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974008" y="264455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Slumber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06456" y="264455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Pillow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74008" y="372467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Dream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934448" y="3796680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Night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74008" y="4876800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Bed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006456" y="4804792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Blanket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974008" y="6028928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Quiet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006456" y="6021288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Pajamas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974008" y="7253064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Nap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006456" y="7245424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/>
              <a:t>Snooze</a:t>
            </a:r>
            <a:endParaRPr lang="en-US" sz="36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2425207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Let’s do another one</a:t>
            </a:r>
            <a:r>
              <a:rPr lang="is-IS" dirty="0" smtClean="0"/>
              <a:t> – Write the first word that comes to mind!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566296" y="3436640"/>
            <a:ext cx="2232248" cy="87173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smtClean="0"/>
              <a:t>Color</a:t>
            </a:r>
            <a:endParaRPr lang="en-US" sz="4800" dirty="0" smtClean="0"/>
          </a:p>
          <a:p>
            <a:endParaRPr lang="en-GB" sz="4800" dirty="0" smtClean="0"/>
          </a:p>
          <a:p>
            <a:endParaRPr lang="en-GB" sz="4800" dirty="0" smtClean="0"/>
          </a:p>
          <a:p>
            <a:pPr marL="0" indent="0">
              <a:buNone/>
            </a:pPr>
            <a:endParaRPr lang="en-GB" sz="4800" dirty="0" smtClean="0"/>
          </a:p>
          <a:p>
            <a:endParaRPr lang="en-GB" sz="48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062240" y="5157192"/>
            <a:ext cx="3384376" cy="871736"/>
          </a:xfrm>
          <a:prstGeom prst="rect">
            <a:avLst/>
          </a:prstGeom>
        </p:spPr>
        <p:txBody>
          <a:bodyPr>
            <a:no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smtClean="0"/>
              <a:t>Furniture</a:t>
            </a:r>
            <a:endParaRPr lang="en-US" sz="4800" dirty="0" smtClean="0"/>
          </a:p>
          <a:p>
            <a:endParaRPr lang="en-GB" sz="4800" dirty="0" smtClean="0"/>
          </a:p>
          <a:p>
            <a:endParaRPr lang="en-GB" sz="4800" dirty="0" smtClean="0"/>
          </a:p>
          <a:p>
            <a:pPr marL="0" indent="0">
              <a:buNone/>
            </a:pPr>
            <a:endParaRPr lang="en-GB" sz="4800" dirty="0" smtClean="0"/>
          </a:p>
          <a:p>
            <a:endParaRPr lang="en-GB" sz="48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414168" y="6893024"/>
            <a:ext cx="4752528" cy="1728192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smtClean="0"/>
              <a:t>Flower</a:t>
            </a:r>
            <a:endParaRPr lang="en-US" sz="4800" dirty="0" smtClean="0"/>
          </a:p>
          <a:p>
            <a:endParaRPr lang="en-GB" sz="4800" dirty="0" smtClean="0"/>
          </a:p>
          <a:p>
            <a:endParaRPr lang="en-GB" sz="4800" dirty="0" smtClean="0"/>
          </a:p>
          <a:p>
            <a:pPr marL="0" indent="0">
              <a:buNone/>
            </a:pPr>
            <a:endParaRPr lang="en-GB" sz="4800" dirty="0" smtClean="0"/>
          </a:p>
          <a:p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2090918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One last ‘game’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5884912"/>
            <a:ext cx="6840760" cy="231189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Now uncross your arms and fold them again the other way with the other arm on top.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How does that feel?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664" y="556320"/>
            <a:ext cx="3810000" cy="55372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534848" y="6028928"/>
            <a:ext cx="2232248" cy="360040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000" dirty="0" err="1" smtClean="0"/>
              <a:t>Wikiart.com</a:t>
            </a:r>
            <a:endParaRPr lang="en-US" sz="10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33848" y="2644552"/>
            <a:ext cx="6840760" cy="266429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Fold your arms the way you would do naturally, with one arm on top of the other.</a:t>
            </a:r>
            <a:r>
              <a:rPr lang="en-US" b="1" dirty="0" smtClean="0"/>
              <a:t> Look at your arms and notice which one is on top. Notice how it feels.</a:t>
            </a:r>
          </a:p>
          <a:p>
            <a:pPr marL="0" indent="0">
              <a:buFont typeface="Arial"/>
              <a:buNone/>
            </a:pPr>
            <a:endParaRPr lang="en-US" b="1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86405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The Role of Mental Models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We all use certain mental models to understand the world around 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one cultural circle, these mental models are quite similar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all have our own comfort zone</a:t>
            </a:r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Which sometimes </a:t>
            </a:r>
            <a:r>
              <a:rPr lang="en-US" b="1" dirty="0" smtClean="0"/>
              <a:t>hinders us to learn new things</a:t>
            </a:r>
            <a:r>
              <a:rPr lang="en-US" dirty="0" smtClean="0"/>
              <a:t>, as they feel unfamiliar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56" y="1564431"/>
            <a:ext cx="5616624" cy="4850721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446616" y="6460976"/>
            <a:ext cx="3816424" cy="360040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000" dirty="0" smtClean="0"/>
              <a:t>Picture by Ian Webster/CRED, </a:t>
            </a:r>
            <a:r>
              <a:rPr lang="en-US" sz="1000" dirty="0" err="1" smtClean="0"/>
              <a:t>grist.org</a:t>
            </a:r>
            <a:endParaRPr lang="en-US" sz="1000" dirty="0" smtClean="0"/>
          </a:p>
          <a:p>
            <a:pPr algn="r"/>
            <a:endParaRPr lang="en-GB" sz="3600" dirty="0" smtClean="0"/>
          </a:p>
          <a:p>
            <a:pPr algn="r"/>
            <a:endParaRPr lang="en-GB" sz="3600" dirty="0" smtClean="0"/>
          </a:p>
          <a:p>
            <a:pPr marL="0" indent="0" algn="r">
              <a:buNone/>
            </a:pPr>
            <a:endParaRPr lang="en-GB" sz="3600" dirty="0" smtClean="0"/>
          </a:p>
          <a:p>
            <a:pPr algn="r"/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42740285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53928" y="412304"/>
            <a:ext cx="10009112" cy="864095"/>
          </a:xfrm>
          <a:prstGeom prst="rect">
            <a:avLst/>
          </a:prstGeom>
        </p:spPr>
        <p:txBody>
          <a:bodyPr lIns="91425" tIns="45712" rIns="91425" bIns="45712"/>
          <a:lstStyle>
            <a:lvl1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A6D6"/>
                </a:solidFill>
                <a:latin typeface="Arial"/>
                <a:ea typeface="MS PGothic" pitchFamily="34" charset="-128"/>
                <a:cs typeface="Arial"/>
              </a:defRPr>
            </a:lvl1pPr>
            <a:lvl2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2pPr>
            <a:lvl3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3pPr>
            <a:lvl4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4pPr>
            <a:lvl5pPr marL="1217613" indent="-1217613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  <a:ea typeface="MS PGothic" pitchFamily="34" charset="-128"/>
                <a:cs typeface="MS PGothic" charset="0"/>
              </a:defRPr>
            </a:lvl5pPr>
            <a:lvl6pPr marL="186941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6pPr>
            <a:lvl7pPr marL="2519641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7pPr>
            <a:lvl8pPr marL="316987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8pPr>
            <a:lvl9pPr marL="3820100" indent="-1219181" algn="l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dirty="0" smtClean="0"/>
              <a:t>Mental Models and Games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5857" y="1852464"/>
            <a:ext cx="4968552" cy="6984776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Mental models are developed as a result of</a:t>
            </a:r>
          </a:p>
          <a:p>
            <a:pPr lvl="1">
              <a:buFontTx/>
              <a:buChar char="-"/>
            </a:pPr>
            <a:r>
              <a:rPr lang="en-US" dirty="0" smtClean="0"/>
              <a:t>Perception</a:t>
            </a:r>
          </a:p>
          <a:p>
            <a:pPr lvl="1">
              <a:buFontTx/>
              <a:buChar char="-"/>
            </a:pPr>
            <a:r>
              <a:rPr lang="en-US" dirty="0" smtClean="0"/>
              <a:t>Imagination</a:t>
            </a:r>
          </a:p>
          <a:p>
            <a:pPr lvl="1">
              <a:buFontTx/>
              <a:buChar char="-"/>
            </a:pPr>
            <a:r>
              <a:rPr lang="en-US" dirty="0" smtClean="0"/>
              <a:t>Knowledge</a:t>
            </a:r>
          </a:p>
          <a:p>
            <a:pPr lvl="1">
              <a:buFontTx/>
              <a:buChar char="-"/>
            </a:pPr>
            <a:r>
              <a:rPr lang="en-US" dirty="0" smtClean="0"/>
              <a:t>Comprehension of Discourse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endParaRPr lang="en-US" b="1" dirty="0" smtClean="0"/>
          </a:p>
          <a:p>
            <a:pPr marL="0" indent="0">
              <a:buFont typeface="Arial"/>
              <a:buNone/>
            </a:pPr>
            <a:r>
              <a:rPr lang="en-US" b="1" dirty="0" smtClean="0"/>
              <a:t>Games can support the process of developing </a:t>
            </a:r>
            <a:br>
              <a:rPr lang="en-US" b="1" dirty="0" smtClean="0"/>
            </a:br>
            <a:r>
              <a:rPr lang="en-US" b="1" dirty="0" smtClean="0"/>
              <a:t>new mental models</a:t>
            </a:r>
            <a:endParaRPr lang="en-GB" b="1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54528" y="6388968"/>
            <a:ext cx="4032448" cy="360040"/>
          </a:xfrm>
          <a:prstGeom prst="rect">
            <a:avLst/>
          </a:prstGeom>
        </p:spPr>
        <p:txBody>
          <a:bodyPr>
            <a:normAutofit/>
          </a:bodyPr>
          <a:lstStyle>
            <a:lvl1pPr marL="342882" indent="-342882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45717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45717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9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9" algn="l" defTabSz="45717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000" dirty="0" smtClean="0"/>
              <a:t>Adapted from www.foundationsofhci.com</a:t>
            </a:r>
          </a:p>
          <a:p>
            <a:pPr marL="0" indent="0" algn="ctr">
              <a:buFont typeface="Arial"/>
              <a:buNone/>
            </a:pPr>
            <a:endParaRPr lang="en-US" sz="1000" dirty="0" smtClean="0"/>
          </a:p>
          <a:p>
            <a:endParaRPr lang="en-GB" sz="3600" dirty="0" smtClean="0"/>
          </a:p>
          <a:p>
            <a:endParaRPr lang="en-GB" sz="3600" dirty="0" smtClean="0"/>
          </a:p>
          <a:p>
            <a:pPr marL="0" indent="0">
              <a:buNone/>
            </a:pPr>
            <a:endParaRPr lang="en-GB" sz="3600" dirty="0" smtClean="0"/>
          </a:p>
          <a:p>
            <a:endParaRPr lang="en-GB" sz="36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6502400" y="1852464"/>
            <a:ext cx="5760640" cy="4493300"/>
            <a:chOff x="6502400" y="1852464"/>
            <a:chExt cx="5760640" cy="44933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2400" y="1852464"/>
              <a:ext cx="5760640" cy="44933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50672" y="5452864"/>
              <a:ext cx="144016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Game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405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8006</TotalTime>
  <Pages>0</Pages>
  <Words>1388</Words>
  <Characters>0</Characters>
  <Application>Microsoft Office PowerPoint</Application>
  <PresentationFormat>Custom</PresentationFormat>
  <Lines>0</Lines>
  <Paragraphs>582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text</vt:lpstr>
      <vt:lpstr>1_Custom Design</vt:lpstr>
      <vt:lpstr>Custom Design</vt:lpstr>
      <vt:lpstr>Hybrid (Instructional) Designs For Serious Gaming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Delft -  a bird’s eye view</dc:title>
  <dc:creator>Mark Lammerts</dc:creator>
  <cp:lastModifiedBy>Jorien Cousijn</cp:lastModifiedBy>
  <cp:revision>457</cp:revision>
  <cp:lastPrinted>2015-12-15T16:35:07Z</cp:lastPrinted>
  <dcterms:modified xsi:type="dcterms:W3CDTF">2016-01-05T13:07:52Z</dcterms:modified>
</cp:coreProperties>
</file>