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5" r:id="rId2"/>
    <p:sldId id="343" r:id="rId3"/>
    <p:sldId id="344" r:id="rId4"/>
    <p:sldId id="345" r:id="rId5"/>
    <p:sldId id="347" r:id="rId6"/>
    <p:sldId id="299" r:id="rId7"/>
    <p:sldId id="305" r:id="rId8"/>
    <p:sldId id="348" r:id="rId9"/>
    <p:sldId id="349" r:id="rId10"/>
    <p:sldId id="290" r:id="rId11"/>
    <p:sldId id="337" r:id="rId12"/>
    <p:sldId id="351" r:id="rId13"/>
    <p:sldId id="365" r:id="rId14"/>
    <p:sldId id="352" r:id="rId15"/>
    <p:sldId id="350" r:id="rId16"/>
    <p:sldId id="353" r:id="rId17"/>
    <p:sldId id="338" r:id="rId18"/>
    <p:sldId id="364" r:id="rId19"/>
    <p:sldId id="363" r:id="rId20"/>
    <p:sldId id="339" r:id="rId21"/>
    <p:sldId id="340" r:id="rId22"/>
    <p:sldId id="354" r:id="rId23"/>
    <p:sldId id="291" r:id="rId24"/>
    <p:sldId id="366" r:id="rId25"/>
    <p:sldId id="31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6FF"/>
    <a:srgbClr val="FF9900"/>
    <a:srgbClr val="111166"/>
    <a:srgbClr val="B3DEF5"/>
    <a:srgbClr val="B3E5FE"/>
    <a:srgbClr val="BEEAFF"/>
    <a:srgbClr val="B4E5FF"/>
    <a:srgbClr val="C8DFFF"/>
    <a:srgbClr val="B4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9" autoAdjust="0"/>
    <p:restoredTop sz="94147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-1152" y="-84"/>
      </p:cViewPr>
      <p:guideLst>
        <p:guide orient="horz" pos="235"/>
        <p:guide orient="horz" pos="4106"/>
        <p:guide orient="horz" pos="2394"/>
        <p:guide orient="horz" pos="901"/>
        <p:guide orient="horz" pos="1620"/>
        <p:guide orient="horz" pos="3009"/>
        <p:guide pos="358"/>
        <p:guide pos="5227"/>
        <p:guide pos="631"/>
        <p:guide pos="1542"/>
        <p:guide pos="3681"/>
        <p:guide pos="2052"/>
        <p:guide pos="535"/>
        <p:guide pos="2356"/>
        <p:guide pos="5577"/>
        <p:guide pos="947"/>
        <p:guide pos="4687"/>
        <p:guide pos="44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iedo\Documents\LUMC\i-schijf\friedo\word\onderwijs\Innovatie\Analyses\score%20VGT%203%20en%204%20jaar%201%20epi%20en%20w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iedo\Documents\LUMC\i-schijf\friedo\word\onderwijs\Innovatie\Analyses\score%20VGT%203%20en%204%20jaar%201%20epi%20en%20we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Result of Progress Test </a:t>
            </a:r>
            <a:br>
              <a:rPr lang="en-US" sz="1800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(18 items on research and methods)</a:t>
            </a: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147258784689371"/>
          <c:y val="4.576497513828769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Blad2!$L$39</c:f>
              <c:strCache>
                <c:ptCount val="1"/>
                <c:pt idx="0">
                  <c:v>Wet 3_4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9900"/>
              </a:solidFill>
            </c:spPr>
          </c:dPt>
          <c:cat>
            <c:numRef>
              <c:f>Blad2!$J$40:$J$42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Blad2!$L$40:$L$42</c:f>
              <c:numCache>
                <c:formatCode>General</c:formatCode>
                <c:ptCount val="3"/>
                <c:pt idx="0">
                  <c:v>16.47</c:v>
                </c:pt>
                <c:pt idx="1">
                  <c:v>28.93</c:v>
                </c:pt>
                <c:pt idx="2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16288"/>
        <c:axId val="152807296"/>
      </c:barChart>
      <c:catAx>
        <c:axId val="15151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rgbClr val="111166"/>
                </a:solidFill>
              </a:defRPr>
            </a:pPr>
            <a:endParaRPr lang="nl-NL"/>
          </a:p>
        </c:txPr>
        <c:crossAx val="152807296"/>
        <c:crosses val="autoZero"/>
        <c:auto val="1"/>
        <c:lblAlgn val="ctr"/>
        <c:lblOffset val="100"/>
        <c:noMultiLvlLbl val="0"/>
      </c:catAx>
      <c:valAx>
        <c:axId val="15280729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rgbClr val="111166"/>
                </a:solidFill>
              </a:defRPr>
            </a:pPr>
            <a:endParaRPr lang="nl-NL"/>
          </a:p>
        </c:txPr>
        <c:crossAx val="1515162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Assessment 2 </a:t>
            </a:r>
            <a:r>
              <a:rPr lang="en-US" dirty="0"/>
              <a:t>x 50 abstracts Einthoven science project</a:t>
            </a:r>
          </a:p>
        </c:rich>
      </c:tx>
      <c:layout>
        <c:manualLayout>
          <c:xMode val="edge"/>
          <c:yMode val="edge"/>
          <c:x val="0.1728611111111111"/>
          <c:y val="5.0925925925925923E-2"/>
        </c:manualLayout>
      </c:layout>
      <c:overlay val="0"/>
      <c:spPr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2060"/>
            </a:solidFill>
          </c:spPr>
          <c:invertIfNegative val="0"/>
          <c:cat>
            <c:strRef>
              <c:f>Blad2!$J$60:$J$61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Blad2!$J$60:$J$62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strRef>
              <c:f>Blad2!$J$60:$J$61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Blad2!$K$60:$K$62</c:f>
              <c:numCache>
                <c:formatCode>General</c:formatCode>
                <c:ptCount val="3"/>
                <c:pt idx="0">
                  <c:v>19.78</c:v>
                </c:pt>
                <c:pt idx="1">
                  <c:v>25.71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199296"/>
        <c:axId val="172224512"/>
      </c:barChart>
      <c:catAx>
        <c:axId val="1721992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172224512"/>
        <c:crosses val="autoZero"/>
        <c:auto val="1"/>
        <c:lblAlgn val="ctr"/>
        <c:lblOffset val="100"/>
        <c:noMultiLvlLbl val="0"/>
      </c:catAx>
      <c:valAx>
        <c:axId val="172224512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172199296"/>
        <c:crosses val="autoZero"/>
        <c:crossBetween val="between"/>
      </c:valAx>
      <c:spPr>
        <a:ln>
          <a:solidFill>
            <a:schemeClr val="bg2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bg2"/>
          </a:solidFill>
        </a:defRPr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80924041078482E-2"/>
          <c:y val="2.916685611166037E-2"/>
          <c:w val="0.80064484275136338"/>
          <c:h val="0.54792857713899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Critical reflection</c:v>
                </c:pt>
                <c:pt idx="1">
                  <c:v>Participation in research</c:v>
                </c:pt>
                <c:pt idx="2">
                  <c:v>Familiarity current research</c:v>
                </c:pt>
                <c:pt idx="3">
                  <c:v>Motivation for research</c:v>
                </c:pt>
                <c:pt idx="4">
                  <c:v>Beliefs on value for practice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2.98</c:v>
                </c:pt>
                <c:pt idx="1">
                  <c:v>1.94</c:v>
                </c:pt>
                <c:pt idx="2">
                  <c:v>2.65</c:v>
                </c:pt>
                <c:pt idx="3">
                  <c:v>2.71</c:v>
                </c:pt>
                <c:pt idx="4">
                  <c:v>3.64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Critical reflection</c:v>
                </c:pt>
                <c:pt idx="1">
                  <c:v>Participation in research</c:v>
                </c:pt>
                <c:pt idx="2">
                  <c:v>Familiarity current research</c:v>
                </c:pt>
                <c:pt idx="3">
                  <c:v>Motivation for research</c:v>
                </c:pt>
                <c:pt idx="4">
                  <c:v>Beliefs on value for practice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3.24</c:v>
                </c:pt>
                <c:pt idx="1">
                  <c:v>2.2000000000000002</c:v>
                </c:pt>
                <c:pt idx="2">
                  <c:v>3.02</c:v>
                </c:pt>
                <c:pt idx="3">
                  <c:v>2.97</c:v>
                </c:pt>
                <c:pt idx="4">
                  <c:v>3.56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B8503"/>
            </a:solidFill>
            <a:ln>
              <a:solidFill>
                <a:srgbClr val="FB8503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Critical reflection</c:v>
                </c:pt>
                <c:pt idx="1">
                  <c:v>Participation in research</c:v>
                </c:pt>
                <c:pt idx="2">
                  <c:v>Familiarity current research</c:v>
                </c:pt>
                <c:pt idx="3">
                  <c:v>Motivation for research</c:v>
                </c:pt>
                <c:pt idx="4">
                  <c:v>Beliefs on value for practice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3.44</c:v>
                </c:pt>
                <c:pt idx="1">
                  <c:v>2.44</c:v>
                </c:pt>
                <c:pt idx="2">
                  <c:v>3.09</c:v>
                </c:pt>
                <c:pt idx="3">
                  <c:v>3.11</c:v>
                </c:pt>
                <c:pt idx="4">
                  <c:v>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052672"/>
        <c:axId val="195054208"/>
      </c:barChart>
      <c:catAx>
        <c:axId val="195052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nl-NL"/>
          </a:p>
        </c:txPr>
        <c:crossAx val="195054208"/>
        <c:crosses val="autoZero"/>
        <c:auto val="1"/>
        <c:lblAlgn val="ctr"/>
        <c:lblOffset val="100"/>
        <c:noMultiLvlLbl val="0"/>
      </c:catAx>
      <c:valAx>
        <c:axId val="195054208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nl-NL"/>
          </a:p>
        </c:txPr>
        <c:crossAx val="195052672"/>
        <c:crosses val="autoZero"/>
        <c:crossBetween val="between"/>
        <c:majorUnit val="1"/>
      </c:valAx>
      <c:spPr>
        <a:noFill/>
      </c:spPr>
    </c:plotArea>
    <c:legend>
      <c:legendPos val="r"/>
      <c:layout>
        <c:manualLayout>
          <c:xMode val="edge"/>
          <c:yMode val="edge"/>
          <c:x val="0.62741599400290338"/>
          <c:y val="0.81379548573459781"/>
          <c:w val="0.35697424894022656"/>
          <c:h val="0.10922038137702762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380924041078482E-2"/>
          <c:y val="2.916685611166037E-2"/>
          <c:w val="0.80064484275136338"/>
          <c:h val="0.54792857713899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Critical reflection</c:v>
                </c:pt>
                <c:pt idx="1">
                  <c:v>Participation in research</c:v>
                </c:pt>
                <c:pt idx="2">
                  <c:v>Familiarity current research</c:v>
                </c:pt>
                <c:pt idx="3">
                  <c:v>Motivation for research</c:v>
                </c:pt>
                <c:pt idx="4">
                  <c:v>Beliefs on value for practice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2.98</c:v>
                </c:pt>
                <c:pt idx="1">
                  <c:v>1.94</c:v>
                </c:pt>
                <c:pt idx="2">
                  <c:v>2.65</c:v>
                </c:pt>
                <c:pt idx="3">
                  <c:v>2.71</c:v>
                </c:pt>
                <c:pt idx="4">
                  <c:v>3.64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Critical reflection</c:v>
                </c:pt>
                <c:pt idx="1">
                  <c:v>Participation in research</c:v>
                </c:pt>
                <c:pt idx="2">
                  <c:v>Familiarity current research</c:v>
                </c:pt>
                <c:pt idx="3">
                  <c:v>Motivation for research</c:v>
                </c:pt>
                <c:pt idx="4">
                  <c:v>Beliefs on value for practice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3.24</c:v>
                </c:pt>
                <c:pt idx="1">
                  <c:v>2.2000000000000002</c:v>
                </c:pt>
                <c:pt idx="2">
                  <c:v>3.02</c:v>
                </c:pt>
                <c:pt idx="3">
                  <c:v>2.97</c:v>
                </c:pt>
                <c:pt idx="4">
                  <c:v>3.56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B8503"/>
            </a:solidFill>
            <a:ln>
              <a:solidFill>
                <a:srgbClr val="FB8503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Critical reflection</c:v>
                </c:pt>
                <c:pt idx="1">
                  <c:v>Participation in research</c:v>
                </c:pt>
                <c:pt idx="2">
                  <c:v>Familiarity current research</c:v>
                </c:pt>
                <c:pt idx="3">
                  <c:v>Motivation for research</c:v>
                </c:pt>
                <c:pt idx="4">
                  <c:v>Beliefs on value for practice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3.44</c:v>
                </c:pt>
                <c:pt idx="1">
                  <c:v>2.44</c:v>
                </c:pt>
                <c:pt idx="2">
                  <c:v>3.09</c:v>
                </c:pt>
                <c:pt idx="3">
                  <c:v>3.11</c:v>
                </c:pt>
                <c:pt idx="4">
                  <c:v>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02112"/>
        <c:axId val="130604416"/>
      </c:barChart>
      <c:catAx>
        <c:axId val="130602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nl-NL"/>
          </a:p>
        </c:txPr>
        <c:crossAx val="130604416"/>
        <c:crosses val="autoZero"/>
        <c:auto val="1"/>
        <c:lblAlgn val="ctr"/>
        <c:lblOffset val="100"/>
        <c:noMultiLvlLbl val="0"/>
      </c:catAx>
      <c:valAx>
        <c:axId val="130604416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nl-NL"/>
          </a:p>
        </c:txPr>
        <c:crossAx val="130602112"/>
        <c:crosses val="autoZero"/>
        <c:crossBetween val="between"/>
        <c:majorUnit val="1"/>
      </c:valAx>
      <c:spPr>
        <a:noFill/>
      </c:spPr>
    </c:plotArea>
    <c:legend>
      <c:legendPos val="r"/>
      <c:layout>
        <c:manualLayout>
          <c:xMode val="edge"/>
          <c:yMode val="edge"/>
          <c:x val="0.62741599400290338"/>
          <c:y val="0.81379548573459781"/>
          <c:w val="0.35697424894022656"/>
          <c:h val="0.10922038137702762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0.15922</cdr:x>
      <cdr:y>0.21918</cdr:y>
    </cdr:from>
    <cdr:to>
      <cdr:x>0.27161</cdr:x>
      <cdr:y>0.39313</cdr:y>
    </cdr:to>
    <cdr:cxnSp macro="">
      <cdr:nvCxnSpPr>
        <cdr:cNvPr id="12" name="Straight Connector 11"/>
        <cdr:cNvCxnSpPr/>
      </cdr:nvCxnSpPr>
      <cdr:spPr bwMode="auto">
        <a:xfrm xmlns:a="http://schemas.openxmlformats.org/drawingml/2006/main">
          <a:off x="1295375" y="1152128"/>
          <a:ext cx="914400" cy="9144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0.38933</cdr:x>
      <cdr:y>0.26027</cdr:y>
    </cdr:from>
    <cdr:to>
      <cdr:x>0.42473</cdr:x>
      <cdr:y>0.30137</cdr:y>
    </cdr:to>
    <cdr:sp macro="" textlink="">
      <cdr:nvSpPr>
        <cdr:cNvPr id="91" name="TextBox 1"/>
        <cdr:cNvSpPr txBox="1"/>
      </cdr:nvSpPr>
      <cdr:spPr>
        <a:xfrm xmlns:a="http://schemas.openxmlformats.org/drawingml/2006/main">
          <a:off x="3167583" y="1368152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0.81405</cdr:x>
      <cdr:y>0.90778</cdr:y>
    </cdr:from>
    <cdr:to>
      <cdr:x>0.89368</cdr:x>
      <cdr:y>0.97627</cdr:y>
    </cdr:to>
    <cdr:sp macro="" textlink="">
      <cdr:nvSpPr>
        <cdr:cNvPr id="94" name="TextBox 93"/>
        <cdr:cNvSpPr txBox="1"/>
      </cdr:nvSpPr>
      <cdr:spPr>
        <a:xfrm xmlns:a="http://schemas.openxmlformats.org/drawingml/2006/main">
          <a:off x="6623050" y="4344021"/>
          <a:ext cx="647865" cy="327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*p≤.05</a:t>
          </a:r>
          <a:endParaRPr lang="nl-NL" sz="1200" b="1" dirty="0"/>
        </a:p>
      </cdr:txBody>
    </cdr:sp>
  </cdr:relSizeAnchor>
  <cdr:relSizeAnchor xmlns:cdr="http://schemas.openxmlformats.org/drawingml/2006/chartDrawing">
    <cdr:from>
      <cdr:x>0.14671</cdr:x>
      <cdr:y>0.18691</cdr:y>
    </cdr:from>
    <cdr:to>
      <cdr:x>0.24772</cdr:x>
      <cdr:y>0.30137</cdr:y>
    </cdr:to>
    <cdr:grpSp>
      <cdr:nvGrpSpPr>
        <cdr:cNvPr id="45" name="Groep 44"/>
        <cdr:cNvGrpSpPr/>
      </cdr:nvGrpSpPr>
      <cdr:grpSpPr>
        <a:xfrm xmlns:a="http://schemas.openxmlformats.org/drawingml/2006/main">
          <a:off x="1193623" y="894424"/>
          <a:ext cx="821811" cy="547728"/>
          <a:chOff x="1193627" y="982492"/>
          <a:chExt cx="821811" cy="601684"/>
        </a:xfrm>
      </cdr:grpSpPr>
      <cdr:cxnSp macro="">
        <cdr:nvCxnSpPr>
          <cdr:cNvPr id="3" name="Straight Connector 2"/>
          <cdr:cNvCxnSpPr/>
        </cdr:nvCxnSpPr>
        <cdr:spPr bwMode="auto">
          <a:xfrm xmlns:a="http://schemas.openxmlformats.org/drawingml/2006/main" flipV="1">
            <a:off x="1196217" y="1080123"/>
            <a:ext cx="0" cy="504053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" name="Straight Connector 7"/>
          <cdr:cNvCxnSpPr/>
        </cdr:nvCxnSpPr>
        <cdr:spPr bwMode="auto">
          <a:xfrm xmlns:a="http://schemas.openxmlformats.org/drawingml/2006/main">
            <a:off x="1788655" y="1086473"/>
            <a:ext cx="0" cy="14403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" name="Straight Connector 9"/>
          <cdr:cNvCxnSpPr/>
        </cdr:nvCxnSpPr>
        <cdr:spPr bwMode="auto">
          <a:xfrm xmlns:a="http://schemas.openxmlformats.org/drawingml/2006/main" flipV="1">
            <a:off x="1480798" y="1156901"/>
            <a:ext cx="0" cy="215993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4" name="Straight Connector 13"/>
          <cdr:cNvCxnSpPr/>
        </cdr:nvCxnSpPr>
        <cdr:spPr bwMode="auto">
          <a:xfrm xmlns:a="http://schemas.openxmlformats.org/drawingml/2006/main">
            <a:off x="1484311" y="1161663"/>
            <a:ext cx="144006" cy="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6" name="Straight Connector 15"/>
          <cdr:cNvCxnSpPr/>
        </cdr:nvCxnSpPr>
        <cdr:spPr bwMode="auto">
          <a:xfrm xmlns:a="http://schemas.openxmlformats.org/drawingml/2006/main" flipV="1">
            <a:off x="1634329" y="1156900"/>
            <a:ext cx="0" cy="72015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78" name="TextBox 77"/>
          <cdr:cNvSpPr txBox="1"/>
        </cdr:nvSpPr>
        <cdr:spPr>
          <a:xfrm xmlns:a="http://schemas.openxmlformats.org/drawingml/2006/main">
            <a:off x="1560510" y="1049114"/>
            <a:ext cx="171451" cy="1460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sp macro="" textlink="">
        <cdr:nvSpPr>
          <cdr:cNvPr id="79" name="TextBox 1"/>
          <cdr:cNvSpPr txBox="1"/>
        </cdr:nvSpPr>
        <cdr:spPr>
          <a:xfrm xmlns:a="http://schemas.openxmlformats.org/drawingml/2006/main">
            <a:off x="1727426" y="982492"/>
            <a:ext cx="288012" cy="21604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cxnSp macro="">
        <cdr:nvCxnSpPr>
          <cdr:cNvPr id="80" name="Straight Connector 27"/>
          <cdr:cNvCxnSpPr/>
        </cdr:nvCxnSpPr>
        <cdr:spPr bwMode="auto">
          <a:xfrm xmlns:a="http://schemas.openxmlformats.org/drawingml/2006/main" flipV="1">
            <a:off x="1193627" y="1087214"/>
            <a:ext cx="595485" cy="1518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0.3071</cdr:x>
      <cdr:y>0.32688</cdr:y>
    </cdr:from>
    <cdr:to>
      <cdr:x>0.40811</cdr:x>
      <cdr:y>0.44135</cdr:y>
    </cdr:to>
    <cdr:grpSp>
      <cdr:nvGrpSpPr>
        <cdr:cNvPr id="82" name="Groep 81"/>
        <cdr:cNvGrpSpPr/>
      </cdr:nvGrpSpPr>
      <cdr:grpSpPr>
        <a:xfrm xmlns:a="http://schemas.openxmlformats.org/drawingml/2006/main">
          <a:off x="2498546" y="1564225"/>
          <a:ext cx="821811" cy="547776"/>
          <a:chOff x="1193627" y="982492"/>
          <a:chExt cx="821811" cy="601684"/>
        </a:xfrm>
      </cdr:grpSpPr>
      <cdr:cxnSp macro="">
        <cdr:nvCxnSpPr>
          <cdr:cNvPr id="85" name="Straight Connector 2"/>
          <cdr:cNvCxnSpPr/>
        </cdr:nvCxnSpPr>
        <cdr:spPr bwMode="auto">
          <a:xfrm xmlns:a="http://schemas.openxmlformats.org/drawingml/2006/main" flipV="1">
            <a:off x="1196217" y="1080123"/>
            <a:ext cx="0" cy="504053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6" name="Straight Connector 7"/>
          <cdr:cNvCxnSpPr/>
        </cdr:nvCxnSpPr>
        <cdr:spPr bwMode="auto">
          <a:xfrm xmlns:a="http://schemas.openxmlformats.org/drawingml/2006/main">
            <a:off x="1788655" y="1086473"/>
            <a:ext cx="0" cy="14403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7" name="Straight Connector 9"/>
          <cdr:cNvCxnSpPr/>
        </cdr:nvCxnSpPr>
        <cdr:spPr bwMode="auto">
          <a:xfrm xmlns:a="http://schemas.openxmlformats.org/drawingml/2006/main" flipV="1">
            <a:off x="1480798" y="1156901"/>
            <a:ext cx="0" cy="215993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8" name="Straight Connector 13"/>
          <cdr:cNvCxnSpPr/>
        </cdr:nvCxnSpPr>
        <cdr:spPr bwMode="auto">
          <a:xfrm xmlns:a="http://schemas.openxmlformats.org/drawingml/2006/main">
            <a:off x="1484311" y="1161663"/>
            <a:ext cx="144006" cy="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92" name="Straight Connector 15"/>
          <cdr:cNvCxnSpPr/>
        </cdr:nvCxnSpPr>
        <cdr:spPr bwMode="auto">
          <a:xfrm xmlns:a="http://schemas.openxmlformats.org/drawingml/2006/main" flipV="1">
            <a:off x="1634329" y="1156900"/>
            <a:ext cx="0" cy="72015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95" name="TextBox 77"/>
          <cdr:cNvSpPr txBox="1"/>
        </cdr:nvSpPr>
        <cdr:spPr>
          <a:xfrm xmlns:a="http://schemas.openxmlformats.org/drawingml/2006/main">
            <a:off x="1560510" y="1049114"/>
            <a:ext cx="171451" cy="1460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sp macro="" textlink="">
        <cdr:nvSpPr>
          <cdr:cNvPr id="96" name="TextBox 1"/>
          <cdr:cNvSpPr txBox="1"/>
        </cdr:nvSpPr>
        <cdr:spPr>
          <a:xfrm xmlns:a="http://schemas.openxmlformats.org/drawingml/2006/main">
            <a:off x="1727426" y="982492"/>
            <a:ext cx="288012" cy="21604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cxnSp macro="">
        <cdr:nvCxnSpPr>
          <cdr:cNvPr id="97" name="Straight Connector 27"/>
          <cdr:cNvCxnSpPr/>
        </cdr:nvCxnSpPr>
        <cdr:spPr bwMode="auto">
          <a:xfrm xmlns:a="http://schemas.openxmlformats.org/drawingml/2006/main" flipV="1">
            <a:off x="1193627" y="1087214"/>
            <a:ext cx="595485" cy="1518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0.46866</cdr:x>
      <cdr:y>0.239</cdr:y>
    </cdr:from>
    <cdr:to>
      <cdr:x>0.56967</cdr:x>
      <cdr:y>0.34333</cdr:y>
    </cdr:to>
    <cdr:grpSp>
      <cdr:nvGrpSpPr>
        <cdr:cNvPr id="98" name="Groep 97"/>
        <cdr:cNvGrpSpPr/>
      </cdr:nvGrpSpPr>
      <cdr:grpSpPr>
        <a:xfrm xmlns:a="http://schemas.openxmlformats.org/drawingml/2006/main">
          <a:off x="3812988" y="1143691"/>
          <a:ext cx="821811" cy="499253"/>
          <a:chOff x="1193627" y="982492"/>
          <a:chExt cx="821811" cy="548429"/>
        </a:xfrm>
      </cdr:grpSpPr>
      <cdr:cxnSp macro="">
        <cdr:nvCxnSpPr>
          <cdr:cNvPr id="99" name="Straight Connector 2"/>
          <cdr:cNvCxnSpPr/>
        </cdr:nvCxnSpPr>
        <cdr:spPr bwMode="auto">
          <a:xfrm xmlns:a="http://schemas.openxmlformats.org/drawingml/2006/main" flipV="1">
            <a:off x="1196181" y="1080124"/>
            <a:ext cx="36" cy="450797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0" name="Straight Connector 7"/>
          <cdr:cNvCxnSpPr/>
        </cdr:nvCxnSpPr>
        <cdr:spPr bwMode="auto">
          <a:xfrm xmlns:a="http://schemas.openxmlformats.org/drawingml/2006/main">
            <a:off x="1788655" y="1086473"/>
            <a:ext cx="0" cy="14403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1" name="Straight Connector 9"/>
          <cdr:cNvCxnSpPr/>
        </cdr:nvCxnSpPr>
        <cdr:spPr bwMode="auto">
          <a:xfrm xmlns:a="http://schemas.openxmlformats.org/drawingml/2006/main" flipH="1" flipV="1">
            <a:off x="1480798" y="1156902"/>
            <a:ext cx="1133" cy="114463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2" name="Straight Connector 13"/>
          <cdr:cNvCxnSpPr/>
        </cdr:nvCxnSpPr>
        <cdr:spPr bwMode="auto">
          <a:xfrm xmlns:a="http://schemas.openxmlformats.org/drawingml/2006/main">
            <a:off x="1484311" y="1161663"/>
            <a:ext cx="144006" cy="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3" name="Straight Connector 15"/>
          <cdr:cNvCxnSpPr/>
        </cdr:nvCxnSpPr>
        <cdr:spPr bwMode="auto">
          <a:xfrm xmlns:a="http://schemas.openxmlformats.org/drawingml/2006/main" flipV="1">
            <a:off x="1634329" y="1156900"/>
            <a:ext cx="0" cy="72015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04" name="TextBox 77"/>
          <cdr:cNvSpPr txBox="1"/>
        </cdr:nvSpPr>
        <cdr:spPr>
          <a:xfrm xmlns:a="http://schemas.openxmlformats.org/drawingml/2006/main">
            <a:off x="1560510" y="1049114"/>
            <a:ext cx="171451" cy="1460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sp macro="" textlink="">
        <cdr:nvSpPr>
          <cdr:cNvPr id="105" name="TextBox 1"/>
          <cdr:cNvSpPr txBox="1"/>
        </cdr:nvSpPr>
        <cdr:spPr>
          <a:xfrm xmlns:a="http://schemas.openxmlformats.org/drawingml/2006/main">
            <a:off x="1727426" y="982492"/>
            <a:ext cx="288012" cy="21604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cxnSp macro="">
        <cdr:nvCxnSpPr>
          <cdr:cNvPr id="106" name="Straight Connector 27"/>
          <cdr:cNvCxnSpPr/>
        </cdr:nvCxnSpPr>
        <cdr:spPr bwMode="auto">
          <a:xfrm xmlns:a="http://schemas.openxmlformats.org/drawingml/2006/main" flipV="1">
            <a:off x="1193627" y="1087214"/>
            <a:ext cx="595485" cy="1518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0.62993</cdr:x>
      <cdr:y>0.23628</cdr:y>
    </cdr:from>
    <cdr:to>
      <cdr:x>0.73094</cdr:x>
      <cdr:y>0.33337</cdr:y>
    </cdr:to>
    <cdr:grpSp>
      <cdr:nvGrpSpPr>
        <cdr:cNvPr id="107" name="Groep 106"/>
        <cdr:cNvGrpSpPr/>
      </cdr:nvGrpSpPr>
      <cdr:grpSpPr>
        <a:xfrm xmlns:a="http://schemas.openxmlformats.org/drawingml/2006/main">
          <a:off x="5125071" y="1130675"/>
          <a:ext cx="821811" cy="464607"/>
          <a:chOff x="1193627" y="982492"/>
          <a:chExt cx="821811" cy="510329"/>
        </a:xfrm>
      </cdr:grpSpPr>
      <cdr:cxnSp macro="">
        <cdr:nvCxnSpPr>
          <cdr:cNvPr id="108" name="Straight Connector 2"/>
          <cdr:cNvCxnSpPr/>
        </cdr:nvCxnSpPr>
        <cdr:spPr bwMode="auto">
          <a:xfrm xmlns:a="http://schemas.openxmlformats.org/drawingml/2006/main" flipV="1">
            <a:off x="1196181" y="1080124"/>
            <a:ext cx="36" cy="412697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9" name="Straight Connector 7"/>
          <cdr:cNvCxnSpPr/>
        </cdr:nvCxnSpPr>
        <cdr:spPr bwMode="auto">
          <a:xfrm xmlns:a="http://schemas.openxmlformats.org/drawingml/2006/main">
            <a:off x="1788655" y="1086473"/>
            <a:ext cx="0" cy="14403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0" name="Straight Connector 9"/>
          <cdr:cNvCxnSpPr/>
        </cdr:nvCxnSpPr>
        <cdr:spPr bwMode="auto">
          <a:xfrm xmlns:a="http://schemas.openxmlformats.org/drawingml/2006/main" flipH="1" flipV="1">
            <a:off x="1480798" y="1156902"/>
            <a:ext cx="1133" cy="181138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1" name="Straight Connector 13"/>
          <cdr:cNvCxnSpPr/>
        </cdr:nvCxnSpPr>
        <cdr:spPr bwMode="auto">
          <a:xfrm xmlns:a="http://schemas.openxmlformats.org/drawingml/2006/main">
            <a:off x="1484311" y="1161663"/>
            <a:ext cx="144006" cy="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2" name="Straight Connector 15"/>
          <cdr:cNvCxnSpPr/>
        </cdr:nvCxnSpPr>
        <cdr:spPr bwMode="auto">
          <a:xfrm xmlns:a="http://schemas.openxmlformats.org/drawingml/2006/main" flipV="1">
            <a:off x="1634329" y="1156900"/>
            <a:ext cx="0" cy="72015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13" name="TextBox 77"/>
          <cdr:cNvSpPr txBox="1"/>
        </cdr:nvSpPr>
        <cdr:spPr>
          <a:xfrm xmlns:a="http://schemas.openxmlformats.org/drawingml/2006/main">
            <a:off x="1560510" y="1049114"/>
            <a:ext cx="171451" cy="1460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sp macro="" textlink="">
        <cdr:nvSpPr>
          <cdr:cNvPr id="114" name="TextBox 1"/>
          <cdr:cNvSpPr txBox="1"/>
        </cdr:nvSpPr>
        <cdr:spPr>
          <a:xfrm xmlns:a="http://schemas.openxmlformats.org/drawingml/2006/main">
            <a:off x="1727426" y="982492"/>
            <a:ext cx="288012" cy="21604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cxnSp macro="">
        <cdr:nvCxnSpPr>
          <cdr:cNvPr id="115" name="Straight Connector 27"/>
          <cdr:cNvCxnSpPr/>
        </cdr:nvCxnSpPr>
        <cdr:spPr bwMode="auto">
          <a:xfrm xmlns:a="http://schemas.openxmlformats.org/drawingml/2006/main" flipV="1">
            <a:off x="1193627" y="1087214"/>
            <a:ext cx="595485" cy="1518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0.79005</cdr:x>
      <cdr:y>0.17019</cdr:y>
    </cdr:from>
    <cdr:to>
      <cdr:x>0.79019</cdr:x>
      <cdr:y>0.21015</cdr:y>
    </cdr:to>
    <cdr:cxnSp macro="">
      <cdr:nvCxnSpPr>
        <cdr:cNvPr id="117" name="Straight Connector 2"/>
        <cdr:cNvCxnSpPr/>
      </cdr:nvCxnSpPr>
      <cdr:spPr bwMode="auto">
        <a:xfrm xmlns:a="http://schemas.openxmlformats.org/drawingml/2006/main" flipV="1">
          <a:off x="6427787" y="894608"/>
          <a:ext cx="1135" cy="210069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0.86301</cdr:x>
      <cdr:y>0.1714</cdr:y>
    </cdr:from>
    <cdr:to>
      <cdr:x>0.86301</cdr:x>
      <cdr:y>0.1988</cdr:y>
    </cdr:to>
    <cdr:cxnSp macro="">
      <cdr:nvCxnSpPr>
        <cdr:cNvPr id="118" name="Straight Connector 7"/>
        <cdr:cNvCxnSpPr/>
      </cdr:nvCxnSpPr>
      <cdr:spPr bwMode="auto">
        <a:xfrm xmlns:a="http://schemas.openxmlformats.org/drawingml/2006/main">
          <a:off x="7021360" y="900956"/>
          <a:ext cx="0" cy="14403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0.82517</cdr:x>
      <cdr:y>0.18479</cdr:y>
    </cdr:from>
    <cdr:to>
      <cdr:x>0.82531</cdr:x>
      <cdr:y>0.21925</cdr:y>
    </cdr:to>
    <cdr:cxnSp macro="">
      <cdr:nvCxnSpPr>
        <cdr:cNvPr id="119" name="Straight Connector 9"/>
        <cdr:cNvCxnSpPr/>
      </cdr:nvCxnSpPr>
      <cdr:spPr bwMode="auto">
        <a:xfrm xmlns:a="http://schemas.openxmlformats.org/drawingml/2006/main" flipH="1" flipV="1">
          <a:off x="6713503" y="971385"/>
          <a:ext cx="1133" cy="181138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0.8256</cdr:x>
      <cdr:y>0.1857</cdr:y>
    </cdr:from>
    <cdr:to>
      <cdr:x>0.8433</cdr:x>
      <cdr:y>0.1857</cdr:y>
    </cdr:to>
    <cdr:cxnSp macro="">
      <cdr:nvCxnSpPr>
        <cdr:cNvPr id="120" name="Straight Connector 13"/>
        <cdr:cNvCxnSpPr/>
      </cdr:nvCxnSpPr>
      <cdr:spPr bwMode="auto">
        <a:xfrm xmlns:a="http://schemas.openxmlformats.org/drawingml/2006/main">
          <a:off x="6717016" y="976146"/>
          <a:ext cx="144006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0.84404</cdr:x>
      <cdr:y>0.18479</cdr:y>
    </cdr:from>
    <cdr:to>
      <cdr:x>0.84404</cdr:x>
      <cdr:y>0.19849</cdr:y>
    </cdr:to>
    <cdr:cxnSp macro="">
      <cdr:nvCxnSpPr>
        <cdr:cNvPr id="121" name="Straight Connector 15"/>
        <cdr:cNvCxnSpPr/>
      </cdr:nvCxnSpPr>
      <cdr:spPr bwMode="auto">
        <a:xfrm xmlns:a="http://schemas.openxmlformats.org/drawingml/2006/main" flipV="1">
          <a:off x="6867034" y="971383"/>
          <a:ext cx="0" cy="72015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0.78987</cdr:x>
      <cdr:y>0.17154</cdr:y>
    </cdr:from>
    <cdr:to>
      <cdr:x>0.86306</cdr:x>
      <cdr:y>0.17183</cdr:y>
    </cdr:to>
    <cdr:cxnSp macro="">
      <cdr:nvCxnSpPr>
        <cdr:cNvPr id="124" name="Straight Connector 27"/>
        <cdr:cNvCxnSpPr/>
      </cdr:nvCxnSpPr>
      <cdr:spPr bwMode="auto">
        <a:xfrm xmlns:a="http://schemas.openxmlformats.org/drawingml/2006/main" flipV="1">
          <a:off x="6426332" y="901697"/>
          <a:ext cx="595485" cy="1518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0.15922</cdr:x>
      <cdr:y>0.21918</cdr:y>
    </cdr:from>
    <cdr:to>
      <cdr:x>0.27161</cdr:x>
      <cdr:y>0.39313</cdr:y>
    </cdr:to>
    <cdr:cxnSp macro="">
      <cdr:nvCxnSpPr>
        <cdr:cNvPr id="12" name="Straight Connector 11"/>
        <cdr:cNvCxnSpPr/>
      </cdr:nvCxnSpPr>
      <cdr:spPr bwMode="auto">
        <a:xfrm xmlns:a="http://schemas.openxmlformats.org/drawingml/2006/main">
          <a:off x="1295375" y="1152128"/>
          <a:ext cx="914400" cy="9144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0.38933</cdr:x>
      <cdr:y>0.26027</cdr:y>
    </cdr:from>
    <cdr:to>
      <cdr:x>0.42473</cdr:x>
      <cdr:y>0.30137</cdr:y>
    </cdr:to>
    <cdr:sp macro="" textlink="">
      <cdr:nvSpPr>
        <cdr:cNvPr id="91" name="TextBox 1"/>
        <cdr:cNvSpPr txBox="1"/>
      </cdr:nvSpPr>
      <cdr:spPr>
        <a:xfrm xmlns:a="http://schemas.openxmlformats.org/drawingml/2006/main">
          <a:off x="3167583" y="1368152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0.81405</cdr:x>
      <cdr:y>0.90778</cdr:y>
    </cdr:from>
    <cdr:to>
      <cdr:x>0.89368</cdr:x>
      <cdr:y>0.97627</cdr:y>
    </cdr:to>
    <cdr:sp macro="" textlink="">
      <cdr:nvSpPr>
        <cdr:cNvPr id="94" name="TextBox 93"/>
        <cdr:cNvSpPr txBox="1"/>
      </cdr:nvSpPr>
      <cdr:spPr>
        <a:xfrm xmlns:a="http://schemas.openxmlformats.org/drawingml/2006/main">
          <a:off x="6623050" y="4344021"/>
          <a:ext cx="647865" cy="327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*p≤.05</a:t>
          </a:r>
          <a:endParaRPr lang="nl-NL" sz="1200" b="1" dirty="0"/>
        </a:p>
      </cdr:txBody>
    </cdr:sp>
  </cdr:relSizeAnchor>
  <cdr:relSizeAnchor xmlns:cdr="http://schemas.openxmlformats.org/drawingml/2006/chartDrawing">
    <cdr:from>
      <cdr:x>0.14671</cdr:x>
      <cdr:y>0.18691</cdr:y>
    </cdr:from>
    <cdr:to>
      <cdr:x>0.24772</cdr:x>
      <cdr:y>0.30137</cdr:y>
    </cdr:to>
    <cdr:grpSp>
      <cdr:nvGrpSpPr>
        <cdr:cNvPr id="45" name="Groep 44"/>
        <cdr:cNvGrpSpPr/>
      </cdr:nvGrpSpPr>
      <cdr:grpSpPr>
        <a:xfrm xmlns:a="http://schemas.openxmlformats.org/drawingml/2006/main">
          <a:off x="1193623" y="894424"/>
          <a:ext cx="821811" cy="547728"/>
          <a:chOff x="1193627" y="982492"/>
          <a:chExt cx="821811" cy="601684"/>
        </a:xfrm>
      </cdr:grpSpPr>
      <cdr:cxnSp macro="">
        <cdr:nvCxnSpPr>
          <cdr:cNvPr id="3" name="Straight Connector 2"/>
          <cdr:cNvCxnSpPr/>
        </cdr:nvCxnSpPr>
        <cdr:spPr bwMode="auto">
          <a:xfrm xmlns:a="http://schemas.openxmlformats.org/drawingml/2006/main" flipV="1">
            <a:off x="1196217" y="1080123"/>
            <a:ext cx="0" cy="504053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" name="Straight Connector 7"/>
          <cdr:cNvCxnSpPr/>
        </cdr:nvCxnSpPr>
        <cdr:spPr bwMode="auto">
          <a:xfrm xmlns:a="http://schemas.openxmlformats.org/drawingml/2006/main">
            <a:off x="1788655" y="1086473"/>
            <a:ext cx="0" cy="14403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" name="Straight Connector 9"/>
          <cdr:cNvCxnSpPr/>
        </cdr:nvCxnSpPr>
        <cdr:spPr bwMode="auto">
          <a:xfrm xmlns:a="http://schemas.openxmlformats.org/drawingml/2006/main" flipV="1">
            <a:off x="1480798" y="1156901"/>
            <a:ext cx="0" cy="215993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4" name="Straight Connector 13"/>
          <cdr:cNvCxnSpPr/>
        </cdr:nvCxnSpPr>
        <cdr:spPr bwMode="auto">
          <a:xfrm xmlns:a="http://schemas.openxmlformats.org/drawingml/2006/main">
            <a:off x="1484311" y="1161663"/>
            <a:ext cx="144006" cy="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6" name="Straight Connector 15"/>
          <cdr:cNvCxnSpPr/>
        </cdr:nvCxnSpPr>
        <cdr:spPr bwMode="auto">
          <a:xfrm xmlns:a="http://schemas.openxmlformats.org/drawingml/2006/main" flipV="1">
            <a:off x="1634329" y="1156900"/>
            <a:ext cx="0" cy="72015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78" name="TextBox 77"/>
          <cdr:cNvSpPr txBox="1"/>
        </cdr:nvSpPr>
        <cdr:spPr>
          <a:xfrm xmlns:a="http://schemas.openxmlformats.org/drawingml/2006/main">
            <a:off x="1560510" y="1049114"/>
            <a:ext cx="171451" cy="1460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sp macro="" textlink="">
        <cdr:nvSpPr>
          <cdr:cNvPr id="79" name="TextBox 1"/>
          <cdr:cNvSpPr txBox="1"/>
        </cdr:nvSpPr>
        <cdr:spPr>
          <a:xfrm xmlns:a="http://schemas.openxmlformats.org/drawingml/2006/main">
            <a:off x="1727426" y="982492"/>
            <a:ext cx="288012" cy="21604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cxnSp macro="">
        <cdr:nvCxnSpPr>
          <cdr:cNvPr id="80" name="Straight Connector 27"/>
          <cdr:cNvCxnSpPr/>
        </cdr:nvCxnSpPr>
        <cdr:spPr bwMode="auto">
          <a:xfrm xmlns:a="http://schemas.openxmlformats.org/drawingml/2006/main" flipV="1">
            <a:off x="1193627" y="1087214"/>
            <a:ext cx="595485" cy="1518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0.3071</cdr:x>
      <cdr:y>0.32688</cdr:y>
    </cdr:from>
    <cdr:to>
      <cdr:x>0.40811</cdr:x>
      <cdr:y>0.44135</cdr:y>
    </cdr:to>
    <cdr:grpSp>
      <cdr:nvGrpSpPr>
        <cdr:cNvPr id="82" name="Groep 81"/>
        <cdr:cNvGrpSpPr/>
      </cdr:nvGrpSpPr>
      <cdr:grpSpPr>
        <a:xfrm xmlns:a="http://schemas.openxmlformats.org/drawingml/2006/main">
          <a:off x="2498546" y="1564225"/>
          <a:ext cx="821811" cy="547776"/>
          <a:chOff x="1193627" y="982492"/>
          <a:chExt cx="821811" cy="601684"/>
        </a:xfrm>
      </cdr:grpSpPr>
      <cdr:cxnSp macro="">
        <cdr:nvCxnSpPr>
          <cdr:cNvPr id="85" name="Straight Connector 2"/>
          <cdr:cNvCxnSpPr/>
        </cdr:nvCxnSpPr>
        <cdr:spPr bwMode="auto">
          <a:xfrm xmlns:a="http://schemas.openxmlformats.org/drawingml/2006/main" flipV="1">
            <a:off x="1196217" y="1080123"/>
            <a:ext cx="0" cy="504053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6" name="Straight Connector 7"/>
          <cdr:cNvCxnSpPr/>
        </cdr:nvCxnSpPr>
        <cdr:spPr bwMode="auto">
          <a:xfrm xmlns:a="http://schemas.openxmlformats.org/drawingml/2006/main">
            <a:off x="1788655" y="1086473"/>
            <a:ext cx="0" cy="14403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7" name="Straight Connector 9"/>
          <cdr:cNvCxnSpPr/>
        </cdr:nvCxnSpPr>
        <cdr:spPr bwMode="auto">
          <a:xfrm xmlns:a="http://schemas.openxmlformats.org/drawingml/2006/main" flipV="1">
            <a:off x="1480798" y="1156901"/>
            <a:ext cx="0" cy="215993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8" name="Straight Connector 13"/>
          <cdr:cNvCxnSpPr/>
        </cdr:nvCxnSpPr>
        <cdr:spPr bwMode="auto">
          <a:xfrm xmlns:a="http://schemas.openxmlformats.org/drawingml/2006/main">
            <a:off x="1484311" y="1161663"/>
            <a:ext cx="144006" cy="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92" name="Straight Connector 15"/>
          <cdr:cNvCxnSpPr/>
        </cdr:nvCxnSpPr>
        <cdr:spPr bwMode="auto">
          <a:xfrm xmlns:a="http://schemas.openxmlformats.org/drawingml/2006/main" flipV="1">
            <a:off x="1634329" y="1156900"/>
            <a:ext cx="0" cy="72015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95" name="TextBox 77"/>
          <cdr:cNvSpPr txBox="1"/>
        </cdr:nvSpPr>
        <cdr:spPr>
          <a:xfrm xmlns:a="http://schemas.openxmlformats.org/drawingml/2006/main">
            <a:off x="1560510" y="1049114"/>
            <a:ext cx="171451" cy="1460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sp macro="" textlink="">
        <cdr:nvSpPr>
          <cdr:cNvPr id="96" name="TextBox 1"/>
          <cdr:cNvSpPr txBox="1"/>
        </cdr:nvSpPr>
        <cdr:spPr>
          <a:xfrm xmlns:a="http://schemas.openxmlformats.org/drawingml/2006/main">
            <a:off x="1727426" y="982492"/>
            <a:ext cx="288012" cy="21604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cxnSp macro="">
        <cdr:nvCxnSpPr>
          <cdr:cNvPr id="97" name="Straight Connector 27"/>
          <cdr:cNvCxnSpPr/>
        </cdr:nvCxnSpPr>
        <cdr:spPr bwMode="auto">
          <a:xfrm xmlns:a="http://schemas.openxmlformats.org/drawingml/2006/main" flipV="1">
            <a:off x="1193627" y="1087214"/>
            <a:ext cx="595485" cy="1518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0.46866</cdr:x>
      <cdr:y>0.239</cdr:y>
    </cdr:from>
    <cdr:to>
      <cdr:x>0.56967</cdr:x>
      <cdr:y>0.34333</cdr:y>
    </cdr:to>
    <cdr:grpSp>
      <cdr:nvGrpSpPr>
        <cdr:cNvPr id="98" name="Groep 97"/>
        <cdr:cNvGrpSpPr/>
      </cdr:nvGrpSpPr>
      <cdr:grpSpPr>
        <a:xfrm xmlns:a="http://schemas.openxmlformats.org/drawingml/2006/main">
          <a:off x="3812988" y="1143691"/>
          <a:ext cx="821811" cy="499253"/>
          <a:chOff x="1193627" y="982492"/>
          <a:chExt cx="821811" cy="548429"/>
        </a:xfrm>
      </cdr:grpSpPr>
      <cdr:cxnSp macro="">
        <cdr:nvCxnSpPr>
          <cdr:cNvPr id="99" name="Straight Connector 2"/>
          <cdr:cNvCxnSpPr/>
        </cdr:nvCxnSpPr>
        <cdr:spPr bwMode="auto">
          <a:xfrm xmlns:a="http://schemas.openxmlformats.org/drawingml/2006/main" flipV="1">
            <a:off x="1196181" y="1080124"/>
            <a:ext cx="36" cy="450797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0" name="Straight Connector 7"/>
          <cdr:cNvCxnSpPr/>
        </cdr:nvCxnSpPr>
        <cdr:spPr bwMode="auto">
          <a:xfrm xmlns:a="http://schemas.openxmlformats.org/drawingml/2006/main">
            <a:off x="1788655" y="1086473"/>
            <a:ext cx="0" cy="14403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1" name="Straight Connector 9"/>
          <cdr:cNvCxnSpPr/>
        </cdr:nvCxnSpPr>
        <cdr:spPr bwMode="auto">
          <a:xfrm xmlns:a="http://schemas.openxmlformats.org/drawingml/2006/main" flipH="1" flipV="1">
            <a:off x="1480798" y="1156902"/>
            <a:ext cx="1133" cy="114463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2" name="Straight Connector 13"/>
          <cdr:cNvCxnSpPr/>
        </cdr:nvCxnSpPr>
        <cdr:spPr bwMode="auto">
          <a:xfrm xmlns:a="http://schemas.openxmlformats.org/drawingml/2006/main">
            <a:off x="1484311" y="1161663"/>
            <a:ext cx="144006" cy="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3" name="Straight Connector 15"/>
          <cdr:cNvCxnSpPr/>
        </cdr:nvCxnSpPr>
        <cdr:spPr bwMode="auto">
          <a:xfrm xmlns:a="http://schemas.openxmlformats.org/drawingml/2006/main" flipV="1">
            <a:off x="1634329" y="1156900"/>
            <a:ext cx="0" cy="72015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04" name="TextBox 77"/>
          <cdr:cNvSpPr txBox="1"/>
        </cdr:nvSpPr>
        <cdr:spPr>
          <a:xfrm xmlns:a="http://schemas.openxmlformats.org/drawingml/2006/main">
            <a:off x="1560510" y="1049114"/>
            <a:ext cx="171451" cy="1460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sp macro="" textlink="">
        <cdr:nvSpPr>
          <cdr:cNvPr id="105" name="TextBox 1"/>
          <cdr:cNvSpPr txBox="1"/>
        </cdr:nvSpPr>
        <cdr:spPr>
          <a:xfrm xmlns:a="http://schemas.openxmlformats.org/drawingml/2006/main">
            <a:off x="1727426" y="982492"/>
            <a:ext cx="288012" cy="21604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cxnSp macro="">
        <cdr:nvCxnSpPr>
          <cdr:cNvPr id="106" name="Straight Connector 27"/>
          <cdr:cNvCxnSpPr/>
        </cdr:nvCxnSpPr>
        <cdr:spPr bwMode="auto">
          <a:xfrm xmlns:a="http://schemas.openxmlformats.org/drawingml/2006/main" flipV="1">
            <a:off x="1193627" y="1087214"/>
            <a:ext cx="595485" cy="1518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0.62993</cdr:x>
      <cdr:y>0.23628</cdr:y>
    </cdr:from>
    <cdr:to>
      <cdr:x>0.73094</cdr:x>
      <cdr:y>0.33337</cdr:y>
    </cdr:to>
    <cdr:grpSp>
      <cdr:nvGrpSpPr>
        <cdr:cNvPr id="107" name="Groep 106"/>
        <cdr:cNvGrpSpPr/>
      </cdr:nvGrpSpPr>
      <cdr:grpSpPr>
        <a:xfrm xmlns:a="http://schemas.openxmlformats.org/drawingml/2006/main">
          <a:off x="5125071" y="1130675"/>
          <a:ext cx="821811" cy="464607"/>
          <a:chOff x="1193627" y="982492"/>
          <a:chExt cx="821811" cy="510329"/>
        </a:xfrm>
      </cdr:grpSpPr>
      <cdr:cxnSp macro="">
        <cdr:nvCxnSpPr>
          <cdr:cNvPr id="108" name="Straight Connector 2"/>
          <cdr:cNvCxnSpPr/>
        </cdr:nvCxnSpPr>
        <cdr:spPr bwMode="auto">
          <a:xfrm xmlns:a="http://schemas.openxmlformats.org/drawingml/2006/main" flipV="1">
            <a:off x="1196181" y="1080124"/>
            <a:ext cx="36" cy="412697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9" name="Straight Connector 7"/>
          <cdr:cNvCxnSpPr/>
        </cdr:nvCxnSpPr>
        <cdr:spPr bwMode="auto">
          <a:xfrm xmlns:a="http://schemas.openxmlformats.org/drawingml/2006/main">
            <a:off x="1788655" y="1086473"/>
            <a:ext cx="0" cy="14403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0" name="Straight Connector 9"/>
          <cdr:cNvCxnSpPr/>
        </cdr:nvCxnSpPr>
        <cdr:spPr bwMode="auto">
          <a:xfrm xmlns:a="http://schemas.openxmlformats.org/drawingml/2006/main" flipH="1" flipV="1">
            <a:off x="1480798" y="1156902"/>
            <a:ext cx="1133" cy="181138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1" name="Straight Connector 13"/>
          <cdr:cNvCxnSpPr/>
        </cdr:nvCxnSpPr>
        <cdr:spPr bwMode="auto">
          <a:xfrm xmlns:a="http://schemas.openxmlformats.org/drawingml/2006/main">
            <a:off x="1484311" y="1161663"/>
            <a:ext cx="144006" cy="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2" name="Straight Connector 15"/>
          <cdr:cNvCxnSpPr/>
        </cdr:nvCxnSpPr>
        <cdr:spPr bwMode="auto">
          <a:xfrm xmlns:a="http://schemas.openxmlformats.org/drawingml/2006/main" flipV="1">
            <a:off x="1634329" y="1156900"/>
            <a:ext cx="0" cy="72015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13" name="TextBox 77"/>
          <cdr:cNvSpPr txBox="1"/>
        </cdr:nvSpPr>
        <cdr:spPr>
          <a:xfrm xmlns:a="http://schemas.openxmlformats.org/drawingml/2006/main">
            <a:off x="1560510" y="1049114"/>
            <a:ext cx="171451" cy="1460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sp macro="" textlink="">
        <cdr:nvSpPr>
          <cdr:cNvPr id="114" name="TextBox 1"/>
          <cdr:cNvSpPr txBox="1"/>
        </cdr:nvSpPr>
        <cdr:spPr>
          <a:xfrm xmlns:a="http://schemas.openxmlformats.org/drawingml/2006/main">
            <a:off x="1727426" y="982492"/>
            <a:ext cx="288012" cy="21604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dirty="0" smtClean="0"/>
              <a:t>*</a:t>
            </a:r>
            <a:endParaRPr lang="nl-NL" sz="1100" dirty="0"/>
          </a:p>
        </cdr:txBody>
      </cdr:sp>
      <cdr:cxnSp macro="">
        <cdr:nvCxnSpPr>
          <cdr:cNvPr id="115" name="Straight Connector 27"/>
          <cdr:cNvCxnSpPr/>
        </cdr:nvCxnSpPr>
        <cdr:spPr bwMode="auto">
          <a:xfrm xmlns:a="http://schemas.openxmlformats.org/drawingml/2006/main" flipV="1">
            <a:off x="1193627" y="1087214"/>
            <a:ext cx="595485" cy="1518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0.79005</cdr:x>
      <cdr:y>0.17019</cdr:y>
    </cdr:from>
    <cdr:to>
      <cdr:x>0.79019</cdr:x>
      <cdr:y>0.21015</cdr:y>
    </cdr:to>
    <cdr:cxnSp macro="">
      <cdr:nvCxnSpPr>
        <cdr:cNvPr id="117" name="Straight Connector 2"/>
        <cdr:cNvCxnSpPr/>
      </cdr:nvCxnSpPr>
      <cdr:spPr bwMode="auto">
        <a:xfrm xmlns:a="http://schemas.openxmlformats.org/drawingml/2006/main" flipV="1">
          <a:off x="6427787" y="894608"/>
          <a:ext cx="1135" cy="210069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0.86301</cdr:x>
      <cdr:y>0.1714</cdr:y>
    </cdr:from>
    <cdr:to>
      <cdr:x>0.86301</cdr:x>
      <cdr:y>0.1988</cdr:y>
    </cdr:to>
    <cdr:cxnSp macro="">
      <cdr:nvCxnSpPr>
        <cdr:cNvPr id="118" name="Straight Connector 7"/>
        <cdr:cNvCxnSpPr/>
      </cdr:nvCxnSpPr>
      <cdr:spPr bwMode="auto">
        <a:xfrm xmlns:a="http://schemas.openxmlformats.org/drawingml/2006/main">
          <a:off x="7021360" y="900956"/>
          <a:ext cx="0" cy="14403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0.82517</cdr:x>
      <cdr:y>0.18479</cdr:y>
    </cdr:from>
    <cdr:to>
      <cdr:x>0.82531</cdr:x>
      <cdr:y>0.21925</cdr:y>
    </cdr:to>
    <cdr:cxnSp macro="">
      <cdr:nvCxnSpPr>
        <cdr:cNvPr id="119" name="Straight Connector 9"/>
        <cdr:cNvCxnSpPr/>
      </cdr:nvCxnSpPr>
      <cdr:spPr bwMode="auto">
        <a:xfrm xmlns:a="http://schemas.openxmlformats.org/drawingml/2006/main" flipH="1" flipV="1">
          <a:off x="6713503" y="971385"/>
          <a:ext cx="1133" cy="181138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0.8256</cdr:x>
      <cdr:y>0.1857</cdr:y>
    </cdr:from>
    <cdr:to>
      <cdr:x>0.8433</cdr:x>
      <cdr:y>0.1857</cdr:y>
    </cdr:to>
    <cdr:cxnSp macro="">
      <cdr:nvCxnSpPr>
        <cdr:cNvPr id="120" name="Straight Connector 13"/>
        <cdr:cNvCxnSpPr/>
      </cdr:nvCxnSpPr>
      <cdr:spPr bwMode="auto">
        <a:xfrm xmlns:a="http://schemas.openxmlformats.org/drawingml/2006/main">
          <a:off x="6717016" y="976146"/>
          <a:ext cx="144006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0.84404</cdr:x>
      <cdr:y>0.18479</cdr:y>
    </cdr:from>
    <cdr:to>
      <cdr:x>0.84404</cdr:x>
      <cdr:y>0.19849</cdr:y>
    </cdr:to>
    <cdr:cxnSp macro="">
      <cdr:nvCxnSpPr>
        <cdr:cNvPr id="121" name="Straight Connector 15"/>
        <cdr:cNvCxnSpPr/>
      </cdr:nvCxnSpPr>
      <cdr:spPr bwMode="auto">
        <a:xfrm xmlns:a="http://schemas.openxmlformats.org/drawingml/2006/main" flipV="1">
          <a:off x="6867034" y="971383"/>
          <a:ext cx="0" cy="72015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0.78987</cdr:x>
      <cdr:y>0.17154</cdr:y>
    </cdr:from>
    <cdr:to>
      <cdr:x>0.86306</cdr:x>
      <cdr:y>0.17183</cdr:y>
    </cdr:to>
    <cdr:cxnSp macro="">
      <cdr:nvCxnSpPr>
        <cdr:cNvPr id="124" name="Straight Connector 27"/>
        <cdr:cNvCxnSpPr/>
      </cdr:nvCxnSpPr>
      <cdr:spPr bwMode="auto">
        <a:xfrm xmlns:a="http://schemas.openxmlformats.org/drawingml/2006/main" flipV="1">
          <a:off x="6426332" y="901697"/>
          <a:ext cx="595485" cy="1518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3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3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has been some debate on whether to study Medicine is really academic, university related, or more practical like “HBO”</a:t>
            </a:r>
          </a:p>
          <a:p>
            <a:endParaRPr lang="en-US" dirty="0" smtClean="0"/>
          </a:p>
          <a:p>
            <a:r>
              <a:rPr lang="en-US" sz="14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Royal College of Physicians and Surgeons of Canada.</a:t>
            </a:r>
          </a:p>
          <a:p>
            <a:r>
              <a:rPr lang="en-US" sz="14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Canadian Medical Education Directives for Specialists.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2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9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98641-2A05-42BD-906D-08AABBC23D7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52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ziet</a:t>
            </a:r>
            <a:r>
              <a:rPr lang="en-US" dirty="0" smtClean="0"/>
              <a:t>: </a:t>
            </a:r>
            <a:r>
              <a:rPr lang="en-US" dirty="0" err="1" smtClean="0"/>
              <a:t>studenten</a:t>
            </a:r>
            <a:r>
              <a:rPr lang="en-US" dirty="0" smtClean="0"/>
              <a:t> </a:t>
            </a:r>
            <a:r>
              <a:rPr lang="en-US" dirty="0" err="1" smtClean="0"/>
              <a:t>percipiëren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onderzoek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sterker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curriculumherziening, </a:t>
            </a:r>
            <a:r>
              <a:rPr lang="en-US" baseline="0" dirty="0" err="1" smtClean="0"/>
              <a:t>terwijl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hun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kwaliteit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leeromgeving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onveranderd</a:t>
            </a:r>
            <a:r>
              <a:rPr lang="en-US" baseline="0" dirty="0" smtClean="0"/>
              <a:t> is. </a:t>
            </a:r>
            <a:r>
              <a:rPr lang="en-US" baseline="0" dirty="0" err="1" smtClean="0"/>
              <a:t>Opvattingen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nagenoeg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gelijk</a:t>
            </a:r>
            <a:r>
              <a:rPr lang="en-US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6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ziet</a:t>
            </a:r>
            <a:r>
              <a:rPr lang="en-US" dirty="0" smtClean="0"/>
              <a:t>: </a:t>
            </a:r>
            <a:r>
              <a:rPr lang="en-US" dirty="0" err="1" smtClean="0"/>
              <a:t>studenten</a:t>
            </a:r>
            <a:r>
              <a:rPr lang="en-US" dirty="0" smtClean="0"/>
              <a:t> </a:t>
            </a:r>
            <a:r>
              <a:rPr lang="en-US" dirty="0" err="1" smtClean="0"/>
              <a:t>percipiëren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onderzoek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sterker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curriculumherziening, </a:t>
            </a:r>
            <a:r>
              <a:rPr lang="en-US" baseline="0" dirty="0" err="1" smtClean="0"/>
              <a:t>terwijl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hun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kwaliteit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leeromgeving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onveranderd</a:t>
            </a:r>
            <a:r>
              <a:rPr lang="en-US" baseline="0" dirty="0" smtClean="0"/>
              <a:t> is. </a:t>
            </a:r>
            <a:r>
              <a:rPr lang="en-US" baseline="0" dirty="0" err="1" smtClean="0"/>
              <a:t>Opvattingen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nagenoeg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gelijk</a:t>
            </a:r>
            <a:r>
              <a:rPr lang="en-US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6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98641-2A05-42BD-906D-08AABBC23D76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06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 smtClean="0"/>
              <a:t>Subtitel</a:t>
            </a:r>
            <a:endParaRPr lang="en-GB" noProof="0" dirty="0" smtClean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0"/>
            <a:ext cx="9143958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smtClean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24815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7" y="1135064"/>
            <a:ext cx="3008313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11-11-2016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0" y="1144588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59" y="0"/>
            <a:ext cx="6507303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144587"/>
            <a:ext cx="5040000" cy="51133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8" y="1144588"/>
            <a:ext cx="3003550" cy="12896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11-11-2016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smtClean="0"/>
              <a:t>FWD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0"/>
            <a:ext cx="8921749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Aftiteling en/of adres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smtClean="0"/>
              <a:t>FWD</a:t>
            </a:r>
            <a:endParaRPr lang="en-GB" dirty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839003"/>
            <a:ext cx="752475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5292725" y="6453188"/>
            <a:ext cx="1235075" cy="2603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11-11-2016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58788" y="6453188"/>
            <a:ext cx="3752850" cy="2603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FWD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56100" y="6453188"/>
            <a:ext cx="576263" cy="260350"/>
          </a:xfrm>
        </p:spPr>
        <p:txBody>
          <a:bodyPr/>
          <a:lstStyle>
            <a:lvl1pPr>
              <a:defRPr/>
            </a:lvl1pPr>
          </a:lstStyle>
          <a:p>
            <a:fld id="{818B8827-95C3-4C55-9AE0-A451FE00C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97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-2" y="0"/>
            <a:ext cx="9144001" cy="6553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 smtClean="0"/>
              <a:t>HOOFDSTUK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smtClean="0"/>
              <a:t>FWD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514349"/>
            <a:ext cx="9144000" cy="895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760413"/>
            <a:ext cx="8291512" cy="549751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7"/>
            <a:ext cx="8291512" cy="537368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3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11-11-2016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8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2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smtClean="0"/>
              <a:t>FWD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8" y="1135063"/>
            <a:ext cx="4003675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2174875"/>
            <a:ext cx="4003676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8" y="1135063"/>
            <a:ext cx="4004630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8" y="2174875"/>
            <a:ext cx="4004630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11-11-2016</a:t>
            </a: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58531" cy="854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smtClean="0"/>
              <a:t>FWD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11-11-2016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smtClean="0"/>
              <a:t>FWD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11-11-2016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smtClean="0"/>
              <a:t>FWD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8002588" y="6553200"/>
            <a:ext cx="114141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1143000" y="6553200"/>
            <a:ext cx="685958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861176" y="6553200"/>
            <a:ext cx="1141412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Afbeelding 3" descr="bovenbalk PPT 2b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36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65532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857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524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1304925" y="2780928"/>
            <a:ext cx="7103969" cy="347890"/>
          </a:xfrm>
        </p:spPr>
        <p:txBody>
          <a:bodyPr/>
          <a:lstStyle/>
          <a:p>
            <a:r>
              <a:rPr lang="en-US" dirty="0"/>
              <a:t>Scientific training in the Bachelor of Medicine - LUMC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The science of teaching science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 smtClean="0"/>
              <a:t>Prof.dr</a:t>
            </a:r>
            <a:r>
              <a:rPr lang="en-US" dirty="0" smtClean="0"/>
              <a:t> </a:t>
            </a:r>
            <a:r>
              <a:rPr lang="en-US" dirty="0" err="1" smtClean="0"/>
              <a:t>Friedo</a:t>
            </a:r>
            <a:r>
              <a:rPr lang="en-US" dirty="0" smtClean="0"/>
              <a:t> W. Dekker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Dept. Clinical Epidemiology LUMC</a:t>
            </a:r>
            <a:endParaRPr lang="nl-NL" dirty="0"/>
          </a:p>
          <a:p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F.W.Dekker@lumc.nl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4061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 smtClean="0"/>
              <a:t>Evaluation form presentation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" y="1015999"/>
            <a:ext cx="883803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787121"/>
            <a:ext cx="4714824" cy="204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908203"/>
            <a:ext cx="5318125" cy="194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652829" y="984884"/>
            <a:ext cx="1609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+mn-lt"/>
              </a:rPr>
              <a:t>Honours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 student</a:t>
            </a:r>
            <a:endParaRPr lang="nl-NL" sz="1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Rechte verbindingslijn met pijl 7"/>
          <p:cNvCxnSpPr/>
          <p:nvPr/>
        </p:nvCxnSpPr>
        <p:spPr bwMode="auto">
          <a:xfrm flipH="1">
            <a:off x="4114800" y="1193079"/>
            <a:ext cx="563398" cy="846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kstvak 10"/>
          <p:cNvSpPr txBox="1"/>
          <p:nvPr/>
        </p:nvSpPr>
        <p:spPr>
          <a:xfrm>
            <a:off x="5952173" y="3133457"/>
            <a:ext cx="2696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Peer pressure</a:t>
            </a:r>
            <a:endParaRPr lang="nl-NL" sz="1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42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Evaluation form </a:t>
            </a:r>
            <a:r>
              <a:rPr lang="en-GB" dirty="0" smtClean="0"/>
              <a:t>short report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1" y="984884"/>
            <a:ext cx="9014959" cy="168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63054"/>
            <a:ext cx="4568507" cy="21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74934"/>
            <a:ext cx="5580380" cy="198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5952172" y="3089142"/>
            <a:ext cx="2696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Paper =&gt; Excel =&gt;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</a:rPr>
              <a:t>mailmerge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 =&gt; Feedback</a:t>
            </a:r>
            <a:endParaRPr lang="nl-NL" sz="1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343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 anchor="ctr"/>
          <a:lstStyle/>
          <a:p>
            <a:r>
              <a:rPr lang="en-US" dirty="0"/>
              <a:t>Effects?</a:t>
            </a:r>
            <a:endParaRPr lang="nl-NL" dirty="0"/>
          </a:p>
        </p:txBody>
      </p:sp>
      <p:sp>
        <p:nvSpPr>
          <p:cNvPr id="20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7"/>
            <a:ext cx="8291512" cy="5373687"/>
          </a:xfrm>
        </p:spPr>
        <p:txBody>
          <a:bodyPr/>
          <a:lstStyle/>
          <a:p>
            <a:r>
              <a:rPr lang="en-US" dirty="0" smtClean="0"/>
              <a:t>How would you study the effects of this course?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Satisfaction?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Knowledge?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Skills?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Perceptions / motivation for research?</a:t>
            </a:r>
            <a:r>
              <a:rPr lang="en-US" dirty="0" smtClean="0"/>
              <a:t>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14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 anchor="ctr"/>
          <a:lstStyle/>
          <a:p>
            <a:r>
              <a:rPr lang="en-US" dirty="0" smtClean="0"/>
              <a:t>Results: Satisfaction and knowledge</a:t>
            </a:r>
            <a:endParaRPr lang="nl-NL" dirty="0"/>
          </a:p>
        </p:txBody>
      </p:sp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050653"/>
              </p:ext>
            </p:extLst>
          </p:nvPr>
        </p:nvGraphicFramePr>
        <p:xfrm>
          <a:off x="230264" y="3416801"/>
          <a:ext cx="4433176" cy="302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4697946" y="2651699"/>
            <a:ext cx="150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latin typeface="+mn-lt"/>
              </a:rPr>
              <a:t>Strongly disagree</a:t>
            </a:r>
            <a:endParaRPr lang="nl-NL" sz="14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2" name="Afbeelding 11"/>
          <p:cNvPicPr/>
          <p:nvPr/>
        </p:nvPicPr>
        <p:blipFill rotWithShape="1">
          <a:blip r:embed="rId3"/>
          <a:srcRect l="55540" r="17396"/>
          <a:stretch/>
        </p:blipFill>
        <p:spPr>
          <a:xfrm>
            <a:off x="5106838" y="1435681"/>
            <a:ext cx="2389517" cy="956945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 rotWithShape="1">
          <a:blip r:embed="rId3"/>
          <a:srcRect l="92850"/>
          <a:stretch/>
        </p:blipFill>
        <p:spPr>
          <a:xfrm>
            <a:off x="7682232" y="1435681"/>
            <a:ext cx="631296" cy="956945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6806242" y="2651700"/>
            <a:ext cx="150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latin typeface="+mn-lt"/>
              </a:rPr>
              <a:t>Strongly agree</a:t>
            </a:r>
            <a:endParaRPr lang="nl-NL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19242" y="1435098"/>
            <a:ext cx="456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+mn-lt"/>
              </a:rPr>
              <a:t>Sufficient attention paid to scientific development?</a:t>
            </a:r>
          </a:p>
          <a:p>
            <a:endParaRPr lang="en-US" sz="1600" b="1" dirty="0">
              <a:solidFill>
                <a:schemeClr val="bg2"/>
              </a:solidFill>
              <a:latin typeface="+mn-lt"/>
            </a:endParaRPr>
          </a:p>
          <a:p>
            <a:r>
              <a:rPr lang="en-US" sz="1600" b="1" dirty="0">
                <a:solidFill>
                  <a:schemeClr val="bg2"/>
                </a:solidFill>
                <a:latin typeface="+mn-lt"/>
              </a:rPr>
              <a:t>Sufficient attention paid to scientific </a:t>
            </a:r>
            <a:r>
              <a:rPr lang="en-US" sz="1600" b="1" dirty="0" smtClean="0">
                <a:solidFill>
                  <a:schemeClr val="bg2"/>
                </a:solidFill>
                <a:latin typeface="+mn-lt"/>
              </a:rPr>
              <a:t>skills?</a:t>
            </a:r>
            <a:endParaRPr lang="nl-NL" sz="1600" b="1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" name="Rechte verbindingslijn 2"/>
          <p:cNvCxnSpPr/>
          <p:nvPr/>
        </p:nvCxnSpPr>
        <p:spPr bwMode="auto">
          <a:xfrm>
            <a:off x="6621219" y="1561039"/>
            <a:ext cx="81506" cy="59091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Rechte verbindingslijn 15"/>
          <p:cNvCxnSpPr/>
          <p:nvPr/>
        </p:nvCxnSpPr>
        <p:spPr bwMode="auto">
          <a:xfrm>
            <a:off x="6245525" y="1530846"/>
            <a:ext cx="189781" cy="6211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kstvak 17"/>
          <p:cNvSpPr txBox="1"/>
          <p:nvPr/>
        </p:nvSpPr>
        <p:spPr>
          <a:xfrm>
            <a:off x="5867576" y="1059202"/>
            <a:ext cx="150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latin typeface="+mn-lt"/>
              </a:rPr>
              <a:t>2011   2012</a:t>
            </a:r>
            <a:endParaRPr lang="nl-NL" sz="14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65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 anchor="ctr"/>
          <a:lstStyle/>
          <a:p>
            <a:r>
              <a:rPr lang="en-US" dirty="0" smtClean="0"/>
              <a:t>Results: Skills</a:t>
            </a:r>
            <a:endParaRPr lang="nl-NL" dirty="0"/>
          </a:p>
        </p:txBody>
      </p:sp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606225"/>
              </p:ext>
            </p:extLst>
          </p:nvPr>
        </p:nvGraphicFramePr>
        <p:xfrm>
          <a:off x="839540" y="26610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925795" y="1331879"/>
            <a:ext cx="364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n-lt"/>
              </a:rPr>
              <a:t>Random 2 x 50 abstracts </a:t>
            </a:r>
            <a:br>
              <a:rPr lang="en-US" sz="2000" dirty="0" smtClean="0">
                <a:solidFill>
                  <a:schemeClr val="bg2"/>
                </a:solidFill>
                <a:latin typeface="+mn-lt"/>
              </a:rPr>
            </a:b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(old versus new curriculum) blinded assessed by 6 reviewers</a:t>
            </a:r>
            <a:endParaRPr lang="nl-NL" sz="20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05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Perceptions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>
                <a:solidFill>
                  <a:srgbClr val="FFFFFF"/>
                </a:solidFill>
              </a:rPr>
              <a:pPr/>
              <a:t>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00300" y="1138239"/>
            <a:ext cx="5676900" cy="30241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52624" y="4333876"/>
            <a:ext cx="5534025" cy="20145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734600"/>
              </p:ext>
            </p:extLst>
          </p:nvPr>
        </p:nvGraphicFramePr>
        <p:xfrm>
          <a:off x="566738" y="1524000"/>
          <a:ext cx="8135937" cy="4785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hthoek 3"/>
          <p:cNvSpPr/>
          <p:nvPr/>
        </p:nvSpPr>
        <p:spPr bwMode="auto">
          <a:xfrm>
            <a:off x="2656936" y="1423358"/>
            <a:ext cx="6400800" cy="39177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1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Perceptions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>
                <a:solidFill>
                  <a:srgbClr val="FFFFFF"/>
                </a:solidFill>
              </a:rPr>
              <a:pPr/>
              <a:t>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00300" y="1138239"/>
            <a:ext cx="5676900" cy="30241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52624" y="4333876"/>
            <a:ext cx="5534025" cy="20145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828552"/>
              </p:ext>
            </p:extLst>
          </p:nvPr>
        </p:nvGraphicFramePr>
        <p:xfrm>
          <a:off x="566738" y="1524000"/>
          <a:ext cx="8135937" cy="4785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8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AWV-2: </a:t>
            </a:r>
            <a:r>
              <a:rPr lang="nl-NL" altLang="nl-NL" dirty="0"/>
              <a:t>How </a:t>
            </a:r>
            <a:r>
              <a:rPr lang="nl-NL" altLang="nl-NL" dirty="0" err="1"/>
              <a:t>evidence</a:t>
            </a:r>
            <a:r>
              <a:rPr lang="nl-NL" altLang="nl-NL" dirty="0"/>
              <a:t> </a:t>
            </a:r>
            <a:r>
              <a:rPr lang="nl-NL" altLang="nl-NL" dirty="0" err="1"/>
              <a:t>based</a:t>
            </a:r>
            <a:r>
              <a:rPr lang="nl-NL" altLang="nl-NL" dirty="0"/>
              <a:t> are </a:t>
            </a:r>
            <a:r>
              <a:rPr lang="nl-NL" altLang="nl-NL" dirty="0" err="1"/>
              <a:t>pharmaceutical</a:t>
            </a:r>
            <a:r>
              <a:rPr lang="nl-NL" altLang="nl-NL" dirty="0"/>
              <a:t> </a:t>
            </a:r>
            <a:r>
              <a:rPr lang="nl-NL" altLang="nl-NL" dirty="0" err="1"/>
              <a:t>advertisements</a:t>
            </a:r>
            <a:r>
              <a:rPr lang="nl-NL" alt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2-week course: clinical epidemiology, medical statistics, philosophy</a:t>
            </a:r>
          </a:p>
          <a:p>
            <a:r>
              <a:rPr lang="en-US" dirty="0" smtClean="0"/>
              <a:t>Also: critical appraisal, and </a:t>
            </a:r>
            <a:r>
              <a:rPr lang="en-US" u="sng" dirty="0" smtClean="0"/>
              <a:t>the importance</a:t>
            </a:r>
            <a:r>
              <a:rPr lang="en-US" dirty="0" smtClean="0"/>
              <a:t> of critical appraisal</a:t>
            </a:r>
          </a:p>
          <a:p>
            <a:endParaRPr lang="en-US" sz="1000" dirty="0"/>
          </a:p>
          <a:p>
            <a:r>
              <a:rPr lang="en-US" dirty="0" smtClean="0"/>
              <a:t>6 journals: </a:t>
            </a:r>
            <a:r>
              <a:rPr lang="nl-NL" altLang="nl-NL" dirty="0" smtClean="0"/>
              <a:t>Am </a:t>
            </a:r>
            <a:r>
              <a:rPr lang="nl-NL" altLang="nl-NL" dirty="0"/>
              <a:t>J </a:t>
            </a:r>
            <a:r>
              <a:rPr lang="nl-NL" altLang="nl-NL" dirty="0" err="1"/>
              <a:t>Med</a:t>
            </a:r>
            <a:r>
              <a:rPr lang="nl-NL" altLang="nl-NL" dirty="0"/>
              <a:t>, </a:t>
            </a:r>
            <a:r>
              <a:rPr lang="nl-NL" altLang="nl-NL" dirty="0" err="1"/>
              <a:t>Arch</a:t>
            </a:r>
            <a:r>
              <a:rPr lang="nl-NL" altLang="nl-NL" dirty="0"/>
              <a:t> Int </a:t>
            </a:r>
            <a:r>
              <a:rPr lang="nl-NL" altLang="nl-NL" dirty="0" err="1"/>
              <a:t>Med</a:t>
            </a:r>
            <a:r>
              <a:rPr lang="nl-NL" altLang="nl-NL" dirty="0"/>
              <a:t>, BMJ, Lancet, JAMA, </a:t>
            </a:r>
            <a:r>
              <a:rPr lang="nl-NL" altLang="nl-NL" dirty="0" smtClean="0"/>
              <a:t>NEJM</a:t>
            </a:r>
            <a:endParaRPr lang="en-US" altLang="nl-NL" dirty="0" smtClean="0"/>
          </a:p>
          <a:p>
            <a:r>
              <a:rPr lang="en-US" altLang="nl-NL" dirty="0" smtClean="0"/>
              <a:t>1.5 volume </a:t>
            </a:r>
            <a:r>
              <a:rPr lang="en-US" altLang="nl-NL" dirty="0" smtClean="0">
                <a:sym typeface="Wingdings" panose="05000000000000000000" pitchFamily="2" charset="2"/>
              </a:rPr>
              <a:t> 189 unique advertisements</a:t>
            </a:r>
          </a:p>
          <a:p>
            <a:r>
              <a:rPr lang="en-US" altLang="nl-NL" dirty="0" smtClean="0">
                <a:sym typeface="Wingdings" panose="05000000000000000000" pitchFamily="2" charset="2"/>
              </a:rPr>
              <a:t>Only advertisements with a claim on effectiveness, and a reference to an RCT</a:t>
            </a:r>
          </a:p>
          <a:p>
            <a:endParaRPr lang="en-US" altLang="nl-NL" sz="1000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AWV-2: </a:t>
            </a:r>
            <a:r>
              <a:rPr lang="nl-NL" altLang="nl-NL" dirty="0"/>
              <a:t>How </a:t>
            </a:r>
            <a:r>
              <a:rPr lang="nl-NL" altLang="nl-NL" dirty="0" err="1"/>
              <a:t>evidence</a:t>
            </a:r>
            <a:r>
              <a:rPr lang="nl-NL" altLang="nl-NL" dirty="0"/>
              <a:t> </a:t>
            </a:r>
            <a:r>
              <a:rPr lang="nl-NL" altLang="nl-NL" dirty="0" err="1"/>
              <a:t>based</a:t>
            </a:r>
            <a:r>
              <a:rPr lang="nl-NL" altLang="nl-NL" dirty="0"/>
              <a:t> are </a:t>
            </a:r>
            <a:r>
              <a:rPr lang="nl-NL" altLang="nl-NL" dirty="0" err="1"/>
              <a:t>pharmaceutical</a:t>
            </a:r>
            <a:r>
              <a:rPr lang="nl-NL" altLang="nl-NL" dirty="0"/>
              <a:t> </a:t>
            </a:r>
            <a:r>
              <a:rPr lang="nl-NL" altLang="nl-NL" dirty="0" err="1"/>
              <a:t>advertisements</a:t>
            </a:r>
            <a:r>
              <a:rPr lang="nl-NL" altLang="nl-NL" dirty="0" smtClean="0"/>
              <a:t>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538159" y="1854677"/>
            <a:ext cx="2914650" cy="453264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è"/>
            </a:pPr>
            <a:r>
              <a:rPr lang="nl-NL" dirty="0" err="1" smtClean="0">
                <a:sym typeface="Wingdings" panose="05000000000000000000" pitchFamily="2" charset="2"/>
              </a:rPr>
              <a:t>Evidence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based</a:t>
            </a:r>
            <a:r>
              <a:rPr lang="nl-NL" dirty="0" smtClean="0">
                <a:sym typeface="Wingdings" panose="05000000000000000000" pitchFamily="2" charset="2"/>
              </a:rPr>
              <a:t>?</a:t>
            </a:r>
          </a:p>
          <a:p>
            <a:pPr marL="342900" indent="-342900">
              <a:buFont typeface="Wingdings" pitchFamily="2" charset="2"/>
              <a:buChar char="è"/>
            </a:pPr>
            <a:endParaRPr lang="nl-NL" dirty="0"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è"/>
            </a:pPr>
            <a:r>
              <a:rPr lang="nl-NL" dirty="0" err="1" smtClean="0">
                <a:sym typeface="Wingdings" panose="05000000000000000000" pitchFamily="2" charset="2"/>
              </a:rPr>
              <a:t>Typical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patient</a:t>
            </a:r>
            <a:r>
              <a:rPr lang="nl-NL" dirty="0" smtClean="0">
                <a:sym typeface="Wingdings" panose="05000000000000000000" pitchFamily="2" charset="2"/>
              </a:rPr>
              <a:t>?</a:t>
            </a: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0" y="881609"/>
            <a:ext cx="4016030" cy="567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9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AWV-2: </a:t>
            </a:r>
            <a:r>
              <a:rPr lang="nl-NL" altLang="nl-NL" dirty="0"/>
              <a:t>How </a:t>
            </a:r>
            <a:r>
              <a:rPr lang="nl-NL" altLang="nl-NL" dirty="0" err="1"/>
              <a:t>evidence</a:t>
            </a:r>
            <a:r>
              <a:rPr lang="nl-NL" altLang="nl-NL" dirty="0"/>
              <a:t> </a:t>
            </a:r>
            <a:r>
              <a:rPr lang="nl-NL" altLang="nl-NL" dirty="0" err="1"/>
              <a:t>based</a:t>
            </a:r>
            <a:r>
              <a:rPr lang="nl-NL" altLang="nl-NL" dirty="0"/>
              <a:t> are </a:t>
            </a:r>
            <a:r>
              <a:rPr lang="nl-NL" altLang="nl-NL" dirty="0" err="1"/>
              <a:t>pharmaceutical</a:t>
            </a:r>
            <a:r>
              <a:rPr lang="nl-NL" altLang="nl-NL" dirty="0"/>
              <a:t> </a:t>
            </a:r>
            <a:r>
              <a:rPr lang="nl-NL" altLang="nl-NL" dirty="0" err="1"/>
              <a:t>advertisements</a:t>
            </a:r>
            <a:r>
              <a:rPr lang="nl-NL" alt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2-week course: clinical epidemiology, medical statistics, philosophy</a:t>
            </a:r>
          </a:p>
          <a:p>
            <a:r>
              <a:rPr lang="en-US" dirty="0" smtClean="0"/>
              <a:t>Also: critical appraisal, and </a:t>
            </a:r>
            <a:r>
              <a:rPr lang="en-US" u="sng" dirty="0" smtClean="0"/>
              <a:t>the importance</a:t>
            </a:r>
            <a:r>
              <a:rPr lang="en-US" dirty="0" smtClean="0"/>
              <a:t> of critical appraisal</a:t>
            </a:r>
          </a:p>
          <a:p>
            <a:endParaRPr lang="en-US" sz="1000" dirty="0"/>
          </a:p>
          <a:p>
            <a:r>
              <a:rPr lang="en-US" dirty="0" smtClean="0"/>
              <a:t>6 journals: </a:t>
            </a:r>
            <a:r>
              <a:rPr lang="nl-NL" altLang="nl-NL" dirty="0" smtClean="0"/>
              <a:t>Am </a:t>
            </a:r>
            <a:r>
              <a:rPr lang="nl-NL" altLang="nl-NL" dirty="0"/>
              <a:t>J </a:t>
            </a:r>
            <a:r>
              <a:rPr lang="nl-NL" altLang="nl-NL" dirty="0" err="1"/>
              <a:t>Med</a:t>
            </a:r>
            <a:r>
              <a:rPr lang="nl-NL" altLang="nl-NL" dirty="0"/>
              <a:t>, </a:t>
            </a:r>
            <a:r>
              <a:rPr lang="nl-NL" altLang="nl-NL" dirty="0" err="1"/>
              <a:t>Arch</a:t>
            </a:r>
            <a:r>
              <a:rPr lang="nl-NL" altLang="nl-NL" dirty="0"/>
              <a:t> Int </a:t>
            </a:r>
            <a:r>
              <a:rPr lang="nl-NL" altLang="nl-NL" dirty="0" err="1"/>
              <a:t>Med</a:t>
            </a:r>
            <a:r>
              <a:rPr lang="nl-NL" altLang="nl-NL" dirty="0"/>
              <a:t>, BMJ, Lancet, JAMA, </a:t>
            </a:r>
            <a:r>
              <a:rPr lang="nl-NL" altLang="nl-NL" dirty="0" smtClean="0"/>
              <a:t>NEJM</a:t>
            </a:r>
            <a:endParaRPr lang="en-US" altLang="nl-NL" dirty="0" smtClean="0"/>
          </a:p>
          <a:p>
            <a:r>
              <a:rPr lang="en-US" altLang="nl-NL" dirty="0" smtClean="0"/>
              <a:t>1.5 volume </a:t>
            </a:r>
            <a:r>
              <a:rPr lang="en-US" altLang="nl-NL" dirty="0" smtClean="0">
                <a:sym typeface="Wingdings" panose="05000000000000000000" pitchFamily="2" charset="2"/>
              </a:rPr>
              <a:t> 189 unique advertisements</a:t>
            </a:r>
          </a:p>
          <a:p>
            <a:r>
              <a:rPr lang="en-US" altLang="nl-NL" dirty="0" smtClean="0">
                <a:sym typeface="Wingdings" panose="05000000000000000000" pitchFamily="2" charset="2"/>
              </a:rPr>
              <a:t>Only advertisements with a claim on effectiveness, and a reference to an RCT</a:t>
            </a:r>
          </a:p>
          <a:p>
            <a:endParaRPr lang="en-US" altLang="nl-NL" sz="1000" dirty="0">
              <a:sym typeface="Wingdings" panose="05000000000000000000" pitchFamily="2" charset="2"/>
            </a:endParaRPr>
          </a:p>
          <a:p>
            <a:r>
              <a:rPr lang="en-US" altLang="nl-NL" dirty="0" smtClean="0">
                <a:sym typeface="Wingdings" panose="05000000000000000000" pitchFamily="2" charset="2"/>
              </a:rPr>
              <a:t>Each student rates 2 advertisements + RCTs</a:t>
            </a:r>
          </a:p>
          <a:p>
            <a:r>
              <a:rPr lang="en-US" altLang="nl-NL" dirty="0" smtClean="0">
                <a:sym typeface="Wingdings" panose="05000000000000000000" pitchFamily="2" charset="2"/>
              </a:rPr>
              <a:t>Data input in </a:t>
            </a:r>
            <a:r>
              <a:rPr lang="en-US" altLang="nl-NL" dirty="0" err="1" smtClean="0">
                <a:sym typeface="Wingdings" panose="05000000000000000000" pitchFamily="2" charset="2"/>
              </a:rPr>
              <a:t>NetQ</a:t>
            </a:r>
            <a:r>
              <a:rPr lang="en-US" altLang="nl-NL" dirty="0" smtClean="0">
                <a:sym typeface="Wingdings" panose="05000000000000000000" pitchFamily="2" charset="2"/>
              </a:rPr>
              <a:t> =&gt; SPSS </a:t>
            </a:r>
          </a:p>
          <a:p>
            <a:r>
              <a:rPr lang="en-US" altLang="nl-NL" dirty="0" smtClean="0">
                <a:sym typeface="Wingdings" panose="05000000000000000000" pitchFamily="2" charset="2"/>
              </a:rPr>
              <a:t>Same RCTs used in training presentation </a:t>
            </a:r>
            <a:r>
              <a:rPr lang="en-US" altLang="nl-NL" dirty="0" smtClean="0">
                <a:sym typeface="Wingdings" panose="05000000000000000000" pitchFamily="2" charset="2"/>
              </a:rPr>
              <a:t>techniques</a:t>
            </a:r>
            <a:br>
              <a:rPr lang="en-US" altLang="nl-NL" dirty="0" smtClean="0">
                <a:sym typeface="Wingdings" panose="05000000000000000000" pitchFamily="2" charset="2"/>
              </a:rPr>
            </a:br>
            <a:endParaRPr lang="en-US" altLang="nl-NL" sz="1000" dirty="0">
              <a:sym typeface="Wingdings" panose="05000000000000000000" pitchFamily="2" charset="2"/>
            </a:endParaRPr>
          </a:p>
          <a:p>
            <a:r>
              <a:rPr lang="en-US" altLang="nl-NL" dirty="0" smtClean="0">
                <a:sym typeface="Wingdings" panose="05000000000000000000" pitchFamily="2" charset="2"/>
              </a:rPr>
              <a:t>“DEAR 300 FELLOW-RESEARCHERS”</a:t>
            </a:r>
          </a:p>
          <a:p>
            <a:endParaRPr lang="en-US" altLang="nl-NL" sz="1000" dirty="0">
              <a:sym typeface="Wingdings" panose="05000000000000000000" pitchFamily="2" charset="2"/>
            </a:endParaRPr>
          </a:p>
          <a:p>
            <a:r>
              <a:rPr lang="en-US" altLang="nl-NL" dirty="0" smtClean="0">
                <a:sym typeface="Wingdings" panose="05000000000000000000" pitchFamily="2" charset="2"/>
              </a:rPr>
              <a:t>Own research finding: only 1/3 of advertisements is evidence-based</a:t>
            </a:r>
            <a:br>
              <a:rPr lang="en-US" altLang="nl-NL" dirty="0" smtClean="0">
                <a:sym typeface="Wingdings" panose="05000000000000000000" pitchFamily="2" charset="2"/>
              </a:rPr>
            </a:br>
            <a:endParaRPr lang="en-US" altLang="nl-NL" sz="1000" dirty="0" smtClean="0">
              <a:sym typeface="Wingdings" panose="05000000000000000000" pitchFamily="2" charset="2"/>
            </a:endParaRPr>
          </a:p>
          <a:p>
            <a:r>
              <a:rPr lang="en-US" altLang="nl-NL" dirty="0" smtClean="0">
                <a:sym typeface="Wingdings" panose="05000000000000000000" pitchFamily="2" charset="2"/>
              </a:rPr>
              <a:t>Implication? </a:t>
            </a:r>
            <a:r>
              <a:rPr lang="en-US" altLang="nl-NL" i="1" dirty="0" smtClean="0">
                <a:sym typeface="Wingdings" panose="05000000000000000000" pitchFamily="2" charset="2"/>
              </a:rPr>
              <a:t>=&gt; critical appraisal is important !</a:t>
            </a:r>
            <a:endParaRPr lang="en-US" altLang="nl-NL" i="1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3818965" y="6214646"/>
            <a:ext cx="5325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Coordinators: Astrid van </a:t>
            </a:r>
            <a:r>
              <a:rPr lang="en-US" sz="1600" i="1" dirty="0" err="1" smtClean="0">
                <a:solidFill>
                  <a:schemeClr val="bg2"/>
                </a:solidFill>
                <a:latin typeface="+mn-lt"/>
              </a:rPr>
              <a:t>Hylckama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600" i="1" dirty="0" err="1" smtClean="0">
                <a:solidFill>
                  <a:schemeClr val="bg2"/>
                </a:solidFill>
                <a:latin typeface="+mn-lt"/>
              </a:rPr>
              <a:t>Vlieg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 &amp; </a:t>
            </a:r>
            <a:r>
              <a:rPr lang="en-US" sz="1600" i="1" dirty="0" err="1" smtClean="0">
                <a:solidFill>
                  <a:schemeClr val="bg2"/>
                </a:solidFill>
                <a:latin typeface="+mn-lt"/>
              </a:rPr>
              <a:t>Rutger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 Middelburg</a:t>
            </a:r>
            <a:endParaRPr lang="nl-NL" sz="1600" i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099834" y="4160000"/>
            <a:ext cx="2696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Peer pressure</a:t>
            </a:r>
            <a:endParaRPr lang="nl-NL" sz="1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52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67544" y="177281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8" name="Picture 5" descr="canmed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88" y="944141"/>
            <a:ext cx="5990062" cy="549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043608" y="4149080"/>
            <a:ext cx="1800225" cy="9350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935342"/>
            <a:ext cx="3779838" cy="61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nl-NL" kern="0" dirty="0" smtClean="0">
                <a:solidFill>
                  <a:schemeClr val="accent6"/>
                </a:solidFill>
              </a:rPr>
              <a:t>CANMEDS competencies</a:t>
            </a:r>
            <a:endParaRPr lang="en-US" altLang="nl-NL" kern="0" dirty="0">
              <a:solidFill>
                <a:schemeClr val="accent6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57200" y="123640"/>
            <a:ext cx="6831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nl-NL" dirty="0">
                <a:latin typeface="+mj-lt"/>
              </a:rPr>
              <a:t>Why scientific training in medical curriculum?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 smtClean="0"/>
              <a:t>FWD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5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Output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Winkelen P van, Denderen JS van, Vossen CY, Huizinga TWJ, Dekker FW. </a:t>
            </a:r>
            <a:r>
              <a:rPr lang="en-US" sz="1800" dirty="0"/>
              <a:t>How evidence-based are advertisements in journals regarding the subspecialty of rheumatology? </a:t>
            </a:r>
            <a:r>
              <a:rPr lang="nl-NL" sz="1800" dirty="0" err="1"/>
              <a:t>Rheumatology</a:t>
            </a:r>
            <a:r>
              <a:rPr lang="nl-NL" sz="1800" dirty="0"/>
              <a:t> 2006; 45: 1154-1157.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Heimans</a:t>
            </a:r>
            <a:r>
              <a:rPr lang="en-US" sz="1800" dirty="0"/>
              <a:t> L, van </a:t>
            </a:r>
            <a:r>
              <a:rPr lang="en-US" sz="1800" dirty="0" err="1"/>
              <a:t>Hylckama</a:t>
            </a:r>
            <a:r>
              <a:rPr lang="en-US" sz="1800" dirty="0"/>
              <a:t> </a:t>
            </a:r>
            <a:r>
              <a:rPr lang="en-US" sz="1800" dirty="0" err="1"/>
              <a:t>Vlieg</a:t>
            </a:r>
            <a:r>
              <a:rPr lang="en-US" sz="1800" dirty="0"/>
              <a:t> A, Dekker FW. Are claims of advertisements in medical journals supported by RCTs? </a:t>
            </a:r>
            <a:r>
              <a:rPr lang="en-US" sz="1800" dirty="0" err="1"/>
              <a:t>Neth</a:t>
            </a:r>
            <a:r>
              <a:rPr lang="en-US" sz="1800" dirty="0"/>
              <a:t> J Med 2010; 68: 46-49.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/>
              <a:t>Eeden AE van, </a:t>
            </a:r>
            <a:r>
              <a:rPr lang="nl-NL" sz="1800" dirty="0" err="1"/>
              <a:t>Roach</a:t>
            </a:r>
            <a:r>
              <a:rPr lang="nl-NL" sz="1800" dirty="0"/>
              <a:t> REJ, </a:t>
            </a:r>
            <a:r>
              <a:rPr lang="nl-NL" sz="1800" dirty="0" err="1"/>
              <a:t>Halbesma</a:t>
            </a:r>
            <a:r>
              <a:rPr lang="nl-NL" sz="1800" dirty="0"/>
              <a:t> N, Dekker FW. Hoe </a:t>
            </a:r>
            <a:r>
              <a:rPr lang="nl-NL" sz="1800" dirty="0" err="1"/>
              <a:t>evidence</a:t>
            </a:r>
            <a:r>
              <a:rPr lang="nl-NL" sz="1800" dirty="0"/>
              <a:t> </a:t>
            </a:r>
            <a:r>
              <a:rPr lang="nl-NL" sz="1800" dirty="0" err="1"/>
              <a:t>based</a:t>
            </a:r>
            <a:r>
              <a:rPr lang="nl-NL" sz="1800" dirty="0"/>
              <a:t> zijn geneesmiddelenadvertenties in het Nederlands Tijdschrift voor Geneeskunde en het </a:t>
            </a:r>
            <a:r>
              <a:rPr lang="nl-NL" sz="1800" dirty="0" err="1"/>
              <a:t>Pharmaceutisch</a:t>
            </a:r>
            <a:r>
              <a:rPr lang="nl-NL" sz="1800" dirty="0"/>
              <a:t> Weekblad? </a:t>
            </a:r>
            <a:r>
              <a:rPr lang="en-US" sz="1800" dirty="0"/>
              <a:t>Ned </a:t>
            </a:r>
            <a:r>
              <a:rPr lang="en-US" sz="1800" dirty="0" err="1"/>
              <a:t>Tijdschr</a:t>
            </a:r>
            <a:r>
              <a:rPr lang="en-US" sz="1800" dirty="0"/>
              <a:t> </a:t>
            </a:r>
            <a:r>
              <a:rPr lang="en-US" sz="1800" dirty="0" err="1"/>
              <a:t>Geneeskd</a:t>
            </a:r>
            <a:r>
              <a:rPr lang="en-US" sz="1800" dirty="0"/>
              <a:t> 2012; 156(1): A399.</a:t>
            </a:r>
            <a:br>
              <a:rPr lang="en-US" sz="1800" dirty="0"/>
            </a:br>
            <a:endParaRPr lang="nl-NL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/>
              <a:t>Janmaat VT, Kortekaas KE, Moerland TM, Vereijken, </a:t>
            </a:r>
            <a:r>
              <a:rPr lang="nl-NL" sz="1800" dirty="0" err="1"/>
              <a:t>Schoones</a:t>
            </a:r>
            <a:r>
              <a:rPr lang="nl-NL" sz="1800" dirty="0"/>
              <a:t> JW, van </a:t>
            </a:r>
            <a:r>
              <a:rPr lang="nl-NL" sz="1800" dirty="0" err="1"/>
              <a:t>Hylckama</a:t>
            </a:r>
            <a:r>
              <a:rPr lang="nl-NL" sz="1800" dirty="0"/>
              <a:t> Vlieg A, Dekker FW. </a:t>
            </a:r>
            <a:r>
              <a:rPr lang="en-US" sz="1800" dirty="0"/>
              <a:t>Research-Tutored Learning; an Effective way for Students to Benefit Research. </a:t>
            </a:r>
            <a:r>
              <a:rPr lang="nl-NL" sz="1800" dirty="0" err="1"/>
              <a:t>Med</a:t>
            </a:r>
            <a:r>
              <a:rPr lang="nl-NL" sz="1800" dirty="0"/>
              <a:t> </a:t>
            </a:r>
            <a:r>
              <a:rPr lang="nl-NL" sz="1800" dirty="0" err="1"/>
              <a:t>Sci</a:t>
            </a:r>
            <a:r>
              <a:rPr lang="nl-NL" sz="1800" dirty="0"/>
              <a:t> </a:t>
            </a:r>
            <a:r>
              <a:rPr lang="nl-NL" sz="1800" dirty="0" err="1"/>
              <a:t>Educ</a:t>
            </a:r>
            <a:r>
              <a:rPr lang="nl-NL" sz="1800" dirty="0"/>
              <a:t> 2013; </a:t>
            </a:r>
            <a:r>
              <a:rPr lang="nl-NL" sz="1800" dirty="0" smtClean="0"/>
              <a:t>22: 269-277.</a:t>
            </a:r>
            <a:endParaRPr lang="nl-NL" sz="1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5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07413" cy="576262"/>
          </a:xfrm>
        </p:spPr>
        <p:txBody>
          <a:bodyPr/>
          <a:lstStyle/>
          <a:p>
            <a:r>
              <a:rPr lang="en-US" altLang="nl-NL" dirty="0"/>
              <a:t>LUMC 2</a:t>
            </a:r>
            <a:r>
              <a:rPr lang="en-US" altLang="nl-NL" baseline="30000" dirty="0"/>
              <a:t>nd</a:t>
            </a:r>
            <a:r>
              <a:rPr lang="en-US" altLang="nl-NL" dirty="0"/>
              <a:t>-year medical students study group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996950" cy="5257800"/>
          </a:xfrm>
        </p:spPr>
        <p:txBody>
          <a:bodyPr/>
          <a:lstStyle/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Rian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Sanderse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van der Grift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Zhen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Zheng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 Griffioen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W.E. van der Starre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de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Vroome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Aziza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Magram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W.D.Tersmette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Sanne Minkenberg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nigel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kooreman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Ewing  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Kellany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Menting  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Marlieke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Haeck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romy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franken  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nigel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kooreman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it-IT" altLang="nl-NL" sz="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it-IT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Aziza Magram            </a:t>
            </a:r>
          </a:p>
          <a:p>
            <a:pPr>
              <a:buFontTx/>
              <a:buNone/>
            </a:pPr>
            <a:r>
              <a:rPr lang="it-IT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yvonne leezer           </a:t>
            </a:r>
          </a:p>
          <a:p>
            <a:pPr>
              <a:buFontTx/>
              <a:buNone/>
            </a:pPr>
            <a:r>
              <a:rPr lang="it-IT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 Eshuis            </a:t>
            </a:r>
            <a:endParaRPr lang="nl-NL" altLang="nl-NL" sz="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Hazelhoff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Kuipéri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E.J. den Haan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Wagner 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R.J.M. van der Mee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Broek      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Abderrazak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Zamri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Anke van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Zuijlen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Woltz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Lotte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Heimans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M.A.E.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Dieben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Verkuil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Wendy Damman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Sleddering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 Spaan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Wong      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Bosman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Eline van der Kooi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J.D. Best     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Abderrazak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Zamri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R.J.M. van der Mee      </a:t>
            </a:r>
            <a:endParaRPr lang="en-US" altLang="nl-NL" sz="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S.A.A. </a:t>
            </a:r>
            <a:r>
              <a:rPr lang="en-US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Scheer</a:t>
            </a:r>
            <a:r>
              <a:rPr lang="en-US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>
              <a:buFontTx/>
              <a:buNone/>
            </a:pPr>
            <a:r>
              <a:rPr lang="en-US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Ulas</a:t>
            </a:r>
            <a:r>
              <a:rPr lang="en-US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Hoke               </a:t>
            </a:r>
            <a:endParaRPr lang="nl-NL" altLang="nl-NL" sz="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Potjer 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genzel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Nadine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Pelzer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Sioe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-Lie </a:t>
            </a:r>
            <a:r>
              <a:rPr lang="nl-NL" altLang="nl-NL" sz="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</a:t>
            </a:r>
            <a:r>
              <a:rPr lang="nl-NL" altLang="nl-NL" sz="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nl-NL" sz="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403350" y="1052513"/>
            <a:ext cx="9969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nl-NL" altLang="nl-NL" sz="600">
              <a:solidFill>
                <a:schemeClr val="bg2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627313" y="1052513"/>
            <a:ext cx="9969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nl-NL" altLang="nl-NL" sz="600">
              <a:solidFill>
                <a:schemeClr val="bg2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71550" y="1052513"/>
            <a:ext cx="9969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van Etten, E. S.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Saïd</a:t>
            </a:r>
            <a:r>
              <a:rPr lang="nl-NL" altLang="nl-NL" sz="600" dirty="0">
                <a:solidFill>
                  <a:schemeClr val="bg2"/>
                </a:solidFill>
              </a:rPr>
              <a:t> Askar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S.J. </a:t>
            </a:r>
            <a:r>
              <a:rPr lang="nl-NL" altLang="nl-NL" sz="600" dirty="0" err="1">
                <a:solidFill>
                  <a:schemeClr val="bg2"/>
                </a:solidFill>
              </a:rPr>
              <a:t>Eijsenga</a:t>
            </a:r>
            <a:r>
              <a:rPr lang="nl-NL" altLang="nl-NL" sz="600" dirty="0">
                <a:solidFill>
                  <a:schemeClr val="bg2"/>
                </a:solidFill>
              </a:rPr>
              <a:t>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Stefan de </a:t>
            </a:r>
            <a:r>
              <a:rPr lang="nl-NL" altLang="nl-NL" sz="600" dirty="0" err="1">
                <a:solidFill>
                  <a:schemeClr val="bg2"/>
                </a:solidFill>
              </a:rPr>
              <a:t>Vroome</a:t>
            </a:r>
            <a:r>
              <a:rPr lang="nl-NL" altLang="nl-NL" sz="600" dirty="0">
                <a:solidFill>
                  <a:schemeClr val="bg2"/>
                </a:solidFill>
              </a:rPr>
              <a:t>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MM </a:t>
            </a:r>
            <a:r>
              <a:rPr lang="nl-NL" altLang="nl-NL" sz="600" dirty="0" err="1">
                <a:solidFill>
                  <a:schemeClr val="bg2"/>
                </a:solidFill>
              </a:rPr>
              <a:t>Beshay</a:t>
            </a:r>
            <a:r>
              <a:rPr lang="nl-NL" altLang="nl-NL" sz="600" dirty="0">
                <a:solidFill>
                  <a:schemeClr val="bg2"/>
                </a:solidFill>
              </a:rPr>
              <a:t> 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J.A. Smaal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Saskia </a:t>
            </a:r>
            <a:r>
              <a:rPr lang="nl-NL" altLang="nl-NL" sz="600" dirty="0" err="1">
                <a:solidFill>
                  <a:schemeClr val="bg2"/>
                </a:solidFill>
              </a:rPr>
              <a:t>Kruijdenberg</a:t>
            </a:r>
            <a:r>
              <a:rPr lang="nl-NL" altLang="nl-NL" sz="600" dirty="0">
                <a:solidFill>
                  <a:schemeClr val="bg2"/>
                </a:solidFill>
              </a:rPr>
              <a:t>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Rayner</a:t>
            </a:r>
            <a:r>
              <a:rPr lang="nl-NL" altLang="nl-NL" sz="600" dirty="0">
                <a:solidFill>
                  <a:schemeClr val="bg2"/>
                </a:solidFill>
              </a:rPr>
              <a:t> </a:t>
            </a:r>
            <a:r>
              <a:rPr lang="nl-NL" altLang="nl-NL" sz="600" dirty="0" err="1">
                <a:solidFill>
                  <a:schemeClr val="bg2"/>
                </a:solidFill>
              </a:rPr>
              <a:t>Maaijen</a:t>
            </a:r>
            <a:r>
              <a:rPr lang="nl-NL" altLang="nl-NL" sz="600" dirty="0">
                <a:solidFill>
                  <a:schemeClr val="bg2"/>
                </a:solidFill>
              </a:rPr>
              <a:t>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Luuk Ouwerkerk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K van Bergen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Matthijs Nijenhuis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Voorzaat B.M.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Astrid Zomervrucht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GIG Francisco 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Joske</a:t>
            </a:r>
            <a:r>
              <a:rPr lang="nl-NL" altLang="nl-NL" sz="600" dirty="0">
                <a:solidFill>
                  <a:schemeClr val="bg2"/>
                </a:solidFill>
              </a:rPr>
              <a:t> </a:t>
            </a:r>
            <a:r>
              <a:rPr lang="nl-NL" altLang="nl-NL" sz="600" dirty="0" err="1">
                <a:solidFill>
                  <a:schemeClr val="bg2"/>
                </a:solidFill>
              </a:rPr>
              <a:t>Sewalt</a:t>
            </a:r>
            <a:r>
              <a:rPr lang="nl-NL" altLang="nl-NL" sz="600" dirty="0">
                <a:solidFill>
                  <a:schemeClr val="bg2"/>
                </a:solidFill>
              </a:rPr>
              <a:t>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J.M. Simons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Vincent Aalten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D.C van der Geest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S.L. Kleijn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Marjolein </a:t>
            </a:r>
            <a:r>
              <a:rPr lang="nl-NL" altLang="nl-NL" sz="600" dirty="0" err="1">
                <a:solidFill>
                  <a:schemeClr val="bg2"/>
                </a:solidFill>
              </a:rPr>
              <a:t>Plaisier</a:t>
            </a:r>
            <a:r>
              <a:rPr lang="nl-NL" altLang="nl-NL" sz="600" dirty="0">
                <a:solidFill>
                  <a:schemeClr val="bg2"/>
                </a:solidFill>
              </a:rPr>
              <a:t>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IP </a:t>
            </a:r>
            <a:r>
              <a:rPr lang="nl-NL" altLang="nl-NL" sz="600" dirty="0" err="1">
                <a:solidFill>
                  <a:schemeClr val="bg2"/>
                </a:solidFill>
              </a:rPr>
              <a:t>Tomson</a:t>
            </a:r>
            <a:r>
              <a:rPr lang="nl-NL" altLang="nl-NL" sz="600" dirty="0">
                <a:solidFill>
                  <a:schemeClr val="bg2"/>
                </a:solidFill>
              </a:rPr>
              <a:t>               </a:t>
            </a:r>
            <a:endParaRPr lang="en-US" altLang="nl-NL" sz="6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altLang="nl-NL" sz="600" dirty="0">
                <a:solidFill>
                  <a:schemeClr val="bg2"/>
                </a:solidFill>
              </a:rPr>
              <a:t>Chin-A-Tam              </a:t>
            </a:r>
          </a:p>
          <a:p>
            <a:pPr>
              <a:buFontTx/>
              <a:buNone/>
            </a:pPr>
            <a:r>
              <a:rPr lang="en-US" altLang="nl-NL" sz="600" dirty="0">
                <a:solidFill>
                  <a:schemeClr val="bg2"/>
                </a:solidFill>
              </a:rPr>
              <a:t>Dave van As             </a:t>
            </a:r>
            <a:endParaRPr lang="nl-NL" altLang="nl-NL" sz="6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Johan Spaan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Maria </a:t>
            </a:r>
            <a:r>
              <a:rPr lang="nl-NL" altLang="nl-NL" sz="600" dirty="0" err="1">
                <a:solidFill>
                  <a:schemeClr val="bg2"/>
                </a:solidFill>
              </a:rPr>
              <a:t>Sleddering</a:t>
            </a:r>
            <a:r>
              <a:rPr lang="nl-NL" altLang="nl-NL" sz="600" dirty="0">
                <a:solidFill>
                  <a:schemeClr val="bg2"/>
                </a:solidFill>
              </a:rPr>
              <a:t>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kirsten</a:t>
            </a:r>
            <a:r>
              <a:rPr lang="nl-NL" altLang="nl-NL" sz="600" dirty="0">
                <a:solidFill>
                  <a:schemeClr val="bg2"/>
                </a:solidFill>
              </a:rPr>
              <a:t> de </a:t>
            </a:r>
            <a:r>
              <a:rPr lang="nl-NL" altLang="nl-NL" sz="600" dirty="0" err="1">
                <a:solidFill>
                  <a:schemeClr val="bg2"/>
                </a:solidFill>
              </a:rPr>
              <a:t>Burlet</a:t>
            </a:r>
            <a:r>
              <a:rPr lang="nl-NL" altLang="nl-NL" sz="600" dirty="0">
                <a:solidFill>
                  <a:schemeClr val="bg2"/>
                </a:solidFill>
              </a:rPr>
              <a:t>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M.A.E. </a:t>
            </a:r>
            <a:r>
              <a:rPr lang="nl-NL" altLang="nl-NL" sz="600" dirty="0" err="1">
                <a:solidFill>
                  <a:schemeClr val="bg2"/>
                </a:solidFill>
              </a:rPr>
              <a:t>Dieben</a:t>
            </a:r>
            <a:r>
              <a:rPr lang="nl-NL" altLang="nl-NL" sz="600" dirty="0">
                <a:solidFill>
                  <a:schemeClr val="bg2"/>
                </a:solidFill>
              </a:rPr>
              <a:t>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Mark van der Bij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Stephan Hendriks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Eline van der Kooi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M. van Lent   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Ulas</a:t>
            </a:r>
            <a:r>
              <a:rPr lang="nl-NL" altLang="nl-NL" sz="600" dirty="0">
                <a:solidFill>
                  <a:schemeClr val="bg2"/>
                </a:solidFill>
              </a:rPr>
              <a:t> </a:t>
            </a:r>
            <a:r>
              <a:rPr lang="nl-NL" altLang="nl-NL" sz="600" dirty="0" err="1">
                <a:solidFill>
                  <a:schemeClr val="bg2"/>
                </a:solidFill>
              </a:rPr>
              <a:t>Hoke</a:t>
            </a:r>
            <a:r>
              <a:rPr lang="nl-NL" altLang="nl-NL" sz="600" dirty="0">
                <a:solidFill>
                  <a:schemeClr val="bg2"/>
                </a:solidFill>
              </a:rPr>
              <a:t> 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Mirjam Botermans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Eliane</a:t>
            </a:r>
            <a:r>
              <a:rPr lang="nl-NL" altLang="nl-NL" sz="600" dirty="0">
                <a:solidFill>
                  <a:schemeClr val="bg2"/>
                </a:solidFill>
              </a:rPr>
              <a:t> Lucassen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R Lauw    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K.L.M. Gardien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Datema, M 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Hanneke </a:t>
            </a:r>
            <a:r>
              <a:rPr lang="nl-NL" altLang="nl-NL" sz="600" dirty="0" err="1">
                <a:solidFill>
                  <a:schemeClr val="bg2"/>
                </a:solidFill>
              </a:rPr>
              <a:t>Borgdorff</a:t>
            </a:r>
            <a:r>
              <a:rPr lang="nl-NL" altLang="nl-NL" sz="600" dirty="0">
                <a:solidFill>
                  <a:schemeClr val="bg2"/>
                </a:solidFill>
              </a:rPr>
              <a:t>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Stephanie van Niele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Marloes </a:t>
            </a:r>
            <a:r>
              <a:rPr lang="nl-NL" altLang="nl-NL" sz="600" dirty="0" err="1">
                <a:solidFill>
                  <a:schemeClr val="bg2"/>
                </a:solidFill>
              </a:rPr>
              <a:t>Leemreize</a:t>
            </a:r>
            <a:r>
              <a:rPr lang="nl-NL" altLang="nl-NL" sz="600" dirty="0">
                <a:solidFill>
                  <a:schemeClr val="bg2"/>
                </a:solidFill>
              </a:rPr>
              <a:t>       </a:t>
            </a:r>
            <a:endParaRPr lang="en-US" altLang="nl-NL" sz="6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altLang="nl-NL" sz="600" dirty="0">
                <a:solidFill>
                  <a:schemeClr val="bg2"/>
                </a:solidFill>
              </a:rPr>
              <a:t>Cynthia </a:t>
            </a:r>
            <a:r>
              <a:rPr lang="en-US" altLang="nl-NL" sz="600" dirty="0" err="1">
                <a:solidFill>
                  <a:schemeClr val="bg2"/>
                </a:solidFill>
              </a:rPr>
              <a:t>Hawi</a:t>
            </a:r>
            <a:r>
              <a:rPr lang="en-US" altLang="nl-NL" sz="600" dirty="0">
                <a:solidFill>
                  <a:schemeClr val="bg2"/>
                </a:solidFill>
              </a:rPr>
              <a:t>            </a:t>
            </a:r>
          </a:p>
          <a:p>
            <a:pPr>
              <a:buFontTx/>
              <a:buNone/>
            </a:pPr>
            <a:r>
              <a:rPr lang="en-US" altLang="nl-NL" sz="600" dirty="0" err="1">
                <a:solidFill>
                  <a:schemeClr val="bg2"/>
                </a:solidFill>
              </a:rPr>
              <a:t>rl</a:t>
            </a:r>
            <a:r>
              <a:rPr lang="en-US" altLang="nl-NL" sz="600" dirty="0">
                <a:solidFill>
                  <a:schemeClr val="bg2"/>
                </a:solidFill>
              </a:rPr>
              <a:t> </a:t>
            </a:r>
            <a:r>
              <a:rPr lang="en-US" altLang="nl-NL" sz="600" dirty="0" err="1">
                <a:solidFill>
                  <a:schemeClr val="bg2"/>
                </a:solidFill>
              </a:rPr>
              <a:t>nijhuis</a:t>
            </a:r>
            <a:r>
              <a:rPr lang="en-US" altLang="nl-NL" sz="600" dirty="0">
                <a:solidFill>
                  <a:schemeClr val="bg2"/>
                </a:solidFill>
              </a:rPr>
              <a:t>              </a:t>
            </a:r>
          </a:p>
          <a:p>
            <a:pPr>
              <a:buFontTx/>
              <a:buNone/>
            </a:pPr>
            <a:r>
              <a:rPr lang="en-US" altLang="nl-NL" sz="600" dirty="0">
                <a:solidFill>
                  <a:schemeClr val="bg2"/>
                </a:solidFill>
              </a:rPr>
              <a:t>AHJH </a:t>
            </a:r>
            <a:r>
              <a:rPr lang="en-US" altLang="nl-NL" sz="600" dirty="0" err="1">
                <a:solidFill>
                  <a:schemeClr val="bg2"/>
                </a:solidFill>
              </a:rPr>
              <a:t>Rambach</a:t>
            </a:r>
            <a:r>
              <a:rPr lang="en-US" altLang="nl-NL" sz="600" dirty="0">
                <a:solidFill>
                  <a:schemeClr val="bg2"/>
                </a:solidFill>
              </a:rPr>
              <a:t>            </a:t>
            </a:r>
            <a:endParaRPr lang="nl-NL" altLang="nl-NL" sz="6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David Vroege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H. van Gent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Eva Verkuil </a:t>
            </a:r>
            <a:endParaRPr lang="en-US" altLang="nl-NL" sz="600" dirty="0">
              <a:solidFill>
                <a:schemeClr val="bg2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835150" y="1052513"/>
            <a:ext cx="9969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Wendy Damman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J.J.J.W van der Zalm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Kies, D.A.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Sanne Gianotten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E van Roekel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Charles Wallace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Maurits van der </a:t>
            </a:r>
            <a:r>
              <a:rPr lang="nl-NL" altLang="nl-NL" sz="600" dirty="0" err="1">
                <a:solidFill>
                  <a:schemeClr val="bg2"/>
                </a:solidFill>
              </a:rPr>
              <a:t>Graa</a:t>
            </a:r>
            <a:r>
              <a:rPr lang="nl-NL" altLang="nl-NL" sz="600" dirty="0">
                <a:solidFill>
                  <a:schemeClr val="bg2"/>
                </a:solidFill>
              </a:rPr>
              <a:t>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Stefan Pijl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Willemien Visser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Salomé</a:t>
            </a:r>
            <a:r>
              <a:rPr lang="nl-NL" altLang="nl-NL" sz="600" dirty="0">
                <a:solidFill>
                  <a:schemeClr val="bg2"/>
                </a:solidFill>
              </a:rPr>
              <a:t> de Bruin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F.W.T. Chiang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JJE Koopman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Thomas Potjer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Patty Kuiper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Laura van Dijck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P.Genzel</a:t>
            </a:r>
            <a:r>
              <a:rPr lang="nl-NL" altLang="nl-NL" sz="600" dirty="0">
                <a:solidFill>
                  <a:schemeClr val="bg2"/>
                </a:solidFill>
              </a:rPr>
              <a:t>  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M. van Lent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Zeen </a:t>
            </a:r>
            <a:r>
              <a:rPr lang="nl-NL" altLang="nl-NL" sz="600" dirty="0" err="1">
                <a:solidFill>
                  <a:schemeClr val="bg2"/>
                </a:solidFill>
              </a:rPr>
              <a:t>Aref</a:t>
            </a:r>
            <a:r>
              <a:rPr lang="nl-NL" altLang="nl-NL" sz="600" dirty="0">
                <a:solidFill>
                  <a:schemeClr val="bg2"/>
                </a:solidFill>
              </a:rPr>
              <a:t>     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C.Engels</a:t>
            </a:r>
            <a:r>
              <a:rPr lang="nl-NL" altLang="nl-NL" sz="600" dirty="0">
                <a:solidFill>
                  <a:schemeClr val="bg2"/>
                </a:solidFill>
              </a:rPr>
              <a:t>  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Ellen </a:t>
            </a:r>
            <a:r>
              <a:rPr lang="nl-NL" altLang="nl-NL" sz="600" dirty="0" err="1">
                <a:solidFill>
                  <a:schemeClr val="bg2"/>
                </a:solidFill>
              </a:rPr>
              <a:t>Lohmann</a:t>
            </a:r>
            <a:r>
              <a:rPr lang="nl-NL" altLang="nl-NL" sz="600" dirty="0">
                <a:solidFill>
                  <a:schemeClr val="bg2"/>
                </a:solidFill>
              </a:rPr>
              <a:t>           </a:t>
            </a:r>
            <a:endParaRPr lang="it-IT" altLang="nl-NL" sz="6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it-IT" altLang="nl-NL" sz="600" dirty="0">
                <a:solidFill>
                  <a:schemeClr val="bg2"/>
                </a:solidFill>
              </a:rPr>
              <a:t>Freddy Gan              </a:t>
            </a:r>
          </a:p>
          <a:p>
            <a:pPr>
              <a:buFontTx/>
              <a:buNone/>
            </a:pPr>
            <a:r>
              <a:rPr lang="it-IT" altLang="nl-NL" sz="600" dirty="0">
                <a:solidFill>
                  <a:schemeClr val="bg2"/>
                </a:solidFill>
              </a:rPr>
              <a:t>Amita Sandhu            </a:t>
            </a:r>
          </a:p>
          <a:p>
            <a:pPr>
              <a:buFontTx/>
              <a:buNone/>
            </a:pPr>
            <a:r>
              <a:rPr lang="it-IT" altLang="nl-NL" sz="600" dirty="0">
                <a:solidFill>
                  <a:schemeClr val="bg2"/>
                </a:solidFill>
              </a:rPr>
              <a:t>J. Weersma              </a:t>
            </a:r>
            <a:endParaRPr lang="nl-NL" altLang="nl-NL" sz="6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H. van Gent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L. Broek  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Rian </a:t>
            </a:r>
            <a:r>
              <a:rPr lang="nl-NL" altLang="nl-NL" sz="600" dirty="0" err="1">
                <a:solidFill>
                  <a:schemeClr val="bg2"/>
                </a:solidFill>
              </a:rPr>
              <a:t>Sanderse</a:t>
            </a:r>
            <a:r>
              <a:rPr lang="nl-NL" altLang="nl-NL" sz="600" dirty="0">
                <a:solidFill>
                  <a:schemeClr val="bg2"/>
                </a:solidFill>
              </a:rPr>
              <a:t> 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Marlieke</a:t>
            </a:r>
            <a:r>
              <a:rPr lang="nl-NL" altLang="nl-NL" sz="600" dirty="0">
                <a:solidFill>
                  <a:schemeClr val="bg2"/>
                </a:solidFill>
              </a:rPr>
              <a:t> Haeck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Shu</a:t>
            </a:r>
            <a:r>
              <a:rPr lang="nl-NL" altLang="nl-NL" sz="600" dirty="0">
                <a:solidFill>
                  <a:schemeClr val="bg2"/>
                </a:solidFill>
              </a:rPr>
              <a:t> </a:t>
            </a:r>
            <a:r>
              <a:rPr lang="nl-NL" altLang="nl-NL" sz="600" dirty="0" err="1">
                <a:solidFill>
                  <a:schemeClr val="bg2"/>
                </a:solidFill>
              </a:rPr>
              <a:t>Zhen</a:t>
            </a:r>
            <a:r>
              <a:rPr lang="nl-NL" altLang="nl-NL" sz="600" dirty="0">
                <a:solidFill>
                  <a:schemeClr val="bg2"/>
                </a:solidFill>
              </a:rPr>
              <a:t> </a:t>
            </a:r>
            <a:r>
              <a:rPr lang="nl-NL" altLang="nl-NL" sz="600" dirty="0" err="1">
                <a:solidFill>
                  <a:schemeClr val="bg2"/>
                </a:solidFill>
              </a:rPr>
              <a:t>Zheng</a:t>
            </a:r>
            <a:r>
              <a:rPr lang="nl-NL" altLang="nl-NL" sz="600" dirty="0">
                <a:solidFill>
                  <a:schemeClr val="bg2"/>
                </a:solidFill>
              </a:rPr>
              <a:t>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Danielle van Schie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Raoel</a:t>
            </a:r>
            <a:r>
              <a:rPr lang="nl-NL" altLang="nl-NL" sz="600" dirty="0">
                <a:solidFill>
                  <a:schemeClr val="bg2"/>
                </a:solidFill>
              </a:rPr>
              <a:t> Maan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Jessica van Nies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D.G.Valerio</a:t>
            </a:r>
            <a:r>
              <a:rPr lang="nl-NL" altLang="nl-NL" sz="600" dirty="0">
                <a:solidFill>
                  <a:schemeClr val="bg2"/>
                </a:solidFill>
              </a:rPr>
              <a:t>   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Shenara</a:t>
            </a:r>
            <a:r>
              <a:rPr lang="nl-NL" altLang="nl-NL" sz="600" dirty="0">
                <a:solidFill>
                  <a:schemeClr val="bg2"/>
                </a:solidFill>
              </a:rPr>
              <a:t> </a:t>
            </a:r>
            <a:r>
              <a:rPr lang="nl-NL" altLang="nl-NL" sz="600" dirty="0" err="1">
                <a:solidFill>
                  <a:schemeClr val="bg2"/>
                </a:solidFill>
              </a:rPr>
              <a:t>Sheikkariem</a:t>
            </a:r>
            <a:r>
              <a:rPr lang="nl-NL" altLang="nl-NL" sz="600" dirty="0">
                <a:solidFill>
                  <a:schemeClr val="bg2"/>
                </a:solidFill>
              </a:rPr>
              <a:t>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Caroline van </a:t>
            </a:r>
            <a:r>
              <a:rPr lang="nl-NL" altLang="nl-NL" sz="600" dirty="0" err="1">
                <a:solidFill>
                  <a:schemeClr val="bg2"/>
                </a:solidFill>
              </a:rPr>
              <a:t>Kinscho</a:t>
            </a:r>
            <a:r>
              <a:rPr lang="nl-NL" altLang="nl-NL" sz="600" dirty="0">
                <a:solidFill>
                  <a:schemeClr val="bg2"/>
                </a:solidFill>
              </a:rPr>
              <a:t>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L. de Visser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Iris van der Steen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Hans H. de Boer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Gretty</a:t>
            </a:r>
            <a:r>
              <a:rPr lang="nl-NL" altLang="nl-NL" sz="600" dirty="0">
                <a:solidFill>
                  <a:schemeClr val="bg2"/>
                </a:solidFill>
              </a:rPr>
              <a:t> Fokker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Wijnand Palmbergen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Anastasia </a:t>
            </a:r>
            <a:r>
              <a:rPr lang="nl-NL" altLang="nl-NL" sz="600" dirty="0" err="1">
                <a:solidFill>
                  <a:schemeClr val="bg2"/>
                </a:solidFill>
              </a:rPr>
              <a:t>Egorova</a:t>
            </a:r>
            <a:r>
              <a:rPr lang="nl-NL" altLang="nl-NL" sz="600" dirty="0">
                <a:solidFill>
                  <a:schemeClr val="bg2"/>
                </a:solidFill>
              </a:rPr>
              <a:t>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Wong       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Anne Bosman  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JJE Koopman   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Y.I.Nikitenko</a:t>
            </a:r>
            <a:r>
              <a:rPr lang="nl-NL" altLang="nl-NL" sz="600" dirty="0">
                <a:solidFill>
                  <a:schemeClr val="bg2"/>
                </a:solidFill>
              </a:rPr>
              <a:t>           </a:t>
            </a:r>
          </a:p>
          <a:p>
            <a:pPr>
              <a:buFontTx/>
              <a:buNone/>
            </a:pPr>
            <a:r>
              <a:rPr lang="nl-NL" altLang="nl-NL" sz="600" dirty="0">
                <a:solidFill>
                  <a:schemeClr val="bg2"/>
                </a:solidFill>
              </a:rPr>
              <a:t>Hedwig </a:t>
            </a:r>
            <a:r>
              <a:rPr lang="nl-NL" altLang="nl-NL" sz="600" dirty="0" err="1">
                <a:solidFill>
                  <a:schemeClr val="bg2"/>
                </a:solidFill>
              </a:rPr>
              <a:t>Veldt</a:t>
            </a:r>
            <a:r>
              <a:rPr lang="nl-NL" altLang="nl-NL" sz="600" dirty="0">
                <a:solidFill>
                  <a:schemeClr val="bg2"/>
                </a:solidFill>
              </a:rPr>
              <a:t>            </a:t>
            </a:r>
          </a:p>
          <a:p>
            <a:pPr>
              <a:buFontTx/>
              <a:buNone/>
            </a:pPr>
            <a:r>
              <a:rPr lang="nl-NL" altLang="nl-NL" sz="600" dirty="0" err="1">
                <a:solidFill>
                  <a:schemeClr val="bg2"/>
                </a:solidFill>
              </a:rPr>
              <a:t>M.F.Blasius</a:t>
            </a:r>
            <a:r>
              <a:rPr lang="nl-NL" altLang="nl-NL" sz="600" dirty="0">
                <a:solidFill>
                  <a:schemeClr val="bg2"/>
                </a:solidFill>
              </a:rPr>
              <a:t> </a:t>
            </a:r>
            <a:endParaRPr lang="en-US" altLang="nl-NL" sz="600" dirty="0">
              <a:solidFill>
                <a:schemeClr val="bg2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700338" y="981075"/>
            <a:ext cx="9969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M.P.A. Zegers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Gerrit Roorda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Luijendijk J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J.R. Sikkema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Frank den Heijer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Lindsay Bank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Shabiet Rahamat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J.H. Soderholm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Kim Beenen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Astrid van Gemeren      </a:t>
            </a:r>
            <a:endParaRPr lang="en-US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L. Seekles    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Marlies Penning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F.W.T. Chiang           </a:t>
            </a:r>
            <a:endParaRPr lang="nl-NL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Mark van der Bij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Stephan Hendriks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Jori Stouthart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M.P. van 't Klooster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S.M. Kouwenhoven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Russ Natanov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Yvonne van Oirsouw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Y.C.Brinkhorst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B M Roest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Martje Visser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Luuk Spreeuw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Inge Liem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K.A. Kortekaas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IP Tomson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shabiet   rahanat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S.L. Kleijn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Maartje van Seijen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MM Wagner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E.J. den Haan           </a:t>
            </a:r>
            <a:endParaRPr lang="it-IT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Rayan Ramjiawan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Lisanne Plompen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Jolanda Salman          </a:t>
            </a:r>
            <a:endParaRPr lang="en-US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Joris Blok    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femke hilgersom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M. Bevers     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Judith Steemers         </a:t>
            </a:r>
            <a:endParaRPr lang="nl-NL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Frank Stoetman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Pauline Bakker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Daisy Ooms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Josephine van de Maa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SSL Thio 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Datema, M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Stephanie van Niele </a:t>
            </a:r>
            <a:endParaRPr lang="en-US" altLang="nl-NL" sz="600">
              <a:solidFill>
                <a:schemeClr val="bg2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563938" y="1052513"/>
            <a:ext cx="9969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L.M.J. Tomas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N.J. Jansen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Martje Visser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Lisanne Plompen         </a:t>
            </a:r>
            <a:endParaRPr lang="it-IT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Jolanda Salman 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Marloes Bos    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Sanne Visser            </a:t>
            </a:r>
            <a:endParaRPr lang="nl-NL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M. A. Blikkendaal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Tamara Paff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Dan Knoester            </a:t>
            </a:r>
            <a:endParaRPr lang="it-IT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Lauri Coors    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Sanne Gianotten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femke hilgersom         </a:t>
            </a:r>
            <a:endParaRPr lang="nl-NL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J.M. Simons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Vincent Aalten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Judith Steemers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Koen Vos 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Ellen Lohmann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J. Weersma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Laurens Bollen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Wei-Yong Wang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eveline van dienst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Edwin van der Winden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B M Roest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Soon Seng Lim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E.G.B. Vijverberg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Zeen Aref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Laura van Dijck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Patty Kuiper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C.Engels 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DS Roos  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Maartje van Seijen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M. Bevers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M. Molenaar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kirsten de Burlet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Caroline van Kinscho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Melissa Kool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Iris van der Steen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Lydia Roelofsen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J.A.A. Reijers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Anne-Marie Stoetman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T.Almutair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D.F.M. van Winden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Martijn de Jong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Ali Lahdidioui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Jennifer Schreuders </a:t>
            </a:r>
            <a:endParaRPr lang="en-US" altLang="nl-NL" sz="600">
              <a:solidFill>
                <a:schemeClr val="bg2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427538" y="981075"/>
            <a:ext cx="9969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Jackelien Geerlings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Miriam Felix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JC Koster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Anja van Dijk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Daisy Ooms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Pauline Bakker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Wei-Yong Wang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eveline van dienst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Salomé de Bruin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 van Roekel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Willemien Visser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Charles Wallace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Rebecca Minnaar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Hanneke Borgdorff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K.L.M. Gardien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Sanne van der Voort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Debbie Horsten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ilse stokman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Arianne Pieterse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Stefan Pijl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Maurits van der Graa    </a:t>
            </a:r>
            <a:endParaRPr lang="it-IT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Dan Knoester   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Lauri Coors    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yvonne leezer  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ilona coops             </a:t>
            </a:r>
            <a:endParaRPr lang="nl-NL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CSV Borstlap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Kerem Sebib Korkmaz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Marc van der Schee      </a:t>
            </a:r>
            <a:endParaRPr lang="en-US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Shenara Sheikkariem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JC Harthoorn  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A.S. Figdor             </a:t>
            </a:r>
            <a:endParaRPr lang="nl-NL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Edwin van der Winden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CJM te Brake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Wouter Zandee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Luuk Ouwerkerk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 van Bergen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Martijn de Jong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Annerie van der Jagt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Antien Mooijaart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Bart Boesenach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Sophie Velthuis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Sophie Velthuis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Joost de Haas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Bart Boesenach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Anouk Netten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Ernst Dootjes </a:t>
            </a:r>
            <a:endParaRPr lang="en-US" altLang="nl-NL" sz="600">
              <a:solidFill>
                <a:schemeClr val="bg2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5435600" y="1052513"/>
            <a:ext cx="9969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J.A.A. Reijers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Jennifer Verhoekx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Mays Zakko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Kamar    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Janneke Tijmensen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Esther Kuipéri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MF Hazelhoff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van Etten, E. S.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Rayan Ramjiawan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Joris Blok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r.e. vogel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MS Lamens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A.C.S. Knijnenburg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Brian Bingen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Christiaan Huigens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S.J. Eijsenga           </a:t>
            </a:r>
            <a:endParaRPr lang="en-US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s.j. schnorr  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Soon Seng Lim           </a:t>
            </a:r>
            <a:endParaRPr lang="nl-NL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E.G.B. Vijverberg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sjeel withaar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D.C van der Geest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M. Molenaar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Tom den Ouden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Antien Mooijaart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SWM Peters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Wijnand Palmbergen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Anastasia Egorova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 T Roodbergen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Joske Sewalt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Jennifer Verhoekx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GIG Francisco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Luuk Spreeuw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Inge Liem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J. A. Smaal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Rayner Maaijen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Brian Bingen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Eva Willems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Sanne Visser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M.P.A. Zegers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Willeke Mingelen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Cynthia Hawi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rl nijhuis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Antoine Sitters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romy franken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Marijke Lohbeck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Gina Griffioen </a:t>
            </a:r>
            <a:endParaRPr lang="en-US" altLang="nl-NL" sz="600">
              <a:solidFill>
                <a:schemeClr val="bg2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300788" y="1052513"/>
            <a:ext cx="9969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Jasmijn Herruer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Eva Willems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W.E. van der Starre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 van Sonderen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M.P. van 't Klooster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Joost van Asten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RF Lauw  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Tom Luijters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Janneke Tijmensen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DS Roos  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Peter Wagstaff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K. Chong 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Jennifer Schreuders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K. Sebib Korkmaz        </a:t>
            </a:r>
            <a:endParaRPr lang="it-IT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CSV Borstlap   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Ali Lahdidioui 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Muriel Blasius          </a:t>
            </a:r>
            <a:endParaRPr lang="nl-NL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R. Muradin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Saskia van Loon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Dave van As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Frank Lengers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Yvonne van Oirsouw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Willeke Mingelen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Antoine Sitters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Jori Stouthart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S.M. Kouwenhoven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Luijendijk J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J.R. Sikkema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Koen Vos 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Laurens Bollen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G.K.R.Roos              </a:t>
            </a:r>
            <a:endParaRPr lang="it-IT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Sarah Woltz    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Z. Kellany     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Anne-Marie Stoetman     </a:t>
            </a:r>
            <a:endParaRPr lang="nl-NL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Lydia Roelofsen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Sanne van der Voort     </a:t>
            </a:r>
            <a:endParaRPr lang="en-US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Arianne Pieterse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Saïd Askar    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Marloes Bos   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Russ Natanov  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Y.C.Brinkhorst          </a:t>
            </a:r>
            <a:endParaRPr lang="nl-NL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Marga Eshuis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Marloes Leemreize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Kamar    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Mays Zakko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Saskia van Loon </a:t>
            </a:r>
            <a:endParaRPr lang="en-US" altLang="nl-NL" sz="600">
              <a:solidFill>
                <a:schemeClr val="bg2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092950" y="1052513"/>
            <a:ext cx="9969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J.J.J.W. van der Zal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Frank Lengers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Tamara Paff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R. Muradin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Metteke Blikkendaal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Tom den Ouden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Kim Beenen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Marlies Penning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SWM Peters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gerdien kuijt (B)       </a:t>
            </a:r>
            <a:endParaRPr lang="en-US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ilona coops   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V F M Buijs             </a:t>
            </a:r>
            <a:endParaRPr lang="nl-NL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L. de Visser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Hans H. de Boer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Lotte Heimans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AHJH Rambach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David Vroege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J.D. Best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S.A.A. Scheer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Voorzaat B.M.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Matthijs Nijenhuis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Katja ten Cate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Sanne Minkenberg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V F M Buijs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gerdien kuijt (B)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W.D. Tersmette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Y.I.Nikitenko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ilse stokman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Debbie Horsten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Hedwig Veldt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JC Koster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Eliane Lucassen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Anja van Dijk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Mirjam Botermans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Freddy Gan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Wouter Zandee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Amita Sandhu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MM Ewing 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Anouk Netten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Ernst Dootjes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Lisa Menting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J.E. Kuipers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Gretty Fokker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J.F.J. Oosterhof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Marijke Lohbeck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m. van der Grift </a:t>
            </a:r>
            <a:endParaRPr lang="en-US" altLang="nl-NL" sz="600">
              <a:solidFill>
                <a:schemeClr val="bg2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885113" y="1052513"/>
            <a:ext cx="9969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s.j. schnorr  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L.M.J. Tomas            </a:t>
            </a:r>
            <a:endParaRPr lang="nl-NL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sjeel withaar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Peter Wagstaff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K. Chong  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Raoel Maan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Danielle van Schie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Saskia Bakker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L. Seekles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Astrid van Gemeren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Annerie van der Jagt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T.Almutair 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Katja ten Cate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Danielle van Winden     </a:t>
            </a:r>
            <a:endParaRPr lang="it-IT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Nadine Pelzer  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Rebecca Minnaar         </a:t>
            </a:r>
          </a:p>
          <a:p>
            <a:pPr>
              <a:buFontTx/>
              <a:buNone/>
            </a:pPr>
            <a:r>
              <a:rPr lang="it-IT" altLang="nl-NL" sz="600">
                <a:solidFill>
                  <a:schemeClr val="bg2"/>
                </a:solidFill>
              </a:rPr>
              <a:t>A.S. Figdor             </a:t>
            </a:r>
            <a:endParaRPr lang="nl-NL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jan de groot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D.G.Valerio 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Jackelien Geerlings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Jessica van Nies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Jasmijn Herruer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Christiaan Huigens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LM Tiemessen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Marjolein Plaisier      </a:t>
            </a:r>
            <a:endParaRPr lang="en-US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Chin-A-Tam    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LM Tiemessen  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J.H. Soderholm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MM Beshay               </a:t>
            </a:r>
            <a:endParaRPr lang="nl-NL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Quirijn Tummers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Sabrina Badloe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Saskia Kruijdenberg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Lindsay Bank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A van Sonderen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Frank den Heijer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Joost van Asten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Josephine van de Maa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Frank Stoetman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CJM te Brake            </a:t>
            </a:r>
          </a:p>
          <a:p>
            <a:pPr>
              <a:buFontTx/>
              <a:buNone/>
            </a:pPr>
            <a:r>
              <a:rPr lang="nl-NL" altLang="nl-NL" sz="600">
                <a:solidFill>
                  <a:schemeClr val="bg2"/>
                </a:solidFill>
              </a:rPr>
              <a:t>Miriam Felix            </a:t>
            </a:r>
            <a:endParaRPr lang="en-US" altLang="nl-NL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Tom Luijters  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Sabrina Badloe 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Quirijn Tummers         </a:t>
            </a:r>
          </a:p>
          <a:p>
            <a:pPr>
              <a:buFontTx/>
              <a:buNone/>
            </a:pPr>
            <a:r>
              <a:rPr lang="en-US" altLang="nl-NL" sz="600">
                <a:solidFill>
                  <a:schemeClr val="bg2"/>
                </a:solidFill>
              </a:rPr>
              <a:t>K.A. Kortekaas 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822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learning / scientific training seems possible also early in the curriculum</a:t>
            </a:r>
          </a:p>
          <a:p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Importance of real / authentic assignments?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Individual or in small groups?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Importance of peer </a:t>
            </a:r>
            <a:r>
              <a:rPr lang="en-US" dirty="0" smtClean="0"/>
              <a:t>pressure?</a:t>
            </a:r>
            <a:br>
              <a:rPr lang="en-US" dirty="0" smtClean="0"/>
            </a:br>
            <a:endParaRPr lang="en-US" sz="10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Is </a:t>
            </a:r>
            <a:r>
              <a:rPr lang="nl-NL" dirty="0" err="1" smtClean="0"/>
              <a:t>this</a:t>
            </a:r>
            <a:r>
              <a:rPr lang="nl-NL" dirty="0" smtClean="0"/>
              <a:t> a </a:t>
            </a:r>
            <a:r>
              <a:rPr lang="nl-NL" dirty="0" err="1" smtClean="0"/>
              <a:t>contribution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building </a:t>
            </a:r>
            <a:r>
              <a:rPr lang="nl-NL" dirty="0" err="1" smtClean="0"/>
              <a:t>the</a:t>
            </a:r>
            <a:r>
              <a:rPr lang="nl-NL" dirty="0" smtClean="0"/>
              <a:t> 21st </a:t>
            </a:r>
            <a:r>
              <a:rPr lang="nl-NL" dirty="0" err="1" smtClean="0"/>
              <a:t>century</a:t>
            </a:r>
            <a:r>
              <a:rPr lang="nl-NL" dirty="0" smtClean="0"/>
              <a:t> </a:t>
            </a:r>
            <a:r>
              <a:rPr lang="nl-NL" dirty="0" err="1" smtClean="0"/>
              <a:t>scientists</a:t>
            </a:r>
            <a:r>
              <a:rPr lang="nl-NL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 err="1" smtClean="0"/>
              <a:t>Could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do </a:t>
            </a:r>
            <a:r>
              <a:rPr lang="nl-NL" dirty="0" err="1" smtClean="0"/>
              <a:t>something</a:t>
            </a:r>
            <a:r>
              <a:rPr lang="nl-NL" dirty="0" smtClean="0"/>
              <a:t> </a:t>
            </a:r>
            <a:r>
              <a:rPr lang="nl-NL" dirty="0" err="1" smtClean="0"/>
              <a:t>similar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students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8" name="Picture 2" descr="https://s-media-cache-ak0.pinimg.com/736x/97/6a/92/976a92ef0249d4685e92a4ae159e7a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76" y="3962400"/>
            <a:ext cx="1913813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21" y="4472672"/>
            <a:ext cx="6248400" cy="94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7" y="5453531"/>
            <a:ext cx="5514041" cy="51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7" y="6131166"/>
            <a:ext cx="3227014" cy="25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3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>
          <a:xfrm>
            <a:off x="1323974" y="2839002"/>
            <a:ext cx="7524751" cy="3615585"/>
          </a:xfrm>
        </p:spPr>
        <p:txBody>
          <a:bodyPr/>
          <a:lstStyle/>
          <a:p>
            <a:r>
              <a:rPr lang="en-GB" dirty="0" err="1" smtClean="0"/>
              <a:t>Mayke</a:t>
            </a:r>
            <a:r>
              <a:rPr lang="en-GB" dirty="0" smtClean="0"/>
              <a:t> </a:t>
            </a:r>
            <a:r>
              <a:rPr lang="en-GB" dirty="0" err="1" smtClean="0"/>
              <a:t>Vereijken</a:t>
            </a:r>
            <a:r>
              <a:rPr lang="en-GB" dirty="0" smtClean="0"/>
              <a:t> (ICLON)</a:t>
            </a:r>
          </a:p>
          <a:p>
            <a:r>
              <a:rPr lang="en-GB" dirty="0" smtClean="0"/>
              <a:t>Titus van den </a:t>
            </a:r>
            <a:r>
              <a:rPr lang="en-GB" dirty="0" err="1" smtClean="0"/>
              <a:t>Heuvel</a:t>
            </a:r>
            <a:endParaRPr lang="en-GB" dirty="0" smtClean="0"/>
          </a:p>
          <a:p>
            <a:r>
              <a:rPr lang="en-GB" dirty="0" smtClean="0"/>
              <a:t>Saskia le </a:t>
            </a:r>
            <a:r>
              <a:rPr lang="en-GB" dirty="0" err="1" smtClean="0"/>
              <a:t>Cessie</a:t>
            </a:r>
            <a:r>
              <a:rPr lang="en-GB" dirty="0" smtClean="0"/>
              <a:t> &amp; Arno </a:t>
            </a:r>
            <a:r>
              <a:rPr lang="en-GB" dirty="0" err="1" smtClean="0"/>
              <a:t>Roest</a:t>
            </a:r>
            <a:endParaRPr lang="en-GB" dirty="0" smtClean="0"/>
          </a:p>
          <a:p>
            <a:r>
              <a:rPr lang="en-GB" dirty="0" smtClean="0"/>
              <a:t>Astrid van </a:t>
            </a:r>
            <a:r>
              <a:rPr lang="en-GB" dirty="0" err="1" smtClean="0"/>
              <a:t>Hylckama-Vlieg</a:t>
            </a:r>
            <a:r>
              <a:rPr lang="en-GB" dirty="0" smtClean="0"/>
              <a:t> en </a:t>
            </a:r>
            <a:r>
              <a:rPr lang="en-GB" dirty="0" err="1" smtClean="0"/>
              <a:t>Rutger</a:t>
            </a:r>
            <a:r>
              <a:rPr lang="en-GB" dirty="0" smtClean="0"/>
              <a:t> Middelburg</a:t>
            </a:r>
          </a:p>
          <a:p>
            <a:r>
              <a:rPr lang="en-GB" dirty="0" smtClean="0"/>
              <a:t>John O’Sullivan &amp; </a:t>
            </a:r>
            <a:r>
              <a:rPr lang="en-GB" dirty="0" err="1" smtClean="0"/>
              <a:t>Liesbeth</a:t>
            </a:r>
            <a:r>
              <a:rPr lang="en-GB" dirty="0" smtClean="0"/>
              <a:t> </a:t>
            </a:r>
            <a:r>
              <a:rPr lang="en-GB" dirty="0" err="1" smtClean="0"/>
              <a:t>Adelmeijer</a:t>
            </a:r>
            <a:r>
              <a:rPr lang="en-GB" dirty="0" smtClean="0"/>
              <a:t> (</a:t>
            </a:r>
            <a:r>
              <a:rPr lang="en-GB" dirty="0" err="1" smtClean="0"/>
              <a:t>CiS</a:t>
            </a:r>
            <a:r>
              <a:rPr lang="en-GB" dirty="0" smtClean="0"/>
              <a:t>)</a:t>
            </a:r>
          </a:p>
          <a:p>
            <a:r>
              <a:rPr lang="en-GB" dirty="0" smtClean="0"/>
              <a:t>All student-researchers in all courses</a:t>
            </a:r>
          </a:p>
          <a:p>
            <a:endParaRPr lang="en-GB" dirty="0"/>
          </a:p>
          <a:p>
            <a:endParaRPr lang="en-GB" dirty="0"/>
          </a:p>
          <a:p>
            <a:pPr algn="r"/>
            <a:endParaRPr lang="en-GB" dirty="0" smtClean="0"/>
          </a:p>
          <a:p>
            <a:pPr algn="r"/>
            <a:r>
              <a:rPr lang="en-GB" dirty="0" smtClean="0"/>
              <a:t>F.W.Dekker@LUMC.NL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4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8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Example: Einthoven Science Project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First year module on Basics and homeostasis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Students learn about ECG</a:t>
            </a:r>
          </a:p>
          <a:p>
            <a:r>
              <a:rPr lang="en-US" dirty="0" smtClean="0"/>
              <a:t>Make ECGs on each other</a:t>
            </a:r>
          </a:p>
          <a:p>
            <a:r>
              <a:rPr lang="en-US" dirty="0" smtClean="0"/>
              <a:t>Data entered in database</a:t>
            </a:r>
          </a:p>
          <a:p>
            <a:r>
              <a:rPr lang="en-US" dirty="0" smtClean="0"/>
              <a:t>Students think about research question to be answered with these data, analyze data and write an abstract</a:t>
            </a:r>
          </a:p>
          <a:p>
            <a:r>
              <a:rPr lang="en-US" dirty="0" smtClean="0"/>
              <a:t>Best abstract wins Einthoven Science Award</a:t>
            </a:r>
          </a:p>
          <a:p>
            <a:r>
              <a:rPr lang="en-US" dirty="0" smtClean="0"/>
              <a:t>Publication: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55656"/>
            <a:ext cx="4860032" cy="200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0" y="6583363"/>
            <a:ext cx="3752850" cy="260350"/>
          </a:xfrm>
        </p:spPr>
        <p:txBody>
          <a:bodyPr/>
          <a:lstStyle/>
          <a:p>
            <a:r>
              <a:rPr lang="nl-NL" dirty="0" smtClean="0"/>
              <a:t>FWD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8827-95C3-4C55-9AE0-A451FE00C1B3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9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8" y="0"/>
            <a:ext cx="6945686" cy="854075"/>
          </a:xfrm>
        </p:spPr>
        <p:txBody>
          <a:bodyPr anchor="ctr"/>
          <a:lstStyle/>
          <a:p>
            <a:r>
              <a:rPr lang="en-GB" dirty="0" smtClean="0"/>
              <a:t>Why scientific training?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Critical thinking								</a:t>
            </a:r>
          </a:p>
          <a:p>
            <a:endParaRPr lang="nl-BE" sz="800" dirty="0" smtClean="0"/>
          </a:p>
          <a:p>
            <a:r>
              <a:rPr lang="nl-BE" dirty="0" smtClean="0"/>
              <a:t>	</a:t>
            </a:r>
            <a:r>
              <a:rPr lang="nl-BE" dirty="0" err="1" smtClean="0"/>
              <a:t>Asking</a:t>
            </a:r>
            <a:r>
              <a:rPr lang="nl-BE" dirty="0" smtClean="0"/>
              <a:t> </a:t>
            </a:r>
            <a:r>
              <a:rPr lang="nl-BE" dirty="0" err="1" smtClean="0"/>
              <a:t>questions</a:t>
            </a:r>
            <a:r>
              <a:rPr lang="nl-BE" dirty="0" smtClean="0"/>
              <a:t>, </a:t>
            </a:r>
            <a:r>
              <a:rPr lang="nl-BE" dirty="0" err="1" smtClean="0"/>
              <a:t>critical</a:t>
            </a:r>
            <a:r>
              <a:rPr lang="nl-BE" dirty="0" smtClean="0"/>
              <a:t> </a:t>
            </a:r>
            <a:r>
              <a:rPr lang="nl-BE" dirty="0" err="1" smtClean="0"/>
              <a:t>reflection</a:t>
            </a:r>
            <a:r>
              <a:rPr lang="nl-BE" dirty="0" smtClean="0"/>
              <a:t>, wonder </a:t>
            </a:r>
            <a:r>
              <a:rPr lang="nl-BE" dirty="0" err="1" smtClean="0"/>
              <a:t>why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how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Using research</a:t>
            </a:r>
          </a:p>
          <a:p>
            <a:endParaRPr lang="nl-BE" sz="800" dirty="0" smtClean="0"/>
          </a:p>
          <a:p>
            <a:r>
              <a:rPr lang="nl-BE" dirty="0" smtClean="0"/>
              <a:t>	keep up </a:t>
            </a:r>
            <a:r>
              <a:rPr lang="nl-BE" dirty="0" err="1" smtClean="0"/>
              <a:t>to</a:t>
            </a:r>
            <a:r>
              <a:rPr lang="nl-BE" dirty="0" smtClean="0"/>
              <a:t> date </a:t>
            </a:r>
            <a:r>
              <a:rPr lang="nl-BE" dirty="0" err="1" smtClean="0"/>
              <a:t>with</a:t>
            </a:r>
            <a:r>
              <a:rPr lang="nl-BE" dirty="0" smtClean="0"/>
              <a:t> recent </a:t>
            </a:r>
            <a:r>
              <a:rPr lang="nl-BE" dirty="0" err="1" smtClean="0"/>
              <a:t>developments</a:t>
            </a:r>
            <a:r>
              <a:rPr lang="nl-BE" dirty="0" smtClean="0"/>
              <a:t> in </a:t>
            </a:r>
            <a:r>
              <a:rPr lang="nl-BE" dirty="0" err="1" smtClean="0"/>
              <a:t>medicine</a:t>
            </a:r>
            <a:endParaRPr lang="nl-BE" dirty="0" smtClean="0"/>
          </a:p>
          <a:p>
            <a:r>
              <a:rPr lang="nl-BE" dirty="0" smtClean="0"/>
              <a:t>	</a:t>
            </a:r>
            <a:r>
              <a:rPr lang="nl-BE" dirty="0" err="1" smtClean="0"/>
              <a:t>Evidence</a:t>
            </a:r>
            <a:r>
              <a:rPr lang="nl-BE" dirty="0" smtClean="0"/>
              <a:t> </a:t>
            </a:r>
            <a:r>
              <a:rPr lang="nl-BE" dirty="0" err="1" smtClean="0"/>
              <a:t>Based</a:t>
            </a:r>
            <a:r>
              <a:rPr lang="nl-BE" dirty="0" smtClean="0"/>
              <a:t> </a:t>
            </a:r>
            <a:r>
              <a:rPr lang="nl-BE" dirty="0" err="1" smtClean="0"/>
              <a:t>Medicine</a:t>
            </a:r>
            <a:r>
              <a:rPr lang="nl-BE" dirty="0" smtClean="0"/>
              <a:t> / </a:t>
            </a:r>
            <a:r>
              <a:rPr lang="nl-BE" dirty="0" err="1" smtClean="0"/>
              <a:t>clinical</a:t>
            </a:r>
            <a:r>
              <a:rPr lang="nl-BE" dirty="0" smtClean="0"/>
              <a:t> </a:t>
            </a:r>
            <a:r>
              <a:rPr lang="nl-BE" dirty="0" err="1" smtClean="0"/>
              <a:t>reasoning</a:t>
            </a:r>
            <a:endParaRPr lang="nl-BE" dirty="0" smtClean="0"/>
          </a:p>
          <a:p>
            <a:r>
              <a:rPr lang="nl-BE" dirty="0" smtClean="0"/>
              <a:t>	PICO / CAT</a:t>
            </a:r>
          </a:p>
          <a:p>
            <a:endParaRPr lang="nl-BE" dirty="0" smtClean="0"/>
          </a:p>
          <a:p>
            <a:r>
              <a:rPr lang="nl-BE" dirty="0" err="1" smtClean="0"/>
              <a:t>Doing</a:t>
            </a:r>
            <a:r>
              <a:rPr lang="nl-BE" dirty="0" smtClean="0"/>
              <a:t> research</a:t>
            </a:r>
          </a:p>
          <a:p>
            <a:endParaRPr lang="nl-BE" sz="800" dirty="0" smtClean="0"/>
          </a:p>
          <a:p>
            <a:r>
              <a:rPr lang="nl-BE" dirty="0" smtClean="0"/>
              <a:t>	</a:t>
            </a:r>
            <a:r>
              <a:rPr lang="nl-BE" dirty="0" err="1"/>
              <a:t>C</a:t>
            </a:r>
            <a:r>
              <a:rPr lang="nl-BE" dirty="0" err="1" smtClean="0"/>
              <a:t>ontribute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developments</a:t>
            </a:r>
            <a:r>
              <a:rPr lang="nl-BE" dirty="0" smtClean="0"/>
              <a:t> in </a:t>
            </a:r>
            <a:r>
              <a:rPr lang="nl-BE" dirty="0" err="1" smtClean="0"/>
              <a:t>medicine</a:t>
            </a:r>
            <a:r>
              <a:rPr lang="nl-BE" dirty="0" smtClean="0"/>
              <a:t> </a:t>
            </a:r>
          </a:p>
          <a:p>
            <a:r>
              <a:rPr lang="nl-BE" dirty="0" smtClean="0"/>
              <a:t>	</a:t>
            </a:r>
            <a:r>
              <a:rPr lang="nl-BE" dirty="0" err="1" smtClean="0"/>
              <a:t>Recognize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foster</a:t>
            </a:r>
            <a:r>
              <a:rPr lang="nl-BE" dirty="0" smtClean="0"/>
              <a:t> </a:t>
            </a:r>
            <a:r>
              <a:rPr lang="nl-BE" dirty="0" err="1" smtClean="0"/>
              <a:t>talents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7" name="Rechthoek 6"/>
          <p:cNvSpPr/>
          <p:nvPr/>
        </p:nvSpPr>
        <p:spPr>
          <a:xfrm>
            <a:off x="7926247" y="755620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kern="0" dirty="0" err="1" smtClean="0">
                <a:solidFill>
                  <a:srgbClr val="000000"/>
                </a:solidFill>
                <a:latin typeface="Calibri"/>
                <a:ea typeface="+mn-ea"/>
              </a:rPr>
              <a:t>Who</a:t>
            </a:r>
            <a:r>
              <a:rPr lang="nl-BE" sz="2000" kern="0" dirty="0" smtClean="0">
                <a:solidFill>
                  <a:srgbClr val="000000"/>
                </a:solidFill>
                <a:latin typeface="Calibri"/>
                <a:ea typeface="+mn-ea"/>
              </a:rPr>
              <a:t>?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7926247" y="1144588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kern="0" dirty="0" err="1" smtClean="0">
                <a:solidFill>
                  <a:srgbClr val="FF0000"/>
                </a:solidFill>
                <a:latin typeface="Calibri"/>
                <a:ea typeface="+mn-ea"/>
              </a:rPr>
              <a:t>All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911820" y="2434908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kern="0" dirty="0" err="1" smtClean="0">
                <a:solidFill>
                  <a:srgbClr val="FF0000"/>
                </a:solidFill>
                <a:latin typeface="Calibri"/>
                <a:ea typeface="+mn-ea"/>
              </a:rPr>
              <a:t>All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7926247" y="441610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kern="0" dirty="0" err="1" smtClean="0">
                <a:solidFill>
                  <a:srgbClr val="FF0000"/>
                </a:solidFill>
                <a:latin typeface="Calibri"/>
                <a:ea typeface="+mn-ea"/>
              </a:rPr>
              <a:t>All</a:t>
            </a:r>
            <a:r>
              <a:rPr lang="nl-BE" sz="2000" b="1" kern="0" dirty="0" smtClean="0">
                <a:solidFill>
                  <a:srgbClr val="FF0000"/>
                </a:solidFill>
                <a:latin typeface="Calibri"/>
                <a:ea typeface="+mn-ea"/>
              </a:rPr>
              <a:t>?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850106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Outline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Bacherlor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Medicine LUMC (curriculum 2012)</a:t>
            </a:r>
            <a:endParaRPr lang="nl-NL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44" y="1124745"/>
            <a:ext cx="8123124" cy="518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Rechte verbindingslijn met pijl 8"/>
          <p:cNvCxnSpPr/>
          <p:nvPr/>
        </p:nvCxnSpPr>
        <p:spPr bwMode="auto">
          <a:xfrm>
            <a:off x="227256" y="3840485"/>
            <a:ext cx="576064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Rechte verbindingslijn met pijl 9"/>
          <p:cNvCxnSpPr/>
          <p:nvPr/>
        </p:nvCxnSpPr>
        <p:spPr bwMode="auto">
          <a:xfrm>
            <a:off x="227256" y="5514057"/>
            <a:ext cx="576064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hthoek 13"/>
          <p:cNvSpPr/>
          <p:nvPr/>
        </p:nvSpPr>
        <p:spPr bwMode="auto">
          <a:xfrm>
            <a:off x="4685082" y="1296442"/>
            <a:ext cx="432048" cy="93875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3517424" y="2813452"/>
            <a:ext cx="391455" cy="69967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4290466" y="4478020"/>
            <a:ext cx="227851" cy="72008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Rechte verbindingslijn met pijl 19"/>
          <p:cNvCxnSpPr/>
          <p:nvPr/>
        </p:nvCxnSpPr>
        <p:spPr bwMode="auto">
          <a:xfrm>
            <a:off x="227256" y="2518812"/>
            <a:ext cx="576064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hthoek 20"/>
          <p:cNvSpPr/>
          <p:nvPr/>
        </p:nvSpPr>
        <p:spPr bwMode="auto">
          <a:xfrm>
            <a:off x="1193799" y="2390056"/>
            <a:ext cx="7655561" cy="26744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hthoek 21"/>
          <p:cNvSpPr/>
          <p:nvPr/>
        </p:nvSpPr>
        <p:spPr bwMode="auto">
          <a:xfrm>
            <a:off x="1193799" y="3695075"/>
            <a:ext cx="7655559" cy="26744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hthoek 26"/>
          <p:cNvSpPr/>
          <p:nvPr/>
        </p:nvSpPr>
        <p:spPr bwMode="auto">
          <a:xfrm>
            <a:off x="1193799" y="5378693"/>
            <a:ext cx="7655560" cy="26744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hthoek 27"/>
          <p:cNvSpPr/>
          <p:nvPr/>
        </p:nvSpPr>
        <p:spPr bwMode="auto">
          <a:xfrm>
            <a:off x="1203959" y="4449048"/>
            <a:ext cx="1918078" cy="74905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0" y="4473548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Half </a:t>
            </a:r>
            <a:br>
              <a:rPr lang="en-US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minor</a:t>
            </a:r>
            <a:endParaRPr lang="nl-NL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7669718" y="6554731"/>
            <a:ext cx="1235075" cy="260350"/>
          </a:xfrm>
        </p:spPr>
        <p:txBody>
          <a:bodyPr/>
          <a:lstStyle/>
          <a:p>
            <a:r>
              <a:rPr lang="nl-NL" smtClean="0"/>
              <a:t>11-11-2016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268728" y="6577881"/>
            <a:ext cx="3752850" cy="260350"/>
          </a:xfrm>
        </p:spPr>
        <p:txBody>
          <a:bodyPr/>
          <a:lstStyle/>
          <a:p>
            <a:r>
              <a:rPr lang="nl-NL" dirty="0" smtClean="0"/>
              <a:t>FWD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552675" y="6583363"/>
            <a:ext cx="576263" cy="260350"/>
          </a:xfrm>
        </p:spPr>
        <p:txBody>
          <a:bodyPr/>
          <a:lstStyle/>
          <a:p>
            <a:fld id="{818B8827-95C3-4C55-9AE0-A451FE00C1B3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479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1" grpId="0" animBg="1"/>
      <p:bldP spid="22" grpId="0" animBg="1"/>
      <p:bldP spid="27" grpId="0" animBg="1"/>
      <p:bldP spid="28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Outline Line Scientific Training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478650" cy="5113338"/>
          </a:xfrm>
        </p:spPr>
        <p:txBody>
          <a:bodyPr/>
          <a:lstStyle/>
          <a:p>
            <a:r>
              <a:rPr lang="nl-NL" dirty="0" err="1" smtClean="0"/>
              <a:t>Integrated</a:t>
            </a:r>
            <a:r>
              <a:rPr lang="nl-NL" dirty="0" smtClean="0"/>
              <a:t> </a:t>
            </a:r>
            <a:r>
              <a:rPr lang="nl-NL" dirty="0" err="1" smtClean="0"/>
              <a:t>elements</a:t>
            </a:r>
            <a:r>
              <a:rPr lang="nl-NL" dirty="0" smtClean="0"/>
              <a:t> in </a:t>
            </a:r>
            <a:r>
              <a:rPr lang="nl-NL" dirty="0" err="1"/>
              <a:t>regular</a:t>
            </a:r>
            <a:r>
              <a:rPr lang="nl-NL" dirty="0"/>
              <a:t> courses </a:t>
            </a:r>
            <a:endParaRPr lang="nl-NL" dirty="0" smtClean="0"/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70C0"/>
                </a:solidFill>
              </a:rPr>
              <a:t>Medical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history</a:t>
            </a:r>
            <a:r>
              <a:rPr lang="nl-NL" dirty="0" smtClean="0">
                <a:solidFill>
                  <a:srgbClr val="0070C0"/>
                </a:solidFill>
              </a:rPr>
              <a:t> / </a:t>
            </a:r>
            <a:r>
              <a:rPr lang="nl-NL" dirty="0" err="1">
                <a:solidFill>
                  <a:srgbClr val="0070C0"/>
                </a:solidFill>
              </a:rPr>
              <a:t>E</a:t>
            </a:r>
            <a:r>
              <a:rPr lang="nl-NL" dirty="0" err="1" smtClean="0">
                <a:solidFill>
                  <a:srgbClr val="0070C0"/>
                </a:solidFill>
              </a:rPr>
              <a:t>thics</a:t>
            </a:r>
            <a:r>
              <a:rPr lang="nl-NL" dirty="0" smtClean="0">
                <a:solidFill>
                  <a:srgbClr val="0070C0"/>
                </a:solidFill>
              </a:rPr>
              <a:t> / </a:t>
            </a:r>
            <a:r>
              <a:rPr lang="nl-NL" dirty="0" err="1" smtClean="0">
                <a:solidFill>
                  <a:srgbClr val="0070C0"/>
                </a:solidFill>
              </a:rPr>
              <a:t>Philosophy</a:t>
            </a:r>
            <a:endParaRPr lang="nl-NL" dirty="0" smtClean="0">
              <a:solidFill>
                <a:srgbClr val="0070C0"/>
              </a:solidFill>
            </a:endParaRP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70C0"/>
                </a:solidFill>
              </a:rPr>
              <a:t>Debate</a:t>
            </a:r>
            <a:r>
              <a:rPr lang="nl-NL" dirty="0" smtClean="0">
                <a:solidFill>
                  <a:srgbClr val="0070C0"/>
                </a:solidFill>
              </a:rPr>
              <a:t> in classroom </a:t>
            </a:r>
            <a:r>
              <a:rPr lang="nl-NL" sz="600" dirty="0" smtClean="0">
                <a:solidFill>
                  <a:srgbClr val="0070C0"/>
                </a:solidFill>
              </a:rPr>
              <a:t>(NNT bij DM?)</a:t>
            </a:r>
            <a:endParaRPr lang="nl-NL" dirty="0" smtClean="0">
              <a:solidFill>
                <a:srgbClr val="0070C0"/>
              </a:solidFill>
            </a:endParaRP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70C0"/>
                </a:solidFill>
              </a:rPr>
              <a:t>Assignments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Pubmed</a:t>
            </a:r>
            <a:r>
              <a:rPr lang="nl-NL" dirty="0" smtClean="0">
                <a:solidFill>
                  <a:srgbClr val="0070C0"/>
                </a:solidFill>
              </a:rPr>
              <a:t> / </a:t>
            </a:r>
            <a:r>
              <a:rPr lang="nl-NL" dirty="0" err="1" smtClean="0">
                <a:solidFill>
                  <a:srgbClr val="0070C0"/>
                </a:solidFill>
              </a:rPr>
              <a:t>scientific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writing</a:t>
            </a:r>
            <a:r>
              <a:rPr lang="nl-NL" dirty="0" smtClean="0">
                <a:solidFill>
                  <a:srgbClr val="0070C0"/>
                </a:solidFill>
              </a:rPr>
              <a:t> / presenting </a:t>
            </a:r>
            <a:r>
              <a:rPr lang="nl-NL" dirty="0" err="1" smtClean="0">
                <a:solidFill>
                  <a:srgbClr val="0070C0"/>
                </a:solidFill>
              </a:rPr>
              <a:t>evidence</a:t>
            </a:r>
            <a:r>
              <a:rPr lang="nl-NL" dirty="0" smtClean="0">
                <a:solidFill>
                  <a:srgbClr val="0070C0"/>
                </a:solidFill>
              </a:rPr>
              <a:t> in </a:t>
            </a:r>
            <a:r>
              <a:rPr lang="nl-NL" dirty="0" err="1" smtClean="0">
                <a:solidFill>
                  <a:srgbClr val="0070C0"/>
                </a:solidFill>
              </a:rPr>
              <a:t>working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groups</a:t>
            </a:r>
            <a:endParaRPr lang="nl-NL" dirty="0" smtClean="0">
              <a:solidFill>
                <a:srgbClr val="0070C0"/>
              </a:solidFill>
            </a:endParaRPr>
          </a:p>
          <a:p>
            <a:pPr marL="0" lvl="2" indent="0">
              <a:spcBef>
                <a:spcPts val="0"/>
              </a:spcBef>
              <a:buNone/>
              <a:tabLst>
                <a:tab pos="358775" algn="l"/>
              </a:tabLst>
            </a:pPr>
            <a:r>
              <a:rPr lang="nl-NL" sz="1800" i="1" dirty="0">
                <a:solidFill>
                  <a:srgbClr val="0070C0"/>
                </a:solidFill>
              </a:rPr>
              <a:t>	</a:t>
            </a:r>
            <a:r>
              <a:rPr lang="nl-NL" sz="1800" i="1" dirty="0" err="1" smtClean="0">
                <a:solidFill>
                  <a:srgbClr val="0070C0"/>
                </a:solidFill>
              </a:rPr>
              <a:t>Organised</a:t>
            </a:r>
            <a:r>
              <a:rPr lang="nl-NL" sz="1800" i="1" dirty="0" smtClean="0">
                <a:solidFill>
                  <a:srgbClr val="0070C0"/>
                </a:solidFill>
              </a:rPr>
              <a:t> </a:t>
            </a:r>
            <a:r>
              <a:rPr lang="nl-NL" sz="1800" i="1" dirty="0" err="1" smtClean="0">
                <a:solidFill>
                  <a:srgbClr val="0070C0"/>
                </a:solidFill>
              </a:rPr>
              <a:t>and</a:t>
            </a:r>
            <a:r>
              <a:rPr lang="nl-NL" sz="1800" i="1" dirty="0" smtClean="0">
                <a:solidFill>
                  <a:srgbClr val="0070C0"/>
                </a:solidFill>
              </a:rPr>
              <a:t> </a:t>
            </a:r>
            <a:r>
              <a:rPr lang="nl-NL" sz="1800" i="1" dirty="0" err="1" smtClean="0">
                <a:solidFill>
                  <a:srgbClr val="0070C0"/>
                </a:solidFill>
              </a:rPr>
              <a:t>tested</a:t>
            </a:r>
            <a:r>
              <a:rPr lang="nl-NL" sz="1800" i="1" dirty="0" smtClean="0">
                <a:solidFill>
                  <a:srgbClr val="0070C0"/>
                </a:solidFill>
              </a:rPr>
              <a:t> in </a:t>
            </a:r>
            <a:r>
              <a:rPr lang="nl-NL" sz="1800" i="1" dirty="0" err="1" smtClean="0">
                <a:solidFill>
                  <a:srgbClr val="0070C0"/>
                </a:solidFill>
              </a:rPr>
              <a:t>that</a:t>
            </a:r>
            <a:r>
              <a:rPr lang="nl-NL" sz="1800" i="1" dirty="0" smtClean="0">
                <a:solidFill>
                  <a:srgbClr val="0070C0"/>
                </a:solidFill>
              </a:rPr>
              <a:t> course </a:t>
            </a:r>
            <a:r>
              <a:rPr lang="nl-NL" sz="600" dirty="0" smtClean="0">
                <a:solidFill>
                  <a:srgbClr val="0070C0"/>
                </a:solidFill>
              </a:rPr>
              <a:t>(</a:t>
            </a:r>
            <a:r>
              <a:rPr lang="nl-NL" sz="600" dirty="0" err="1" smtClean="0">
                <a:solidFill>
                  <a:srgbClr val="0070C0"/>
                </a:solidFill>
              </a:rPr>
              <a:t>cemeted</a:t>
            </a:r>
            <a:r>
              <a:rPr lang="nl-NL" sz="600" dirty="0" smtClean="0">
                <a:solidFill>
                  <a:srgbClr val="0070C0"/>
                </a:solidFill>
              </a:rPr>
              <a:t> hip </a:t>
            </a:r>
            <a:r>
              <a:rPr lang="nl-NL" sz="600" dirty="0" err="1" smtClean="0">
                <a:solidFill>
                  <a:srgbClr val="0070C0"/>
                </a:solidFill>
              </a:rPr>
              <a:t>replacement</a:t>
            </a:r>
            <a:r>
              <a:rPr lang="nl-NL" sz="600" dirty="0" smtClean="0">
                <a:solidFill>
                  <a:srgbClr val="0070C0"/>
                </a:solidFill>
              </a:rPr>
              <a:t>?)</a:t>
            </a:r>
            <a:endParaRPr lang="nl-NL" sz="1800" i="1" dirty="0" smtClean="0">
              <a:solidFill>
                <a:srgbClr val="0070C0"/>
              </a:solidFill>
            </a:endParaRPr>
          </a:p>
          <a:p>
            <a:endParaRPr lang="en-US" sz="800" dirty="0" smtClean="0"/>
          </a:p>
          <a:p>
            <a:r>
              <a:rPr lang="nl-NL" dirty="0" smtClean="0"/>
              <a:t>Line </a:t>
            </a:r>
            <a:r>
              <a:rPr lang="nl-NL" dirty="0" err="1" smtClean="0"/>
              <a:t>assignments</a:t>
            </a:r>
            <a:r>
              <a:rPr lang="nl-NL" dirty="0" smtClean="0"/>
              <a:t> (on line-</a:t>
            </a:r>
            <a:r>
              <a:rPr lang="nl-NL" dirty="0" err="1" smtClean="0"/>
              <a:t>days</a:t>
            </a:r>
            <a:r>
              <a:rPr lang="nl-NL" dirty="0" smtClean="0"/>
              <a:t>)</a:t>
            </a:r>
            <a:endParaRPr lang="nl-NL" dirty="0"/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Data collection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Scientific writing (peer review) and presenting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English in Medicine (6 working group sessions, write your own CV)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CAT-project = Bachelor-thesis</a:t>
            </a:r>
          </a:p>
          <a:p>
            <a:endParaRPr lang="nl-NL" sz="800" dirty="0" smtClean="0"/>
          </a:p>
          <a:p>
            <a:r>
              <a:rPr lang="nl-NL" dirty="0" smtClean="0"/>
              <a:t>Courses </a:t>
            </a:r>
            <a:r>
              <a:rPr lang="nl-NL" dirty="0" err="1" smtClean="0"/>
              <a:t>scientific</a:t>
            </a:r>
            <a:r>
              <a:rPr lang="nl-NL" dirty="0" smtClean="0"/>
              <a:t> training </a:t>
            </a:r>
            <a:r>
              <a:rPr lang="nl-NL" dirty="0"/>
              <a:t>- 2 </a:t>
            </a:r>
            <a:r>
              <a:rPr lang="nl-NL" dirty="0" smtClean="0"/>
              <a:t>weeks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year</a:t>
            </a:r>
            <a:endParaRPr lang="nl-NL" dirty="0" smtClean="0"/>
          </a:p>
          <a:p>
            <a:endParaRPr lang="nl-NL" sz="800" dirty="0" smtClean="0"/>
          </a:p>
          <a:p>
            <a:r>
              <a:rPr lang="en-US" dirty="0" smtClean="0"/>
              <a:t>[Half minor: 10 weeks in 3</a:t>
            </a:r>
            <a:r>
              <a:rPr lang="en-US" baseline="30000" dirty="0" smtClean="0"/>
              <a:t>rd</a:t>
            </a:r>
            <a:r>
              <a:rPr lang="en-US" dirty="0" smtClean="0"/>
              <a:t> year Bachelor]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97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 smtClean="0"/>
              <a:t>Course AWV-3: CAT-project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5137" y="1000242"/>
            <a:ext cx="8544391" cy="5113338"/>
          </a:xfrm>
        </p:spPr>
        <p:txBody>
          <a:bodyPr/>
          <a:lstStyle/>
          <a:p>
            <a:r>
              <a:rPr lang="en-US" dirty="0" smtClean="0"/>
              <a:t>300 3rd-year students, each linked to a specialist-in-training (AIOS)</a:t>
            </a:r>
          </a:p>
          <a:p>
            <a:r>
              <a:rPr lang="en-US" dirty="0" smtClean="0"/>
              <a:t>AIOS has real clinical problem, student prepares Critical Appraisal of a Topic (CAT)</a:t>
            </a:r>
          </a:p>
          <a:p>
            <a:r>
              <a:rPr lang="en-US" dirty="0" smtClean="0"/>
              <a:t>AIOS gives supervision (is allowed to prepare 1 CAT less himself)</a:t>
            </a:r>
          </a:p>
          <a:p>
            <a:endParaRPr lang="en-US" dirty="0" smtClean="0"/>
          </a:p>
          <a:p>
            <a:r>
              <a:rPr lang="en-US" dirty="0" smtClean="0"/>
              <a:t>Preparation: 1 week course AWV-3 (7-steps CAT)</a:t>
            </a:r>
          </a:p>
          <a:p>
            <a:endParaRPr lang="en-US" dirty="0" smtClean="0"/>
          </a:p>
          <a:p>
            <a:r>
              <a:rPr lang="en-US" dirty="0" smtClean="0"/>
              <a:t>Supervision by </a:t>
            </a:r>
            <a:r>
              <a:rPr lang="en-US" dirty="0" err="1" smtClean="0"/>
              <a:t>Walaeus</a:t>
            </a:r>
            <a:r>
              <a:rPr lang="en-US" dirty="0" smtClean="0"/>
              <a:t> library (search-strategy) and </a:t>
            </a:r>
            <a:r>
              <a:rPr lang="en-US" dirty="0" err="1" smtClean="0"/>
              <a:t>CiS</a:t>
            </a:r>
            <a:r>
              <a:rPr lang="en-US" dirty="0" smtClean="0"/>
              <a:t> (writing, peer review)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Win – Win – Win:</a:t>
            </a:r>
          </a:p>
          <a:p>
            <a:pPr>
              <a:tabLst>
                <a:tab pos="1524000" algn="l"/>
              </a:tabLst>
            </a:pPr>
            <a:r>
              <a:rPr lang="en-US" dirty="0" smtClean="0"/>
              <a:t>Student:	real clinical problem</a:t>
            </a:r>
          </a:p>
          <a:p>
            <a:pPr>
              <a:tabLst>
                <a:tab pos="1524000" algn="l"/>
              </a:tabLst>
            </a:pPr>
            <a:r>
              <a:rPr lang="en-US" dirty="0" smtClean="0"/>
              <a:t>AIOS:	1 CAT less to make</a:t>
            </a:r>
          </a:p>
          <a:p>
            <a:pPr>
              <a:tabLst>
                <a:tab pos="1524000" algn="l"/>
              </a:tabLst>
            </a:pPr>
            <a:r>
              <a:rPr lang="en-US" dirty="0" smtClean="0"/>
              <a:t>Department: 	motivated students around, new input by trained students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07106" y="6214646"/>
            <a:ext cx="3836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Coordinators: Saskia le </a:t>
            </a:r>
            <a:r>
              <a:rPr lang="en-US" sz="1600" i="1" dirty="0" err="1" smtClean="0">
                <a:solidFill>
                  <a:schemeClr val="bg2"/>
                </a:solidFill>
                <a:latin typeface="+mn-lt"/>
              </a:rPr>
              <a:t>Cessie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 &amp; Arno </a:t>
            </a:r>
            <a:r>
              <a:rPr lang="en-US" sz="1600" i="1" dirty="0" err="1" smtClean="0">
                <a:solidFill>
                  <a:schemeClr val="bg2"/>
                </a:solidFill>
                <a:latin typeface="+mn-lt"/>
              </a:rPr>
              <a:t>Roest</a:t>
            </a:r>
            <a:endParaRPr lang="nl-NL" sz="1600" i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33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anmed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17" y="936435"/>
            <a:ext cx="1657350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7812" y="217132"/>
            <a:ext cx="7136000" cy="71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nl-NL" kern="0" dirty="0" smtClean="0"/>
              <a:t>CANMEDS Key Competencies for Physicians: SCHOLAR</a:t>
            </a:r>
            <a:br>
              <a:rPr lang="en-US" altLang="nl-NL" kern="0" dirty="0" smtClean="0"/>
            </a:br>
            <a:r>
              <a:rPr lang="en-US" altLang="nl-NL" kern="0" dirty="0" smtClean="0"/>
              <a:t/>
            </a:r>
            <a:br>
              <a:rPr lang="en-US" altLang="nl-NL" kern="0" dirty="0" smtClean="0"/>
            </a:br>
            <a:r>
              <a:rPr lang="en-US" altLang="nl-NL" kern="0" dirty="0" smtClean="0"/>
              <a:t>Scholar:</a:t>
            </a:r>
            <a:endParaRPr lang="en-US" altLang="nl-NL" kern="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1568832"/>
            <a:ext cx="822960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892175">
              <a:lnSpc>
                <a:spcPct val="90000"/>
              </a:lnSpc>
              <a:buFontTx/>
              <a:buAutoNum type="arabicPeriod"/>
            </a:pPr>
            <a:r>
              <a:rPr lang="en-US" altLang="nl-NL" sz="2000" kern="0" dirty="0" smtClean="0">
                <a:solidFill>
                  <a:schemeClr val="accent6"/>
                </a:solidFill>
              </a:rPr>
              <a:t>Critically </a:t>
            </a:r>
            <a:r>
              <a:rPr lang="en-US" altLang="nl-NL" sz="2000" kern="0" dirty="0">
                <a:solidFill>
                  <a:schemeClr val="accent6"/>
                </a:solidFill>
              </a:rPr>
              <a:t>evaluate information and its sources, </a:t>
            </a:r>
            <a:r>
              <a:rPr lang="en-US" altLang="nl-NL" sz="2000" kern="0" dirty="0" smtClean="0">
                <a:solidFill>
                  <a:schemeClr val="accent6"/>
                </a:solidFill>
              </a:rPr>
              <a:t/>
            </a:r>
            <a:br>
              <a:rPr lang="en-US" altLang="nl-NL" sz="2000" kern="0" dirty="0" smtClean="0">
                <a:solidFill>
                  <a:schemeClr val="accent6"/>
                </a:solidFill>
              </a:rPr>
            </a:br>
            <a:r>
              <a:rPr lang="en-US" altLang="nl-NL" sz="2000" kern="0" dirty="0" smtClean="0">
                <a:solidFill>
                  <a:schemeClr val="accent6"/>
                </a:solidFill>
              </a:rPr>
              <a:t>and </a:t>
            </a:r>
            <a:r>
              <a:rPr lang="en-US" altLang="nl-NL" sz="2000" kern="0" dirty="0">
                <a:solidFill>
                  <a:schemeClr val="accent6"/>
                </a:solidFill>
              </a:rPr>
              <a:t>apply this appropriately to practice </a:t>
            </a:r>
            <a:r>
              <a:rPr lang="en-US" altLang="nl-NL" sz="2000" kern="0" dirty="0" smtClean="0">
                <a:solidFill>
                  <a:schemeClr val="accent6"/>
                </a:solidFill>
              </a:rPr>
              <a:t>decisions</a:t>
            </a:r>
            <a:br>
              <a:rPr lang="en-US" altLang="nl-NL" sz="2000" kern="0" dirty="0" smtClean="0">
                <a:solidFill>
                  <a:schemeClr val="accent6"/>
                </a:solidFill>
              </a:rPr>
            </a:br>
            <a:endParaRPr lang="en-US" altLang="nl-NL" sz="2000" kern="0" dirty="0" smtClean="0">
              <a:solidFill>
                <a:schemeClr val="accent6"/>
              </a:solidFill>
            </a:endParaRPr>
          </a:p>
          <a:p>
            <a:pPr marL="457200" indent="-457200" defTabSz="892175">
              <a:lnSpc>
                <a:spcPct val="90000"/>
              </a:lnSpc>
              <a:buFontTx/>
              <a:buAutoNum type="arabicPeriod"/>
            </a:pPr>
            <a:endParaRPr lang="en-US" altLang="nl-NL" sz="2000" kern="0" dirty="0">
              <a:solidFill>
                <a:schemeClr val="accent6"/>
              </a:solidFill>
            </a:endParaRPr>
          </a:p>
          <a:p>
            <a:pPr marL="457200" indent="-457200" defTabSz="892175">
              <a:lnSpc>
                <a:spcPct val="90000"/>
              </a:lnSpc>
              <a:buFontTx/>
              <a:buAutoNum type="arabicPeriod"/>
            </a:pPr>
            <a:endParaRPr lang="en-US" altLang="nl-NL" sz="2000" kern="0" dirty="0" smtClean="0">
              <a:solidFill>
                <a:schemeClr val="accent6"/>
              </a:solidFill>
            </a:endParaRPr>
          </a:p>
          <a:p>
            <a:pPr marL="457200" indent="-457200" defTabSz="892175">
              <a:lnSpc>
                <a:spcPct val="90000"/>
              </a:lnSpc>
              <a:buFontTx/>
              <a:buAutoNum type="arabicPeriod"/>
            </a:pPr>
            <a:endParaRPr lang="en-US" altLang="nl-NL" sz="2000" kern="0" dirty="0">
              <a:solidFill>
                <a:schemeClr val="accent6"/>
              </a:solidFill>
            </a:endParaRPr>
          </a:p>
          <a:p>
            <a:pPr marL="358775" indent="-358775" defTabSz="892175">
              <a:lnSpc>
                <a:spcPct val="90000"/>
              </a:lnSpc>
              <a:buFontTx/>
              <a:buAutoNum type="arabicPeriod" startAt="2"/>
            </a:pPr>
            <a:r>
              <a:rPr lang="en-US" altLang="nl-NL" sz="2000" kern="0" dirty="0" smtClean="0">
                <a:solidFill>
                  <a:schemeClr val="accent6"/>
                </a:solidFill>
              </a:rPr>
              <a:t>Contribute to the creation, dissemination, application, </a:t>
            </a:r>
            <a:br>
              <a:rPr lang="en-US" altLang="nl-NL" sz="2000" kern="0" dirty="0" smtClean="0">
                <a:solidFill>
                  <a:schemeClr val="accent6"/>
                </a:solidFill>
              </a:rPr>
            </a:br>
            <a:r>
              <a:rPr lang="en-US" altLang="nl-NL" sz="2000" kern="0" dirty="0" smtClean="0">
                <a:solidFill>
                  <a:schemeClr val="accent6"/>
                </a:solidFill>
              </a:rPr>
              <a:t>and translation of new medical knowledge and practices</a:t>
            </a:r>
            <a:endParaRPr lang="en-US" altLang="nl-NL" sz="2000" kern="0" dirty="0">
              <a:solidFill>
                <a:schemeClr val="accent6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283968" y="257137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Using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research </a:t>
            </a:r>
            <a:endParaRPr lang="en-US" sz="2000" b="1" dirty="0" smtClean="0">
              <a:solidFill>
                <a:srgbClr val="FF0000"/>
              </a:solidFill>
              <a:latin typeface="+mn-lt"/>
              <a:sym typeface="Wingdings" panose="05000000000000000000" pitchFamily="2" charset="2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(Evidence Based Medicine)</a:t>
            </a:r>
            <a:endParaRPr lang="nl-NL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256922" y="4538836"/>
            <a:ext cx="302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 Doing research</a:t>
            </a:r>
            <a:endParaRPr lang="nl-NL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57200" y="5301208"/>
            <a:ext cx="8075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892175">
              <a:lnSpc>
                <a:spcPct val="90000"/>
              </a:lnSpc>
              <a:buFontTx/>
              <a:buAutoNum type="arabicPeriod" startAt="3"/>
            </a:pPr>
            <a:r>
              <a:rPr lang="en-US" altLang="nl-NL" sz="2000" dirty="0" smtClean="0">
                <a:solidFill>
                  <a:schemeClr val="bg1">
                    <a:lumMod val="75000"/>
                  </a:schemeClr>
                </a:solidFill>
              </a:rPr>
              <a:t>Maintain and enhance professional activities through ongoing learning</a:t>
            </a:r>
          </a:p>
          <a:p>
            <a:pPr marL="457200" indent="-457200" defTabSz="892175">
              <a:lnSpc>
                <a:spcPct val="90000"/>
              </a:lnSpc>
              <a:buFontTx/>
              <a:buAutoNum type="arabicPeriod" startAt="3"/>
            </a:pPr>
            <a:endParaRPr lang="en-US" altLang="nl-NL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defTabSz="892175">
              <a:lnSpc>
                <a:spcPct val="90000"/>
              </a:lnSpc>
            </a:pPr>
            <a:r>
              <a:rPr lang="en-US" altLang="nl-NL" sz="2000" dirty="0" smtClean="0">
                <a:solidFill>
                  <a:schemeClr val="bg1">
                    <a:lumMod val="75000"/>
                  </a:schemeClr>
                </a:solidFill>
              </a:rPr>
              <a:t>4.	Facilitate the learning of patients, families, students, residents, other health professionals, the public, and others, as appropriate</a:t>
            </a:r>
          </a:p>
          <a:p>
            <a:pPr marL="457200" indent="-457200" defTabSz="892175">
              <a:lnSpc>
                <a:spcPct val="90000"/>
              </a:lnSpc>
              <a:buFontTx/>
              <a:buNone/>
            </a:pPr>
            <a:endParaRPr lang="en-US" altLang="nl-N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ijdelijke aanduiding voor datum 2"/>
          <p:cNvSpPr>
            <a:spLocks noGrp="1"/>
          </p:cNvSpPr>
          <p:nvPr/>
        </p:nvSpPr>
        <p:spPr bwMode="auto">
          <a:xfrm>
            <a:off x="6323806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9pPr>
          </a:lstStyle>
          <a:p>
            <a:r>
              <a:rPr lang="nl-NL" dirty="0" smtClean="0"/>
              <a:t>11-11-2016</a:t>
            </a:r>
            <a:endParaRPr lang="en-GB" dirty="0"/>
          </a:p>
        </p:txBody>
      </p:sp>
      <p:sp>
        <p:nvSpPr>
          <p:cNvPr id="15" name="Tijdelijke aanduiding voor voettekst 4"/>
          <p:cNvSpPr>
            <a:spLocks noGrp="1"/>
          </p:cNvSpPr>
          <p:nvPr/>
        </p:nvSpPr>
        <p:spPr bwMode="auto">
          <a:xfrm>
            <a:off x="1278731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9pPr>
          </a:lstStyle>
          <a:p>
            <a:r>
              <a:rPr lang="it-IT" dirty="0" smtClean="0"/>
              <a:t>FWD</a:t>
            </a:r>
            <a:endParaRPr lang="en-GB" dirty="0"/>
          </a:p>
        </p:txBody>
      </p:sp>
      <p:sp>
        <p:nvSpPr>
          <p:cNvPr id="16" name="Tijdelijke aanduiding voor dianummer 5"/>
          <p:cNvSpPr>
            <a:spLocks noGrp="1"/>
          </p:cNvSpPr>
          <p:nvPr/>
        </p:nvSpPr>
        <p:spPr bwMode="auto">
          <a:xfrm>
            <a:off x="540544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9pPr>
          </a:lstStyle>
          <a:p>
            <a:fld id="{5306AC46-015F-6E44-B83A-36E79AEF535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2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nl-NL" dirty="0" smtClean="0">
                <a:latin typeface="Arial" pitchFamily="34" charset="0"/>
              </a:rPr>
              <a:t>Estimated time for students (4 ECTS in total)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86522"/>
              </p:ext>
            </p:extLst>
          </p:nvPr>
        </p:nvGraphicFramePr>
        <p:xfrm>
          <a:off x="801052" y="1078866"/>
          <a:ext cx="7958138" cy="5329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66"/>
                <a:gridCol w="6386072"/>
              </a:tblGrid>
              <a:tr h="841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Hours</a:t>
                      </a:r>
                      <a:r>
                        <a:rPr lang="nl-NL" sz="1600" dirty="0" smtClean="0">
                          <a:solidFill>
                            <a:schemeClr val="bg1"/>
                          </a:solidFill>
                          <a:effectLst/>
                        </a:rPr>
                        <a:t> (student)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718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Course AWV-3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28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Develop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 search </a:t>
                      </a:r>
                      <a:r>
                        <a:rPr lang="nl-NL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strategy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28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Prepare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 draft 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28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Working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 Group: 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</a:rPr>
                        <a:t>feedback 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on draft 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28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</a:rPr>
                        <a:t>Peer feedback 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on draft 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28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Prepare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 draft 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28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individual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 tutorial (</a:t>
                      </a:r>
                      <a:r>
                        <a:rPr lang="nl-NL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CiS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28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Working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 Group: feedback on draft 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28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</a:rPr>
                        <a:t>Peer feedback 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on 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</a:rPr>
                        <a:t>draft 2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28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Prepare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 draft </a:t>
                      </a:r>
                      <a:r>
                        <a:rPr lang="nl-NL" sz="1600" dirty="0">
                          <a:solidFill>
                            <a:schemeClr val="bg2"/>
                          </a:solidFill>
                          <a:effectLst/>
                        </a:rPr>
                        <a:t>3 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nl-NL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final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nl-NL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version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70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Presentation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55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Contact </a:t>
                      </a:r>
                      <a:r>
                        <a:rPr lang="nl-NL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with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  <a:effectLst/>
                        </a:rPr>
                        <a:t> AIOS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1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bg1"/>
                          </a:solidFill>
                          <a:effectLst/>
                        </a:rPr>
                        <a:t> 112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4454" marR="44454" marT="0" marB="0" anchor="b"/>
                </a:tc>
              </a:tr>
            </a:tbl>
          </a:graphicData>
        </a:graphic>
      </p:graphicFrame>
      <p:sp>
        <p:nvSpPr>
          <p:cNvPr id="16435" name="Rectangle 1"/>
          <p:cNvSpPr>
            <a:spLocks noChangeArrowheads="1"/>
          </p:cNvSpPr>
          <p:nvPr/>
        </p:nvSpPr>
        <p:spPr bwMode="auto">
          <a:xfrm>
            <a:off x="2076450" y="1709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endParaRPr lang="nl-NL" alt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1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>
                <a:latin typeface="Arial" pitchFamily="34" charset="0"/>
              </a:rPr>
              <a:t>Assessment CAT-project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829232"/>
              </p:ext>
            </p:extLst>
          </p:nvPr>
        </p:nvGraphicFramePr>
        <p:xfrm>
          <a:off x="250825" y="1034415"/>
          <a:ext cx="8713788" cy="545782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941192"/>
                <a:gridCol w="2158272"/>
                <a:gridCol w="2614324"/>
              </a:tblGrid>
              <a:tr h="52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chemeClr val="bg1"/>
                          </a:solidFill>
                          <a:effectLst/>
                        </a:rPr>
                        <a:t>Summative judgement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chemeClr val="bg1"/>
                          </a:solidFill>
                          <a:effectLst/>
                        </a:rPr>
                        <a:t>Domain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chemeClr val="bg1"/>
                          </a:solidFill>
                          <a:effectLst/>
                        </a:rPr>
                        <a:t>% of final grade    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</a:tr>
              <a:tr h="52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chemeClr val="bg1"/>
                          </a:solidFill>
                          <a:effectLst/>
                        </a:rPr>
                        <a:t>1. Exam at end of course AWV-3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111166"/>
                          </a:solidFill>
                          <a:effectLst/>
                        </a:rPr>
                        <a:t>Knowledge</a:t>
                      </a:r>
                      <a:endParaRPr lang="en-US" sz="1800" noProof="0" dirty="0">
                        <a:solidFill>
                          <a:srgbClr val="1111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111166"/>
                          </a:solidFill>
                          <a:effectLst/>
                        </a:rPr>
                        <a:t>25%</a:t>
                      </a:r>
                      <a:endParaRPr lang="en-US" sz="1800" noProof="0" dirty="0">
                        <a:solidFill>
                          <a:srgbClr val="1111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</a:tr>
              <a:tr h="782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chemeClr val="bg1"/>
                          </a:solidFill>
                          <a:effectLst/>
                        </a:rPr>
                        <a:t>2. AIOS evaluation of process and collaboration</a:t>
                      </a:r>
                      <a:r>
                        <a:rPr lang="en-US" sz="1800" baseline="0" noProof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noProof="0" dirty="0" smtClean="0">
                          <a:solidFill>
                            <a:schemeClr val="bg1"/>
                          </a:solidFill>
                          <a:effectLst/>
                        </a:rPr>
                        <a:t>CAT-project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111166"/>
                          </a:solidFill>
                          <a:effectLst/>
                        </a:rPr>
                        <a:t>Professional behavior</a:t>
                      </a:r>
                      <a:endParaRPr lang="en-US" sz="1800" noProof="0" dirty="0">
                        <a:solidFill>
                          <a:srgbClr val="1111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111166"/>
                          </a:solidFill>
                          <a:effectLst/>
                        </a:rPr>
                        <a:t>20%</a:t>
                      </a:r>
                      <a:endParaRPr lang="en-US" sz="1800" noProof="0" dirty="0">
                        <a:solidFill>
                          <a:srgbClr val="1111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</a:tr>
              <a:tr h="771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chemeClr val="bg1"/>
                          </a:solidFill>
                          <a:effectLst/>
                        </a:rPr>
                        <a:t>3. AIOS evaluation of CAT-presentation (structure and content)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111166"/>
                          </a:solidFill>
                          <a:effectLst/>
                        </a:rPr>
                        <a:t>Skills</a:t>
                      </a:r>
                      <a:endParaRPr lang="en-US" sz="1800" noProof="0" dirty="0">
                        <a:solidFill>
                          <a:srgbClr val="1111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111166"/>
                          </a:solidFill>
                          <a:effectLst/>
                        </a:rPr>
                        <a:t>20%</a:t>
                      </a:r>
                      <a:endParaRPr lang="en-US" sz="1800" noProof="0" dirty="0">
                        <a:solidFill>
                          <a:srgbClr val="1111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</a:tr>
              <a:tr h="52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chemeClr val="bg1"/>
                          </a:solidFill>
                          <a:effectLst/>
                        </a:rPr>
                        <a:t>4. AIOS evaluation of report (content)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111166"/>
                          </a:solidFill>
                          <a:effectLst/>
                        </a:rPr>
                        <a:t>Knowledge</a:t>
                      </a:r>
                      <a:endParaRPr lang="en-US" sz="1800" noProof="0" dirty="0">
                        <a:solidFill>
                          <a:srgbClr val="1111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111166"/>
                          </a:solidFill>
                          <a:effectLst/>
                        </a:rPr>
                        <a:t>20% </a:t>
                      </a:r>
                      <a:endParaRPr lang="en-US" sz="1800" noProof="0" dirty="0">
                        <a:solidFill>
                          <a:srgbClr val="1111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</a:tr>
              <a:tr h="1169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chemeClr val="bg1"/>
                          </a:solidFill>
                          <a:effectLst/>
                        </a:rPr>
                        <a:t>5. Communication in Science evaluation of report (structure- line of reasoning – scientific writing (English)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111166"/>
                          </a:solidFill>
                          <a:effectLst/>
                        </a:rPr>
                        <a:t>Skills</a:t>
                      </a:r>
                      <a:endParaRPr lang="en-US" sz="1800" noProof="0" dirty="0">
                        <a:solidFill>
                          <a:srgbClr val="1111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111166"/>
                          </a:solidFill>
                          <a:effectLst/>
                        </a:rPr>
                        <a:t>10%</a:t>
                      </a:r>
                      <a:endParaRPr lang="en-US" sz="1800" noProof="0" dirty="0">
                        <a:solidFill>
                          <a:srgbClr val="1111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</a:tr>
              <a:tr h="1169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chemeClr val="bg1"/>
                          </a:solidFill>
                          <a:effectLst/>
                        </a:rPr>
                        <a:t>6. </a:t>
                      </a:r>
                      <a:r>
                        <a:rPr lang="en-US" sz="1800" noProof="0" dirty="0" err="1" smtClean="0">
                          <a:solidFill>
                            <a:schemeClr val="bg1"/>
                          </a:solidFill>
                          <a:effectLst/>
                        </a:rPr>
                        <a:t>CiS</a:t>
                      </a:r>
                      <a:r>
                        <a:rPr lang="en-US" sz="1800" noProof="0" dirty="0" smtClean="0">
                          <a:solidFill>
                            <a:schemeClr val="bg1"/>
                          </a:solidFill>
                          <a:effectLst/>
                        </a:rPr>
                        <a:t> evaluation participation</a:t>
                      </a:r>
                      <a:r>
                        <a:rPr lang="en-US" sz="1800" baseline="0" noProof="0" dirty="0" smtClean="0">
                          <a:solidFill>
                            <a:schemeClr val="bg1"/>
                          </a:solidFill>
                          <a:effectLst/>
                        </a:rPr>
                        <a:t> in working group </a:t>
                      </a:r>
                      <a:r>
                        <a:rPr lang="en-US" sz="1800" noProof="0" dirty="0" smtClean="0">
                          <a:solidFill>
                            <a:schemeClr val="bg1"/>
                          </a:solidFill>
                          <a:effectLst/>
                        </a:rPr>
                        <a:t>/ peer evaluation</a:t>
                      </a:r>
                      <a:br>
                        <a:rPr lang="en-US" sz="1800" noProof="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US" sz="1800" noProof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8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111166"/>
                          </a:solidFill>
                          <a:effectLst/>
                        </a:rPr>
                        <a:t>Professional behavior</a:t>
                      </a:r>
                      <a:endParaRPr lang="en-US" sz="1800" noProof="0" dirty="0">
                        <a:solidFill>
                          <a:srgbClr val="1111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111166"/>
                          </a:solidFill>
                          <a:effectLst/>
                        </a:rPr>
                        <a:t>5%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111166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noProof="0" dirty="0" smtClean="0">
                        <a:solidFill>
                          <a:srgbClr val="11116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111166"/>
                          </a:solidFill>
                          <a:effectLst/>
                        </a:rPr>
                        <a:t>100%</a:t>
                      </a:r>
                      <a:endParaRPr lang="en-US" sz="1800" noProof="0" dirty="0">
                        <a:solidFill>
                          <a:srgbClr val="1111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1" marR="68581" marT="0" marB="0"/>
                </a:tc>
              </a:tr>
            </a:tbl>
          </a:graphicData>
        </a:graphic>
      </p:graphicFrame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60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learning / scientific training seems possible also early in the curriculum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Importance of real / authentic assignments?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Individual or in small groups?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Plagiarism? “Collaboration”?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Role of teacher – organizer, guard, or coach?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Peer pressure?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…?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81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8" y="0"/>
            <a:ext cx="6972580" cy="854075"/>
          </a:xfrm>
        </p:spPr>
        <p:txBody>
          <a:bodyPr anchor="ctr"/>
          <a:lstStyle/>
          <a:p>
            <a:r>
              <a:rPr lang="en-GB" dirty="0" smtClean="0"/>
              <a:t>Scientific training: integrated line or distinct courses?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 integrated line: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Scientific training central in 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Continuity, not a strange element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Competentiegericht</a:t>
            </a:r>
            <a:r>
              <a:rPr lang="en-GB" dirty="0" smtClean="0"/>
              <a:t>, </a:t>
            </a:r>
            <a:r>
              <a:rPr lang="en-GB" dirty="0" err="1" smtClean="0"/>
              <a:t>verweven</a:t>
            </a:r>
            <a:r>
              <a:rPr lang="en-GB" dirty="0" smtClean="0"/>
              <a:t> met </a:t>
            </a:r>
            <a:r>
              <a:rPr lang="en-GB" dirty="0" err="1" smtClean="0"/>
              <a:t>andere</a:t>
            </a:r>
            <a:r>
              <a:rPr lang="en-GB" dirty="0" smtClean="0"/>
              <a:t> </a:t>
            </a:r>
            <a:r>
              <a:rPr lang="en-GB" dirty="0" err="1" smtClean="0"/>
              <a:t>competenties</a:t>
            </a:r>
            <a:r>
              <a:rPr lang="en-GB" dirty="0" smtClean="0"/>
              <a:t> (</a:t>
            </a:r>
            <a:r>
              <a:rPr lang="en-GB" dirty="0" err="1" smtClean="0"/>
              <a:t>Canmeds</a:t>
            </a:r>
            <a:r>
              <a:rPr lang="en-GB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err="1" smtClean="0"/>
              <a:t>Nadelen</a:t>
            </a:r>
            <a:r>
              <a:rPr lang="en-GB" dirty="0" smtClean="0"/>
              <a:t> </a:t>
            </a:r>
            <a:r>
              <a:rPr lang="en-GB" dirty="0" err="1" smtClean="0"/>
              <a:t>geintegreerde</a:t>
            </a:r>
            <a:r>
              <a:rPr lang="en-GB" dirty="0" smtClean="0"/>
              <a:t> </a:t>
            </a:r>
            <a:r>
              <a:rPr lang="en-GB" dirty="0" err="1" smtClean="0"/>
              <a:t>lijn</a:t>
            </a:r>
            <a:r>
              <a:rPr lang="en-GB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AWV </a:t>
            </a:r>
            <a:r>
              <a:rPr lang="en-GB" dirty="0" err="1" smtClean="0"/>
              <a:t>weinig</a:t>
            </a:r>
            <a:r>
              <a:rPr lang="en-GB" dirty="0" smtClean="0"/>
              <a:t> </a:t>
            </a:r>
            <a:r>
              <a:rPr lang="en-GB" dirty="0" err="1" smtClean="0"/>
              <a:t>zichtbaar</a:t>
            </a:r>
            <a:r>
              <a:rPr lang="en-GB" dirty="0" smtClean="0"/>
              <a:t>, </a:t>
            </a: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herkenbaar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Minder </a:t>
            </a:r>
            <a:r>
              <a:rPr lang="en-GB" dirty="0" err="1" smtClean="0"/>
              <a:t>leuke</a:t>
            </a:r>
            <a:r>
              <a:rPr lang="en-GB" dirty="0" smtClean="0"/>
              <a:t> </a:t>
            </a:r>
            <a:r>
              <a:rPr lang="en-GB" dirty="0" err="1" smtClean="0"/>
              <a:t>onderdelen</a:t>
            </a:r>
            <a:r>
              <a:rPr lang="en-GB" dirty="0" smtClean="0"/>
              <a:t> </a:t>
            </a:r>
            <a:r>
              <a:rPr lang="en-GB" dirty="0" err="1" smtClean="0"/>
              <a:t>overheersen</a:t>
            </a:r>
            <a:r>
              <a:rPr lang="en-GB" dirty="0" smtClean="0"/>
              <a:t> in </a:t>
            </a:r>
            <a:r>
              <a:rPr lang="en-GB" dirty="0" err="1" smtClean="0"/>
              <a:t>beeldvorming</a:t>
            </a:r>
            <a:r>
              <a:rPr lang="en-GB" dirty="0" smtClean="0"/>
              <a:t> (‘</a:t>
            </a:r>
            <a:r>
              <a:rPr lang="en-GB" dirty="0" err="1" smtClean="0"/>
              <a:t>statistiek</a:t>
            </a:r>
            <a:r>
              <a:rPr lang="en-GB" dirty="0" smtClean="0"/>
              <a:t>…’)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makkelijk</a:t>
            </a:r>
            <a:r>
              <a:rPr lang="en-GB" dirty="0" smtClean="0"/>
              <a:t> apart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toetsen</a:t>
            </a:r>
            <a:r>
              <a:rPr lang="en-GB" dirty="0" smtClean="0"/>
              <a:t> (“2 </a:t>
            </a:r>
            <a:r>
              <a:rPr lang="en-GB" dirty="0" err="1" smtClean="0"/>
              <a:t>vragen</a:t>
            </a:r>
            <a:r>
              <a:rPr lang="en-GB" dirty="0" smtClean="0"/>
              <a:t> per </a:t>
            </a:r>
            <a:r>
              <a:rPr lang="en-GB" dirty="0" err="1" smtClean="0"/>
              <a:t>tentamen</a:t>
            </a:r>
            <a:r>
              <a:rPr lang="en-GB" dirty="0" smtClean="0"/>
              <a:t>? 9,5 is </a:t>
            </a:r>
            <a:r>
              <a:rPr lang="en-GB" dirty="0" err="1" smtClean="0"/>
              <a:t>ook</a:t>
            </a:r>
            <a:r>
              <a:rPr lang="en-GB" dirty="0" smtClean="0"/>
              <a:t> </a:t>
            </a:r>
            <a:r>
              <a:rPr lang="en-GB" dirty="0" err="1" smtClean="0"/>
              <a:t>goed</a:t>
            </a:r>
            <a:r>
              <a:rPr lang="en-GB" dirty="0" smtClean="0"/>
              <a:t>!”)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Spanningsboog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05606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4301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23528" y="1568370"/>
            <a:ext cx="8642350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3538" indent="-363538" defTabSz="892175">
              <a:lnSpc>
                <a:spcPct val="90000"/>
              </a:lnSpc>
              <a:buFontTx/>
              <a:buNone/>
            </a:pPr>
            <a:r>
              <a:rPr lang="en-US" altLang="nl-NL" sz="2000" kern="0" dirty="0" smtClean="0">
                <a:solidFill>
                  <a:srgbClr val="111166"/>
                </a:solidFill>
              </a:rPr>
              <a:t>In The Netherlands (national Blueprint for medical education): </a:t>
            </a:r>
          </a:p>
          <a:p>
            <a:pPr marL="363538" indent="-363538" defTabSz="892175">
              <a:lnSpc>
                <a:spcPct val="90000"/>
              </a:lnSpc>
              <a:buFontTx/>
              <a:buNone/>
            </a:pPr>
            <a:endParaRPr lang="en-US" altLang="nl-NL" sz="2000" kern="0" dirty="0" smtClean="0">
              <a:solidFill>
                <a:srgbClr val="111166"/>
              </a:solidFill>
            </a:endParaRPr>
          </a:p>
          <a:p>
            <a:pPr marL="363538" indent="-363538" defTabSz="892175">
              <a:lnSpc>
                <a:spcPct val="200000"/>
              </a:lnSpc>
            </a:pPr>
            <a:r>
              <a:rPr lang="en-US" altLang="nl-NL" sz="2000" kern="0" dirty="0" smtClean="0">
                <a:solidFill>
                  <a:srgbClr val="111166"/>
                </a:solidFill>
              </a:rPr>
              <a:t>Personal development / teaching</a:t>
            </a:r>
          </a:p>
          <a:p>
            <a:pPr marL="363538" indent="-363538" defTabSz="892175">
              <a:lnSpc>
                <a:spcPct val="200000"/>
              </a:lnSpc>
            </a:pPr>
            <a:r>
              <a:rPr lang="en-US" altLang="nl-NL" sz="2000" kern="0" dirty="0" smtClean="0">
                <a:solidFill>
                  <a:srgbClr val="111166"/>
                </a:solidFill>
              </a:rPr>
              <a:t>Life-long learning </a:t>
            </a:r>
          </a:p>
          <a:p>
            <a:pPr marL="363538" indent="-363538" defTabSz="892175">
              <a:lnSpc>
                <a:spcPct val="200000"/>
              </a:lnSpc>
            </a:pPr>
            <a:r>
              <a:rPr lang="en-US" altLang="nl-NL" sz="2000" kern="0" dirty="0" smtClean="0">
                <a:solidFill>
                  <a:srgbClr val="111166"/>
                </a:solidFill>
              </a:rPr>
              <a:t>Critical appraisal of the literature (EBM)</a:t>
            </a:r>
          </a:p>
          <a:p>
            <a:pPr marL="363538" indent="-363538" defTabSz="892175">
              <a:lnSpc>
                <a:spcPct val="200000"/>
              </a:lnSpc>
            </a:pPr>
            <a:r>
              <a:rPr lang="en-US" altLang="nl-NL" sz="2000" kern="0" dirty="0" smtClean="0">
                <a:solidFill>
                  <a:srgbClr val="111166"/>
                </a:solidFill>
              </a:rPr>
              <a:t>Design and do a research project</a:t>
            </a:r>
          </a:p>
          <a:p>
            <a:pPr marL="0" indent="0" defTabSz="892175">
              <a:buNone/>
            </a:pPr>
            <a:r>
              <a:rPr lang="en-US" altLang="nl-NL" sz="2000" kern="0" dirty="0" smtClean="0">
                <a:solidFill>
                  <a:srgbClr val="111166"/>
                </a:solidFill>
              </a:rPr>
              <a:t/>
            </a:r>
            <a:br>
              <a:rPr lang="en-US" altLang="nl-NL" sz="2000" kern="0" dirty="0" smtClean="0">
                <a:solidFill>
                  <a:srgbClr val="111166"/>
                </a:solidFill>
              </a:rPr>
            </a:br>
            <a:r>
              <a:rPr lang="en-US" altLang="nl-NL" sz="2000" kern="0" dirty="0" smtClean="0">
                <a:solidFill>
                  <a:srgbClr val="111166"/>
                </a:solidFill>
              </a:rPr>
              <a:t>(</a:t>
            </a:r>
            <a:r>
              <a:rPr lang="en-US" altLang="nl-NL" sz="2000" kern="0" dirty="0" smtClean="0">
                <a:solidFill>
                  <a:srgbClr val="111166"/>
                </a:solidFill>
                <a:sym typeface="Wingdings" panose="05000000000000000000" pitchFamily="2" charset="2"/>
              </a:rPr>
              <a:t> to make all of them good doctors, </a:t>
            </a:r>
            <a:br>
              <a:rPr lang="en-US" altLang="nl-NL" sz="2000" kern="0" dirty="0" smtClean="0">
                <a:solidFill>
                  <a:srgbClr val="111166"/>
                </a:solidFill>
                <a:sym typeface="Wingdings" panose="05000000000000000000" pitchFamily="2" charset="2"/>
              </a:rPr>
            </a:br>
            <a:r>
              <a:rPr lang="en-US" altLang="nl-NL" sz="2000" kern="0" dirty="0" smtClean="0">
                <a:solidFill>
                  <a:srgbClr val="111166"/>
                </a:solidFill>
                <a:sym typeface="Wingdings" panose="05000000000000000000" pitchFamily="2" charset="2"/>
              </a:rPr>
              <a:t>      and some of them good researchers / talent scouting)</a:t>
            </a:r>
            <a:endParaRPr lang="en-US" altLang="nl-NL" sz="2000" kern="0" dirty="0" smtClean="0">
              <a:solidFill>
                <a:srgbClr val="111166"/>
              </a:solidFill>
            </a:endParaRPr>
          </a:p>
          <a:p>
            <a:pPr marL="363538" indent="-363538" defTabSz="892175">
              <a:lnSpc>
                <a:spcPct val="90000"/>
              </a:lnSpc>
              <a:buFontTx/>
              <a:buNone/>
            </a:pPr>
            <a:endParaRPr lang="en-US" altLang="nl-NL" sz="2000" kern="0" dirty="0">
              <a:solidFill>
                <a:srgbClr val="111166"/>
              </a:solidFill>
            </a:endParaRPr>
          </a:p>
        </p:txBody>
      </p:sp>
      <p:pic>
        <p:nvPicPr>
          <p:cNvPr id="4" name="Picture 2" descr="canmeds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898617"/>
            <a:ext cx="1657350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88640"/>
            <a:ext cx="8713788" cy="60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nl-NL" kern="0" dirty="0" smtClean="0"/>
              <a:t>CANMEDS Key Competencies for Physicians</a:t>
            </a:r>
            <a:br>
              <a:rPr lang="en-US" altLang="nl-NL" kern="0" dirty="0" smtClean="0"/>
            </a:br>
            <a:r>
              <a:rPr lang="en-US" altLang="nl-NL" kern="0" dirty="0" smtClean="0"/>
              <a:t/>
            </a:r>
            <a:br>
              <a:rPr lang="en-US" altLang="nl-NL" kern="0" dirty="0" smtClean="0"/>
            </a:br>
            <a:r>
              <a:rPr lang="en-US" altLang="nl-NL" kern="0" dirty="0" smtClean="0"/>
              <a:t>Scholar:</a:t>
            </a:r>
            <a:endParaRPr lang="en-US" altLang="nl-NL" kern="0" dirty="0"/>
          </a:p>
        </p:txBody>
      </p:sp>
      <p:sp>
        <p:nvSpPr>
          <p:cNvPr id="6" name="Tekstvak 5"/>
          <p:cNvSpPr txBox="1"/>
          <p:nvPr/>
        </p:nvSpPr>
        <p:spPr>
          <a:xfrm>
            <a:off x="5843761" y="3812386"/>
            <a:ext cx="302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 Using research</a:t>
            </a:r>
            <a:endParaRPr lang="nl-NL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843546" y="4420678"/>
            <a:ext cx="302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 Doing research</a:t>
            </a:r>
            <a:endParaRPr lang="nl-NL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ijdelijke aanduiding voor datum 2"/>
          <p:cNvSpPr>
            <a:spLocks noGrp="1"/>
          </p:cNvSpPr>
          <p:nvPr/>
        </p:nvSpPr>
        <p:spPr bwMode="auto">
          <a:xfrm>
            <a:off x="6384925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9pPr>
          </a:lstStyle>
          <a:p>
            <a:r>
              <a:rPr lang="nl-NL" dirty="0" smtClean="0"/>
              <a:t>11-11-2016</a:t>
            </a:r>
            <a:endParaRPr lang="en-GB" dirty="0"/>
          </a:p>
        </p:txBody>
      </p:sp>
      <p:sp>
        <p:nvSpPr>
          <p:cNvPr id="14" name="Tijdelijke aanduiding voor voettekst 4"/>
          <p:cNvSpPr>
            <a:spLocks noGrp="1"/>
          </p:cNvSpPr>
          <p:nvPr/>
        </p:nvSpPr>
        <p:spPr bwMode="auto">
          <a:xfrm>
            <a:off x="1339850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9pPr>
          </a:lstStyle>
          <a:p>
            <a:r>
              <a:rPr lang="it-IT" dirty="0" smtClean="0"/>
              <a:t>FWD</a:t>
            </a:r>
            <a:endParaRPr lang="en-GB" dirty="0"/>
          </a:p>
        </p:txBody>
      </p:sp>
      <p:sp>
        <p:nvSpPr>
          <p:cNvPr id="15" name="Tijdelijke aanduiding voor dianummer 5"/>
          <p:cNvSpPr>
            <a:spLocks noGrp="1"/>
          </p:cNvSpPr>
          <p:nvPr/>
        </p:nvSpPr>
        <p:spPr bwMode="auto">
          <a:xfrm>
            <a:off x="601663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+mn-cs"/>
              </a:defRPr>
            </a:lvl9pPr>
          </a:lstStyle>
          <a:p>
            <a:fld id="{5306AC46-015F-6E44-B83A-36E79AEF535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0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76" y="1025659"/>
            <a:ext cx="5092138" cy="201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16" y="3415553"/>
            <a:ext cx="5217458" cy="131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78164" y="5945919"/>
            <a:ext cx="237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Nature 2015, July 15</a:t>
            </a:r>
            <a:endParaRPr lang="nl-NL" sz="2000" dirty="0">
              <a:solidFill>
                <a:schemeClr val="accent6"/>
              </a:solidFill>
            </a:endParaRPr>
          </a:p>
        </p:txBody>
      </p:sp>
      <p:pic>
        <p:nvPicPr>
          <p:cNvPr id="7" name="Picture 2" descr="https://s-media-cache-ak0.pinimg.com/736x/97/6a/92/976a92ef0249d4685e92a4ae159e7a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0" y="1025659"/>
            <a:ext cx="3655343" cy="481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12" y="5019391"/>
            <a:ext cx="5020234" cy="12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7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211513" y="5435600"/>
            <a:ext cx="322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l-NL" sz="2400">
                <a:solidFill>
                  <a:srgbClr val="002060"/>
                </a:solidFill>
                <a:latin typeface="+mn-lt"/>
              </a:rPr>
              <a:t>Students as audience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39750" y="2997200"/>
            <a:ext cx="22320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l-NL" sz="2400" dirty="0">
                <a:solidFill>
                  <a:srgbClr val="002060"/>
                </a:solidFill>
                <a:latin typeface="+mn-lt"/>
              </a:rPr>
              <a:t>Emphasis on research content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4719638" y="1747838"/>
            <a:ext cx="0" cy="347821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3006725" y="3557588"/>
            <a:ext cx="3357563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060950" y="2165350"/>
            <a:ext cx="1577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l-NL" sz="2000" i="1" dirty="0">
                <a:solidFill>
                  <a:srgbClr val="002060"/>
                </a:solidFill>
                <a:latin typeface="+mn-lt"/>
              </a:rPr>
              <a:t>Research-based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4992688" y="4113213"/>
            <a:ext cx="1577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l-NL" sz="2000" i="1" dirty="0">
                <a:solidFill>
                  <a:srgbClr val="002060"/>
                </a:solidFill>
                <a:latin typeface="+mn-lt"/>
              </a:rPr>
              <a:t>Research-oriented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2868613" y="4113213"/>
            <a:ext cx="1577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l-NL" sz="2000" i="1" dirty="0">
                <a:solidFill>
                  <a:srgbClr val="002060"/>
                </a:solidFill>
                <a:latin typeface="+mn-lt"/>
              </a:rPr>
              <a:t>Research-</a:t>
            </a:r>
            <a:br>
              <a:rPr lang="en-US" altLang="nl-NL" sz="2000" i="1" dirty="0">
                <a:solidFill>
                  <a:srgbClr val="002060"/>
                </a:solidFill>
                <a:latin typeface="+mn-lt"/>
              </a:rPr>
            </a:br>
            <a:r>
              <a:rPr lang="en-US" altLang="nl-NL" sz="2000" i="1" dirty="0">
                <a:solidFill>
                  <a:srgbClr val="002060"/>
                </a:solidFill>
                <a:latin typeface="+mn-lt"/>
              </a:rPr>
              <a:t>led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2868613" y="2165350"/>
            <a:ext cx="1577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l-NL" sz="2000" i="1" dirty="0">
                <a:solidFill>
                  <a:srgbClr val="002060"/>
                </a:solidFill>
                <a:latin typeface="+mn-lt"/>
              </a:rPr>
              <a:t>Research-tutored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1692275" y="5981505"/>
            <a:ext cx="7451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nl-NL" sz="1600" dirty="0">
                <a:solidFill>
                  <a:srgbClr val="002060"/>
                </a:solidFill>
                <a:latin typeface="+mn-lt"/>
              </a:rPr>
              <a:t>In Barnett, R (</a:t>
            </a:r>
            <a:r>
              <a:rPr lang="en-GB" altLang="nl-NL" sz="1600" dirty="0" err="1">
                <a:solidFill>
                  <a:srgbClr val="002060"/>
                </a:solidFill>
                <a:latin typeface="+mn-lt"/>
              </a:rPr>
              <a:t>ed</a:t>
            </a:r>
            <a:r>
              <a:rPr lang="en-GB" altLang="nl-NL" sz="1600" dirty="0">
                <a:solidFill>
                  <a:srgbClr val="002060"/>
                </a:solidFill>
                <a:latin typeface="+mn-lt"/>
              </a:rPr>
              <a:t>) (2005) </a:t>
            </a:r>
            <a:r>
              <a:rPr lang="en-GB" altLang="nl-NL" sz="1600" i="1" dirty="0">
                <a:solidFill>
                  <a:srgbClr val="002060"/>
                </a:solidFill>
                <a:latin typeface="+mn-lt"/>
              </a:rPr>
              <a:t>Reshaping the University: New Relationships between Research, Scholarship and Teaching</a:t>
            </a:r>
            <a:r>
              <a:rPr lang="en-GB" altLang="nl-NL" sz="1600" dirty="0">
                <a:solidFill>
                  <a:srgbClr val="002060"/>
                </a:solidFill>
                <a:latin typeface="+mn-lt"/>
              </a:rPr>
              <a:t>. McGraw Hill / Open University Press, pp.67-78</a:t>
            </a:r>
            <a:endParaRPr lang="nl-NL" altLang="nl-NL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009651" y="115888"/>
            <a:ext cx="76438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72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nl-NL" sz="3600" kern="0" dirty="0" smtClean="0">
                <a:solidFill>
                  <a:schemeClr val="bg1"/>
                </a:solidFill>
                <a:latin typeface="+mn-lt"/>
              </a:rPr>
              <a:t>Healey (2005)</a:t>
            </a:r>
            <a:endParaRPr lang="en-US" altLang="nl-NL" sz="3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074988" y="1052513"/>
            <a:ext cx="366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l-NL" sz="2400">
                <a:solidFill>
                  <a:srgbClr val="002060"/>
                </a:solidFill>
                <a:latin typeface="+mn-lt"/>
              </a:rPr>
              <a:t>Students as participants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638925" y="3142089"/>
            <a:ext cx="2432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l-NL" sz="2400" dirty="0">
                <a:solidFill>
                  <a:srgbClr val="002060"/>
                </a:solidFill>
                <a:latin typeface="+mn-lt"/>
              </a:rPr>
              <a:t>Emphasis on research process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510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/>
      <p:bldP spid="77834" grpId="0"/>
      <p:bldP spid="77835" grpId="0"/>
      <p:bldP spid="778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211513" y="5435600"/>
            <a:ext cx="322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l-NL" sz="2400">
                <a:solidFill>
                  <a:srgbClr val="002060"/>
                </a:solidFill>
                <a:latin typeface="+mn-lt"/>
              </a:rPr>
              <a:t>Students as audience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39750" y="2997200"/>
            <a:ext cx="22320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l-NL" sz="2400">
                <a:solidFill>
                  <a:srgbClr val="002060"/>
                </a:solidFill>
                <a:latin typeface="+mn-lt"/>
              </a:rPr>
              <a:t>Emphasis on research content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4719638" y="1747838"/>
            <a:ext cx="0" cy="347821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3006725" y="3557588"/>
            <a:ext cx="3357563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157788" y="2165350"/>
            <a:ext cx="1577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000" i="1" dirty="0" err="1">
                <a:solidFill>
                  <a:srgbClr val="111166"/>
                </a:solidFill>
                <a:latin typeface="+mn-lt"/>
              </a:rPr>
              <a:t>Practicals</a:t>
            </a:r>
            <a:r>
              <a:rPr lang="en-US" altLang="nl-NL" sz="2000" i="1" dirty="0">
                <a:solidFill>
                  <a:srgbClr val="111166"/>
                </a:solidFill>
                <a:latin typeface="+mn-lt"/>
              </a:rPr>
              <a:t> </a:t>
            </a:r>
            <a:br>
              <a:rPr lang="en-US" altLang="nl-NL" sz="2000" i="1" dirty="0">
                <a:solidFill>
                  <a:srgbClr val="111166"/>
                </a:solidFill>
                <a:latin typeface="+mn-lt"/>
              </a:rPr>
            </a:br>
            <a:r>
              <a:rPr lang="en-US" altLang="nl-NL" sz="2000" i="1" dirty="0">
                <a:solidFill>
                  <a:srgbClr val="111166"/>
                </a:solidFill>
                <a:latin typeface="+mn-lt"/>
              </a:rPr>
              <a:t>(lab, </a:t>
            </a:r>
            <a:r>
              <a:rPr lang="en-US" altLang="nl-NL" sz="2000" i="1" dirty="0" err="1">
                <a:solidFill>
                  <a:srgbClr val="111166"/>
                </a:solidFill>
                <a:latin typeface="+mn-lt"/>
              </a:rPr>
              <a:t>spss</a:t>
            </a:r>
            <a:r>
              <a:rPr lang="en-US" altLang="nl-NL" sz="2000" i="1" dirty="0">
                <a:solidFill>
                  <a:srgbClr val="111166"/>
                </a:solidFill>
                <a:latin typeface="+mn-lt"/>
              </a:rPr>
              <a:t>)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4992688" y="4113213"/>
            <a:ext cx="1577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000" i="1" dirty="0">
                <a:solidFill>
                  <a:srgbClr val="111166"/>
                </a:solidFill>
                <a:latin typeface="+mn-lt"/>
              </a:rPr>
              <a:t>Talk about methods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2965451" y="4113213"/>
            <a:ext cx="1577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000" i="1" dirty="0">
                <a:solidFill>
                  <a:srgbClr val="111166"/>
                </a:solidFill>
                <a:latin typeface="+mn-lt"/>
              </a:rPr>
              <a:t>Talk about discoveries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2965451" y="2165350"/>
            <a:ext cx="1577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2000" i="1" dirty="0">
                <a:solidFill>
                  <a:srgbClr val="111166"/>
                </a:solidFill>
                <a:latin typeface="+mn-lt"/>
              </a:rPr>
              <a:t>Research project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1692275" y="5981505"/>
            <a:ext cx="7451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nl-NL" sz="1600" dirty="0">
                <a:solidFill>
                  <a:srgbClr val="002060"/>
                </a:solidFill>
                <a:latin typeface="+mn-lt"/>
              </a:rPr>
              <a:t>In Barnett, R (</a:t>
            </a:r>
            <a:r>
              <a:rPr lang="en-GB" altLang="nl-NL" sz="1600" dirty="0" err="1">
                <a:solidFill>
                  <a:srgbClr val="002060"/>
                </a:solidFill>
                <a:latin typeface="+mn-lt"/>
              </a:rPr>
              <a:t>ed</a:t>
            </a:r>
            <a:r>
              <a:rPr lang="en-GB" altLang="nl-NL" sz="1600" dirty="0">
                <a:solidFill>
                  <a:srgbClr val="002060"/>
                </a:solidFill>
                <a:latin typeface="+mn-lt"/>
              </a:rPr>
              <a:t>) (2005) </a:t>
            </a:r>
            <a:r>
              <a:rPr lang="en-GB" altLang="nl-NL" sz="1600" i="1" dirty="0">
                <a:solidFill>
                  <a:srgbClr val="002060"/>
                </a:solidFill>
                <a:latin typeface="+mn-lt"/>
              </a:rPr>
              <a:t>Reshaping the University: New Relationships between Research, Scholarship and Teaching</a:t>
            </a:r>
            <a:r>
              <a:rPr lang="en-GB" altLang="nl-NL" sz="1600" dirty="0">
                <a:solidFill>
                  <a:srgbClr val="002060"/>
                </a:solidFill>
                <a:latin typeface="+mn-lt"/>
              </a:rPr>
              <a:t>. McGraw Hill / Open University Press, pp.67-78</a:t>
            </a:r>
            <a:endParaRPr lang="nl-NL" altLang="nl-NL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009651" y="115888"/>
            <a:ext cx="76438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72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nl-NL" sz="3600" kern="0" dirty="0" smtClean="0">
                <a:solidFill>
                  <a:schemeClr val="bg1"/>
                </a:solidFill>
                <a:latin typeface="+mn-lt"/>
              </a:rPr>
              <a:t>Healey (2005)</a:t>
            </a:r>
            <a:endParaRPr lang="en-US" altLang="nl-NL" sz="36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074988" y="1052513"/>
            <a:ext cx="366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l-NL" sz="2400">
                <a:solidFill>
                  <a:srgbClr val="002060"/>
                </a:solidFill>
                <a:latin typeface="+mn-lt"/>
              </a:rPr>
              <a:t>Students as participants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638925" y="3142089"/>
            <a:ext cx="2432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l-NL" sz="2400" dirty="0">
                <a:solidFill>
                  <a:srgbClr val="002060"/>
                </a:solidFill>
                <a:latin typeface="+mn-lt"/>
              </a:rPr>
              <a:t>Emphasis on research process</a:t>
            </a: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3965575" y="2514600"/>
            <a:ext cx="1433513" cy="1806575"/>
          </a:xfrm>
          <a:custGeom>
            <a:avLst/>
            <a:gdLst>
              <a:gd name="T0" fmla="*/ 159 w 903"/>
              <a:gd name="T1" fmla="*/ 1138 h 1138"/>
              <a:gd name="T2" fmla="*/ 807 w 903"/>
              <a:gd name="T3" fmla="*/ 878 h 1138"/>
              <a:gd name="T4" fmla="*/ 735 w 903"/>
              <a:gd name="T5" fmla="*/ 259 h 1138"/>
              <a:gd name="T6" fmla="*/ 0 w 903"/>
              <a:gd name="T7" fmla="*/ 0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3" h="1138">
                <a:moveTo>
                  <a:pt x="159" y="1138"/>
                </a:moveTo>
                <a:cubicBezTo>
                  <a:pt x="267" y="1096"/>
                  <a:pt x="711" y="1024"/>
                  <a:pt x="807" y="878"/>
                </a:cubicBezTo>
                <a:cubicBezTo>
                  <a:pt x="903" y="732"/>
                  <a:pt x="869" y="405"/>
                  <a:pt x="735" y="259"/>
                </a:cubicBezTo>
                <a:cubicBezTo>
                  <a:pt x="601" y="113"/>
                  <a:pt x="153" y="54"/>
                  <a:pt x="0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5222875" y="3063875"/>
            <a:ext cx="538163" cy="1050925"/>
          </a:xfrm>
          <a:custGeom>
            <a:avLst/>
            <a:gdLst>
              <a:gd name="T0" fmla="*/ 339 w 339"/>
              <a:gd name="T1" fmla="*/ 662 h 662"/>
              <a:gd name="T2" fmla="*/ 260 w 339"/>
              <a:gd name="T3" fmla="*/ 410 h 662"/>
              <a:gd name="T4" fmla="*/ 123 w 339"/>
              <a:gd name="T5" fmla="*/ 180 h 662"/>
              <a:gd name="T6" fmla="*/ 0 w 339"/>
              <a:gd name="T7" fmla="*/ 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662">
                <a:moveTo>
                  <a:pt x="339" y="662"/>
                </a:moveTo>
                <a:cubicBezTo>
                  <a:pt x="326" y="620"/>
                  <a:pt x="296" y="490"/>
                  <a:pt x="260" y="410"/>
                </a:cubicBezTo>
                <a:cubicBezTo>
                  <a:pt x="224" y="330"/>
                  <a:pt x="166" y="248"/>
                  <a:pt x="123" y="180"/>
                </a:cubicBezTo>
                <a:cubicBezTo>
                  <a:pt x="80" y="112"/>
                  <a:pt x="26" y="38"/>
                  <a:pt x="0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4478" y="1534375"/>
            <a:ext cx="28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Classical program …..</a:t>
            </a:r>
            <a:endParaRPr lang="nl-NL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7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188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/>
      <p:bldP spid="77834" grpId="0"/>
      <p:bldP spid="77835" grpId="0"/>
      <p:bldP spid="77836" grpId="0"/>
      <p:bldP spid="18" grpId="0" animBg="1"/>
      <p:bldP spid="2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How to improve undergraduate science education?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Active learning (early in curriculum)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Small scale activities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Authentic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Challenging, motivating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However, ….</a:t>
            </a:r>
          </a:p>
          <a:p>
            <a:endParaRPr lang="en-US" dirty="0"/>
          </a:p>
          <a:p>
            <a:r>
              <a:rPr lang="en-US" dirty="0" smtClean="0"/>
              <a:t>In Bachelor of Medicine: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&gt; 300 students each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Limited amount of time / 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Limited teaching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How to solve this? 	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5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875462" cy="854075"/>
          </a:xfrm>
        </p:spPr>
        <p:txBody>
          <a:bodyPr anchor="ctr"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Medical Students: Research in a nursing home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577262" cy="5268912"/>
          </a:xfrm>
        </p:spPr>
        <p:txBody>
          <a:bodyPr/>
          <a:lstStyle/>
          <a:p>
            <a:r>
              <a:rPr lang="en-US" dirty="0" smtClean="0"/>
              <a:t>All students do a 2-week internship in a nursing home </a:t>
            </a:r>
            <a:r>
              <a:rPr lang="en-US" dirty="0"/>
              <a:t>in Sept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Assignment: collect data on 3 selected patients </a:t>
            </a:r>
            <a:r>
              <a:rPr lang="en-US" sz="1400" dirty="0" smtClean="0"/>
              <a:t>(comorbidity, lab, medication, ADL, cognition)</a:t>
            </a:r>
          </a:p>
          <a:p>
            <a:r>
              <a:rPr lang="en-US" dirty="0" err="1" smtClean="0"/>
              <a:t>Webbased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ata entry (</a:t>
            </a:r>
            <a:r>
              <a:rPr lang="en-US" dirty="0" err="1" smtClean="0"/>
              <a:t>NetQ</a:t>
            </a:r>
            <a:r>
              <a:rPr lang="en-US" dirty="0" smtClean="0"/>
              <a:t>) =&gt; SPSS database</a:t>
            </a:r>
          </a:p>
          <a:p>
            <a:r>
              <a:rPr lang="en-US" dirty="0" smtClean="0"/>
              <a:t>In </a:t>
            </a:r>
            <a:r>
              <a:rPr lang="en-US" dirty="0"/>
              <a:t>D</a:t>
            </a:r>
            <a:r>
              <a:rPr lang="en-US" dirty="0" smtClean="0"/>
              <a:t>ecember: back to nursing home, collect same data, =&gt; research question</a:t>
            </a:r>
          </a:p>
          <a:p>
            <a:endParaRPr lang="en-US" sz="1050" dirty="0"/>
          </a:p>
          <a:p>
            <a:r>
              <a:rPr lang="en-US" dirty="0" smtClean="0"/>
              <a:t>In January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smtClean="0"/>
              <a:t>year: course of 2 weeks </a:t>
            </a:r>
          </a:p>
          <a:p>
            <a:r>
              <a:rPr lang="en-US" dirty="0" smtClean="0"/>
              <a:t>Just in time: study design, </a:t>
            </a:r>
            <a:r>
              <a:rPr lang="en-US" dirty="0" err="1" smtClean="0"/>
              <a:t>Pubmed</a:t>
            </a:r>
            <a:r>
              <a:rPr lang="en-US" dirty="0" smtClean="0"/>
              <a:t>, statistics, SPSS (5 days of lectures, assignments, practical's and small working group sessions):</a:t>
            </a:r>
          </a:p>
          <a:p>
            <a:r>
              <a:rPr lang="en-US" dirty="0" smtClean="0"/>
              <a:t>WG1: present research question </a:t>
            </a:r>
            <a:r>
              <a:rPr lang="en-US" sz="800" dirty="0" smtClean="0"/>
              <a:t>(12 students, 1.5 hour, =&gt;  research question which can be answered, discussion!)</a:t>
            </a:r>
          </a:p>
          <a:p>
            <a:r>
              <a:rPr lang="en-US" dirty="0" smtClean="0"/>
              <a:t>WG2: read a paper</a:t>
            </a:r>
          </a:p>
          <a:p>
            <a:r>
              <a:rPr lang="en-US" dirty="0" smtClean="0"/>
              <a:t>Answer own research question (2 days)</a:t>
            </a:r>
          </a:p>
          <a:p>
            <a:r>
              <a:rPr lang="en-US" dirty="0" smtClean="0"/>
              <a:t>WG3: present research project </a:t>
            </a:r>
            <a:r>
              <a:rPr lang="en-US" sz="800" dirty="0" smtClean="0"/>
              <a:t>(5 slides, 5 min, 2 min discussion)</a:t>
            </a:r>
            <a:endParaRPr lang="en-US" sz="800" dirty="0"/>
          </a:p>
          <a:p>
            <a:r>
              <a:rPr lang="en-US" dirty="0" smtClean="0"/>
              <a:t>Short report: 1 page text + 2 tables + 3 references </a:t>
            </a:r>
            <a:r>
              <a:rPr lang="en-US" sz="800" dirty="0" smtClean="0"/>
              <a:t>(complete research project in a nut shell)</a:t>
            </a:r>
          </a:p>
          <a:p>
            <a:endParaRPr lang="en-US" sz="1200" dirty="0"/>
          </a:p>
          <a:p>
            <a:r>
              <a:rPr lang="en-US" dirty="0" smtClean="0"/>
              <a:t>Short Exam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11-11-2016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FWD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LUMC Basispresentatie_NL">
  <a:themeElements>
    <a:clrScheme name="Aangepast 30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LUMC Basispresentatie_NL</Template>
  <TotalTime>2837</TotalTime>
  <Words>2656</Words>
  <Application>Microsoft Office PowerPoint</Application>
  <PresentationFormat>Diavoorstelling (4:3)</PresentationFormat>
  <Paragraphs>878</Paragraphs>
  <Slides>33</Slides>
  <Notes>5</Notes>
  <HiddenSlides>8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LUMC Basispresentatie_NL</vt:lpstr>
      <vt:lpstr>The science of teaching science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How to improve undergraduate science education?</vt:lpstr>
      <vt:lpstr>1st yr Medical Students: Research in a nursing home</vt:lpstr>
      <vt:lpstr>Evaluation form presentation</vt:lpstr>
      <vt:lpstr>Evaluation form short report</vt:lpstr>
      <vt:lpstr>Effects?</vt:lpstr>
      <vt:lpstr>Results: Satisfaction and knowledge</vt:lpstr>
      <vt:lpstr>Results: Skills</vt:lpstr>
      <vt:lpstr>Results: Perceptions</vt:lpstr>
      <vt:lpstr>Results: Perceptions</vt:lpstr>
      <vt:lpstr>Course AWV-2: How evidence based are pharmaceutical advertisements?</vt:lpstr>
      <vt:lpstr>Course AWV-2: How evidence based are pharmaceutical advertisements?</vt:lpstr>
      <vt:lpstr>Course AWV-2: How evidence based are pharmaceutical advertisements?</vt:lpstr>
      <vt:lpstr>Output</vt:lpstr>
      <vt:lpstr>LUMC 2nd-year medical students study group</vt:lpstr>
      <vt:lpstr>Discussion</vt:lpstr>
      <vt:lpstr>PowerPoint-presentatie</vt:lpstr>
      <vt:lpstr>PowerPoint-presentatie</vt:lpstr>
      <vt:lpstr>PowerPoint-presentatie</vt:lpstr>
      <vt:lpstr>Why scientific training?</vt:lpstr>
      <vt:lpstr>PowerPoint-presentatie</vt:lpstr>
      <vt:lpstr>Outline Line Scientific Training</vt:lpstr>
      <vt:lpstr>Course AWV-3: CAT-project</vt:lpstr>
      <vt:lpstr>Estimated time for students (4 ECTS in total)</vt:lpstr>
      <vt:lpstr>Assessment CAT-project</vt:lpstr>
      <vt:lpstr>Discussion</vt:lpstr>
      <vt:lpstr>Scientific training: integrated line or distinct courses?</vt:lpstr>
    </vt:vector>
  </TitlesOfParts>
  <Company>LUMC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Dekker, F.W. (EPI)</dc:creator>
  <cp:lastModifiedBy>Friedo</cp:lastModifiedBy>
  <cp:revision>166</cp:revision>
  <dcterms:created xsi:type="dcterms:W3CDTF">2015-10-28T08:12:35Z</dcterms:created>
  <dcterms:modified xsi:type="dcterms:W3CDTF">2016-11-10T23:56:26Z</dcterms:modified>
</cp:coreProperties>
</file>