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 id="2147483803" r:id="rId2"/>
  </p:sldMasterIdLst>
  <p:notesMasterIdLst>
    <p:notesMasterId r:id="rId15"/>
  </p:notesMasterIdLst>
  <p:handoutMasterIdLst>
    <p:handoutMasterId r:id="rId16"/>
  </p:handoutMasterIdLst>
  <p:sldIdLst>
    <p:sldId id="654" r:id="rId3"/>
    <p:sldId id="679" r:id="rId4"/>
    <p:sldId id="689" r:id="rId5"/>
    <p:sldId id="673" r:id="rId6"/>
    <p:sldId id="690" r:id="rId7"/>
    <p:sldId id="691" r:id="rId8"/>
    <p:sldId id="664" r:id="rId9"/>
    <p:sldId id="692" r:id="rId10"/>
    <p:sldId id="693" r:id="rId11"/>
    <p:sldId id="686" r:id="rId12"/>
    <p:sldId id="687" r:id="rId13"/>
    <p:sldId id="688" r:id="rId14"/>
  </p:sldIdLst>
  <p:sldSz cx="9144000" cy="6858000" type="screen4x3"/>
  <p:notesSz cx="6794500" cy="9931400"/>
  <p:defaultTextStyle>
    <a:defPPr>
      <a:defRPr lang="en-US"/>
    </a:defPPr>
    <a:lvl1pPr algn="l" rtl="0" fontAlgn="base">
      <a:spcBef>
        <a:spcPct val="0"/>
      </a:spcBef>
      <a:spcAft>
        <a:spcPct val="0"/>
      </a:spcAft>
      <a:defRPr sz="2200" kern="1200">
        <a:solidFill>
          <a:schemeClr val="tx1"/>
        </a:solidFill>
        <a:latin typeface="Tahoma" pitchFamily="34" charset="0"/>
        <a:ea typeface="ＭＳ Ｐゴシック" pitchFamily="34" charset="-128"/>
        <a:cs typeface="+mn-cs"/>
      </a:defRPr>
    </a:lvl1pPr>
    <a:lvl2pPr marL="457200" algn="l" rtl="0" fontAlgn="base">
      <a:spcBef>
        <a:spcPct val="0"/>
      </a:spcBef>
      <a:spcAft>
        <a:spcPct val="0"/>
      </a:spcAft>
      <a:defRPr sz="2200" kern="1200">
        <a:solidFill>
          <a:schemeClr val="tx1"/>
        </a:solidFill>
        <a:latin typeface="Tahoma" pitchFamily="34" charset="0"/>
        <a:ea typeface="ＭＳ Ｐゴシック" pitchFamily="34" charset="-128"/>
        <a:cs typeface="+mn-cs"/>
      </a:defRPr>
    </a:lvl2pPr>
    <a:lvl3pPr marL="914400" algn="l" rtl="0" fontAlgn="base">
      <a:spcBef>
        <a:spcPct val="0"/>
      </a:spcBef>
      <a:spcAft>
        <a:spcPct val="0"/>
      </a:spcAft>
      <a:defRPr sz="2200" kern="1200">
        <a:solidFill>
          <a:schemeClr val="tx1"/>
        </a:solidFill>
        <a:latin typeface="Tahoma" pitchFamily="34" charset="0"/>
        <a:ea typeface="ＭＳ Ｐゴシック" pitchFamily="34" charset="-128"/>
        <a:cs typeface="+mn-cs"/>
      </a:defRPr>
    </a:lvl3pPr>
    <a:lvl4pPr marL="1371600" algn="l" rtl="0" fontAlgn="base">
      <a:spcBef>
        <a:spcPct val="0"/>
      </a:spcBef>
      <a:spcAft>
        <a:spcPct val="0"/>
      </a:spcAft>
      <a:defRPr sz="2200" kern="1200">
        <a:solidFill>
          <a:schemeClr val="tx1"/>
        </a:solidFill>
        <a:latin typeface="Tahoma" pitchFamily="34" charset="0"/>
        <a:ea typeface="ＭＳ Ｐゴシック" pitchFamily="34" charset="-128"/>
        <a:cs typeface="+mn-cs"/>
      </a:defRPr>
    </a:lvl4pPr>
    <a:lvl5pPr marL="1828800" algn="l" rtl="0" fontAlgn="base">
      <a:spcBef>
        <a:spcPct val="0"/>
      </a:spcBef>
      <a:spcAft>
        <a:spcPct val="0"/>
      </a:spcAft>
      <a:defRPr sz="2200" kern="1200">
        <a:solidFill>
          <a:schemeClr val="tx1"/>
        </a:solidFill>
        <a:latin typeface="Tahoma" pitchFamily="34" charset="0"/>
        <a:ea typeface="ＭＳ Ｐゴシック" pitchFamily="34" charset="-128"/>
        <a:cs typeface="+mn-cs"/>
      </a:defRPr>
    </a:lvl5pPr>
    <a:lvl6pPr marL="2286000" algn="l" defTabSz="914400" rtl="0" eaLnBrk="1" latinLnBrk="0" hangingPunct="1">
      <a:defRPr sz="2200" kern="1200">
        <a:solidFill>
          <a:schemeClr val="tx1"/>
        </a:solidFill>
        <a:latin typeface="Tahoma" pitchFamily="34" charset="0"/>
        <a:ea typeface="ＭＳ Ｐゴシック" pitchFamily="34" charset="-128"/>
        <a:cs typeface="+mn-cs"/>
      </a:defRPr>
    </a:lvl6pPr>
    <a:lvl7pPr marL="2743200" algn="l" defTabSz="914400" rtl="0" eaLnBrk="1" latinLnBrk="0" hangingPunct="1">
      <a:defRPr sz="2200" kern="1200">
        <a:solidFill>
          <a:schemeClr val="tx1"/>
        </a:solidFill>
        <a:latin typeface="Tahoma" pitchFamily="34" charset="0"/>
        <a:ea typeface="ＭＳ Ｐゴシック" pitchFamily="34" charset="-128"/>
        <a:cs typeface="+mn-cs"/>
      </a:defRPr>
    </a:lvl7pPr>
    <a:lvl8pPr marL="3200400" algn="l" defTabSz="914400" rtl="0" eaLnBrk="1" latinLnBrk="0" hangingPunct="1">
      <a:defRPr sz="2200" kern="1200">
        <a:solidFill>
          <a:schemeClr val="tx1"/>
        </a:solidFill>
        <a:latin typeface="Tahoma" pitchFamily="34" charset="0"/>
        <a:ea typeface="ＭＳ Ｐゴシック" pitchFamily="34" charset="-128"/>
        <a:cs typeface="+mn-cs"/>
      </a:defRPr>
    </a:lvl8pPr>
    <a:lvl9pPr marL="3657600" algn="l" defTabSz="914400" rtl="0" eaLnBrk="1" latinLnBrk="0" hangingPunct="1">
      <a:defRPr sz="2200" kern="1200">
        <a:solidFill>
          <a:schemeClr val="tx1"/>
        </a:solidFill>
        <a:latin typeface="Tahoma"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CC00"/>
    <a:srgbClr val="FF99FF"/>
    <a:srgbClr val="CC0066"/>
    <a:srgbClr val="E9F5FD"/>
    <a:srgbClr val="8ECBDF"/>
    <a:srgbClr val="8FB0D3"/>
    <a:srgbClr val="00A2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222" autoAdjust="0"/>
    <p:restoredTop sz="64234" autoAdjust="0"/>
  </p:normalViewPr>
  <p:slideViewPr>
    <p:cSldViewPr>
      <p:cViewPr>
        <p:scale>
          <a:sx n="61" d="100"/>
          <a:sy n="61" d="100"/>
        </p:scale>
        <p:origin x="-1930" y="-58"/>
      </p:cViewPr>
      <p:guideLst>
        <p:guide orient="horz" pos="4069"/>
        <p:guide pos="5280"/>
      </p:guideLst>
    </p:cSldViewPr>
  </p:slideViewPr>
  <p:outlineViewPr>
    <p:cViewPr>
      <p:scale>
        <a:sx n="33" d="100"/>
        <a:sy n="33" d="100"/>
      </p:scale>
      <p:origin x="0" y="252"/>
    </p:cViewPr>
  </p:outlineViewPr>
  <p:notesTextViewPr>
    <p:cViewPr>
      <p:scale>
        <a:sx n="100" d="100"/>
        <a:sy n="100" d="100"/>
      </p:scale>
      <p:origin x="0" y="0"/>
    </p:cViewPr>
  </p:notesTextViewPr>
  <p:sorterViewPr>
    <p:cViewPr>
      <p:scale>
        <a:sx n="100" d="100"/>
        <a:sy n="100" d="100"/>
      </p:scale>
      <p:origin x="0" y="546"/>
    </p:cViewPr>
  </p:sorterViewPr>
  <p:notesViewPr>
    <p:cSldViewPr>
      <p:cViewPr varScale="1">
        <p:scale>
          <a:sx n="53" d="100"/>
          <a:sy n="53" d="100"/>
        </p:scale>
        <p:origin x="-1890" y="-84"/>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D08441-77FD-4BCC-82E0-05B056ACBE96}" type="doc">
      <dgm:prSet loTypeId="urn:microsoft.com/office/officeart/2005/8/layout/venn1" loCatId="relationship" qsTypeId="urn:microsoft.com/office/officeart/2005/8/quickstyle/simple1" qsCatId="simple" csTypeId="urn:microsoft.com/office/officeart/2005/8/colors/colorful1" csCatId="colorful" phldr="1"/>
      <dgm:spPr/>
    </dgm:pt>
    <dgm:pt modelId="{9C7CB649-6400-4C43-B2B4-15199E5FE323}">
      <dgm:prSet phldrT="[Text]" custT="1"/>
      <dgm:spPr/>
      <dgm:t>
        <a:bodyPr/>
        <a:lstStyle/>
        <a:p>
          <a:r>
            <a:rPr lang="en-US" sz="1200" b="1" dirty="0" smtClean="0"/>
            <a:t>Massive Open Online Courses </a:t>
          </a:r>
          <a:r>
            <a:rPr lang="en-US" sz="1200" dirty="0" smtClean="0"/>
            <a:t>(MOOCs)</a:t>
          </a:r>
          <a:endParaRPr lang="nl-NL" sz="1200" dirty="0"/>
        </a:p>
      </dgm:t>
    </dgm:pt>
    <dgm:pt modelId="{4EB491B0-0725-4EB9-9512-088AECD1ED7D}" type="parTrans" cxnId="{36980928-6BCC-45AA-8A31-EDA3DDD0DC39}">
      <dgm:prSet/>
      <dgm:spPr/>
      <dgm:t>
        <a:bodyPr/>
        <a:lstStyle/>
        <a:p>
          <a:endParaRPr lang="nl-NL" sz="1200"/>
        </a:p>
      </dgm:t>
    </dgm:pt>
    <dgm:pt modelId="{98E14ECC-EA1B-42B7-8222-F4C4EC339F51}" type="sibTrans" cxnId="{36980928-6BCC-45AA-8A31-EDA3DDD0DC39}">
      <dgm:prSet/>
      <dgm:spPr/>
      <dgm:t>
        <a:bodyPr/>
        <a:lstStyle/>
        <a:p>
          <a:endParaRPr lang="nl-NL" sz="1200"/>
        </a:p>
      </dgm:t>
    </dgm:pt>
    <dgm:pt modelId="{D2146AEC-B558-411E-B7D5-F18E46DC964E}">
      <dgm:prSet phldrT="[Text]" custT="1"/>
      <dgm:spPr/>
      <dgm:t>
        <a:bodyPr/>
        <a:lstStyle/>
        <a:p>
          <a:pPr algn="l"/>
          <a:r>
            <a:rPr lang="en-US" sz="1200" b="1" dirty="0" smtClean="0"/>
            <a:t>Open Course Ware </a:t>
          </a:r>
          <a:r>
            <a:rPr lang="en-US" sz="1200" dirty="0" smtClean="0"/>
            <a:t>(OCW)</a:t>
          </a:r>
          <a:endParaRPr lang="nl-NL" sz="1200" dirty="0"/>
        </a:p>
      </dgm:t>
    </dgm:pt>
    <dgm:pt modelId="{4B69FE82-A11D-47AF-9C10-A10C11AE9F15}" type="parTrans" cxnId="{DCD5B378-BE7E-4DD0-8ECF-C372B9CF5FFD}">
      <dgm:prSet/>
      <dgm:spPr/>
      <dgm:t>
        <a:bodyPr/>
        <a:lstStyle/>
        <a:p>
          <a:endParaRPr lang="nl-NL" sz="1200"/>
        </a:p>
      </dgm:t>
    </dgm:pt>
    <dgm:pt modelId="{C89E317D-7E49-4735-A94A-9C4894F87BA4}" type="sibTrans" cxnId="{DCD5B378-BE7E-4DD0-8ECF-C372B9CF5FFD}">
      <dgm:prSet/>
      <dgm:spPr/>
      <dgm:t>
        <a:bodyPr/>
        <a:lstStyle/>
        <a:p>
          <a:endParaRPr lang="nl-NL" sz="1200"/>
        </a:p>
      </dgm:t>
    </dgm:pt>
    <dgm:pt modelId="{DA3B30FA-1FC4-47AD-B587-0DCB3A3ED784}">
      <dgm:prSet phldrT="[Text]" custT="1"/>
      <dgm:spPr/>
      <dgm:t>
        <a:bodyPr/>
        <a:lstStyle/>
        <a:p>
          <a:r>
            <a:rPr lang="en-US" sz="1200" b="1" dirty="0" smtClean="0"/>
            <a:t>Online Distance Education      </a:t>
          </a:r>
          <a:r>
            <a:rPr lang="en-US" sz="1200" b="0" dirty="0" smtClean="0"/>
            <a:t>(ODE)</a:t>
          </a:r>
          <a:endParaRPr lang="en-US" sz="1200" b="1" dirty="0" smtClean="0"/>
        </a:p>
      </dgm:t>
    </dgm:pt>
    <dgm:pt modelId="{E3FDF4CC-C1F8-4D7D-BB20-22B7123AD521}" type="parTrans" cxnId="{DA0F23F3-6CC3-4677-AD8D-78FF5AA78104}">
      <dgm:prSet/>
      <dgm:spPr/>
      <dgm:t>
        <a:bodyPr/>
        <a:lstStyle/>
        <a:p>
          <a:endParaRPr lang="nl-NL" sz="1200"/>
        </a:p>
      </dgm:t>
    </dgm:pt>
    <dgm:pt modelId="{E0F68749-A19B-4F3D-AAA7-AF923E798410}" type="sibTrans" cxnId="{DA0F23F3-6CC3-4677-AD8D-78FF5AA78104}">
      <dgm:prSet/>
      <dgm:spPr/>
      <dgm:t>
        <a:bodyPr/>
        <a:lstStyle/>
        <a:p>
          <a:endParaRPr lang="nl-NL" sz="1200"/>
        </a:p>
      </dgm:t>
    </dgm:pt>
    <dgm:pt modelId="{DE09150A-6E6F-46D9-B20D-FD09ADAA5466}">
      <dgm:prSet phldrT="[Text]" custT="1"/>
      <dgm:spPr>
        <a:solidFill>
          <a:schemeClr val="accent1">
            <a:alpha val="70000"/>
          </a:schemeClr>
        </a:solidFill>
      </dgm:spPr>
      <dgm:t>
        <a:bodyPr/>
        <a:lstStyle/>
        <a:p>
          <a:r>
            <a:rPr lang="nl-NL" sz="1600" b="1" dirty="0" smtClean="0">
              <a:solidFill>
                <a:schemeClr val="bg1"/>
              </a:solidFill>
            </a:rPr>
            <a:t>Campus</a:t>
          </a:r>
          <a:r>
            <a:rPr lang="nl-NL" sz="1600" b="1" dirty="0" smtClean="0"/>
            <a:t> </a:t>
          </a:r>
          <a:r>
            <a:rPr lang="nl-NL" sz="1600" b="1" dirty="0" err="1" smtClean="0">
              <a:solidFill>
                <a:schemeClr val="bg1"/>
              </a:solidFill>
            </a:rPr>
            <a:t>Education</a:t>
          </a:r>
          <a:endParaRPr lang="nl-NL" sz="1600" b="1" dirty="0">
            <a:solidFill>
              <a:schemeClr val="bg1"/>
            </a:solidFill>
          </a:endParaRPr>
        </a:p>
      </dgm:t>
    </dgm:pt>
    <dgm:pt modelId="{37FBED5C-9248-4DCD-8F86-9BBBF74C2007}" type="parTrans" cxnId="{15C10602-14C9-455C-9640-DC18DA0FD990}">
      <dgm:prSet/>
      <dgm:spPr/>
      <dgm:t>
        <a:bodyPr/>
        <a:lstStyle/>
        <a:p>
          <a:endParaRPr lang="en-US" sz="1200"/>
        </a:p>
      </dgm:t>
    </dgm:pt>
    <dgm:pt modelId="{278550BF-3AB0-4B41-91E1-AF0E022F9CE1}" type="sibTrans" cxnId="{15C10602-14C9-455C-9640-DC18DA0FD990}">
      <dgm:prSet/>
      <dgm:spPr/>
      <dgm:t>
        <a:bodyPr/>
        <a:lstStyle/>
        <a:p>
          <a:endParaRPr lang="en-US" sz="1200"/>
        </a:p>
      </dgm:t>
    </dgm:pt>
    <dgm:pt modelId="{EF1A0363-5D4C-431D-A879-6F4C483610F8}" type="pres">
      <dgm:prSet presAssocID="{53D08441-77FD-4BCC-82E0-05B056ACBE96}" presName="compositeShape" presStyleCnt="0">
        <dgm:presLayoutVars>
          <dgm:chMax val="7"/>
          <dgm:dir/>
          <dgm:resizeHandles val="exact"/>
        </dgm:presLayoutVars>
      </dgm:prSet>
      <dgm:spPr/>
    </dgm:pt>
    <dgm:pt modelId="{69942869-9EF6-4351-969D-25DE781334A7}" type="pres">
      <dgm:prSet presAssocID="{9C7CB649-6400-4C43-B2B4-15199E5FE323}" presName="circ1" presStyleLbl="vennNode1" presStyleIdx="0" presStyleCnt="4"/>
      <dgm:spPr/>
      <dgm:t>
        <a:bodyPr/>
        <a:lstStyle/>
        <a:p>
          <a:endParaRPr lang="nl-NL"/>
        </a:p>
      </dgm:t>
    </dgm:pt>
    <dgm:pt modelId="{6CA83499-CD75-47EB-98C4-8EDB7744275D}" type="pres">
      <dgm:prSet presAssocID="{9C7CB649-6400-4C43-B2B4-15199E5FE323}" presName="circ1Tx" presStyleLbl="revTx" presStyleIdx="0" presStyleCnt="0">
        <dgm:presLayoutVars>
          <dgm:chMax val="0"/>
          <dgm:chPref val="0"/>
          <dgm:bulletEnabled val="1"/>
        </dgm:presLayoutVars>
      </dgm:prSet>
      <dgm:spPr/>
      <dgm:t>
        <a:bodyPr/>
        <a:lstStyle/>
        <a:p>
          <a:endParaRPr lang="nl-NL"/>
        </a:p>
      </dgm:t>
    </dgm:pt>
    <dgm:pt modelId="{0A11335C-D6F9-4C42-8BCD-03F55EC5B24F}" type="pres">
      <dgm:prSet presAssocID="{D2146AEC-B558-411E-B7D5-F18E46DC964E}" presName="circ2" presStyleLbl="vennNode1" presStyleIdx="1" presStyleCnt="4"/>
      <dgm:spPr/>
      <dgm:t>
        <a:bodyPr/>
        <a:lstStyle/>
        <a:p>
          <a:endParaRPr lang="nl-NL"/>
        </a:p>
      </dgm:t>
    </dgm:pt>
    <dgm:pt modelId="{8665E45D-5904-456A-9D6A-34BFFC3700CC}" type="pres">
      <dgm:prSet presAssocID="{D2146AEC-B558-411E-B7D5-F18E46DC964E}" presName="circ2Tx" presStyleLbl="revTx" presStyleIdx="0" presStyleCnt="0">
        <dgm:presLayoutVars>
          <dgm:chMax val="0"/>
          <dgm:chPref val="0"/>
          <dgm:bulletEnabled val="1"/>
        </dgm:presLayoutVars>
      </dgm:prSet>
      <dgm:spPr/>
      <dgm:t>
        <a:bodyPr/>
        <a:lstStyle/>
        <a:p>
          <a:endParaRPr lang="nl-NL"/>
        </a:p>
      </dgm:t>
    </dgm:pt>
    <dgm:pt modelId="{1C2A1FF4-8FDD-4931-8CD1-86A7FF797A48}" type="pres">
      <dgm:prSet presAssocID="{DA3B30FA-1FC4-47AD-B587-0DCB3A3ED784}" presName="circ3" presStyleLbl="vennNode1" presStyleIdx="2" presStyleCnt="4"/>
      <dgm:spPr/>
      <dgm:t>
        <a:bodyPr/>
        <a:lstStyle/>
        <a:p>
          <a:endParaRPr lang="nl-NL"/>
        </a:p>
      </dgm:t>
    </dgm:pt>
    <dgm:pt modelId="{B27320A2-825E-4AC8-ADDF-6A796EEB2C46}" type="pres">
      <dgm:prSet presAssocID="{DA3B30FA-1FC4-47AD-B587-0DCB3A3ED784}" presName="circ3Tx" presStyleLbl="revTx" presStyleIdx="0" presStyleCnt="0">
        <dgm:presLayoutVars>
          <dgm:chMax val="0"/>
          <dgm:chPref val="0"/>
          <dgm:bulletEnabled val="1"/>
        </dgm:presLayoutVars>
      </dgm:prSet>
      <dgm:spPr/>
      <dgm:t>
        <a:bodyPr/>
        <a:lstStyle/>
        <a:p>
          <a:endParaRPr lang="nl-NL"/>
        </a:p>
      </dgm:t>
    </dgm:pt>
    <dgm:pt modelId="{7188B45B-9115-4E42-B262-20D0D85D6983}" type="pres">
      <dgm:prSet presAssocID="{DE09150A-6E6F-46D9-B20D-FD09ADAA5466}" presName="circ4" presStyleLbl="vennNode1" presStyleIdx="3" presStyleCnt="4" custScaleX="181314" custLinFactNeighborX="-25344"/>
      <dgm:spPr/>
      <dgm:t>
        <a:bodyPr/>
        <a:lstStyle/>
        <a:p>
          <a:endParaRPr lang="en-US"/>
        </a:p>
      </dgm:t>
    </dgm:pt>
    <dgm:pt modelId="{9EC436F9-08B4-45FF-B599-3544B6BAD163}" type="pres">
      <dgm:prSet presAssocID="{DE09150A-6E6F-46D9-B20D-FD09ADAA5466}" presName="circ4Tx" presStyleLbl="revTx" presStyleIdx="0" presStyleCnt="0">
        <dgm:presLayoutVars>
          <dgm:chMax val="0"/>
          <dgm:chPref val="0"/>
          <dgm:bulletEnabled val="1"/>
        </dgm:presLayoutVars>
      </dgm:prSet>
      <dgm:spPr/>
      <dgm:t>
        <a:bodyPr/>
        <a:lstStyle/>
        <a:p>
          <a:endParaRPr lang="en-US"/>
        </a:p>
      </dgm:t>
    </dgm:pt>
  </dgm:ptLst>
  <dgm:cxnLst>
    <dgm:cxn modelId="{5276CFD5-4055-4341-8AC2-17112621FD5F}" type="presOf" srcId="{D2146AEC-B558-411E-B7D5-F18E46DC964E}" destId="{8665E45D-5904-456A-9D6A-34BFFC3700CC}" srcOrd="1" destOrd="0" presId="urn:microsoft.com/office/officeart/2005/8/layout/venn1"/>
    <dgm:cxn modelId="{B77FB6CD-7A49-442A-8E1A-5D3462D99236}" type="presOf" srcId="{DA3B30FA-1FC4-47AD-B587-0DCB3A3ED784}" destId="{B27320A2-825E-4AC8-ADDF-6A796EEB2C46}" srcOrd="1" destOrd="0" presId="urn:microsoft.com/office/officeart/2005/8/layout/venn1"/>
    <dgm:cxn modelId="{E4E1E15D-F6A5-494D-A5F7-94B495B5DA38}" type="presOf" srcId="{DA3B30FA-1FC4-47AD-B587-0DCB3A3ED784}" destId="{1C2A1FF4-8FDD-4931-8CD1-86A7FF797A48}" srcOrd="0" destOrd="0" presId="urn:microsoft.com/office/officeart/2005/8/layout/venn1"/>
    <dgm:cxn modelId="{8ED96B95-FCA3-4849-B8C6-34D8D9C12BF9}" type="presOf" srcId="{D2146AEC-B558-411E-B7D5-F18E46DC964E}" destId="{0A11335C-D6F9-4C42-8BCD-03F55EC5B24F}" srcOrd="0" destOrd="0" presId="urn:microsoft.com/office/officeart/2005/8/layout/venn1"/>
    <dgm:cxn modelId="{35D03D1D-EA13-4BE0-9CD3-C7D51EA5B1F6}" type="presOf" srcId="{53D08441-77FD-4BCC-82E0-05B056ACBE96}" destId="{EF1A0363-5D4C-431D-A879-6F4C483610F8}" srcOrd="0" destOrd="0" presId="urn:microsoft.com/office/officeart/2005/8/layout/venn1"/>
    <dgm:cxn modelId="{DCED21F7-0B92-4A61-AF0B-B4B55129B7A7}" type="presOf" srcId="{DE09150A-6E6F-46D9-B20D-FD09ADAA5466}" destId="{9EC436F9-08B4-45FF-B599-3544B6BAD163}" srcOrd="1" destOrd="0" presId="urn:microsoft.com/office/officeart/2005/8/layout/venn1"/>
    <dgm:cxn modelId="{DCD5B378-BE7E-4DD0-8ECF-C372B9CF5FFD}" srcId="{53D08441-77FD-4BCC-82E0-05B056ACBE96}" destId="{D2146AEC-B558-411E-B7D5-F18E46DC964E}" srcOrd="1" destOrd="0" parTransId="{4B69FE82-A11D-47AF-9C10-A10C11AE9F15}" sibTransId="{C89E317D-7E49-4735-A94A-9C4894F87BA4}"/>
    <dgm:cxn modelId="{DA38EB21-3286-4D3A-B858-47CD9D883062}" type="presOf" srcId="{9C7CB649-6400-4C43-B2B4-15199E5FE323}" destId="{6CA83499-CD75-47EB-98C4-8EDB7744275D}" srcOrd="1" destOrd="0" presId="urn:microsoft.com/office/officeart/2005/8/layout/venn1"/>
    <dgm:cxn modelId="{36980928-6BCC-45AA-8A31-EDA3DDD0DC39}" srcId="{53D08441-77FD-4BCC-82E0-05B056ACBE96}" destId="{9C7CB649-6400-4C43-B2B4-15199E5FE323}" srcOrd="0" destOrd="0" parTransId="{4EB491B0-0725-4EB9-9512-088AECD1ED7D}" sibTransId="{98E14ECC-EA1B-42B7-8222-F4C4EC339F51}"/>
    <dgm:cxn modelId="{D337E7F2-0543-4FA4-906A-ADE12F659F7D}" type="presOf" srcId="{DE09150A-6E6F-46D9-B20D-FD09ADAA5466}" destId="{7188B45B-9115-4E42-B262-20D0D85D6983}" srcOrd="0" destOrd="0" presId="urn:microsoft.com/office/officeart/2005/8/layout/venn1"/>
    <dgm:cxn modelId="{9708BAF8-886B-4A24-95AE-C8AA2D6531A5}" type="presOf" srcId="{9C7CB649-6400-4C43-B2B4-15199E5FE323}" destId="{69942869-9EF6-4351-969D-25DE781334A7}" srcOrd="0" destOrd="0" presId="urn:microsoft.com/office/officeart/2005/8/layout/venn1"/>
    <dgm:cxn modelId="{15C10602-14C9-455C-9640-DC18DA0FD990}" srcId="{53D08441-77FD-4BCC-82E0-05B056ACBE96}" destId="{DE09150A-6E6F-46D9-B20D-FD09ADAA5466}" srcOrd="3" destOrd="0" parTransId="{37FBED5C-9248-4DCD-8F86-9BBBF74C2007}" sibTransId="{278550BF-3AB0-4B41-91E1-AF0E022F9CE1}"/>
    <dgm:cxn modelId="{DA0F23F3-6CC3-4677-AD8D-78FF5AA78104}" srcId="{53D08441-77FD-4BCC-82E0-05B056ACBE96}" destId="{DA3B30FA-1FC4-47AD-B587-0DCB3A3ED784}" srcOrd="2" destOrd="0" parTransId="{E3FDF4CC-C1F8-4D7D-BB20-22B7123AD521}" sibTransId="{E0F68749-A19B-4F3D-AAA7-AF923E798410}"/>
    <dgm:cxn modelId="{0CEB5C0F-3B79-4D39-A96D-40AB8916EC87}" type="presParOf" srcId="{EF1A0363-5D4C-431D-A879-6F4C483610F8}" destId="{69942869-9EF6-4351-969D-25DE781334A7}" srcOrd="0" destOrd="0" presId="urn:microsoft.com/office/officeart/2005/8/layout/venn1"/>
    <dgm:cxn modelId="{F6A2C5E0-F0B4-4211-8B5D-F9A105346D65}" type="presParOf" srcId="{EF1A0363-5D4C-431D-A879-6F4C483610F8}" destId="{6CA83499-CD75-47EB-98C4-8EDB7744275D}" srcOrd="1" destOrd="0" presId="urn:microsoft.com/office/officeart/2005/8/layout/venn1"/>
    <dgm:cxn modelId="{73E4DDD1-4ACE-42B6-9360-F5592E86CF5C}" type="presParOf" srcId="{EF1A0363-5D4C-431D-A879-6F4C483610F8}" destId="{0A11335C-D6F9-4C42-8BCD-03F55EC5B24F}" srcOrd="2" destOrd="0" presId="urn:microsoft.com/office/officeart/2005/8/layout/venn1"/>
    <dgm:cxn modelId="{C6C97D4F-E5F5-4750-ADE7-0BE7871E8226}" type="presParOf" srcId="{EF1A0363-5D4C-431D-A879-6F4C483610F8}" destId="{8665E45D-5904-456A-9D6A-34BFFC3700CC}" srcOrd="3" destOrd="0" presId="urn:microsoft.com/office/officeart/2005/8/layout/venn1"/>
    <dgm:cxn modelId="{C02C3B9B-7580-41C3-BC59-29A33A06F03F}" type="presParOf" srcId="{EF1A0363-5D4C-431D-A879-6F4C483610F8}" destId="{1C2A1FF4-8FDD-4931-8CD1-86A7FF797A48}" srcOrd="4" destOrd="0" presId="urn:microsoft.com/office/officeart/2005/8/layout/venn1"/>
    <dgm:cxn modelId="{C9DEFE22-4492-461B-BA2F-376B598E6C25}" type="presParOf" srcId="{EF1A0363-5D4C-431D-A879-6F4C483610F8}" destId="{B27320A2-825E-4AC8-ADDF-6A796EEB2C46}" srcOrd="5" destOrd="0" presId="urn:microsoft.com/office/officeart/2005/8/layout/venn1"/>
    <dgm:cxn modelId="{626A5E3C-FAF8-4731-A06C-4CE5C090EBB7}" type="presParOf" srcId="{EF1A0363-5D4C-431D-A879-6F4C483610F8}" destId="{7188B45B-9115-4E42-B262-20D0D85D6983}" srcOrd="6" destOrd="0" presId="urn:microsoft.com/office/officeart/2005/8/layout/venn1"/>
    <dgm:cxn modelId="{7B30B1DF-B257-47CE-BA58-AF615DD808F5}" type="presParOf" srcId="{EF1A0363-5D4C-431D-A879-6F4C483610F8}" destId="{9EC436F9-08B4-45FF-B599-3544B6BAD163}"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942869-9EF6-4351-969D-25DE781334A7}">
      <dsp:nvSpPr>
        <dsp:cNvPr id="0" name=""/>
        <dsp:cNvSpPr/>
      </dsp:nvSpPr>
      <dsp:spPr>
        <a:xfrm>
          <a:off x="2065379" y="34670"/>
          <a:ext cx="1802892" cy="1802892"/>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b="1" kern="1200" dirty="0" smtClean="0"/>
            <a:t>Massive Open Online Courses </a:t>
          </a:r>
          <a:r>
            <a:rPr lang="en-US" sz="1200" kern="1200" dirty="0" smtClean="0"/>
            <a:t>(MOOCs)</a:t>
          </a:r>
          <a:endParaRPr lang="nl-NL" sz="1200" kern="1200" dirty="0"/>
        </a:p>
      </dsp:txBody>
      <dsp:txXfrm>
        <a:off x="2273405" y="277367"/>
        <a:ext cx="1386840" cy="572071"/>
      </dsp:txXfrm>
    </dsp:sp>
    <dsp:sp modelId="{0A11335C-D6F9-4C42-8BCD-03F55EC5B24F}">
      <dsp:nvSpPr>
        <dsp:cNvPr id="0" name=""/>
        <dsp:cNvSpPr/>
      </dsp:nvSpPr>
      <dsp:spPr>
        <a:xfrm>
          <a:off x="2862812" y="832103"/>
          <a:ext cx="1802892" cy="1802892"/>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l" defTabSz="533400">
            <a:lnSpc>
              <a:spcPct val="90000"/>
            </a:lnSpc>
            <a:spcBef>
              <a:spcPct val="0"/>
            </a:spcBef>
            <a:spcAft>
              <a:spcPct val="35000"/>
            </a:spcAft>
          </a:pPr>
          <a:r>
            <a:rPr lang="en-US" sz="1200" b="1" kern="1200" dirty="0" smtClean="0"/>
            <a:t>Open Course Ware </a:t>
          </a:r>
          <a:r>
            <a:rPr lang="en-US" sz="1200" kern="1200" dirty="0" smtClean="0"/>
            <a:t>(OCW)</a:t>
          </a:r>
          <a:endParaRPr lang="nl-NL" sz="1200" kern="1200" dirty="0"/>
        </a:p>
      </dsp:txBody>
      <dsp:txXfrm>
        <a:off x="3833600" y="1040129"/>
        <a:ext cx="693420" cy="1386840"/>
      </dsp:txXfrm>
    </dsp:sp>
    <dsp:sp modelId="{1C2A1FF4-8FDD-4931-8CD1-86A7FF797A48}">
      <dsp:nvSpPr>
        <dsp:cNvPr id="0" name=""/>
        <dsp:cNvSpPr/>
      </dsp:nvSpPr>
      <dsp:spPr>
        <a:xfrm>
          <a:off x="2065379" y="1629537"/>
          <a:ext cx="1802892" cy="1802892"/>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b="1" kern="1200" dirty="0" smtClean="0"/>
            <a:t>Online Distance Education      </a:t>
          </a:r>
          <a:r>
            <a:rPr lang="en-US" sz="1200" b="0" kern="1200" dirty="0" smtClean="0"/>
            <a:t>(ODE)</a:t>
          </a:r>
          <a:endParaRPr lang="en-US" sz="1200" b="1" kern="1200" dirty="0" smtClean="0"/>
        </a:p>
      </dsp:txBody>
      <dsp:txXfrm>
        <a:off x="2273405" y="2617660"/>
        <a:ext cx="1386840" cy="572071"/>
      </dsp:txXfrm>
    </dsp:sp>
    <dsp:sp modelId="{7188B45B-9115-4E42-B262-20D0D85D6983}">
      <dsp:nvSpPr>
        <dsp:cNvPr id="0" name=""/>
        <dsp:cNvSpPr/>
      </dsp:nvSpPr>
      <dsp:spPr>
        <a:xfrm>
          <a:off x="78020" y="832103"/>
          <a:ext cx="3268895" cy="1802892"/>
        </a:xfrm>
        <a:prstGeom prst="ellipse">
          <a:avLst/>
        </a:prstGeom>
        <a:solidFill>
          <a:schemeClr val="accent1">
            <a:alpha val="7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nl-NL" sz="1600" b="1" kern="1200" dirty="0" smtClean="0">
              <a:solidFill>
                <a:schemeClr val="bg1"/>
              </a:solidFill>
            </a:rPr>
            <a:t>Campus</a:t>
          </a:r>
          <a:r>
            <a:rPr lang="nl-NL" sz="1600" b="1" kern="1200" dirty="0" smtClean="0"/>
            <a:t> </a:t>
          </a:r>
          <a:r>
            <a:rPr lang="nl-NL" sz="1600" b="1" kern="1200" dirty="0" err="1" smtClean="0">
              <a:solidFill>
                <a:schemeClr val="bg1"/>
              </a:solidFill>
            </a:rPr>
            <a:t>Education</a:t>
          </a:r>
          <a:endParaRPr lang="nl-NL" sz="1600" b="1" kern="1200" dirty="0">
            <a:solidFill>
              <a:schemeClr val="bg1"/>
            </a:solidFill>
          </a:endParaRPr>
        </a:p>
      </dsp:txBody>
      <dsp:txXfrm>
        <a:off x="329473" y="1040129"/>
        <a:ext cx="1257267" cy="138684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1"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pitchFamily="18" charset="0"/>
                <a:ea typeface="+mn-ea"/>
                <a:cs typeface="+mn-cs"/>
              </a:defRPr>
            </a:lvl1pPr>
          </a:lstStyle>
          <a:p>
            <a:pPr>
              <a:defRPr/>
            </a:pPr>
            <a:endParaRPr lang="nl-NL"/>
          </a:p>
        </p:txBody>
      </p:sp>
      <p:sp>
        <p:nvSpPr>
          <p:cNvPr id="31747" name="Rectangle 3"/>
          <p:cNvSpPr>
            <a:spLocks noGrp="1" noChangeArrowheads="1"/>
          </p:cNvSpPr>
          <p:nvPr>
            <p:ph type="dt" sz="quarter" idx="1"/>
          </p:nvPr>
        </p:nvSpPr>
        <p:spPr bwMode="auto">
          <a:xfrm>
            <a:off x="3849689" y="0"/>
            <a:ext cx="294481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pitchFamily="18" charset="0"/>
                <a:ea typeface="+mn-ea"/>
                <a:cs typeface="+mn-cs"/>
              </a:defRPr>
            </a:lvl1pPr>
          </a:lstStyle>
          <a:p>
            <a:pPr>
              <a:defRPr/>
            </a:pPr>
            <a:endParaRPr lang="nl-NL"/>
          </a:p>
        </p:txBody>
      </p:sp>
      <p:sp>
        <p:nvSpPr>
          <p:cNvPr id="31748" name="Rectangle 4"/>
          <p:cNvSpPr>
            <a:spLocks noGrp="1" noChangeArrowheads="1"/>
          </p:cNvSpPr>
          <p:nvPr>
            <p:ph type="ftr" sz="quarter" idx="2"/>
          </p:nvPr>
        </p:nvSpPr>
        <p:spPr bwMode="auto">
          <a:xfrm>
            <a:off x="1" y="9434514"/>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pitchFamily="18" charset="0"/>
                <a:ea typeface="+mn-ea"/>
                <a:cs typeface="+mn-cs"/>
              </a:defRPr>
            </a:lvl1pPr>
          </a:lstStyle>
          <a:p>
            <a:pPr>
              <a:defRPr/>
            </a:pPr>
            <a:endParaRPr lang="nl-NL"/>
          </a:p>
        </p:txBody>
      </p:sp>
      <p:sp>
        <p:nvSpPr>
          <p:cNvPr id="31749" name="Rectangle 5"/>
          <p:cNvSpPr>
            <a:spLocks noGrp="1" noChangeArrowheads="1"/>
          </p:cNvSpPr>
          <p:nvPr>
            <p:ph type="sldNum" sz="quarter" idx="3"/>
          </p:nvPr>
        </p:nvSpPr>
        <p:spPr bwMode="auto">
          <a:xfrm>
            <a:off x="3849689" y="9434514"/>
            <a:ext cx="294481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charset="0"/>
                <a:ea typeface="MS PGothic" pitchFamily="34" charset="-128"/>
              </a:defRPr>
            </a:lvl1pPr>
          </a:lstStyle>
          <a:p>
            <a:pPr>
              <a:defRPr/>
            </a:pPr>
            <a:fld id="{6B56016A-AAC9-4CF3-BF0D-411F10B493F1}" type="slidenum">
              <a:rPr lang="nl-NL"/>
              <a:pPr>
                <a:defRPr/>
              </a:pPr>
              <a:t>‹nr.›</a:t>
            </a:fld>
            <a:endParaRPr lang="nl-NL"/>
          </a:p>
        </p:txBody>
      </p:sp>
    </p:spTree>
    <p:extLst>
      <p:ext uri="{BB962C8B-B14F-4D97-AF65-F5344CB8AC3E}">
        <p14:creationId xmlns:p14="http://schemas.microsoft.com/office/powerpoint/2010/main" val="42615182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1"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pitchFamily="18" charset="0"/>
                <a:ea typeface="+mn-ea"/>
                <a:cs typeface="+mn-cs"/>
              </a:defRPr>
            </a:lvl1pPr>
          </a:lstStyle>
          <a:p>
            <a:pPr>
              <a:defRPr/>
            </a:pPr>
            <a:endParaRPr lang="en-US"/>
          </a:p>
        </p:txBody>
      </p:sp>
      <p:sp>
        <p:nvSpPr>
          <p:cNvPr id="16387" name="Rectangle 3"/>
          <p:cNvSpPr>
            <a:spLocks noGrp="1" noChangeArrowheads="1"/>
          </p:cNvSpPr>
          <p:nvPr>
            <p:ph type="dt" idx="1"/>
          </p:nvPr>
        </p:nvSpPr>
        <p:spPr bwMode="auto">
          <a:xfrm>
            <a:off x="3849689" y="0"/>
            <a:ext cx="294481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pitchFamily="18" charset="0"/>
                <a:ea typeface="+mn-ea"/>
                <a:cs typeface="+mn-cs"/>
              </a:defRPr>
            </a:lvl1pPr>
          </a:lstStyle>
          <a:p>
            <a:pPr>
              <a:defRPr/>
            </a:pPr>
            <a:endParaRPr lang="en-US"/>
          </a:p>
        </p:txBody>
      </p:sp>
      <p:sp>
        <p:nvSpPr>
          <p:cNvPr id="46084"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p:cNvSpPr>
            <a:spLocks noGrp="1" noChangeArrowheads="1"/>
          </p:cNvSpPr>
          <p:nvPr>
            <p:ph type="body" sz="quarter" idx="3"/>
          </p:nvPr>
        </p:nvSpPr>
        <p:spPr bwMode="auto">
          <a:xfrm>
            <a:off x="906464" y="4716463"/>
            <a:ext cx="4981575" cy="447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1" y="9434514"/>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pitchFamily="18" charset="0"/>
                <a:ea typeface="+mn-ea"/>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49689" y="9434514"/>
            <a:ext cx="294481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charset="0"/>
                <a:ea typeface="MS PGothic" pitchFamily="34" charset="-128"/>
              </a:defRPr>
            </a:lvl1pPr>
          </a:lstStyle>
          <a:p>
            <a:pPr>
              <a:defRPr/>
            </a:pPr>
            <a:fld id="{7205D20B-DD6D-4A0F-8C3C-AC2BCA268F80}" type="slidenum">
              <a:rPr lang="en-US"/>
              <a:pPr>
                <a:defRPr/>
              </a:pPr>
              <a:t>‹nr.›</a:t>
            </a:fld>
            <a:endParaRPr lang="en-US"/>
          </a:p>
        </p:txBody>
      </p:sp>
    </p:spTree>
    <p:extLst>
      <p:ext uri="{BB962C8B-B14F-4D97-AF65-F5344CB8AC3E}">
        <p14:creationId xmlns:p14="http://schemas.microsoft.com/office/powerpoint/2010/main" val="30663834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Goal of this presentation: share Delfts vision,</a:t>
            </a:r>
            <a:r>
              <a:rPr lang="en-US" sz="1600" baseline="0" dirty="0" smtClean="0"/>
              <a:t> </a:t>
            </a:r>
            <a:r>
              <a:rPr lang="en-US" sz="1600" dirty="0" smtClean="0"/>
              <a:t>strategy &amp; approach for the next</a:t>
            </a:r>
            <a:r>
              <a:rPr lang="en-US" sz="1600" baseline="0" dirty="0" smtClean="0"/>
              <a:t> phase of open &amp; online education</a:t>
            </a:r>
            <a:endParaRPr lang="en-US" sz="1600" dirty="0"/>
          </a:p>
        </p:txBody>
      </p:sp>
      <p:sp>
        <p:nvSpPr>
          <p:cNvPr id="4" name="Slide Number Placeholder 3"/>
          <p:cNvSpPr>
            <a:spLocks noGrp="1"/>
          </p:cNvSpPr>
          <p:nvPr>
            <p:ph type="sldNum" sz="quarter" idx="10"/>
          </p:nvPr>
        </p:nvSpPr>
        <p:spPr/>
        <p:txBody>
          <a:bodyPr/>
          <a:lstStyle/>
          <a:p>
            <a:fld id="{BF71E4B1-4E33-4CB0-A794-E35727396C2F}" type="slidenum">
              <a:rPr lang="en-US" smtClean="0"/>
              <a:pPr/>
              <a:t>1</a:t>
            </a:fld>
            <a:endParaRPr lang="en-US"/>
          </a:p>
        </p:txBody>
      </p:sp>
    </p:spTree>
    <p:extLst>
      <p:ext uri="{BB962C8B-B14F-4D97-AF65-F5344CB8AC3E}">
        <p14:creationId xmlns:p14="http://schemas.microsoft.com/office/powerpoint/2010/main" val="109230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initiatives that cover an wide variety of educational innovation</a:t>
            </a:r>
            <a:r>
              <a:rPr lang="en-US" baseline="0" dirty="0" smtClean="0"/>
              <a:t> at the campus: the challenge is to make innovation and continuous improvement part of the education process, which is a cultural as well as institutional challenge.</a:t>
            </a:r>
            <a:endParaRPr lang="nl-BE" dirty="0"/>
          </a:p>
        </p:txBody>
      </p:sp>
      <p:sp>
        <p:nvSpPr>
          <p:cNvPr id="4" name="Slide Number Placeholder 3"/>
          <p:cNvSpPr>
            <a:spLocks noGrp="1"/>
          </p:cNvSpPr>
          <p:nvPr>
            <p:ph type="sldNum" sz="quarter" idx="10"/>
          </p:nvPr>
        </p:nvSpPr>
        <p:spPr/>
        <p:txBody>
          <a:bodyPr/>
          <a:lstStyle/>
          <a:p>
            <a:fld id="{BF71E4B1-4E33-4CB0-A794-E35727396C2F}" type="slidenum">
              <a:rPr lang="en-US" smtClean="0"/>
              <a:pPr/>
              <a:t>10</a:t>
            </a:fld>
            <a:endParaRPr lang="en-US"/>
          </a:p>
        </p:txBody>
      </p:sp>
    </p:spTree>
    <p:extLst>
      <p:ext uri="{BB962C8B-B14F-4D97-AF65-F5344CB8AC3E}">
        <p14:creationId xmlns:p14="http://schemas.microsoft.com/office/powerpoint/2010/main" val="3224661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confronted with a maze of criteria</a:t>
            </a:r>
            <a:r>
              <a:rPr lang="en-US" baseline="0" dirty="0" smtClean="0"/>
              <a:t> to make it work. The transformation process to improve education, enhance ‘educational productivity’</a:t>
            </a:r>
            <a:endParaRPr lang="nl-BE" dirty="0"/>
          </a:p>
        </p:txBody>
      </p:sp>
      <p:sp>
        <p:nvSpPr>
          <p:cNvPr id="4" name="Slide Number Placeholder 3"/>
          <p:cNvSpPr>
            <a:spLocks noGrp="1"/>
          </p:cNvSpPr>
          <p:nvPr>
            <p:ph type="sldNum" sz="quarter" idx="10"/>
          </p:nvPr>
        </p:nvSpPr>
        <p:spPr/>
        <p:txBody>
          <a:bodyPr/>
          <a:lstStyle/>
          <a:p>
            <a:fld id="{BF71E4B1-4E33-4CB0-A794-E35727396C2F}" type="slidenum">
              <a:rPr lang="en-US" smtClean="0"/>
              <a:pPr/>
              <a:t>11</a:t>
            </a:fld>
            <a:endParaRPr lang="en-US"/>
          </a:p>
        </p:txBody>
      </p:sp>
    </p:spTree>
    <p:extLst>
      <p:ext uri="{BB962C8B-B14F-4D97-AF65-F5344CB8AC3E}">
        <p14:creationId xmlns:p14="http://schemas.microsoft.com/office/powerpoint/2010/main" val="3224661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confronted with a maze of criteria</a:t>
            </a:r>
            <a:r>
              <a:rPr lang="en-US" baseline="0" dirty="0" smtClean="0"/>
              <a:t> to make it work. The transformation process to improve education, enhance ‘educational productivity’</a:t>
            </a:r>
            <a:endParaRPr lang="nl-BE" dirty="0"/>
          </a:p>
        </p:txBody>
      </p:sp>
      <p:sp>
        <p:nvSpPr>
          <p:cNvPr id="4" name="Slide Number Placeholder 3"/>
          <p:cNvSpPr>
            <a:spLocks noGrp="1"/>
          </p:cNvSpPr>
          <p:nvPr>
            <p:ph type="sldNum" sz="quarter" idx="10"/>
          </p:nvPr>
        </p:nvSpPr>
        <p:spPr/>
        <p:txBody>
          <a:bodyPr/>
          <a:lstStyle/>
          <a:p>
            <a:fld id="{BF71E4B1-4E33-4CB0-A794-E35727396C2F}" type="slidenum">
              <a:rPr lang="en-US" smtClean="0"/>
              <a:pPr/>
              <a:t>12</a:t>
            </a:fld>
            <a:endParaRPr lang="en-US"/>
          </a:p>
        </p:txBody>
      </p:sp>
    </p:spTree>
    <p:extLst>
      <p:ext uri="{BB962C8B-B14F-4D97-AF65-F5344CB8AC3E}">
        <p14:creationId xmlns:p14="http://schemas.microsoft.com/office/powerpoint/2010/main" val="3224661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a:t>Meer keywords / taglines:</a:t>
            </a:r>
          </a:p>
          <a:p>
            <a:pPr marL="171450" indent="-171450">
              <a:buFontTx/>
              <a:buChar char="-"/>
            </a:pPr>
            <a:r>
              <a:rPr lang="nl-BE"/>
              <a:t>cross-fertilization</a:t>
            </a:r>
            <a:r>
              <a:rPr lang="nl-BE" baseline="0"/>
              <a:t> between campus, hybrid, and open education models</a:t>
            </a:r>
          </a:p>
          <a:p>
            <a:pPr marL="171450" indent="-171450">
              <a:buFontTx/>
              <a:buChar char="-"/>
            </a:pPr>
            <a:r>
              <a:rPr lang="nl-BE"/>
              <a:t>Creating added value through combining research on open, hybrid,</a:t>
            </a:r>
            <a:r>
              <a:rPr lang="nl-BE" baseline="0"/>
              <a:t> and campus learning</a:t>
            </a:r>
            <a:endParaRPr lang="nl-BE"/>
          </a:p>
        </p:txBody>
      </p:sp>
      <p:sp>
        <p:nvSpPr>
          <p:cNvPr id="4" name="Slide Number Placeholder 3"/>
          <p:cNvSpPr>
            <a:spLocks noGrp="1"/>
          </p:cNvSpPr>
          <p:nvPr>
            <p:ph type="sldNum" sz="quarter" idx="10"/>
          </p:nvPr>
        </p:nvSpPr>
        <p:spPr/>
        <p:txBody>
          <a:bodyPr/>
          <a:lstStyle/>
          <a:p>
            <a:fld id="{BF71E4B1-4E33-4CB0-A794-E35727396C2F}" type="slidenum">
              <a:rPr lang="en-US" smtClean="0"/>
              <a:pPr/>
              <a:t>2</a:t>
            </a:fld>
            <a:endParaRPr lang="en-US"/>
          </a:p>
        </p:txBody>
      </p:sp>
    </p:spTree>
    <p:extLst>
      <p:ext uri="{BB962C8B-B14F-4D97-AF65-F5344CB8AC3E}">
        <p14:creationId xmlns:p14="http://schemas.microsoft.com/office/powerpoint/2010/main" val="1160724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Research based education (often called evidence based, but that is too narrow) needed to make the transformation with the large amount of elements that play a role to make it work.</a:t>
            </a:r>
          </a:p>
          <a:p>
            <a:endParaRPr lang="en-US" dirty="0" smtClean="0"/>
          </a:p>
          <a:p>
            <a:r>
              <a:rPr lang="en-US" dirty="0" smtClean="0"/>
              <a:t>Wordt er met ‘</a:t>
            </a:r>
            <a:r>
              <a:rPr lang="en-US" baseline="0" dirty="0" smtClean="0"/>
              <a:t>research based education’ niet bedoeld dat het onderwijs gebaseerd is op onderzoek? Daarmee bedoel ik de onderwerpen, de curricula? Dus recente ontwikkelen op gebied van quantumbits worden direct omgezet in cursussen. Dus niet zozeer met ‘didactics/pedagogy’ of ‘educational research’ te maken.</a:t>
            </a:r>
          </a:p>
          <a:p>
            <a:endParaRPr lang="en-US" baseline="0" dirty="0" smtClean="0"/>
          </a:p>
        </p:txBody>
      </p:sp>
      <p:sp>
        <p:nvSpPr>
          <p:cNvPr id="4" name="Slide Number Placeholder 3"/>
          <p:cNvSpPr>
            <a:spLocks noGrp="1"/>
          </p:cNvSpPr>
          <p:nvPr>
            <p:ph type="sldNum" sz="quarter" idx="10"/>
          </p:nvPr>
        </p:nvSpPr>
        <p:spPr/>
        <p:txBody>
          <a:bodyPr/>
          <a:lstStyle/>
          <a:p>
            <a:fld id="{BF71E4B1-4E33-4CB0-A794-E35727396C2F}" type="slidenum">
              <a:rPr lang="en-US" smtClean="0"/>
              <a:pPr/>
              <a:t>3</a:t>
            </a:fld>
            <a:endParaRPr lang="en-US"/>
          </a:p>
        </p:txBody>
      </p:sp>
    </p:spTree>
    <p:extLst>
      <p:ext uri="{BB962C8B-B14F-4D97-AF65-F5344CB8AC3E}">
        <p14:creationId xmlns:p14="http://schemas.microsoft.com/office/powerpoint/2010/main" val="1160724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4400" y="744538"/>
            <a:ext cx="4965700" cy="3724275"/>
          </a:xfrm>
        </p:spPr>
      </p:sp>
      <p:sp>
        <p:nvSpPr>
          <p:cNvPr id="3" name="Notes Placeholder 2"/>
          <p:cNvSpPr>
            <a:spLocks noGrp="1"/>
          </p:cNvSpPr>
          <p:nvPr>
            <p:ph type="body" idx="1"/>
          </p:nvPr>
        </p:nvSpPr>
        <p:spPr/>
        <p:txBody>
          <a:bodyPr/>
          <a:lstStyle/>
          <a:p>
            <a:r>
              <a:rPr lang="en-US" b="1" dirty="0" smtClean="0"/>
              <a:t>OpenCourseWare</a:t>
            </a:r>
            <a:r>
              <a:rPr lang="en-US" b="0" dirty="0" smtClean="0"/>
              <a:t>:</a:t>
            </a:r>
            <a:r>
              <a:rPr lang="en-US" b="0" baseline="0" dirty="0" smtClean="0"/>
              <a:t> Course Materials available for use and re-use, for free, worldwide (700 visitors a day). No certificates, but pilot with Study Badges (informal certificates of Study Skills)</a:t>
            </a:r>
            <a:br>
              <a:rPr lang="en-US" b="0" baseline="0" dirty="0" smtClean="0"/>
            </a:br>
            <a:r>
              <a:rPr lang="en-US" b="1" i="1" baseline="0" dirty="0" smtClean="0"/>
              <a:t>Goal</a:t>
            </a:r>
            <a:r>
              <a:rPr lang="en-US" b="0" baseline="0" dirty="0" smtClean="0"/>
              <a:t>: Enlarge Access to Educational Materials, empower institution’s reputation</a:t>
            </a:r>
          </a:p>
          <a:p>
            <a:r>
              <a:rPr lang="en-US" b="1" i="1" dirty="0" smtClean="0"/>
              <a:t>example</a:t>
            </a:r>
            <a:r>
              <a:rPr lang="en-US" dirty="0" smtClean="0"/>
              <a:t>: publishing OCW led to Cooperation with ITB Bandung and Mozambique institutions</a:t>
            </a:r>
            <a:br>
              <a:rPr lang="en-US" dirty="0" smtClean="0"/>
            </a:br>
            <a:endParaRPr lang="en-US" dirty="0" smtClean="0"/>
          </a:p>
          <a:p>
            <a:r>
              <a:rPr lang="en-US" b="1" dirty="0" smtClean="0"/>
              <a:t>Online</a:t>
            </a:r>
            <a:r>
              <a:rPr lang="en-US" b="1" baseline="0" dirty="0" smtClean="0"/>
              <a:t> Distance Education</a:t>
            </a:r>
            <a:r>
              <a:rPr lang="en-US" baseline="0" dirty="0" smtClean="0"/>
              <a:t>: Pilot starts </a:t>
            </a:r>
            <a:r>
              <a:rPr lang="en-US" baseline="0" dirty="0" err="1" smtClean="0"/>
              <a:t>september</a:t>
            </a:r>
            <a:r>
              <a:rPr lang="en-US" baseline="0" dirty="0" smtClean="0"/>
              <a:t> 2013, Students need to enroll but are not physically in Delft (everything happens online). Small numbers of enrolled </a:t>
            </a:r>
            <a:r>
              <a:rPr lang="en-US" baseline="0" dirty="0" err="1" smtClean="0"/>
              <a:t>studentsd</a:t>
            </a:r>
            <a:r>
              <a:rPr lang="en-US" baseline="0" dirty="0" smtClean="0"/>
              <a:t> (20?)</a:t>
            </a:r>
            <a:br>
              <a:rPr lang="en-US" baseline="0" dirty="0" smtClean="0"/>
            </a:br>
            <a:r>
              <a:rPr lang="en-US" b="1" i="1" baseline="0" dirty="0" smtClean="0"/>
              <a:t>Goal: </a:t>
            </a:r>
            <a:r>
              <a:rPr lang="en-US" b="0" i="0" baseline="0" dirty="0" smtClean="0"/>
              <a:t>provide a Masters degree via Online Education to those who want but are unable to come to Delft, enlarge audience</a:t>
            </a:r>
          </a:p>
          <a:p>
            <a:endParaRPr lang="en-US" b="0" i="0" baseline="0" dirty="0" smtClean="0"/>
          </a:p>
          <a:p>
            <a:r>
              <a:rPr lang="en-US" b="1" i="0" baseline="0" dirty="0" smtClean="0"/>
              <a:t>MOOCs</a:t>
            </a:r>
            <a:r>
              <a:rPr lang="en-US" b="0" i="0" baseline="0" dirty="0" smtClean="0"/>
              <a:t>: Online, Massive</a:t>
            </a:r>
            <a:br>
              <a:rPr lang="en-US" b="0" i="0" baseline="0" dirty="0" smtClean="0"/>
            </a:br>
            <a:r>
              <a:rPr lang="en-US" b="1" i="1" baseline="0" dirty="0" smtClean="0"/>
              <a:t>Goal: </a:t>
            </a:r>
            <a:r>
              <a:rPr lang="en-US" b="0" i="0" baseline="0" dirty="0" err="1" smtClean="0"/>
              <a:t>strenghten</a:t>
            </a:r>
            <a:r>
              <a:rPr lang="en-US" b="0" i="0" baseline="0" dirty="0" smtClean="0"/>
              <a:t> reputation, enlarge access to Higher Education</a:t>
            </a:r>
            <a:endParaRPr lang="en-US" baseline="0" dirty="0" smtClean="0"/>
          </a:p>
          <a:p>
            <a:endParaRPr lang="en-US" dirty="0" smtClean="0"/>
          </a:p>
          <a:p>
            <a:endParaRPr lang="nl-NL" dirty="0"/>
          </a:p>
        </p:txBody>
      </p:sp>
      <p:sp>
        <p:nvSpPr>
          <p:cNvPr id="4" name="Slide Number Placeholder 3"/>
          <p:cNvSpPr>
            <a:spLocks noGrp="1"/>
          </p:cNvSpPr>
          <p:nvPr>
            <p:ph type="sldNum" sz="quarter" idx="10"/>
          </p:nvPr>
        </p:nvSpPr>
        <p:spPr/>
        <p:txBody>
          <a:bodyPr/>
          <a:lstStyle/>
          <a:p>
            <a:fld id="{BF71E4B1-4E33-4CB0-A794-E35727396C2F}" type="slidenum">
              <a:rPr lang="en-US" smtClean="0"/>
              <a:pPr/>
              <a:t>4</a:t>
            </a:fld>
            <a:endParaRPr lang="en-US"/>
          </a:p>
        </p:txBody>
      </p:sp>
    </p:spTree>
    <p:extLst>
      <p:ext uri="{BB962C8B-B14F-4D97-AF65-F5344CB8AC3E}">
        <p14:creationId xmlns:p14="http://schemas.microsoft.com/office/powerpoint/2010/main" val="2344037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a:t>Enormous diversity of online courses, which gives us access to data</a:t>
            </a:r>
            <a:r>
              <a:rPr lang="nl-NL" baseline="0"/>
              <a:t> at unprecedented scale, and the ability to do multiple experiments at once, </a:t>
            </a:r>
            <a:endParaRPr lang="nl-NL"/>
          </a:p>
        </p:txBody>
      </p:sp>
      <p:sp>
        <p:nvSpPr>
          <p:cNvPr id="4" name="Slide Number Placeholder 3"/>
          <p:cNvSpPr>
            <a:spLocks noGrp="1"/>
          </p:cNvSpPr>
          <p:nvPr>
            <p:ph type="sldNum" sz="quarter" idx="10"/>
          </p:nvPr>
        </p:nvSpPr>
        <p:spPr/>
        <p:txBody>
          <a:bodyPr/>
          <a:lstStyle/>
          <a:p>
            <a:pPr>
              <a:defRPr/>
            </a:pPr>
            <a:fld id="{7205D20B-DD6D-4A0F-8C3C-AC2BCA268F80}" type="slidenum">
              <a:rPr lang="en-US"/>
              <a:pPr>
                <a:defRPr/>
              </a:pPr>
              <a:t>5</a:t>
            </a:fld>
            <a:endParaRPr lang="en-US"/>
          </a:p>
        </p:txBody>
      </p:sp>
    </p:spTree>
    <p:extLst>
      <p:ext uri="{BB962C8B-B14F-4D97-AF65-F5344CB8AC3E}">
        <p14:creationId xmlns:p14="http://schemas.microsoft.com/office/powerpoint/2010/main" val="318613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nl-NL"/>
              <a:t>This year we will be conducting a flipped classroom experiment with the Solar Energy MOOC, which will run at the same time as the campus course).</a:t>
            </a:r>
          </a:p>
          <a:p>
            <a:endParaRPr lang="nl-NL"/>
          </a:p>
          <a:p>
            <a:r>
              <a:rPr lang="nl-NL"/>
              <a:t>Last line</a:t>
            </a:r>
            <a:r>
              <a:rPr lang="nl-NL" baseline="0"/>
              <a:t> provides the link with the Delft Extension School</a:t>
            </a:r>
            <a:endParaRPr lang="nl-NL"/>
          </a:p>
        </p:txBody>
      </p:sp>
      <p:sp>
        <p:nvSpPr>
          <p:cNvPr id="4" name="Slide Number Placeholder 3"/>
          <p:cNvSpPr>
            <a:spLocks noGrp="1"/>
          </p:cNvSpPr>
          <p:nvPr>
            <p:ph type="sldNum" sz="quarter" idx="10"/>
          </p:nvPr>
        </p:nvSpPr>
        <p:spPr/>
        <p:txBody>
          <a:bodyPr/>
          <a:lstStyle/>
          <a:p>
            <a:pPr>
              <a:defRPr/>
            </a:pPr>
            <a:fld id="{7205D20B-DD6D-4A0F-8C3C-AC2BCA268F80}" type="slidenum">
              <a:rPr lang="en-US"/>
              <a:pPr>
                <a:defRPr/>
              </a:pPr>
              <a:t>6</a:t>
            </a:fld>
            <a:endParaRPr lang="en-US"/>
          </a:p>
        </p:txBody>
      </p:sp>
    </p:spTree>
    <p:extLst>
      <p:ext uri="{BB962C8B-B14F-4D97-AF65-F5344CB8AC3E}">
        <p14:creationId xmlns:p14="http://schemas.microsoft.com/office/powerpoint/2010/main" val="2453945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i="1" dirty="0" smtClean="0"/>
              <a:t>Delft Extension School for open &amp; online </a:t>
            </a:r>
            <a:r>
              <a:rPr lang="en-US" sz="1200" i="1" dirty="0"/>
              <a:t>e</a:t>
            </a:r>
            <a:r>
              <a:rPr lang="en-US" sz="1200" i="1" dirty="0" smtClean="0"/>
              <a:t>ducation supports the mission of the Roadmap 2020 to realize a </a:t>
            </a:r>
            <a:r>
              <a:rPr lang="en-US" sz="1200" i="1" dirty="0"/>
              <a:t>p</a:t>
            </a:r>
            <a:r>
              <a:rPr lang="en-US" sz="1200" i="1" dirty="0" smtClean="0"/>
              <a:t>ermanent position among </a:t>
            </a:r>
            <a:r>
              <a:rPr lang="en-US" sz="1200" i="1" dirty="0"/>
              <a:t>l</a:t>
            </a:r>
            <a:r>
              <a:rPr lang="en-US" sz="1200" i="1" dirty="0" smtClean="0"/>
              <a:t>eading universities in engineering, science &amp; design by:</a:t>
            </a:r>
            <a:endParaRPr lang="en-US" sz="1200" dirty="0" smtClean="0"/>
          </a:p>
          <a:p>
            <a:r>
              <a:rPr lang="en-US"/>
              <a:t>Growing academic output:</a:t>
            </a:r>
          </a:p>
          <a:p>
            <a:endParaRPr lang="en-US"/>
          </a:p>
          <a:p>
            <a:pPr marL="228600" indent="-228600">
              <a:buFont typeface="+mj-lt"/>
              <a:buAutoNum type="arabicPeriod"/>
            </a:pPr>
            <a:r>
              <a:rPr lang="en-US"/>
              <a:t>More students &amp; academic staff</a:t>
            </a:r>
          </a:p>
          <a:p>
            <a:pPr marL="628650" lvl="1" indent="-171450">
              <a:buFont typeface="Arial"/>
              <a:buChar char="•"/>
            </a:pPr>
            <a:r>
              <a:rPr lang="en-US"/>
              <a:t>Better reputation &amp; visibility of academic niches</a:t>
            </a:r>
          </a:p>
          <a:p>
            <a:pPr marL="628650" lvl="1" indent="-171450">
              <a:buFont typeface="Arial"/>
              <a:buChar char="•"/>
            </a:pPr>
            <a:r>
              <a:rPr lang="en-US"/>
              <a:t>Higher &amp; better quality international enrollments </a:t>
            </a:r>
          </a:p>
          <a:p>
            <a:pPr marL="628650" lvl="1" indent="-171450">
              <a:buFont typeface="Arial"/>
              <a:buChar char="•"/>
            </a:pPr>
            <a:r>
              <a:rPr lang="en-US"/>
              <a:t>New learning &amp; research networks</a:t>
            </a:r>
          </a:p>
          <a:p>
            <a:endParaRPr lang="en-US"/>
          </a:p>
          <a:p>
            <a:pPr marL="228600" indent="-228600">
              <a:buFont typeface="+mj-lt"/>
              <a:buAutoNum type="arabicPeriod"/>
            </a:pPr>
            <a:r>
              <a:rPr lang="en-US"/>
              <a:t>Improving quality of both campus &amp; online education</a:t>
            </a:r>
          </a:p>
          <a:p>
            <a:pPr marL="628650" lvl="1" indent="-171450">
              <a:buFont typeface="Arial"/>
              <a:buChar char="•"/>
            </a:pPr>
            <a:r>
              <a:rPr lang="en-US"/>
              <a:t>Higher quality courses</a:t>
            </a:r>
          </a:p>
          <a:p>
            <a:pPr marL="628650" lvl="1" indent="-171450">
              <a:buFont typeface="Arial"/>
              <a:buChar char="•"/>
            </a:pPr>
            <a:r>
              <a:rPr lang="en-US"/>
              <a:t>Better progress of students in full-time degree programs (study succes)</a:t>
            </a:r>
          </a:p>
          <a:p>
            <a:pPr marL="628650" lvl="1" indent="-171450">
              <a:buFont typeface="Arial"/>
              <a:buChar char="•"/>
            </a:pPr>
            <a:r>
              <a:rPr lang="en-US"/>
              <a:t>Better fit with future student expectations</a:t>
            </a:r>
          </a:p>
          <a:p>
            <a:pPr lvl="1"/>
            <a:endParaRPr lang="en-US"/>
          </a:p>
          <a:p>
            <a:endParaRPr lang="nl-BE" dirty="0"/>
          </a:p>
        </p:txBody>
      </p:sp>
      <p:sp>
        <p:nvSpPr>
          <p:cNvPr id="4" name="Slide Number Placeholder 3"/>
          <p:cNvSpPr>
            <a:spLocks noGrp="1"/>
          </p:cNvSpPr>
          <p:nvPr>
            <p:ph type="sldNum" sz="quarter" idx="10"/>
          </p:nvPr>
        </p:nvSpPr>
        <p:spPr/>
        <p:txBody>
          <a:bodyPr/>
          <a:lstStyle/>
          <a:p>
            <a:fld id="{BF71E4B1-4E33-4CB0-A794-E35727396C2F}" type="slidenum">
              <a:rPr lang="en-US" smtClean="0"/>
              <a:pPr/>
              <a:t>7</a:t>
            </a:fld>
            <a:endParaRPr lang="en-US"/>
          </a:p>
        </p:txBody>
      </p:sp>
    </p:spTree>
    <p:extLst>
      <p:ext uri="{BB962C8B-B14F-4D97-AF65-F5344CB8AC3E}">
        <p14:creationId xmlns:p14="http://schemas.microsoft.com/office/powerpoint/2010/main" val="471324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sz="quarter" idx="10"/>
          </p:nvPr>
        </p:nvSpPr>
        <p:spPr/>
        <p:txBody>
          <a:bodyPr/>
          <a:lstStyle/>
          <a:p>
            <a:pPr>
              <a:defRPr/>
            </a:pPr>
            <a:fld id="{7205D20B-DD6D-4A0F-8C3C-AC2BCA268F80}" type="slidenum">
              <a:rPr lang="en-US"/>
              <a:pPr>
                <a:defRPr/>
              </a:pPr>
              <a:t>8</a:t>
            </a:fld>
            <a:endParaRPr lang="en-US"/>
          </a:p>
        </p:txBody>
      </p:sp>
    </p:spTree>
    <p:extLst>
      <p:ext uri="{BB962C8B-B14F-4D97-AF65-F5344CB8AC3E}">
        <p14:creationId xmlns:p14="http://schemas.microsoft.com/office/powerpoint/2010/main" val="1216285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We are confronted with a maze of criteria</a:t>
            </a:r>
            <a:r>
              <a:rPr lang="en-US" baseline="0" dirty="0" smtClean="0"/>
              <a:t> to make it work. The transformation process to improve education, enhance ‘educational productivity’</a:t>
            </a:r>
          </a:p>
          <a:p>
            <a:endParaRPr lang="nl-NL"/>
          </a:p>
        </p:txBody>
      </p:sp>
      <p:sp>
        <p:nvSpPr>
          <p:cNvPr id="4" name="Slide Number Placeholder 3"/>
          <p:cNvSpPr>
            <a:spLocks noGrp="1"/>
          </p:cNvSpPr>
          <p:nvPr>
            <p:ph type="sldNum" sz="quarter" idx="10"/>
          </p:nvPr>
        </p:nvSpPr>
        <p:spPr/>
        <p:txBody>
          <a:bodyPr/>
          <a:lstStyle/>
          <a:p>
            <a:pPr>
              <a:defRPr/>
            </a:pPr>
            <a:fld id="{7205D20B-DD6D-4A0F-8C3C-AC2BCA268F80}" type="slidenum">
              <a:rPr lang="en-US"/>
              <a:pPr>
                <a:defRPr/>
              </a:pPr>
              <a:t>9</a:t>
            </a:fld>
            <a:endParaRPr lang="en-US"/>
          </a:p>
        </p:txBody>
      </p:sp>
    </p:spTree>
    <p:extLst>
      <p:ext uri="{BB962C8B-B14F-4D97-AF65-F5344CB8AC3E}">
        <p14:creationId xmlns:p14="http://schemas.microsoft.com/office/powerpoint/2010/main" val="18251715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 name="Rectangle 13"/>
          <p:cNvSpPr>
            <a:spLocks noChangeArrowheads="1"/>
          </p:cNvSpPr>
          <p:nvPr userDrawn="1"/>
        </p:nvSpPr>
        <p:spPr bwMode="auto">
          <a:xfrm>
            <a:off x="0" y="6134100"/>
            <a:ext cx="9144000" cy="723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a:endParaRPr lang="nl-NL"/>
          </a:p>
        </p:txBody>
      </p:sp>
      <p:sp>
        <p:nvSpPr>
          <p:cNvPr id="3" name="Rectangle 20"/>
          <p:cNvSpPr>
            <a:spLocks noChangeArrowheads="1"/>
          </p:cNvSpPr>
          <p:nvPr userDrawn="1"/>
        </p:nvSpPr>
        <p:spPr bwMode="auto">
          <a:xfrm>
            <a:off x="0" y="0"/>
            <a:ext cx="469900" cy="20574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a:endParaRPr lang="nl-NL"/>
          </a:p>
        </p:txBody>
      </p:sp>
      <p:sp>
        <p:nvSpPr>
          <p:cNvPr id="4" name="Rectangle 21"/>
          <p:cNvSpPr>
            <a:spLocks noChangeArrowheads="1"/>
          </p:cNvSpPr>
          <p:nvPr userDrawn="1"/>
        </p:nvSpPr>
        <p:spPr bwMode="auto">
          <a:xfrm>
            <a:off x="0" y="6584950"/>
            <a:ext cx="9144000" cy="27305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a:endParaRPr lang="nl-NL"/>
          </a:p>
        </p:txBody>
      </p:sp>
      <p:sp>
        <p:nvSpPr>
          <p:cNvPr id="5" name="Line 22"/>
          <p:cNvSpPr>
            <a:spLocks noChangeShapeType="1"/>
          </p:cNvSpPr>
          <p:nvPr userDrawn="1"/>
        </p:nvSpPr>
        <p:spPr bwMode="auto">
          <a:xfrm>
            <a:off x="0" y="6781800"/>
            <a:ext cx="914400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nl-NL"/>
          </a:p>
        </p:txBody>
      </p:sp>
      <p:sp>
        <p:nvSpPr>
          <p:cNvPr id="6" name="Line 24"/>
          <p:cNvSpPr>
            <a:spLocks noChangeShapeType="1"/>
          </p:cNvSpPr>
          <p:nvPr userDrawn="1"/>
        </p:nvSpPr>
        <p:spPr bwMode="auto">
          <a:xfrm>
            <a:off x="0" y="6134100"/>
            <a:ext cx="9144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nl-NL"/>
          </a:p>
        </p:txBody>
      </p:sp>
      <p:sp>
        <p:nvSpPr>
          <p:cNvPr id="7" name="Text Box 27"/>
          <p:cNvSpPr txBox="1">
            <a:spLocks noChangeArrowheads="1"/>
          </p:cNvSpPr>
          <p:nvPr userDrawn="1"/>
        </p:nvSpPr>
        <p:spPr bwMode="white">
          <a:xfrm>
            <a:off x="685800" y="3641725"/>
            <a:ext cx="2438400" cy="244475"/>
          </a:xfrm>
          <a:prstGeom prst="rect">
            <a:avLst/>
          </a:prstGeom>
          <a:noFill/>
          <a:ln>
            <a:noFill/>
          </a:ln>
          <a:extLst/>
        </p:spPr>
        <p:txBody>
          <a:bodyPr lIns="0" tIns="0" rIns="0" bIns="0">
            <a:spAutoFit/>
          </a:bodyPr>
          <a:lstStyle>
            <a:lvl1pPr eaLnBrk="0" hangingPunct="0">
              <a:defRPr sz="2200">
                <a:solidFill>
                  <a:schemeClr val="tx1"/>
                </a:solidFill>
                <a:latin typeface="Tahoma" pitchFamily="34" charset="0"/>
                <a:ea typeface="MS PGothic" pitchFamily="34" charset="-128"/>
              </a:defRPr>
            </a:lvl1pPr>
            <a:lvl2pPr marL="742950" indent="-285750" eaLnBrk="0" hangingPunct="0">
              <a:defRPr sz="2200">
                <a:solidFill>
                  <a:schemeClr val="tx1"/>
                </a:solidFill>
                <a:latin typeface="Tahoma" pitchFamily="34" charset="0"/>
                <a:ea typeface="MS PGothic" pitchFamily="34" charset="-128"/>
              </a:defRPr>
            </a:lvl2pPr>
            <a:lvl3pPr marL="1143000" indent="-228600" eaLnBrk="0" hangingPunct="0">
              <a:defRPr sz="2200">
                <a:solidFill>
                  <a:schemeClr val="tx1"/>
                </a:solidFill>
                <a:latin typeface="Tahoma" pitchFamily="34" charset="0"/>
                <a:ea typeface="MS PGothic" pitchFamily="34" charset="-128"/>
              </a:defRPr>
            </a:lvl3pPr>
            <a:lvl4pPr marL="1600200" indent="-228600" eaLnBrk="0" hangingPunct="0">
              <a:defRPr sz="2200">
                <a:solidFill>
                  <a:schemeClr val="tx1"/>
                </a:solidFill>
                <a:latin typeface="Tahoma" pitchFamily="34" charset="0"/>
                <a:ea typeface="MS PGothic" pitchFamily="34" charset="-128"/>
              </a:defRPr>
            </a:lvl4pPr>
            <a:lvl5pPr marL="2057400" indent="-228600" eaLnBrk="0" hangingPunct="0">
              <a:defRPr sz="2200">
                <a:solidFill>
                  <a:schemeClr val="tx1"/>
                </a:solidFill>
                <a:latin typeface="Tahoma" pitchFamily="34" charset="0"/>
                <a:ea typeface="MS PGothic" pitchFamily="34" charset="-128"/>
              </a:defRPr>
            </a:lvl5pPr>
            <a:lvl6pPr marL="2514600" indent="-228600" algn="r" eaLnBrk="0" fontAlgn="base" hangingPunct="0">
              <a:spcBef>
                <a:spcPct val="0"/>
              </a:spcBef>
              <a:spcAft>
                <a:spcPct val="0"/>
              </a:spcAft>
              <a:defRPr sz="2200">
                <a:solidFill>
                  <a:schemeClr val="tx1"/>
                </a:solidFill>
                <a:latin typeface="Tahoma" pitchFamily="34" charset="0"/>
                <a:ea typeface="MS PGothic" pitchFamily="34" charset="-128"/>
              </a:defRPr>
            </a:lvl6pPr>
            <a:lvl7pPr marL="2971800" indent="-228600" algn="r" eaLnBrk="0" fontAlgn="base" hangingPunct="0">
              <a:spcBef>
                <a:spcPct val="0"/>
              </a:spcBef>
              <a:spcAft>
                <a:spcPct val="0"/>
              </a:spcAft>
              <a:defRPr sz="2200">
                <a:solidFill>
                  <a:schemeClr val="tx1"/>
                </a:solidFill>
                <a:latin typeface="Tahoma" pitchFamily="34" charset="0"/>
                <a:ea typeface="MS PGothic" pitchFamily="34" charset="-128"/>
              </a:defRPr>
            </a:lvl7pPr>
            <a:lvl8pPr marL="3429000" indent="-228600" algn="r" eaLnBrk="0" fontAlgn="base" hangingPunct="0">
              <a:spcBef>
                <a:spcPct val="0"/>
              </a:spcBef>
              <a:spcAft>
                <a:spcPct val="0"/>
              </a:spcAft>
              <a:defRPr sz="2200">
                <a:solidFill>
                  <a:schemeClr val="tx1"/>
                </a:solidFill>
                <a:latin typeface="Tahoma" pitchFamily="34" charset="0"/>
                <a:ea typeface="MS PGothic" pitchFamily="34" charset="-128"/>
              </a:defRPr>
            </a:lvl8pPr>
            <a:lvl9pPr marL="3886200" indent="-228600" algn="r" eaLnBrk="0" fontAlgn="base" hangingPunct="0">
              <a:spcBef>
                <a:spcPct val="0"/>
              </a:spcBef>
              <a:spcAft>
                <a:spcPct val="0"/>
              </a:spcAft>
              <a:defRPr sz="2200">
                <a:solidFill>
                  <a:schemeClr val="tx1"/>
                </a:solidFill>
                <a:latin typeface="Tahoma" pitchFamily="34" charset="0"/>
                <a:ea typeface="MS PGothic" pitchFamily="34" charset="-128"/>
              </a:defRPr>
            </a:lvl9pPr>
          </a:lstStyle>
          <a:p>
            <a:pPr eaLnBrk="1" hangingPunct="1">
              <a:spcBef>
                <a:spcPct val="50000"/>
              </a:spcBef>
              <a:defRPr/>
            </a:pPr>
            <a:fld id="{8E358DA0-E667-4011-B129-7C7483425481}" type="datetime1">
              <a:rPr lang="nl-NL" sz="1600" smtClean="0">
                <a:solidFill>
                  <a:schemeClr val="bg1"/>
                </a:solidFill>
              </a:rPr>
              <a:pPr eaLnBrk="1" hangingPunct="1">
                <a:spcBef>
                  <a:spcPct val="50000"/>
                </a:spcBef>
                <a:defRPr/>
              </a:pPr>
              <a:t>7-9-2015</a:t>
            </a:fld>
            <a:endParaRPr lang="nl-NL" sz="1600" smtClean="0">
              <a:solidFill>
                <a:schemeClr val="bg1"/>
              </a:solidFill>
            </a:endParaRPr>
          </a:p>
        </p:txBody>
      </p:sp>
      <p:pic>
        <p:nvPicPr>
          <p:cNvPr id="8" name="Picture 29" descr="TU_Delft_2.png                                                 00095E43Smidswater Server              C1CD65D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71500" y="6184900"/>
            <a:ext cx="887413"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30"/>
          <p:cNvSpPr txBox="1">
            <a:spLocks noChangeArrowheads="1"/>
          </p:cNvSpPr>
          <p:nvPr userDrawn="1"/>
        </p:nvSpPr>
        <p:spPr bwMode="white">
          <a:xfrm>
            <a:off x="1498600" y="6572250"/>
            <a:ext cx="2971800" cy="214313"/>
          </a:xfrm>
          <a:prstGeom prst="rect">
            <a:avLst/>
          </a:prstGeom>
          <a:noFill/>
          <a:ln>
            <a:noFill/>
          </a:ln>
          <a:extLst/>
        </p:spPr>
        <p:txBody>
          <a:bodyPr>
            <a:spAutoFit/>
          </a:bodyPr>
          <a:lstStyle>
            <a:lvl1pPr eaLnBrk="0" hangingPunct="0">
              <a:defRPr sz="2200">
                <a:solidFill>
                  <a:schemeClr val="tx1"/>
                </a:solidFill>
                <a:latin typeface="Tahoma" pitchFamily="34" charset="0"/>
              </a:defRPr>
            </a:lvl1pPr>
            <a:lvl2pPr marL="742950" indent="-285750" eaLnBrk="0" hangingPunct="0">
              <a:defRPr sz="2200">
                <a:solidFill>
                  <a:schemeClr val="tx1"/>
                </a:solidFill>
                <a:latin typeface="Tahoma" pitchFamily="34" charset="0"/>
              </a:defRPr>
            </a:lvl2pPr>
            <a:lvl3pPr marL="1143000" indent="-228600" eaLnBrk="0" hangingPunct="0">
              <a:defRPr sz="2200">
                <a:solidFill>
                  <a:schemeClr val="tx1"/>
                </a:solidFill>
                <a:latin typeface="Tahoma" pitchFamily="34" charset="0"/>
              </a:defRPr>
            </a:lvl3pPr>
            <a:lvl4pPr marL="1600200" indent="-228600" eaLnBrk="0" hangingPunct="0">
              <a:defRPr sz="2200">
                <a:solidFill>
                  <a:schemeClr val="tx1"/>
                </a:solidFill>
                <a:latin typeface="Tahoma" pitchFamily="34" charset="0"/>
              </a:defRPr>
            </a:lvl4pPr>
            <a:lvl5pPr marL="2057400" indent="-228600" eaLnBrk="0" hangingPunct="0">
              <a:defRPr sz="2200">
                <a:solidFill>
                  <a:schemeClr val="tx1"/>
                </a:solidFill>
                <a:latin typeface="Tahoma" pitchFamily="34" charset="0"/>
              </a:defRPr>
            </a:lvl5pPr>
            <a:lvl6pPr marL="2514600" indent="-228600" algn="r" eaLnBrk="0" fontAlgn="base" hangingPunct="0">
              <a:spcBef>
                <a:spcPct val="0"/>
              </a:spcBef>
              <a:spcAft>
                <a:spcPct val="0"/>
              </a:spcAft>
              <a:defRPr sz="2200">
                <a:solidFill>
                  <a:schemeClr val="tx1"/>
                </a:solidFill>
                <a:latin typeface="Tahoma" pitchFamily="34" charset="0"/>
              </a:defRPr>
            </a:lvl6pPr>
            <a:lvl7pPr marL="2971800" indent="-228600" algn="r" eaLnBrk="0" fontAlgn="base" hangingPunct="0">
              <a:spcBef>
                <a:spcPct val="0"/>
              </a:spcBef>
              <a:spcAft>
                <a:spcPct val="0"/>
              </a:spcAft>
              <a:defRPr sz="2200">
                <a:solidFill>
                  <a:schemeClr val="tx1"/>
                </a:solidFill>
                <a:latin typeface="Tahoma" pitchFamily="34" charset="0"/>
              </a:defRPr>
            </a:lvl7pPr>
            <a:lvl8pPr marL="3429000" indent="-228600" algn="r" eaLnBrk="0" fontAlgn="base" hangingPunct="0">
              <a:spcBef>
                <a:spcPct val="0"/>
              </a:spcBef>
              <a:spcAft>
                <a:spcPct val="0"/>
              </a:spcAft>
              <a:defRPr sz="2200">
                <a:solidFill>
                  <a:schemeClr val="tx1"/>
                </a:solidFill>
                <a:latin typeface="Tahoma" pitchFamily="34" charset="0"/>
              </a:defRPr>
            </a:lvl8pPr>
            <a:lvl9pPr marL="3886200" indent="-228600" algn="r" eaLnBrk="0" fontAlgn="base" hangingPunct="0">
              <a:spcBef>
                <a:spcPct val="0"/>
              </a:spcBef>
              <a:spcAft>
                <a:spcPct val="0"/>
              </a:spcAft>
              <a:defRPr sz="2200">
                <a:solidFill>
                  <a:schemeClr val="tx1"/>
                </a:solidFill>
                <a:latin typeface="Tahoma" pitchFamily="34" charset="0"/>
              </a:defRPr>
            </a:lvl9pPr>
          </a:lstStyle>
          <a:p>
            <a:pPr eaLnBrk="1" hangingPunct="1">
              <a:spcBef>
                <a:spcPct val="50000"/>
              </a:spcBef>
              <a:defRPr/>
            </a:pPr>
            <a:r>
              <a:rPr lang="nl-NL" sz="800" smtClean="0">
                <a:solidFill>
                  <a:schemeClr val="bg1"/>
                </a:solidFill>
                <a:ea typeface="+mn-ea"/>
              </a:rPr>
              <a:t>Challenge the future</a:t>
            </a:r>
            <a:endParaRPr lang="nl-NL" smtClean="0">
              <a:ea typeface="+mn-ea"/>
            </a:endParaRPr>
          </a:p>
        </p:txBody>
      </p:sp>
      <p:sp>
        <p:nvSpPr>
          <p:cNvPr id="10" name="Text Box 31"/>
          <p:cNvSpPr txBox="1">
            <a:spLocks noChangeArrowheads="1"/>
          </p:cNvSpPr>
          <p:nvPr userDrawn="1"/>
        </p:nvSpPr>
        <p:spPr bwMode="auto">
          <a:xfrm>
            <a:off x="1498600" y="6292850"/>
            <a:ext cx="990600" cy="296863"/>
          </a:xfrm>
          <a:prstGeom prst="rect">
            <a:avLst/>
          </a:prstGeom>
          <a:noFill/>
          <a:ln>
            <a:noFill/>
          </a:ln>
          <a:extLst/>
        </p:spPr>
        <p:txBody>
          <a:bodyPr>
            <a:spAutoFit/>
          </a:bodyPr>
          <a:lstStyle>
            <a:lvl1pPr eaLnBrk="0" hangingPunct="0">
              <a:defRPr sz="2200">
                <a:solidFill>
                  <a:schemeClr val="tx1"/>
                </a:solidFill>
                <a:latin typeface="Tahoma" pitchFamily="34" charset="0"/>
              </a:defRPr>
            </a:lvl1pPr>
            <a:lvl2pPr marL="742950" indent="-285750" eaLnBrk="0" hangingPunct="0">
              <a:defRPr sz="2200">
                <a:solidFill>
                  <a:schemeClr val="tx1"/>
                </a:solidFill>
                <a:latin typeface="Tahoma" pitchFamily="34" charset="0"/>
              </a:defRPr>
            </a:lvl2pPr>
            <a:lvl3pPr marL="1143000" indent="-228600" eaLnBrk="0" hangingPunct="0">
              <a:defRPr sz="2200">
                <a:solidFill>
                  <a:schemeClr val="tx1"/>
                </a:solidFill>
                <a:latin typeface="Tahoma" pitchFamily="34" charset="0"/>
              </a:defRPr>
            </a:lvl3pPr>
            <a:lvl4pPr marL="1600200" indent="-228600" eaLnBrk="0" hangingPunct="0">
              <a:defRPr sz="2200">
                <a:solidFill>
                  <a:schemeClr val="tx1"/>
                </a:solidFill>
                <a:latin typeface="Tahoma" pitchFamily="34" charset="0"/>
              </a:defRPr>
            </a:lvl4pPr>
            <a:lvl5pPr marL="2057400" indent="-228600" eaLnBrk="0" hangingPunct="0">
              <a:defRPr sz="2200">
                <a:solidFill>
                  <a:schemeClr val="tx1"/>
                </a:solidFill>
                <a:latin typeface="Tahoma" pitchFamily="34" charset="0"/>
              </a:defRPr>
            </a:lvl5pPr>
            <a:lvl6pPr marL="2514600" indent="-228600" algn="r" eaLnBrk="0" fontAlgn="base" hangingPunct="0">
              <a:spcBef>
                <a:spcPct val="0"/>
              </a:spcBef>
              <a:spcAft>
                <a:spcPct val="0"/>
              </a:spcAft>
              <a:defRPr sz="2200">
                <a:solidFill>
                  <a:schemeClr val="tx1"/>
                </a:solidFill>
                <a:latin typeface="Tahoma" pitchFamily="34" charset="0"/>
              </a:defRPr>
            </a:lvl6pPr>
            <a:lvl7pPr marL="2971800" indent="-228600" algn="r" eaLnBrk="0" fontAlgn="base" hangingPunct="0">
              <a:spcBef>
                <a:spcPct val="0"/>
              </a:spcBef>
              <a:spcAft>
                <a:spcPct val="0"/>
              </a:spcAft>
              <a:defRPr sz="2200">
                <a:solidFill>
                  <a:schemeClr val="tx1"/>
                </a:solidFill>
                <a:latin typeface="Tahoma" pitchFamily="34" charset="0"/>
              </a:defRPr>
            </a:lvl7pPr>
            <a:lvl8pPr marL="3429000" indent="-228600" algn="r" eaLnBrk="0" fontAlgn="base" hangingPunct="0">
              <a:spcBef>
                <a:spcPct val="0"/>
              </a:spcBef>
              <a:spcAft>
                <a:spcPct val="0"/>
              </a:spcAft>
              <a:defRPr sz="2200">
                <a:solidFill>
                  <a:schemeClr val="tx1"/>
                </a:solidFill>
                <a:latin typeface="Tahoma" pitchFamily="34" charset="0"/>
              </a:defRPr>
            </a:lvl8pPr>
            <a:lvl9pPr marL="3886200" indent="-228600" algn="r" eaLnBrk="0" fontAlgn="base" hangingPunct="0">
              <a:spcBef>
                <a:spcPct val="0"/>
              </a:spcBef>
              <a:spcAft>
                <a:spcPct val="0"/>
              </a:spcAft>
              <a:defRPr sz="2200">
                <a:solidFill>
                  <a:schemeClr val="tx1"/>
                </a:solidFill>
                <a:latin typeface="Tahoma" pitchFamily="34" charset="0"/>
              </a:defRPr>
            </a:lvl9pPr>
          </a:lstStyle>
          <a:p>
            <a:pPr eaLnBrk="1" hangingPunct="1">
              <a:lnSpc>
                <a:spcPct val="90000"/>
              </a:lnSpc>
              <a:defRPr/>
            </a:pPr>
            <a:r>
              <a:rPr lang="nl-NL" sz="500" smtClean="0">
                <a:ea typeface="+mn-ea"/>
              </a:rPr>
              <a:t>Delft</a:t>
            </a:r>
          </a:p>
          <a:p>
            <a:pPr eaLnBrk="1" hangingPunct="1">
              <a:lnSpc>
                <a:spcPct val="90000"/>
              </a:lnSpc>
              <a:defRPr/>
            </a:pPr>
            <a:r>
              <a:rPr lang="nl-NL" sz="500" smtClean="0">
                <a:ea typeface="+mn-ea"/>
              </a:rPr>
              <a:t>University of</a:t>
            </a:r>
          </a:p>
          <a:p>
            <a:pPr eaLnBrk="1" hangingPunct="1">
              <a:lnSpc>
                <a:spcPct val="90000"/>
              </a:lnSpc>
              <a:defRPr/>
            </a:pPr>
            <a:r>
              <a:rPr lang="nl-NL" sz="500" smtClean="0">
                <a:ea typeface="+mn-ea"/>
              </a:rPr>
              <a:t>Technology</a:t>
            </a:r>
            <a:endParaRPr lang="nl-NL" smtClean="0">
              <a:ea typeface="+mn-ea"/>
            </a:endParaRPr>
          </a:p>
        </p:txBody>
      </p:sp>
    </p:spTree>
    <p:extLst>
      <p:ext uri="{BB962C8B-B14F-4D97-AF65-F5344CB8AC3E}">
        <p14:creationId xmlns:p14="http://schemas.microsoft.com/office/powerpoint/2010/main" val="4435402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nl-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Click to edit Master text styles</a:t>
            </a:r>
          </a:p>
        </p:txBody>
      </p:sp>
      <p:sp>
        <p:nvSpPr>
          <p:cNvPr id="4" name="Date Placeholder 3"/>
          <p:cNvSpPr>
            <a:spLocks noGrp="1"/>
          </p:cNvSpPr>
          <p:nvPr>
            <p:ph type="dt" sz="half" idx="10"/>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A2A410CA-36A8-4B40-A9C7-153AB29FC327}" type="datetimeFigureOut">
              <a:rPr lang="en-US" smtClean="0"/>
              <a:pPr>
                <a:defRPr/>
              </a:pPr>
              <a:t>9/7/2015</a:t>
            </a:fld>
            <a:endParaRPr lang="en-US"/>
          </a:p>
        </p:txBody>
      </p:sp>
      <p:sp>
        <p:nvSpPr>
          <p:cNvPr id="5" name="Footer Placeholder 4"/>
          <p:cNvSpPr>
            <a:spLocks noGrp="1"/>
          </p:cNvSpPr>
          <p:nvPr>
            <p:ph type="ftr" sz="quarter" idx="11"/>
          </p:nvPr>
        </p:nvSpPr>
        <p:spPr/>
        <p:txBody>
          <a:bodyPr rtlCol="0"/>
          <a:lstStyle>
            <a:lvl1pPr>
              <a:defRPr>
                <a:solidFill>
                  <a:prstClr val="black">
                    <a:tint val="75000"/>
                  </a:prstClr>
                </a:solidFill>
                <a:latin typeface="Tahoma"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9CCF57C3-DA88-4DA5-BB8D-4890DB10030C}" type="slidenum">
              <a:rPr lang="en-US"/>
              <a:pPr>
                <a:defRPr/>
              </a:pPr>
              <a:t>‹nr.›</a:t>
            </a:fld>
            <a:endParaRPr lang="en-US"/>
          </a:p>
        </p:txBody>
      </p:sp>
    </p:spTree>
    <p:extLst>
      <p:ext uri="{BB962C8B-B14F-4D97-AF65-F5344CB8AC3E}">
        <p14:creationId xmlns:p14="http://schemas.microsoft.com/office/powerpoint/2010/main" val="3675636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Date Placeholder 4"/>
          <p:cNvSpPr>
            <a:spLocks noGrp="1"/>
          </p:cNvSpPr>
          <p:nvPr>
            <p:ph type="dt" sz="half" idx="10"/>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445A70A7-8771-4255-BF80-64D087316FAD}" type="datetimeFigureOut">
              <a:rPr lang="en-US" smtClean="0"/>
              <a:pPr>
                <a:defRPr/>
              </a:pPr>
              <a:t>9/7/2015</a:t>
            </a:fld>
            <a:endParaRPr lang="en-US"/>
          </a:p>
        </p:txBody>
      </p:sp>
      <p:sp>
        <p:nvSpPr>
          <p:cNvPr id="6" name="Footer Placeholder 5"/>
          <p:cNvSpPr>
            <a:spLocks noGrp="1"/>
          </p:cNvSpPr>
          <p:nvPr>
            <p:ph type="ftr" sz="quarter" idx="11"/>
          </p:nvPr>
        </p:nvSpPr>
        <p:spPr/>
        <p:txBody>
          <a:bodyPr rtlCol="0"/>
          <a:lstStyle>
            <a:lvl1pPr>
              <a:defRPr>
                <a:solidFill>
                  <a:prstClr val="black">
                    <a:tint val="75000"/>
                  </a:prstClr>
                </a:solidFill>
                <a:latin typeface="Tahoma" pitchFamily="34" charset="0"/>
                <a:ea typeface="MS PGothic" pitchFamily="34" charset="-128"/>
              </a:defRPr>
            </a:lvl1pPr>
          </a:lstStyle>
          <a:p>
            <a:pPr>
              <a:defRPr/>
            </a:pPr>
            <a:endParaRPr lang="en-US"/>
          </a:p>
        </p:txBody>
      </p:sp>
      <p:sp>
        <p:nvSpPr>
          <p:cNvPr id="7" name="Slide Number Placeholder 6"/>
          <p:cNvSpPr>
            <a:spLocks noGrp="1"/>
          </p:cNvSpPr>
          <p:nvPr>
            <p:ph type="sldNum" sz="quarter" idx="12"/>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B0D375C1-E712-4A07-95C9-6AD8EF4D0EFD}" type="slidenum">
              <a:rPr lang="en-US"/>
              <a:pPr>
                <a:defRPr/>
              </a:pPr>
              <a:t>‹nr.›</a:t>
            </a:fld>
            <a:endParaRPr lang="en-US"/>
          </a:p>
        </p:txBody>
      </p:sp>
    </p:spTree>
    <p:extLst>
      <p:ext uri="{BB962C8B-B14F-4D97-AF65-F5344CB8AC3E}">
        <p14:creationId xmlns:p14="http://schemas.microsoft.com/office/powerpoint/2010/main" val="3396026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7" name="Date Placeholder 6"/>
          <p:cNvSpPr>
            <a:spLocks noGrp="1"/>
          </p:cNvSpPr>
          <p:nvPr>
            <p:ph type="dt" sz="half" idx="10"/>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EC6DB95E-E68F-4722-9330-645450B0317E}" type="datetimeFigureOut">
              <a:rPr lang="en-US" smtClean="0"/>
              <a:pPr>
                <a:defRPr/>
              </a:pPr>
              <a:t>9/7/2015</a:t>
            </a:fld>
            <a:endParaRPr lang="en-US"/>
          </a:p>
        </p:txBody>
      </p:sp>
      <p:sp>
        <p:nvSpPr>
          <p:cNvPr id="8" name="Footer Placeholder 7"/>
          <p:cNvSpPr>
            <a:spLocks noGrp="1"/>
          </p:cNvSpPr>
          <p:nvPr>
            <p:ph type="ftr" sz="quarter" idx="11"/>
          </p:nvPr>
        </p:nvSpPr>
        <p:spPr/>
        <p:txBody>
          <a:bodyPr rtlCol="0"/>
          <a:lstStyle>
            <a:lvl1pPr>
              <a:defRPr>
                <a:solidFill>
                  <a:prstClr val="black">
                    <a:tint val="75000"/>
                  </a:prstClr>
                </a:solidFill>
                <a:latin typeface="Tahoma" pitchFamily="34" charset="0"/>
                <a:ea typeface="MS PGothic" pitchFamily="34" charset="-128"/>
              </a:defRPr>
            </a:lvl1pPr>
          </a:lstStyle>
          <a:p>
            <a:pPr>
              <a:defRPr/>
            </a:pPr>
            <a:endParaRPr lang="en-US"/>
          </a:p>
        </p:txBody>
      </p:sp>
      <p:sp>
        <p:nvSpPr>
          <p:cNvPr id="9" name="Slide Number Placeholder 8"/>
          <p:cNvSpPr>
            <a:spLocks noGrp="1"/>
          </p:cNvSpPr>
          <p:nvPr>
            <p:ph type="sldNum" sz="quarter" idx="12"/>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703450A0-A987-4306-B5FF-DEE5BD57441B}" type="slidenum">
              <a:rPr lang="en-US"/>
              <a:pPr>
                <a:defRPr/>
              </a:pPr>
              <a:t>‹nr.›</a:t>
            </a:fld>
            <a:endParaRPr lang="en-US"/>
          </a:p>
        </p:txBody>
      </p:sp>
    </p:spTree>
    <p:extLst>
      <p:ext uri="{BB962C8B-B14F-4D97-AF65-F5344CB8AC3E}">
        <p14:creationId xmlns:p14="http://schemas.microsoft.com/office/powerpoint/2010/main" val="3978136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Date Placeholder 2"/>
          <p:cNvSpPr>
            <a:spLocks noGrp="1"/>
          </p:cNvSpPr>
          <p:nvPr>
            <p:ph type="dt" sz="half" idx="10"/>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14F8AB7C-0D03-4ECF-9A35-F475F2CFA0BE}" type="datetimeFigureOut">
              <a:rPr lang="en-US" smtClean="0"/>
              <a:pPr>
                <a:defRPr/>
              </a:pPr>
              <a:t>9/7/2015</a:t>
            </a:fld>
            <a:endParaRPr lang="en-US"/>
          </a:p>
        </p:txBody>
      </p:sp>
      <p:sp>
        <p:nvSpPr>
          <p:cNvPr id="4" name="Footer Placeholder 3"/>
          <p:cNvSpPr>
            <a:spLocks noGrp="1"/>
          </p:cNvSpPr>
          <p:nvPr>
            <p:ph type="ftr" sz="quarter" idx="11"/>
          </p:nvPr>
        </p:nvSpPr>
        <p:spPr/>
        <p:txBody>
          <a:bodyPr rtlCol="0"/>
          <a:lstStyle>
            <a:lvl1pPr>
              <a:defRPr>
                <a:solidFill>
                  <a:prstClr val="black">
                    <a:tint val="75000"/>
                  </a:prstClr>
                </a:solidFill>
                <a:latin typeface="Tahoma" pitchFamily="34" charset="0"/>
                <a:ea typeface="MS PGothic" pitchFamily="34" charset="-128"/>
              </a:defRPr>
            </a:lvl1pPr>
          </a:lstStyle>
          <a:p>
            <a:pPr>
              <a:defRPr/>
            </a:pPr>
            <a:endParaRPr lang="en-US"/>
          </a:p>
        </p:txBody>
      </p:sp>
      <p:sp>
        <p:nvSpPr>
          <p:cNvPr id="5" name="Slide Number Placeholder 4"/>
          <p:cNvSpPr>
            <a:spLocks noGrp="1"/>
          </p:cNvSpPr>
          <p:nvPr>
            <p:ph type="sldNum" sz="quarter" idx="12"/>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BA406F81-BC2C-4621-AF21-B72C3BCFBEC2}" type="slidenum">
              <a:rPr lang="en-US"/>
              <a:pPr>
                <a:defRPr/>
              </a:pPr>
              <a:t>‹nr.›</a:t>
            </a:fld>
            <a:endParaRPr lang="en-US"/>
          </a:p>
        </p:txBody>
      </p:sp>
    </p:spTree>
    <p:extLst>
      <p:ext uri="{BB962C8B-B14F-4D97-AF65-F5344CB8AC3E}">
        <p14:creationId xmlns:p14="http://schemas.microsoft.com/office/powerpoint/2010/main" val="945831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956D4A2A-1CA3-45EC-998E-B5CF4DC6302A}" type="datetimeFigureOut">
              <a:rPr lang="en-US" smtClean="0"/>
              <a:pPr>
                <a:defRPr/>
              </a:pPr>
              <a:t>9/7/2015</a:t>
            </a:fld>
            <a:endParaRPr lang="en-US"/>
          </a:p>
        </p:txBody>
      </p:sp>
      <p:sp>
        <p:nvSpPr>
          <p:cNvPr id="3" name="Footer Placeholder 2"/>
          <p:cNvSpPr>
            <a:spLocks noGrp="1"/>
          </p:cNvSpPr>
          <p:nvPr>
            <p:ph type="ftr" sz="quarter" idx="11"/>
          </p:nvPr>
        </p:nvSpPr>
        <p:spPr/>
        <p:txBody>
          <a:bodyPr rtlCol="0"/>
          <a:lstStyle>
            <a:lvl1pPr>
              <a:defRPr>
                <a:solidFill>
                  <a:prstClr val="black">
                    <a:tint val="75000"/>
                  </a:prstClr>
                </a:solidFill>
                <a:latin typeface="Tahoma" pitchFamily="34" charset="0"/>
                <a:ea typeface="MS PGothic" pitchFamily="34" charset="-128"/>
              </a:defRPr>
            </a:lvl1pPr>
          </a:lstStyle>
          <a:p>
            <a:pPr>
              <a:defRPr/>
            </a:pPr>
            <a:endParaRPr lang="en-US"/>
          </a:p>
        </p:txBody>
      </p:sp>
      <p:sp>
        <p:nvSpPr>
          <p:cNvPr id="4" name="Slide Number Placeholder 3"/>
          <p:cNvSpPr>
            <a:spLocks noGrp="1"/>
          </p:cNvSpPr>
          <p:nvPr>
            <p:ph type="sldNum" sz="quarter" idx="12"/>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8776AECD-7EDD-4345-A575-7C0842A90B61}" type="slidenum">
              <a:rPr lang="en-US"/>
              <a:pPr>
                <a:defRPr/>
              </a:pPr>
              <a:t>‹nr.›</a:t>
            </a:fld>
            <a:endParaRPr lang="en-US"/>
          </a:p>
        </p:txBody>
      </p:sp>
    </p:spTree>
    <p:extLst>
      <p:ext uri="{BB962C8B-B14F-4D97-AF65-F5344CB8AC3E}">
        <p14:creationId xmlns:p14="http://schemas.microsoft.com/office/powerpoint/2010/main" val="37278452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nl-NL"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4"/>
          <p:cNvSpPr>
            <a:spLocks noGrp="1"/>
          </p:cNvSpPr>
          <p:nvPr>
            <p:ph type="dt" sz="half" idx="10"/>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4102504C-05FE-4B6E-8A23-04619B35AE0E}" type="datetimeFigureOut">
              <a:rPr lang="en-US" smtClean="0"/>
              <a:pPr>
                <a:defRPr/>
              </a:pPr>
              <a:t>9/7/2015</a:t>
            </a:fld>
            <a:endParaRPr lang="en-US"/>
          </a:p>
        </p:txBody>
      </p:sp>
      <p:sp>
        <p:nvSpPr>
          <p:cNvPr id="6" name="Footer Placeholder 5"/>
          <p:cNvSpPr>
            <a:spLocks noGrp="1"/>
          </p:cNvSpPr>
          <p:nvPr>
            <p:ph type="ftr" sz="quarter" idx="11"/>
          </p:nvPr>
        </p:nvSpPr>
        <p:spPr/>
        <p:txBody>
          <a:bodyPr rtlCol="0"/>
          <a:lstStyle>
            <a:lvl1pPr>
              <a:defRPr>
                <a:solidFill>
                  <a:prstClr val="black">
                    <a:tint val="75000"/>
                  </a:prstClr>
                </a:solidFill>
                <a:latin typeface="Tahoma" pitchFamily="34" charset="0"/>
                <a:ea typeface="MS PGothic" pitchFamily="34" charset="-128"/>
              </a:defRPr>
            </a:lvl1pPr>
          </a:lstStyle>
          <a:p>
            <a:pPr>
              <a:defRPr/>
            </a:pPr>
            <a:endParaRPr lang="en-US"/>
          </a:p>
        </p:txBody>
      </p:sp>
      <p:sp>
        <p:nvSpPr>
          <p:cNvPr id="7" name="Slide Number Placeholder 6"/>
          <p:cNvSpPr>
            <a:spLocks noGrp="1"/>
          </p:cNvSpPr>
          <p:nvPr>
            <p:ph type="sldNum" sz="quarter" idx="12"/>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440CEAF1-B906-49A8-A2DE-DDF9F44AC8D0}" type="slidenum">
              <a:rPr lang="en-US"/>
              <a:pPr>
                <a:defRPr/>
              </a:pPr>
              <a:t>‹nr.›</a:t>
            </a:fld>
            <a:endParaRPr lang="en-US"/>
          </a:p>
        </p:txBody>
      </p:sp>
    </p:spTree>
    <p:extLst>
      <p:ext uri="{BB962C8B-B14F-4D97-AF65-F5344CB8AC3E}">
        <p14:creationId xmlns:p14="http://schemas.microsoft.com/office/powerpoint/2010/main" val="1642090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nl-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4"/>
          <p:cNvSpPr>
            <a:spLocks noGrp="1"/>
          </p:cNvSpPr>
          <p:nvPr>
            <p:ph type="dt" sz="half" idx="10"/>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41680C7D-23FD-46BC-ACB5-714CD2466731}" type="datetimeFigureOut">
              <a:rPr lang="en-US" smtClean="0"/>
              <a:pPr>
                <a:defRPr/>
              </a:pPr>
              <a:t>9/7/2015</a:t>
            </a:fld>
            <a:endParaRPr lang="en-US"/>
          </a:p>
        </p:txBody>
      </p:sp>
      <p:sp>
        <p:nvSpPr>
          <p:cNvPr id="6" name="Footer Placeholder 5"/>
          <p:cNvSpPr>
            <a:spLocks noGrp="1"/>
          </p:cNvSpPr>
          <p:nvPr>
            <p:ph type="ftr" sz="quarter" idx="11"/>
          </p:nvPr>
        </p:nvSpPr>
        <p:spPr/>
        <p:txBody>
          <a:bodyPr rtlCol="0"/>
          <a:lstStyle>
            <a:lvl1pPr>
              <a:defRPr>
                <a:solidFill>
                  <a:prstClr val="black">
                    <a:tint val="75000"/>
                  </a:prstClr>
                </a:solidFill>
                <a:latin typeface="Tahoma" pitchFamily="34" charset="0"/>
                <a:ea typeface="MS PGothic" pitchFamily="34" charset="-128"/>
              </a:defRPr>
            </a:lvl1pPr>
          </a:lstStyle>
          <a:p>
            <a:pPr>
              <a:defRPr/>
            </a:pPr>
            <a:endParaRPr lang="en-US"/>
          </a:p>
        </p:txBody>
      </p:sp>
      <p:sp>
        <p:nvSpPr>
          <p:cNvPr id="7" name="Slide Number Placeholder 6"/>
          <p:cNvSpPr>
            <a:spLocks noGrp="1"/>
          </p:cNvSpPr>
          <p:nvPr>
            <p:ph type="sldNum" sz="quarter" idx="12"/>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6BB79128-3C5E-49F2-B35A-0D0AF3B0E6DD}" type="slidenum">
              <a:rPr lang="en-US"/>
              <a:pPr>
                <a:defRPr/>
              </a:pPr>
              <a:t>‹nr.›</a:t>
            </a:fld>
            <a:endParaRPr lang="en-US"/>
          </a:p>
        </p:txBody>
      </p:sp>
    </p:spTree>
    <p:extLst>
      <p:ext uri="{BB962C8B-B14F-4D97-AF65-F5344CB8AC3E}">
        <p14:creationId xmlns:p14="http://schemas.microsoft.com/office/powerpoint/2010/main" val="33979135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F9A1ED5C-1F9D-4701-ABE8-AE1ABD08BF43}" type="datetimeFigureOut">
              <a:rPr lang="en-US" smtClean="0"/>
              <a:pPr>
                <a:defRPr/>
              </a:pPr>
              <a:t>9/7/2015</a:t>
            </a:fld>
            <a:endParaRPr lang="en-US"/>
          </a:p>
        </p:txBody>
      </p:sp>
      <p:sp>
        <p:nvSpPr>
          <p:cNvPr id="5" name="Footer Placeholder 4"/>
          <p:cNvSpPr>
            <a:spLocks noGrp="1"/>
          </p:cNvSpPr>
          <p:nvPr>
            <p:ph type="ftr" sz="quarter" idx="11"/>
          </p:nvPr>
        </p:nvSpPr>
        <p:spPr/>
        <p:txBody>
          <a:bodyPr rtlCol="0"/>
          <a:lstStyle>
            <a:lvl1pPr>
              <a:defRPr>
                <a:solidFill>
                  <a:prstClr val="black">
                    <a:tint val="75000"/>
                  </a:prstClr>
                </a:solidFill>
                <a:latin typeface="Tahoma"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1A0523C3-3A0B-480F-90C7-9A8FC96CB528}" type="slidenum">
              <a:rPr lang="en-US"/>
              <a:pPr>
                <a:defRPr/>
              </a:pPr>
              <a:t>‹nr.›</a:t>
            </a:fld>
            <a:endParaRPr lang="en-US"/>
          </a:p>
        </p:txBody>
      </p:sp>
    </p:spTree>
    <p:extLst>
      <p:ext uri="{BB962C8B-B14F-4D97-AF65-F5344CB8AC3E}">
        <p14:creationId xmlns:p14="http://schemas.microsoft.com/office/powerpoint/2010/main" val="8664421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nl-NL"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C9E9624C-8EE7-4A30-BB51-A967B0F54440}" type="datetimeFigureOut">
              <a:rPr lang="en-US" smtClean="0"/>
              <a:pPr>
                <a:defRPr/>
              </a:pPr>
              <a:t>9/7/2015</a:t>
            </a:fld>
            <a:endParaRPr lang="en-US"/>
          </a:p>
        </p:txBody>
      </p:sp>
      <p:sp>
        <p:nvSpPr>
          <p:cNvPr id="5" name="Footer Placeholder 4"/>
          <p:cNvSpPr>
            <a:spLocks noGrp="1"/>
          </p:cNvSpPr>
          <p:nvPr>
            <p:ph type="ftr" sz="quarter" idx="11"/>
          </p:nvPr>
        </p:nvSpPr>
        <p:spPr/>
        <p:txBody>
          <a:bodyPr rtlCol="0"/>
          <a:lstStyle>
            <a:lvl1pPr>
              <a:defRPr>
                <a:solidFill>
                  <a:prstClr val="black">
                    <a:tint val="75000"/>
                  </a:prstClr>
                </a:solidFill>
                <a:latin typeface="Tahoma"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71BFE326-EC50-4CE6-B847-AC19B8C43E4B}" type="slidenum">
              <a:rPr lang="en-US"/>
              <a:pPr>
                <a:defRPr/>
              </a:pPr>
              <a:t>‹nr.›</a:t>
            </a:fld>
            <a:endParaRPr lang="en-US"/>
          </a:p>
        </p:txBody>
      </p:sp>
    </p:spTree>
    <p:extLst>
      <p:ext uri="{BB962C8B-B14F-4D97-AF65-F5344CB8AC3E}">
        <p14:creationId xmlns:p14="http://schemas.microsoft.com/office/powerpoint/2010/main" val="3515431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917575" y="75600"/>
            <a:ext cx="7160400" cy="1066800"/>
          </a:xfrm>
        </p:spPr>
        <p:txBody>
          <a:bodyPr/>
          <a:lstStyle/>
          <a:p>
            <a:r>
              <a:rPr lang="nl-NL" dirty="0" smtClean="0"/>
              <a:t>Klik om de stijl te bewerken</a:t>
            </a:r>
            <a:endParaRPr lang="nl-NL" dirty="0"/>
          </a:p>
        </p:txBody>
      </p:sp>
      <p:sp>
        <p:nvSpPr>
          <p:cNvPr id="3" name="Tijdelijke aanduiding voor inhoud 2"/>
          <p:cNvSpPr>
            <a:spLocks noGrp="1"/>
          </p:cNvSpPr>
          <p:nvPr>
            <p:ph idx="1"/>
          </p:nvPr>
        </p:nvSpPr>
        <p:spPr>
          <a:xfrm>
            <a:off x="925513" y="1828800"/>
            <a:ext cx="7146949" cy="3506400"/>
          </a:xfrm>
        </p:spPr>
        <p:txBody>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pic>
        <p:nvPicPr>
          <p:cNvPr id="307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536" y="6166704"/>
            <a:ext cx="1224136" cy="409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13526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Tree>
    <p:extLst>
      <p:ext uri="{BB962C8B-B14F-4D97-AF65-F5344CB8AC3E}">
        <p14:creationId xmlns:p14="http://schemas.microsoft.com/office/powerpoint/2010/main" val="3019516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0255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reserve="1">
  <p:cSld name="Titel en grafiek">
    <p:spTree>
      <p:nvGrpSpPr>
        <p:cNvPr id="1" name=""/>
        <p:cNvGrpSpPr/>
        <p:nvPr/>
      </p:nvGrpSpPr>
      <p:grpSpPr>
        <a:xfrm>
          <a:off x="0" y="0"/>
          <a:ext cx="0" cy="0"/>
          <a:chOff x="0" y="0"/>
          <a:chExt cx="0" cy="0"/>
        </a:xfrm>
      </p:grpSpPr>
      <p:sp>
        <p:nvSpPr>
          <p:cNvPr id="2" name="Titel 1"/>
          <p:cNvSpPr>
            <a:spLocks noGrp="1"/>
          </p:cNvSpPr>
          <p:nvPr>
            <p:ph type="title"/>
          </p:nvPr>
        </p:nvSpPr>
        <p:spPr>
          <a:xfrm>
            <a:off x="917575" y="457200"/>
            <a:ext cx="7659688" cy="1066800"/>
          </a:xfrm>
        </p:spPr>
        <p:txBody>
          <a:bodyPr/>
          <a:lstStyle/>
          <a:p>
            <a:r>
              <a:rPr lang="nl-NL" smtClean="0"/>
              <a:t>Klik om de stijl te bewerken</a:t>
            </a:r>
            <a:endParaRPr lang="nl-NL"/>
          </a:p>
        </p:txBody>
      </p:sp>
      <p:sp>
        <p:nvSpPr>
          <p:cNvPr id="3" name="Tijdelijke aanduiding voor grafiek 2"/>
          <p:cNvSpPr>
            <a:spLocks noGrp="1"/>
          </p:cNvSpPr>
          <p:nvPr>
            <p:ph type="chart" idx="1"/>
          </p:nvPr>
        </p:nvSpPr>
        <p:spPr>
          <a:xfrm>
            <a:off x="925513" y="2286000"/>
            <a:ext cx="7648575" cy="3048000"/>
          </a:xfrm>
        </p:spPr>
        <p:txBody>
          <a:bodyPr/>
          <a:lstStyle/>
          <a:p>
            <a:pPr lvl="0"/>
            <a:endParaRPr lang="nl-NL" noProof="0" smtClean="0"/>
          </a:p>
        </p:txBody>
      </p:sp>
    </p:spTree>
    <p:extLst>
      <p:ext uri="{BB962C8B-B14F-4D97-AF65-F5344CB8AC3E}">
        <p14:creationId xmlns:p14="http://schemas.microsoft.com/office/powerpoint/2010/main" val="1265000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7575" y="457200"/>
            <a:ext cx="7659688" cy="10668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25513" y="2286000"/>
            <a:ext cx="3748087"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26000" y="2286000"/>
            <a:ext cx="3748088"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938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eldia">
    <p:spTree>
      <p:nvGrpSpPr>
        <p:cNvPr id="1" name=""/>
        <p:cNvGrpSpPr/>
        <p:nvPr/>
      </p:nvGrpSpPr>
      <p:grpSpPr>
        <a:xfrm>
          <a:off x="0" y="0"/>
          <a:ext cx="0" cy="0"/>
          <a:chOff x="0" y="0"/>
          <a:chExt cx="0" cy="0"/>
        </a:xfrm>
      </p:grpSpPr>
      <p:pic>
        <p:nvPicPr>
          <p:cNvPr id="7" name="Picture 2" descr="Globe01"/>
          <p:cNvPicPr>
            <a:picLocks noChangeAspect="1" noChangeArrowheads="1"/>
          </p:cNvPicPr>
          <p:nvPr userDrawn="1"/>
        </p:nvPicPr>
        <p:blipFill>
          <a:blip r:embed="rId2">
            <a:extLst>
              <a:ext uri="{28A0092B-C50C-407E-A947-70E740481C1C}">
                <a14:useLocalDpi xmlns:a14="http://schemas.microsoft.com/office/drawing/2010/main" val="0"/>
              </a:ext>
            </a:extLst>
          </a:blip>
          <a:srcRect l="15379" t="9500" r="1782" b="14493"/>
          <a:stretch>
            <a:fillRect/>
          </a:stretch>
        </p:blipFill>
        <p:spPr bwMode="auto">
          <a:xfrm>
            <a:off x="0" y="0"/>
            <a:ext cx="9144000" cy="687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bwMode="auto">
          <a:xfrm>
            <a:off x="349552" y="546776"/>
            <a:ext cx="7609116" cy="1806958"/>
          </a:xfrm>
          <a:prstGeom prst="rect">
            <a:avLst/>
          </a:prstGeom>
          <a:solidFill>
            <a:schemeClr val="tx1">
              <a:alpha val="50000"/>
            </a:schemeClr>
          </a:solidFill>
          <a:ln w="9525" cap="flat" cmpd="sng" algn="ctr">
            <a:noFill/>
            <a:prstDash val="solid"/>
            <a:round/>
            <a:headEnd type="none" w="med" len="med"/>
            <a:tailEnd type="none" w="med" len="med"/>
          </a:ln>
          <a:effectLst/>
        </p:spPr>
        <p:txBody>
          <a:bodyPr/>
          <a:lstStyle/>
          <a:p>
            <a:pPr algn="l" eaLnBrk="0" hangingPunct="0">
              <a:defRPr/>
            </a:pPr>
            <a:endParaRPr lang="en-US">
              <a:latin typeface="Arial" charset="0"/>
              <a:ea typeface="ＭＳ Ｐゴシック" pitchFamily="1" charset="-128"/>
            </a:endParaRPr>
          </a:p>
        </p:txBody>
      </p:sp>
      <p:sp>
        <p:nvSpPr>
          <p:cNvPr id="2" name="Titel 1"/>
          <p:cNvSpPr>
            <a:spLocks noGrp="1"/>
          </p:cNvSpPr>
          <p:nvPr>
            <p:ph type="ctrTitle"/>
          </p:nvPr>
        </p:nvSpPr>
        <p:spPr>
          <a:xfrm>
            <a:off x="614581" y="826366"/>
            <a:ext cx="6798733" cy="646642"/>
          </a:xfrm>
        </p:spPr>
        <p:txBody>
          <a:bodyPr/>
          <a:lstStyle>
            <a:lvl1pPr>
              <a:defRPr baseline="0">
                <a:solidFill>
                  <a:schemeClr val="bg1"/>
                </a:solidFill>
              </a:defRPr>
            </a:lvl1pPr>
          </a:lstStyle>
          <a:p>
            <a:r>
              <a:rPr lang="nl-NL" smtClean="0"/>
              <a:t>Click to edit Master title style</a:t>
            </a:r>
            <a:endParaRPr lang="nl-NL" dirty="0"/>
          </a:p>
        </p:txBody>
      </p:sp>
    </p:spTree>
    <p:extLst>
      <p:ext uri="{BB962C8B-B14F-4D97-AF65-F5344CB8AC3E}">
        <p14:creationId xmlns:p14="http://schemas.microsoft.com/office/powerpoint/2010/main" val="109827320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nl-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Click to edit Master subtitle style</a:t>
            </a:r>
            <a:endParaRPr lang="en-US"/>
          </a:p>
        </p:txBody>
      </p:sp>
      <p:sp>
        <p:nvSpPr>
          <p:cNvPr id="4" name="Date Placeholder 3"/>
          <p:cNvSpPr>
            <a:spLocks noGrp="1"/>
          </p:cNvSpPr>
          <p:nvPr>
            <p:ph type="dt" sz="half" idx="10"/>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845F7081-D963-4083-B227-BE388352850B}" type="datetimeFigureOut">
              <a:rPr lang="en-US" smtClean="0"/>
              <a:pPr>
                <a:defRPr/>
              </a:pPr>
              <a:t>9/7/2015</a:t>
            </a:fld>
            <a:endParaRPr lang="en-US"/>
          </a:p>
        </p:txBody>
      </p:sp>
      <p:sp>
        <p:nvSpPr>
          <p:cNvPr id="5" name="Footer Placeholder 4"/>
          <p:cNvSpPr>
            <a:spLocks noGrp="1"/>
          </p:cNvSpPr>
          <p:nvPr>
            <p:ph type="ftr" sz="quarter" idx="11"/>
          </p:nvPr>
        </p:nvSpPr>
        <p:spPr/>
        <p:txBody>
          <a:bodyPr rtlCol="0"/>
          <a:lstStyle>
            <a:lvl1pPr>
              <a:defRPr>
                <a:solidFill>
                  <a:prstClr val="black">
                    <a:tint val="75000"/>
                  </a:prstClr>
                </a:solidFill>
                <a:latin typeface="Tahoma"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B7DBAFCE-ABF3-4527-84E6-767372ECD07B}" type="slidenum">
              <a:rPr lang="en-US"/>
              <a:pPr>
                <a:defRPr/>
              </a:pPr>
              <a:t>‹nr.›</a:t>
            </a:fld>
            <a:endParaRPr lang="en-US"/>
          </a:p>
        </p:txBody>
      </p:sp>
    </p:spTree>
    <p:extLst>
      <p:ext uri="{BB962C8B-B14F-4D97-AF65-F5344CB8AC3E}">
        <p14:creationId xmlns:p14="http://schemas.microsoft.com/office/powerpoint/2010/main" val="1417331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idx="1"/>
          </p:nvPr>
        </p:nvSpPr>
        <p:spPr/>
        <p:txBody>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271F3DE7-F438-448A-8C82-047BB5383415}" type="datetimeFigureOut">
              <a:rPr lang="en-US" smtClean="0"/>
              <a:pPr>
                <a:defRPr/>
              </a:pPr>
              <a:t>9/7/2015</a:t>
            </a:fld>
            <a:endParaRPr lang="en-US"/>
          </a:p>
        </p:txBody>
      </p:sp>
      <p:sp>
        <p:nvSpPr>
          <p:cNvPr id="5" name="Footer Placeholder 4"/>
          <p:cNvSpPr>
            <a:spLocks noGrp="1"/>
          </p:cNvSpPr>
          <p:nvPr>
            <p:ph type="ftr" sz="quarter" idx="11"/>
          </p:nvPr>
        </p:nvSpPr>
        <p:spPr/>
        <p:txBody>
          <a:bodyPr rtlCol="0"/>
          <a:lstStyle>
            <a:lvl1pPr>
              <a:defRPr>
                <a:solidFill>
                  <a:prstClr val="black">
                    <a:tint val="75000"/>
                  </a:prstClr>
                </a:solidFill>
                <a:latin typeface="Tahoma" pitchFamily="34" charset="0"/>
                <a:ea typeface="MS PGothic" pitchFamily="34" charset="-128"/>
              </a:defRPr>
            </a:lvl1pPr>
          </a:lstStyle>
          <a:p>
            <a:pPr>
              <a:defRPr/>
            </a:pPr>
            <a:endParaRPr lang="en-US"/>
          </a:p>
        </p:txBody>
      </p:sp>
      <p:sp>
        <p:nvSpPr>
          <p:cNvPr id="6" name="Slide Number Placeholder 5"/>
          <p:cNvSpPr>
            <a:spLocks noGrp="1"/>
          </p:cNvSpPr>
          <p:nvPr>
            <p:ph type="sldNum" sz="quarter" idx="12"/>
          </p:nvPr>
        </p:nvSpPr>
        <p:spPr/>
        <p:txBody>
          <a:bodyPr rtlCol="0"/>
          <a:lstStyle>
            <a:lvl1pPr>
              <a:defRPr>
                <a:solidFill>
                  <a:prstClr val="black">
                    <a:tint val="75000"/>
                  </a:prstClr>
                </a:solidFill>
                <a:latin typeface="Tahoma" pitchFamily="34" charset="0"/>
                <a:ea typeface="MS PGothic" pitchFamily="34" charset="-128"/>
              </a:defRPr>
            </a:lvl1pPr>
          </a:lstStyle>
          <a:p>
            <a:pPr>
              <a:defRPr/>
            </a:pPr>
            <a:fld id="{D4D27823-E461-43BB-BC1F-90E5B293A0FF}" type="slidenum">
              <a:rPr lang="en-US"/>
              <a:pPr>
                <a:defRPr/>
              </a:pPr>
              <a:t>‹nr.›</a:t>
            </a:fld>
            <a:endParaRPr lang="en-US"/>
          </a:p>
        </p:txBody>
      </p:sp>
    </p:spTree>
    <p:extLst>
      <p:ext uri="{BB962C8B-B14F-4D97-AF65-F5344CB8AC3E}">
        <p14:creationId xmlns:p14="http://schemas.microsoft.com/office/powerpoint/2010/main" val="373293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a:srcRect/>
          <a:stretch>
            <a:fillRect/>
          </a:stretch>
        </a:blipFill>
        <a:effectLst/>
      </p:bgPr>
    </p:bg>
    <p:spTree>
      <p:nvGrpSpPr>
        <p:cNvPr id="1" name=""/>
        <p:cNvGrpSpPr/>
        <p:nvPr/>
      </p:nvGrpSpPr>
      <p:grpSpPr>
        <a:xfrm>
          <a:off x="0" y="0"/>
          <a:ext cx="0" cy="0"/>
          <a:chOff x="0" y="0"/>
          <a:chExt cx="0" cy="0"/>
        </a:xfrm>
      </p:grpSpPr>
      <p:sp>
        <p:nvSpPr>
          <p:cNvPr id="1026" name="Rectangle 13"/>
          <p:cNvSpPr>
            <a:spLocks noChangeArrowheads="1"/>
          </p:cNvSpPr>
          <p:nvPr userDrawn="1"/>
        </p:nvSpPr>
        <p:spPr bwMode="auto">
          <a:xfrm>
            <a:off x="0" y="6132513"/>
            <a:ext cx="9144000" cy="7254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a:endParaRPr lang="nl-NL"/>
          </a:p>
        </p:txBody>
      </p:sp>
      <p:sp>
        <p:nvSpPr>
          <p:cNvPr id="1027" name="Rectangle 10"/>
          <p:cNvSpPr>
            <a:spLocks noGrp="1" noChangeArrowheads="1"/>
          </p:cNvSpPr>
          <p:nvPr>
            <p:ph type="title"/>
          </p:nvPr>
        </p:nvSpPr>
        <p:spPr bwMode="auto">
          <a:xfrm>
            <a:off x="917575" y="457200"/>
            <a:ext cx="76596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nl-NL" smtClean="0"/>
              <a:t>Click to edit Master title style</a:t>
            </a:r>
          </a:p>
        </p:txBody>
      </p:sp>
      <p:sp>
        <p:nvSpPr>
          <p:cNvPr id="1028" name="Rectangle 11"/>
          <p:cNvSpPr>
            <a:spLocks noGrp="1" noChangeArrowheads="1"/>
          </p:cNvSpPr>
          <p:nvPr>
            <p:ph type="body" idx="1"/>
          </p:nvPr>
        </p:nvSpPr>
        <p:spPr bwMode="auto">
          <a:xfrm>
            <a:off x="925513" y="2286000"/>
            <a:ext cx="764857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p>
        </p:txBody>
      </p:sp>
      <p:sp>
        <p:nvSpPr>
          <p:cNvPr id="1029" name="Rectangle 19"/>
          <p:cNvSpPr>
            <a:spLocks noChangeArrowheads="1"/>
          </p:cNvSpPr>
          <p:nvPr userDrawn="1"/>
        </p:nvSpPr>
        <p:spPr bwMode="auto">
          <a:xfrm>
            <a:off x="0" y="6584950"/>
            <a:ext cx="9144000" cy="27305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a:endParaRPr lang="nl-NL"/>
          </a:p>
        </p:txBody>
      </p:sp>
      <p:sp>
        <p:nvSpPr>
          <p:cNvPr id="1030" name="Line 20"/>
          <p:cNvSpPr>
            <a:spLocks noChangeShapeType="1"/>
          </p:cNvSpPr>
          <p:nvPr userDrawn="1"/>
        </p:nvSpPr>
        <p:spPr bwMode="auto">
          <a:xfrm>
            <a:off x="0" y="6781800"/>
            <a:ext cx="914400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nl-NL"/>
          </a:p>
        </p:txBody>
      </p:sp>
      <p:pic>
        <p:nvPicPr>
          <p:cNvPr id="1031" name="Picture 21" descr="TU_Delft_2.png                                                 00095E43Smidswater Server              C1CD65DB:"/>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571500" y="6184900"/>
            <a:ext cx="887413"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22"/>
          <p:cNvSpPr>
            <a:spLocks noChangeShapeType="1"/>
          </p:cNvSpPr>
          <p:nvPr userDrawn="1"/>
        </p:nvSpPr>
        <p:spPr bwMode="auto">
          <a:xfrm>
            <a:off x="0" y="6134100"/>
            <a:ext cx="9144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nl-NL"/>
          </a:p>
        </p:txBody>
      </p:sp>
      <p:sp>
        <p:nvSpPr>
          <p:cNvPr id="1034" name="Text Box 23"/>
          <p:cNvSpPr txBox="1">
            <a:spLocks noChangeArrowheads="1"/>
          </p:cNvSpPr>
          <p:nvPr userDrawn="1"/>
        </p:nvSpPr>
        <p:spPr bwMode="auto">
          <a:xfrm>
            <a:off x="3124200" y="6248400"/>
            <a:ext cx="4419600" cy="307975"/>
          </a:xfrm>
          <a:prstGeom prst="rect">
            <a:avLst/>
          </a:prstGeom>
          <a:noFill/>
          <a:ln>
            <a:noFill/>
          </a:ln>
          <a:extLst/>
        </p:spPr>
        <p:txBody>
          <a:bodyPr>
            <a:spAutoFit/>
          </a:bodyPr>
          <a:lstStyle>
            <a:lvl1pPr eaLnBrk="0" hangingPunct="0">
              <a:defRPr sz="2200">
                <a:solidFill>
                  <a:schemeClr val="tx1"/>
                </a:solidFill>
                <a:latin typeface="Tahoma" pitchFamily="34" charset="0"/>
              </a:defRPr>
            </a:lvl1pPr>
            <a:lvl2pPr marL="742950" indent="-285750" eaLnBrk="0" hangingPunct="0">
              <a:defRPr sz="2200">
                <a:solidFill>
                  <a:schemeClr val="tx1"/>
                </a:solidFill>
                <a:latin typeface="Tahoma" pitchFamily="34" charset="0"/>
              </a:defRPr>
            </a:lvl2pPr>
            <a:lvl3pPr marL="1143000" indent="-228600" eaLnBrk="0" hangingPunct="0">
              <a:defRPr sz="2200">
                <a:solidFill>
                  <a:schemeClr val="tx1"/>
                </a:solidFill>
                <a:latin typeface="Tahoma" pitchFamily="34" charset="0"/>
              </a:defRPr>
            </a:lvl3pPr>
            <a:lvl4pPr marL="1600200" indent="-228600" eaLnBrk="0" hangingPunct="0">
              <a:defRPr sz="2200">
                <a:solidFill>
                  <a:schemeClr val="tx1"/>
                </a:solidFill>
                <a:latin typeface="Tahoma" pitchFamily="34" charset="0"/>
              </a:defRPr>
            </a:lvl4pPr>
            <a:lvl5pPr marL="2057400" indent="-228600" eaLnBrk="0" hangingPunct="0">
              <a:defRPr sz="2200">
                <a:solidFill>
                  <a:schemeClr val="tx1"/>
                </a:solidFill>
                <a:latin typeface="Tahoma" pitchFamily="34" charset="0"/>
              </a:defRPr>
            </a:lvl5pPr>
            <a:lvl6pPr marL="2514600" indent="-228600" algn="r" eaLnBrk="0" fontAlgn="base" hangingPunct="0">
              <a:spcBef>
                <a:spcPct val="0"/>
              </a:spcBef>
              <a:spcAft>
                <a:spcPct val="0"/>
              </a:spcAft>
              <a:defRPr sz="2200">
                <a:solidFill>
                  <a:schemeClr val="tx1"/>
                </a:solidFill>
                <a:latin typeface="Tahoma" pitchFamily="34" charset="0"/>
              </a:defRPr>
            </a:lvl6pPr>
            <a:lvl7pPr marL="2971800" indent="-228600" algn="r" eaLnBrk="0" fontAlgn="base" hangingPunct="0">
              <a:spcBef>
                <a:spcPct val="0"/>
              </a:spcBef>
              <a:spcAft>
                <a:spcPct val="0"/>
              </a:spcAft>
              <a:defRPr sz="2200">
                <a:solidFill>
                  <a:schemeClr val="tx1"/>
                </a:solidFill>
                <a:latin typeface="Tahoma" pitchFamily="34" charset="0"/>
              </a:defRPr>
            </a:lvl7pPr>
            <a:lvl8pPr marL="3429000" indent="-228600" algn="r" eaLnBrk="0" fontAlgn="base" hangingPunct="0">
              <a:spcBef>
                <a:spcPct val="0"/>
              </a:spcBef>
              <a:spcAft>
                <a:spcPct val="0"/>
              </a:spcAft>
              <a:defRPr sz="2200">
                <a:solidFill>
                  <a:schemeClr val="tx1"/>
                </a:solidFill>
                <a:latin typeface="Tahoma" pitchFamily="34" charset="0"/>
              </a:defRPr>
            </a:lvl8pPr>
            <a:lvl9pPr marL="3886200" indent="-228600" algn="r" eaLnBrk="0" fontAlgn="base" hangingPunct="0">
              <a:spcBef>
                <a:spcPct val="0"/>
              </a:spcBef>
              <a:spcAft>
                <a:spcPct val="0"/>
              </a:spcAft>
              <a:defRPr sz="2200">
                <a:solidFill>
                  <a:schemeClr val="tx1"/>
                </a:solidFill>
                <a:latin typeface="Tahoma" pitchFamily="34" charset="0"/>
              </a:defRPr>
            </a:lvl9pPr>
          </a:lstStyle>
          <a:p>
            <a:pPr algn="r" eaLnBrk="1" hangingPunct="1">
              <a:spcBef>
                <a:spcPct val="50000"/>
              </a:spcBef>
              <a:defRPr/>
            </a:pPr>
            <a:endParaRPr lang="nl-NL" sz="1400" smtClean="0">
              <a:solidFill>
                <a:schemeClr val="bg2"/>
              </a:solidFill>
              <a:latin typeface="ArialMS" charset="0"/>
              <a:ea typeface="+mn-ea"/>
            </a:endParaRPr>
          </a:p>
        </p:txBody>
      </p:sp>
      <p:sp>
        <p:nvSpPr>
          <p:cNvPr id="2" name="Rectangle 28"/>
          <p:cNvSpPr>
            <a:spLocks noChangeArrowheads="1"/>
          </p:cNvSpPr>
          <p:nvPr userDrawn="1"/>
        </p:nvSpPr>
        <p:spPr bwMode="auto">
          <a:xfrm>
            <a:off x="0" y="0"/>
            <a:ext cx="469900" cy="20574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a:endParaRPr lang="nl-NL"/>
          </a:p>
        </p:txBody>
      </p:sp>
    </p:spTree>
  </p:cSld>
  <p:clrMap bg1="lt1" tx1="dk1" bg2="lt2" tx2="dk2" accent1="accent1" accent2="accent2" accent3="accent3" accent4="accent4" accent5="accent5" accent6="accent6" hlink="hlink" folHlink="folHlink"/>
  <p:sldLayoutIdLst>
    <p:sldLayoutId id="2147483968" r:id="rId1"/>
    <p:sldLayoutId id="2147483962" r:id="rId2"/>
    <p:sldLayoutId id="2147483963" r:id="rId3"/>
    <p:sldLayoutId id="2147483964" r:id="rId4"/>
    <p:sldLayoutId id="2147483965" r:id="rId5"/>
    <p:sldLayoutId id="2147483966" r:id="rId6"/>
    <p:sldLayoutId id="2147483981" r:id="rId7"/>
  </p:sldLayoutIdLst>
  <p:timing>
    <p:tnLst>
      <p:par>
        <p:cTn id="1" dur="indefinite" restart="never" nodeType="tmRoot"/>
      </p:par>
    </p:tnLst>
  </p:timing>
  <p:hf hdr="0" ftr="0" dt="0"/>
  <p:txStyles>
    <p:titleStyle>
      <a:lvl1pPr marL="857250" indent="-857250" algn="l" rtl="0" eaLnBrk="0" fontAlgn="base" hangingPunct="0">
        <a:spcBef>
          <a:spcPct val="0"/>
        </a:spcBef>
        <a:spcAft>
          <a:spcPct val="0"/>
        </a:spcAft>
        <a:defRPr sz="3300">
          <a:solidFill>
            <a:schemeClr val="tx1"/>
          </a:solidFill>
          <a:latin typeface="+mj-lt"/>
          <a:ea typeface="ＭＳ Ｐゴシック" pitchFamily="34" charset="-128"/>
          <a:cs typeface="ＭＳ Ｐゴシック" charset="0"/>
        </a:defRPr>
      </a:lvl1pPr>
      <a:lvl2pPr marL="857250" indent="-857250" algn="l" rtl="0" eaLnBrk="0" fontAlgn="base" hangingPunct="0">
        <a:spcBef>
          <a:spcPct val="0"/>
        </a:spcBef>
        <a:spcAft>
          <a:spcPct val="0"/>
        </a:spcAft>
        <a:defRPr sz="3300">
          <a:solidFill>
            <a:schemeClr val="tx1"/>
          </a:solidFill>
          <a:latin typeface="Bookman Old Style" pitchFamily="18" charset="0"/>
          <a:ea typeface="ＭＳ Ｐゴシック" pitchFamily="34" charset="-128"/>
          <a:cs typeface="ＭＳ Ｐゴシック" charset="0"/>
        </a:defRPr>
      </a:lvl2pPr>
      <a:lvl3pPr marL="857250" indent="-857250" algn="l" rtl="0" eaLnBrk="0" fontAlgn="base" hangingPunct="0">
        <a:spcBef>
          <a:spcPct val="0"/>
        </a:spcBef>
        <a:spcAft>
          <a:spcPct val="0"/>
        </a:spcAft>
        <a:defRPr sz="3300">
          <a:solidFill>
            <a:schemeClr val="tx1"/>
          </a:solidFill>
          <a:latin typeface="Bookman Old Style" pitchFamily="18" charset="0"/>
          <a:ea typeface="ＭＳ Ｐゴシック" pitchFamily="34" charset="-128"/>
          <a:cs typeface="ＭＳ Ｐゴシック" charset="0"/>
        </a:defRPr>
      </a:lvl3pPr>
      <a:lvl4pPr marL="857250" indent="-857250" algn="l" rtl="0" eaLnBrk="0" fontAlgn="base" hangingPunct="0">
        <a:spcBef>
          <a:spcPct val="0"/>
        </a:spcBef>
        <a:spcAft>
          <a:spcPct val="0"/>
        </a:spcAft>
        <a:defRPr sz="3300">
          <a:solidFill>
            <a:schemeClr val="tx1"/>
          </a:solidFill>
          <a:latin typeface="Bookman Old Style" pitchFamily="18" charset="0"/>
          <a:ea typeface="ＭＳ Ｐゴシック" pitchFamily="34" charset="-128"/>
          <a:cs typeface="ＭＳ Ｐゴシック" charset="0"/>
        </a:defRPr>
      </a:lvl4pPr>
      <a:lvl5pPr marL="857250" indent="-857250" algn="l" rtl="0" eaLnBrk="0" fontAlgn="base" hangingPunct="0">
        <a:spcBef>
          <a:spcPct val="0"/>
        </a:spcBef>
        <a:spcAft>
          <a:spcPct val="0"/>
        </a:spcAft>
        <a:defRPr sz="3300">
          <a:solidFill>
            <a:schemeClr val="tx1"/>
          </a:solidFill>
          <a:latin typeface="Bookman Old Style" pitchFamily="18" charset="0"/>
          <a:ea typeface="ＭＳ Ｐゴシック" pitchFamily="34" charset="-128"/>
          <a:cs typeface="ＭＳ Ｐゴシック" charset="0"/>
        </a:defRPr>
      </a:lvl5pPr>
      <a:lvl6pPr marL="1314450" indent="-857250" algn="l" rtl="0" fontAlgn="base">
        <a:spcBef>
          <a:spcPct val="0"/>
        </a:spcBef>
        <a:spcAft>
          <a:spcPct val="0"/>
        </a:spcAft>
        <a:defRPr sz="3300">
          <a:solidFill>
            <a:schemeClr val="tx1"/>
          </a:solidFill>
          <a:latin typeface="Bookman Old Style" pitchFamily="18" charset="0"/>
        </a:defRPr>
      </a:lvl6pPr>
      <a:lvl7pPr marL="1771650" indent="-857250" algn="l" rtl="0" fontAlgn="base">
        <a:spcBef>
          <a:spcPct val="0"/>
        </a:spcBef>
        <a:spcAft>
          <a:spcPct val="0"/>
        </a:spcAft>
        <a:defRPr sz="3300">
          <a:solidFill>
            <a:schemeClr val="tx1"/>
          </a:solidFill>
          <a:latin typeface="Bookman Old Style" pitchFamily="18" charset="0"/>
        </a:defRPr>
      </a:lvl7pPr>
      <a:lvl8pPr marL="2228850" indent="-857250" algn="l" rtl="0" fontAlgn="base">
        <a:spcBef>
          <a:spcPct val="0"/>
        </a:spcBef>
        <a:spcAft>
          <a:spcPct val="0"/>
        </a:spcAft>
        <a:defRPr sz="3300">
          <a:solidFill>
            <a:schemeClr val="tx1"/>
          </a:solidFill>
          <a:latin typeface="Bookman Old Style" pitchFamily="18" charset="0"/>
        </a:defRPr>
      </a:lvl8pPr>
      <a:lvl9pPr marL="2686050" indent="-857250" algn="l" rtl="0" fontAlgn="base">
        <a:spcBef>
          <a:spcPct val="0"/>
        </a:spcBef>
        <a:spcAft>
          <a:spcPct val="0"/>
        </a:spcAft>
        <a:defRPr sz="3300">
          <a:solidFill>
            <a:schemeClr val="tx1"/>
          </a:solidFill>
          <a:latin typeface="Bookman Old Style" pitchFamily="18" charset="0"/>
        </a:defRPr>
      </a:lvl9pPr>
    </p:titleStyle>
    <p:bodyStyle>
      <a:lvl1pPr marL="195263" indent="-195263" algn="l" rtl="0" eaLnBrk="0" fontAlgn="base" hangingPunct="0">
        <a:lnSpc>
          <a:spcPct val="120000"/>
        </a:lnSpc>
        <a:spcBef>
          <a:spcPct val="0"/>
        </a:spcBef>
        <a:spcAft>
          <a:spcPct val="0"/>
        </a:spcAft>
        <a:buClr>
          <a:schemeClr val="bg2"/>
        </a:buClr>
        <a:buChar char="•"/>
        <a:defRPr sz="2000">
          <a:solidFill>
            <a:schemeClr val="tx1"/>
          </a:solidFill>
          <a:latin typeface="+mn-lt"/>
          <a:ea typeface="ＭＳ Ｐゴシック" pitchFamily="34" charset="-128"/>
          <a:cs typeface="ＭＳ Ｐゴシック" charset="0"/>
        </a:defRPr>
      </a:lvl1pPr>
      <a:lvl2pPr marL="576263" indent="-190500" algn="l" rtl="0" eaLnBrk="0" fontAlgn="base" hangingPunct="0">
        <a:lnSpc>
          <a:spcPct val="120000"/>
        </a:lnSpc>
        <a:spcBef>
          <a:spcPct val="0"/>
        </a:spcBef>
        <a:spcAft>
          <a:spcPct val="0"/>
        </a:spcAft>
        <a:buClr>
          <a:schemeClr val="bg2"/>
        </a:buClr>
        <a:buFont typeface="Times" pitchFamily="18" charset="0"/>
        <a:buChar char="•"/>
        <a:defRPr>
          <a:solidFill>
            <a:schemeClr val="tx1"/>
          </a:solidFill>
          <a:latin typeface="+mn-lt"/>
          <a:ea typeface="ＭＳ Ｐゴシック" pitchFamily="34" charset="-128"/>
        </a:defRPr>
      </a:lvl2pPr>
      <a:lvl3pPr marL="957263" indent="-190500" algn="l" rtl="0" eaLnBrk="0" fontAlgn="base" hangingPunct="0">
        <a:lnSpc>
          <a:spcPct val="120000"/>
        </a:lnSpc>
        <a:spcBef>
          <a:spcPct val="0"/>
        </a:spcBef>
        <a:spcAft>
          <a:spcPct val="0"/>
        </a:spcAft>
        <a:buClr>
          <a:schemeClr val="bg2"/>
        </a:buClr>
        <a:buFont typeface="Times" pitchFamily="18" charset="0"/>
        <a:buChar char="•"/>
        <a:defRPr sz="1600">
          <a:solidFill>
            <a:schemeClr val="tx1"/>
          </a:solidFill>
          <a:latin typeface="+mn-lt"/>
          <a:ea typeface="ＭＳ Ｐゴシック" pitchFamily="34" charset="-128"/>
        </a:defRPr>
      </a:lvl3pPr>
      <a:lvl4pPr marL="1338263" indent="-190500" algn="l" rtl="0" eaLnBrk="0" fontAlgn="base" hangingPunct="0">
        <a:lnSpc>
          <a:spcPct val="120000"/>
        </a:lnSpc>
        <a:spcBef>
          <a:spcPct val="0"/>
        </a:spcBef>
        <a:spcAft>
          <a:spcPct val="0"/>
        </a:spcAft>
        <a:buClr>
          <a:schemeClr val="bg2"/>
        </a:buClr>
        <a:buFont typeface="Times" pitchFamily="18" charset="0"/>
        <a:buChar char="•"/>
        <a:defRPr sz="1400">
          <a:solidFill>
            <a:schemeClr val="tx1"/>
          </a:solidFill>
          <a:latin typeface="+mn-lt"/>
          <a:ea typeface="ＭＳ Ｐゴシック" pitchFamily="34" charset="-128"/>
        </a:defRPr>
      </a:lvl4pPr>
      <a:lvl5pPr marL="1719263" indent="-190500" algn="l" rtl="0" eaLnBrk="0" fontAlgn="base" hangingPunct="0">
        <a:lnSpc>
          <a:spcPct val="120000"/>
        </a:lnSpc>
        <a:spcBef>
          <a:spcPct val="0"/>
        </a:spcBef>
        <a:spcAft>
          <a:spcPct val="0"/>
        </a:spcAft>
        <a:buClr>
          <a:schemeClr val="bg2"/>
        </a:buClr>
        <a:buFont typeface="Times" pitchFamily="18" charset="0"/>
        <a:buChar char="•"/>
        <a:defRPr sz="1200">
          <a:solidFill>
            <a:schemeClr val="tx1"/>
          </a:solidFill>
          <a:latin typeface="+mn-lt"/>
          <a:ea typeface="ＭＳ Ｐゴシック" pitchFamily="34" charset="-128"/>
        </a:defRPr>
      </a:lvl5pPr>
      <a:lvl6pPr marL="2176463" indent="-190500" algn="l" rtl="0" fontAlgn="base">
        <a:lnSpc>
          <a:spcPts val="2500"/>
        </a:lnSpc>
        <a:spcBef>
          <a:spcPct val="0"/>
        </a:spcBef>
        <a:spcAft>
          <a:spcPct val="0"/>
        </a:spcAft>
        <a:buClr>
          <a:schemeClr val="bg2"/>
        </a:buClr>
        <a:buChar char="•"/>
        <a:defRPr sz="1200">
          <a:solidFill>
            <a:schemeClr val="tx1"/>
          </a:solidFill>
          <a:latin typeface="+mn-lt"/>
        </a:defRPr>
      </a:lvl6pPr>
      <a:lvl7pPr marL="2633663" indent="-190500" algn="l" rtl="0" fontAlgn="base">
        <a:lnSpc>
          <a:spcPts val="2500"/>
        </a:lnSpc>
        <a:spcBef>
          <a:spcPct val="0"/>
        </a:spcBef>
        <a:spcAft>
          <a:spcPct val="0"/>
        </a:spcAft>
        <a:buClr>
          <a:schemeClr val="bg2"/>
        </a:buClr>
        <a:buChar char="•"/>
        <a:defRPr sz="1200">
          <a:solidFill>
            <a:schemeClr val="tx1"/>
          </a:solidFill>
          <a:latin typeface="+mn-lt"/>
        </a:defRPr>
      </a:lvl7pPr>
      <a:lvl8pPr marL="3090863" indent="-190500" algn="l" rtl="0" fontAlgn="base">
        <a:lnSpc>
          <a:spcPts val="2500"/>
        </a:lnSpc>
        <a:spcBef>
          <a:spcPct val="0"/>
        </a:spcBef>
        <a:spcAft>
          <a:spcPct val="0"/>
        </a:spcAft>
        <a:buClr>
          <a:schemeClr val="bg2"/>
        </a:buClr>
        <a:buChar char="•"/>
        <a:defRPr sz="1200">
          <a:solidFill>
            <a:schemeClr val="tx1"/>
          </a:solidFill>
          <a:latin typeface="+mn-lt"/>
        </a:defRPr>
      </a:lvl8pPr>
      <a:lvl9pPr marL="3548063" indent="-190500" algn="l" rtl="0" fontAlgn="base">
        <a:lnSpc>
          <a:spcPts val="2500"/>
        </a:lnSpc>
        <a:spcBef>
          <a:spcPct val="0"/>
        </a:spcBef>
        <a:spcAft>
          <a:spcPct val="0"/>
        </a:spcAft>
        <a:buClr>
          <a:schemeClr val="bg2"/>
        </a:buClr>
        <a:buChar char="•"/>
        <a:defRPr sz="12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smtClean="0"/>
              <a:t>Click to edit Master title style</a:t>
            </a:r>
            <a:endParaRPr lang="en-US" smtClean="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D22A9BDB-5970-4440-A0E9-2BE8713F82A8}" type="datetimeFigureOut">
              <a:rPr lang="en-US" smtClean="0"/>
              <a:pPr>
                <a:defRPr/>
              </a:pPr>
              <a:t>9/7/2015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36403908-F944-4944-862D-CF918133F5C0}" type="slidenum">
              <a:rPr lang="en-US"/>
              <a:pPr>
                <a:defRPr/>
              </a:pPr>
              <a:t>‹nr.›</a:t>
            </a:fld>
            <a:endParaRPr lang="en-US"/>
          </a:p>
        </p:txBody>
      </p:sp>
    </p:spTree>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extension.harvard.edu/degrees-certificates/professional-certificates" TargetMode="External"/><Relationship Id="rId5" Type="http://schemas.openxmlformats.org/officeDocument/2006/relationships/hyperlink" Target="http://www.extension.harvard.edu/distance-education/online-course-offerings" TargetMode="External"/><Relationship Id="rId4" Type="http://schemas.openxmlformats.org/officeDocument/2006/relationships/hyperlink" Target="http://www.extension.harvard.edu/courses"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14280"/>
            <a:ext cx="7974420" cy="1302552"/>
          </a:xfrm>
        </p:spPr>
        <p:txBody>
          <a:bodyPr/>
          <a:lstStyle/>
          <a:p>
            <a:r>
              <a:rPr lang="en-US" sz="3200" dirty="0" smtClean="0"/>
              <a:t>     Research into University Education</a:t>
            </a:r>
            <a:endParaRPr lang="en-US" sz="2800" b="1" dirty="0">
              <a:latin typeface="+mn-lt"/>
            </a:endParaRPr>
          </a:p>
        </p:txBody>
      </p:sp>
      <p:grpSp>
        <p:nvGrpSpPr>
          <p:cNvPr id="5" name="Group 6"/>
          <p:cNvGrpSpPr>
            <a:grpSpLocks/>
          </p:cNvGrpSpPr>
          <p:nvPr/>
        </p:nvGrpSpPr>
        <p:grpSpPr bwMode="auto">
          <a:xfrm>
            <a:off x="422811" y="5426075"/>
            <a:ext cx="1946275" cy="1103313"/>
            <a:chOff x="771" y="2687"/>
            <a:chExt cx="1226" cy="695"/>
          </a:xfrm>
        </p:grpSpPr>
        <p:sp>
          <p:nvSpPr>
            <p:cNvPr id="6" name="Freeform 7"/>
            <p:cNvSpPr>
              <a:spLocks/>
            </p:cNvSpPr>
            <p:nvPr/>
          </p:nvSpPr>
          <p:spPr bwMode="auto">
            <a:xfrm>
              <a:off x="1002" y="2914"/>
              <a:ext cx="218" cy="231"/>
            </a:xfrm>
            <a:custGeom>
              <a:avLst/>
              <a:gdLst>
                <a:gd name="T0" fmla="*/ 154 w 92"/>
                <a:gd name="T1" fmla="*/ 0 h 98"/>
                <a:gd name="T2" fmla="*/ 154 w 92"/>
                <a:gd name="T3" fmla="*/ 139 h 98"/>
                <a:gd name="T4" fmla="*/ 109 w 92"/>
                <a:gd name="T5" fmla="*/ 186 h 98"/>
                <a:gd name="T6" fmla="*/ 64 w 92"/>
                <a:gd name="T7" fmla="*/ 139 h 98"/>
                <a:gd name="T8" fmla="*/ 64 w 92"/>
                <a:gd name="T9" fmla="*/ 0 h 98"/>
                <a:gd name="T10" fmla="*/ 0 w 92"/>
                <a:gd name="T11" fmla="*/ 0 h 98"/>
                <a:gd name="T12" fmla="*/ 0 w 92"/>
                <a:gd name="T13" fmla="*/ 141 h 98"/>
                <a:gd name="T14" fmla="*/ 109 w 92"/>
                <a:gd name="T15" fmla="*/ 231 h 98"/>
                <a:gd name="T16" fmla="*/ 218 w 92"/>
                <a:gd name="T17" fmla="*/ 141 h 98"/>
                <a:gd name="T18" fmla="*/ 218 w 92"/>
                <a:gd name="T19" fmla="*/ 0 h 98"/>
                <a:gd name="T20" fmla="*/ 154 w 92"/>
                <a:gd name="T21" fmla="*/ 0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92" h="98">
                  <a:moveTo>
                    <a:pt x="65" y="0"/>
                  </a:moveTo>
                  <a:cubicBezTo>
                    <a:pt x="65" y="59"/>
                    <a:pt x="65" y="59"/>
                    <a:pt x="65" y="59"/>
                  </a:cubicBezTo>
                  <a:cubicBezTo>
                    <a:pt x="65" y="71"/>
                    <a:pt x="59" y="79"/>
                    <a:pt x="46" y="79"/>
                  </a:cubicBezTo>
                  <a:cubicBezTo>
                    <a:pt x="34" y="79"/>
                    <a:pt x="27" y="71"/>
                    <a:pt x="27" y="59"/>
                  </a:cubicBezTo>
                  <a:cubicBezTo>
                    <a:pt x="27" y="0"/>
                    <a:pt x="27" y="0"/>
                    <a:pt x="27" y="0"/>
                  </a:cubicBezTo>
                  <a:cubicBezTo>
                    <a:pt x="0" y="0"/>
                    <a:pt x="0" y="0"/>
                    <a:pt x="0" y="0"/>
                  </a:cubicBezTo>
                  <a:cubicBezTo>
                    <a:pt x="0" y="60"/>
                    <a:pt x="0" y="60"/>
                    <a:pt x="0" y="60"/>
                  </a:cubicBezTo>
                  <a:cubicBezTo>
                    <a:pt x="1" y="87"/>
                    <a:pt x="22" y="98"/>
                    <a:pt x="46" y="98"/>
                  </a:cubicBezTo>
                  <a:cubicBezTo>
                    <a:pt x="70" y="98"/>
                    <a:pt x="92" y="87"/>
                    <a:pt x="92" y="60"/>
                  </a:cubicBezTo>
                  <a:cubicBezTo>
                    <a:pt x="92" y="0"/>
                    <a:pt x="92" y="0"/>
                    <a:pt x="92" y="0"/>
                  </a:cubicBezTo>
                  <a:cubicBezTo>
                    <a:pt x="65" y="0"/>
                    <a:pt x="65" y="0"/>
                    <a:pt x="65" y="0"/>
                  </a:cubicBez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7" name="Freeform 8"/>
            <p:cNvSpPr>
              <a:spLocks noEditPoints="1"/>
            </p:cNvSpPr>
            <p:nvPr/>
          </p:nvSpPr>
          <p:spPr bwMode="auto">
            <a:xfrm>
              <a:off x="1283" y="2914"/>
              <a:ext cx="185" cy="227"/>
            </a:xfrm>
            <a:custGeom>
              <a:avLst/>
              <a:gdLst>
                <a:gd name="T0" fmla="*/ 31 w 78"/>
                <a:gd name="T1" fmla="*/ 26 h 96"/>
                <a:gd name="T2" fmla="*/ 76 w 78"/>
                <a:gd name="T3" fmla="*/ 26 h 96"/>
                <a:gd name="T4" fmla="*/ 135 w 78"/>
                <a:gd name="T5" fmla="*/ 52 h 96"/>
                <a:gd name="T6" fmla="*/ 152 w 78"/>
                <a:gd name="T7" fmla="*/ 114 h 96"/>
                <a:gd name="T8" fmla="*/ 135 w 78"/>
                <a:gd name="T9" fmla="*/ 173 h 96"/>
                <a:gd name="T10" fmla="*/ 76 w 78"/>
                <a:gd name="T11" fmla="*/ 199 h 96"/>
                <a:gd name="T12" fmla="*/ 31 w 78"/>
                <a:gd name="T13" fmla="*/ 199 h 96"/>
                <a:gd name="T14" fmla="*/ 31 w 78"/>
                <a:gd name="T15" fmla="*/ 26 h 96"/>
                <a:gd name="T16" fmla="*/ 0 w 78"/>
                <a:gd name="T17" fmla="*/ 227 h 96"/>
                <a:gd name="T18" fmla="*/ 76 w 78"/>
                <a:gd name="T19" fmla="*/ 227 h 96"/>
                <a:gd name="T20" fmla="*/ 138 w 78"/>
                <a:gd name="T21" fmla="*/ 213 h 96"/>
                <a:gd name="T22" fmla="*/ 185 w 78"/>
                <a:gd name="T23" fmla="*/ 114 h 96"/>
                <a:gd name="T24" fmla="*/ 138 w 78"/>
                <a:gd name="T25" fmla="*/ 12 h 96"/>
                <a:gd name="T26" fmla="*/ 76 w 78"/>
                <a:gd name="T27" fmla="*/ 0 h 96"/>
                <a:gd name="T28" fmla="*/ 0 w 78"/>
                <a:gd name="T29" fmla="*/ 0 h 96"/>
                <a:gd name="T30" fmla="*/ 0 w 78"/>
                <a:gd name="T31" fmla="*/ 227 h 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8" h="96">
                  <a:moveTo>
                    <a:pt x="13" y="11"/>
                  </a:moveTo>
                  <a:cubicBezTo>
                    <a:pt x="32" y="11"/>
                    <a:pt x="32" y="11"/>
                    <a:pt x="32" y="11"/>
                  </a:cubicBezTo>
                  <a:cubicBezTo>
                    <a:pt x="46" y="11"/>
                    <a:pt x="53" y="17"/>
                    <a:pt x="57" y="22"/>
                  </a:cubicBezTo>
                  <a:cubicBezTo>
                    <a:pt x="62" y="30"/>
                    <a:pt x="64" y="39"/>
                    <a:pt x="64" y="48"/>
                  </a:cubicBezTo>
                  <a:cubicBezTo>
                    <a:pt x="64" y="57"/>
                    <a:pt x="62" y="65"/>
                    <a:pt x="57" y="73"/>
                  </a:cubicBezTo>
                  <a:cubicBezTo>
                    <a:pt x="53" y="79"/>
                    <a:pt x="46" y="84"/>
                    <a:pt x="32" y="84"/>
                  </a:cubicBezTo>
                  <a:cubicBezTo>
                    <a:pt x="13" y="84"/>
                    <a:pt x="13" y="84"/>
                    <a:pt x="13" y="84"/>
                  </a:cubicBezTo>
                  <a:cubicBezTo>
                    <a:pt x="13" y="11"/>
                    <a:pt x="13" y="11"/>
                    <a:pt x="13" y="11"/>
                  </a:cubicBezTo>
                  <a:close/>
                  <a:moveTo>
                    <a:pt x="0" y="96"/>
                  </a:moveTo>
                  <a:cubicBezTo>
                    <a:pt x="32" y="96"/>
                    <a:pt x="32" y="96"/>
                    <a:pt x="32" y="96"/>
                  </a:cubicBezTo>
                  <a:cubicBezTo>
                    <a:pt x="40" y="95"/>
                    <a:pt x="50" y="95"/>
                    <a:pt x="58" y="90"/>
                  </a:cubicBezTo>
                  <a:cubicBezTo>
                    <a:pt x="72" y="81"/>
                    <a:pt x="78" y="66"/>
                    <a:pt x="78" y="48"/>
                  </a:cubicBezTo>
                  <a:cubicBezTo>
                    <a:pt x="78" y="29"/>
                    <a:pt x="72" y="14"/>
                    <a:pt x="58" y="5"/>
                  </a:cubicBezTo>
                  <a:cubicBezTo>
                    <a:pt x="50" y="1"/>
                    <a:pt x="40" y="0"/>
                    <a:pt x="32" y="0"/>
                  </a:cubicBezTo>
                  <a:cubicBezTo>
                    <a:pt x="0" y="0"/>
                    <a:pt x="0" y="0"/>
                    <a:pt x="0" y="0"/>
                  </a:cubicBezTo>
                  <a:cubicBezTo>
                    <a:pt x="0" y="96"/>
                    <a:pt x="0" y="96"/>
                    <a:pt x="0" y="96"/>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8" name="Freeform 9"/>
            <p:cNvSpPr>
              <a:spLocks noEditPoints="1"/>
            </p:cNvSpPr>
            <p:nvPr/>
          </p:nvSpPr>
          <p:spPr bwMode="auto">
            <a:xfrm>
              <a:off x="1496" y="2978"/>
              <a:ext cx="144" cy="167"/>
            </a:xfrm>
            <a:custGeom>
              <a:avLst/>
              <a:gdLst>
                <a:gd name="T0" fmla="*/ 144 w 61"/>
                <a:gd name="T1" fmla="*/ 89 h 71"/>
                <a:gd name="T2" fmla="*/ 144 w 61"/>
                <a:gd name="T3" fmla="*/ 73 h 71"/>
                <a:gd name="T4" fmla="*/ 73 w 61"/>
                <a:gd name="T5" fmla="*/ 0 h 71"/>
                <a:gd name="T6" fmla="*/ 0 w 61"/>
                <a:gd name="T7" fmla="*/ 85 h 71"/>
                <a:gd name="T8" fmla="*/ 71 w 61"/>
                <a:gd name="T9" fmla="*/ 167 h 71"/>
                <a:gd name="T10" fmla="*/ 142 w 61"/>
                <a:gd name="T11" fmla="*/ 113 h 71"/>
                <a:gd name="T12" fmla="*/ 109 w 61"/>
                <a:gd name="T13" fmla="*/ 113 h 71"/>
                <a:gd name="T14" fmla="*/ 71 w 61"/>
                <a:gd name="T15" fmla="*/ 143 h 71"/>
                <a:gd name="T16" fmla="*/ 31 w 61"/>
                <a:gd name="T17" fmla="*/ 89 h 71"/>
                <a:gd name="T18" fmla="*/ 144 w 61"/>
                <a:gd name="T19" fmla="*/ 89 h 71"/>
                <a:gd name="T20" fmla="*/ 31 w 61"/>
                <a:gd name="T21" fmla="*/ 68 h 71"/>
                <a:gd name="T22" fmla="*/ 71 w 61"/>
                <a:gd name="T23" fmla="*/ 21 h 71"/>
                <a:gd name="T24" fmla="*/ 111 w 61"/>
                <a:gd name="T25" fmla="*/ 68 h 71"/>
                <a:gd name="T26" fmla="*/ 31 w 61"/>
                <a:gd name="T27" fmla="*/ 68 h 7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1" h="71">
                  <a:moveTo>
                    <a:pt x="61" y="38"/>
                  </a:moveTo>
                  <a:cubicBezTo>
                    <a:pt x="61" y="31"/>
                    <a:pt x="61" y="31"/>
                    <a:pt x="61" y="31"/>
                  </a:cubicBezTo>
                  <a:cubicBezTo>
                    <a:pt x="61" y="13"/>
                    <a:pt x="51" y="0"/>
                    <a:pt x="31" y="0"/>
                  </a:cubicBezTo>
                  <a:cubicBezTo>
                    <a:pt x="10" y="0"/>
                    <a:pt x="0" y="16"/>
                    <a:pt x="0" y="36"/>
                  </a:cubicBezTo>
                  <a:cubicBezTo>
                    <a:pt x="0" y="55"/>
                    <a:pt x="9" y="71"/>
                    <a:pt x="30" y="71"/>
                  </a:cubicBezTo>
                  <a:cubicBezTo>
                    <a:pt x="46" y="71"/>
                    <a:pt x="58" y="63"/>
                    <a:pt x="60" y="48"/>
                  </a:cubicBezTo>
                  <a:cubicBezTo>
                    <a:pt x="46" y="48"/>
                    <a:pt x="46" y="48"/>
                    <a:pt x="46" y="48"/>
                  </a:cubicBezTo>
                  <a:cubicBezTo>
                    <a:pt x="45" y="58"/>
                    <a:pt x="40" y="61"/>
                    <a:pt x="30" y="61"/>
                  </a:cubicBezTo>
                  <a:cubicBezTo>
                    <a:pt x="17" y="61"/>
                    <a:pt x="13" y="49"/>
                    <a:pt x="13" y="38"/>
                  </a:cubicBezTo>
                  <a:cubicBezTo>
                    <a:pt x="61" y="38"/>
                    <a:pt x="61" y="38"/>
                    <a:pt x="61" y="38"/>
                  </a:cubicBezTo>
                  <a:close/>
                  <a:moveTo>
                    <a:pt x="13" y="29"/>
                  </a:moveTo>
                  <a:cubicBezTo>
                    <a:pt x="13" y="18"/>
                    <a:pt x="20" y="9"/>
                    <a:pt x="30" y="9"/>
                  </a:cubicBezTo>
                  <a:cubicBezTo>
                    <a:pt x="42" y="9"/>
                    <a:pt x="47" y="18"/>
                    <a:pt x="47" y="29"/>
                  </a:cubicBezTo>
                  <a:cubicBezTo>
                    <a:pt x="13" y="29"/>
                    <a:pt x="13" y="29"/>
                    <a:pt x="13" y="2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9" name="Freeform 10"/>
            <p:cNvSpPr>
              <a:spLocks/>
            </p:cNvSpPr>
            <p:nvPr/>
          </p:nvSpPr>
          <p:spPr bwMode="auto">
            <a:xfrm>
              <a:off x="1676" y="2914"/>
              <a:ext cx="28" cy="227"/>
            </a:xfrm>
            <a:custGeom>
              <a:avLst/>
              <a:gdLst>
                <a:gd name="T0" fmla="*/ 28 w 28"/>
                <a:gd name="T1" fmla="*/ 227 h 227"/>
                <a:gd name="T2" fmla="*/ 28 w 28"/>
                <a:gd name="T3" fmla="*/ 0 h 227"/>
                <a:gd name="T4" fmla="*/ 0 w 28"/>
                <a:gd name="T5" fmla="*/ 0 h 227"/>
                <a:gd name="T6" fmla="*/ 0 w 28"/>
                <a:gd name="T7" fmla="*/ 227 h 227"/>
                <a:gd name="T8" fmla="*/ 28 w 28"/>
                <a:gd name="T9" fmla="*/ 227 h 227"/>
                <a:gd name="T10" fmla="*/ 28 w 28"/>
                <a:gd name="T11" fmla="*/ 227 h 22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 h="227">
                  <a:moveTo>
                    <a:pt x="28" y="227"/>
                  </a:moveTo>
                  <a:lnTo>
                    <a:pt x="28" y="0"/>
                  </a:lnTo>
                  <a:lnTo>
                    <a:pt x="0" y="0"/>
                  </a:lnTo>
                  <a:lnTo>
                    <a:pt x="0" y="227"/>
                  </a:lnTo>
                  <a:lnTo>
                    <a:pt x="28" y="2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0" name="Freeform 11"/>
            <p:cNvSpPr>
              <a:spLocks/>
            </p:cNvSpPr>
            <p:nvPr/>
          </p:nvSpPr>
          <p:spPr bwMode="auto">
            <a:xfrm>
              <a:off x="1739" y="2909"/>
              <a:ext cx="102" cy="232"/>
            </a:xfrm>
            <a:custGeom>
              <a:avLst/>
              <a:gdLst>
                <a:gd name="T0" fmla="*/ 59 w 43"/>
                <a:gd name="T1" fmla="*/ 232 h 98"/>
                <a:gd name="T2" fmla="*/ 59 w 43"/>
                <a:gd name="T3" fmla="*/ 95 h 98"/>
                <a:gd name="T4" fmla="*/ 97 w 43"/>
                <a:gd name="T5" fmla="*/ 95 h 98"/>
                <a:gd name="T6" fmla="*/ 97 w 43"/>
                <a:gd name="T7" fmla="*/ 73 h 98"/>
                <a:gd name="T8" fmla="*/ 59 w 43"/>
                <a:gd name="T9" fmla="*/ 73 h 98"/>
                <a:gd name="T10" fmla="*/ 59 w 43"/>
                <a:gd name="T11" fmla="*/ 47 h 98"/>
                <a:gd name="T12" fmla="*/ 85 w 43"/>
                <a:gd name="T13" fmla="*/ 26 h 98"/>
                <a:gd name="T14" fmla="*/ 102 w 43"/>
                <a:gd name="T15" fmla="*/ 26 h 98"/>
                <a:gd name="T16" fmla="*/ 102 w 43"/>
                <a:gd name="T17" fmla="*/ 2 h 98"/>
                <a:gd name="T18" fmla="*/ 81 w 43"/>
                <a:gd name="T19" fmla="*/ 0 h 98"/>
                <a:gd name="T20" fmla="*/ 31 w 43"/>
                <a:gd name="T21" fmla="*/ 43 h 98"/>
                <a:gd name="T22" fmla="*/ 31 w 43"/>
                <a:gd name="T23" fmla="*/ 73 h 98"/>
                <a:gd name="T24" fmla="*/ 0 w 43"/>
                <a:gd name="T25" fmla="*/ 73 h 98"/>
                <a:gd name="T26" fmla="*/ 0 w 43"/>
                <a:gd name="T27" fmla="*/ 95 h 98"/>
                <a:gd name="T28" fmla="*/ 31 w 43"/>
                <a:gd name="T29" fmla="*/ 95 h 98"/>
                <a:gd name="T30" fmla="*/ 31 w 43"/>
                <a:gd name="T31" fmla="*/ 232 h 98"/>
                <a:gd name="T32" fmla="*/ 59 w 43"/>
                <a:gd name="T33" fmla="*/ 232 h 9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3" h="98">
                  <a:moveTo>
                    <a:pt x="25" y="98"/>
                  </a:moveTo>
                  <a:cubicBezTo>
                    <a:pt x="25" y="40"/>
                    <a:pt x="25" y="40"/>
                    <a:pt x="25" y="40"/>
                  </a:cubicBezTo>
                  <a:cubicBezTo>
                    <a:pt x="41" y="40"/>
                    <a:pt x="41" y="40"/>
                    <a:pt x="41" y="40"/>
                  </a:cubicBezTo>
                  <a:cubicBezTo>
                    <a:pt x="41" y="31"/>
                    <a:pt x="41" y="31"/>
                    <a:pt x="41" y="31"/>
                  </a:cubicBezTo>
                  <a:cubicBezTo>
                    <a:pt x="25" y="31"/>
                    <a:pt x="25" y="31"/>
                    <a:pt x="25" y="31"/>
                  </a:cubicBezTo>
                  <a:cubicBezTo>
                    <a:pt x="25" y="20"/>
                    <a:pt x="25" y="20"/>
                    <a:pt x="25" y="20"/>
                  </a:cubicBezTo>
                  <a:cubicBezTo>
                    <a:pt x="25" y="13"/>
                    <a:pt x="29" y="11"/>
                    <a:pt x="36" y="11"/>
                  </a:cubicBezTo>
                  <a:cubicBezTo>
                    <a:pt x="38" y="11"/>
                    <a:pt x="41" y="11"/>
                    <a:pt x="43" y="11"/>
                  </a:cubicBezTo>
                  <a:cubicBezTo>
                    <a:pt x="43" y="1"/>
                    <a:pt x="43" y="1"/>
                    <a:pt x="43" y="1"/>
                  </a:cubicBezTo>
                  <a:cubicBezTo>
                    <a:pt x="40" y="0"/>
                    <a:pt x="37" y="0"/>
                    <a:pt x="34" y="0"/>
                  </a:cubicBezTo>
                  <a:cubicBezTo>
                    <a:pt x="24" y="0"/>
                    <a:pt x="13" y="3"/>
                    <a:pt x="13" y="18"/>
                  </a:cubicBezTo>
                  <a:cubicBezTo>
                    <a:pt x="13" y="31"/>
                    <a:pt x="13" y="31"/>
                    <a:pt x="13" y="31"/>
                  </a:cubicBezTo>
                  <a:cubicBezTo>
                    <a:pt x="0" y="31"/>
                    <a:pt x="0" y="31"/>
                    <a:pt x="0" y="31"/>
                  </a:cubicBezTo>
                  <a:cubicBezTo>
                    <a:pt x="0" y="40"/>
                    <a:pt x="0" y="40"/>
                    <a:pt x="0" y="40"/>
                  </a:cubicBezTo>
                  <a:cubicBezTo>
                    <a:pt x="13" y="40"/>
                    <a:pt x="13" y="40"/>
                    <a:pt x="13" y="40"/>
                  </a:cubicBezTo>
                  <a:cubicBezTo>
                    <a:pt x="13" y="98"/>
                    <a:pt x="13" y="98"/>
                    <a:pt x="13" y="98"/>
                  </a:cubicBezTo>
                  <a:cubicBezTo>
                    <a:pt x="25" y="98"/>
                    <a:pt x="25" y="98"/>
                    <a:pt x="25" y="98"/>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1" name="Freeform 12"/>
            <p:cNvSpPr>
              <a:spLocks/>
            </p:cNvSpPr>
            <p:nvPr/>
          </p:nvSpPr>
          <p:spPr bwMode="auto">
            <a:xfrm>
              <a:off x="1853" y="2940"/>
              <a:ext cx="94" cy="205"/>
            </a:xfrm>
            <a:custGeom>
              <a:avLst/>
              <a:gdLst>
                <a:gd name="T0" fmla="*/ 0 w 40"/>
                <a:gd name="T1" fmla="*/ 42 h 87"/>
                <a:gd name="T2" fmla="*/ 0 w 40"/>
                <a:gd name="T3" fmla="*/ 64 h 87"/>
                <a:gd name="T4" fmla="*/ 26 w 40"/>
                <a:gd name="T5" fmla="*/ 64 h 87"/>
                <a:gd name="T6" fmla="*/ 26 w 40"/>
                <a:gd name="T7" fmla="*/ 163 h 87"/>
                <a:gd name="T8" fmla="*/ 33 w 40"/>
                <a:gd name="T9" fmla="*/ 193 h 87"/>
                <a:gd name="T10" fmla="*/ 52 w 40"/>
                <a:gd name="T11" fmla="*/ 203 h 87"/>
                <a:gd name="T12" fmla="*/ 71 w 40"/>
                <a:gd name="T13" fmla="*/ 205 h 87"/>
                <a:gd name="T14" fmla="*/ 92 w 40"/>
                <a:gd name="T15" fmla="*/ 203 h 87"/>
                <a:gd name="T16" fmla="*/ 92 w 40"/>
                <a:gd name="T17" fmla="*/ 179 h 87"/>
                <a:gd name="T18" fmla="*/ 75 w 40"/>
                <a:gd name="T19" fmla="*/ 181 h 87"/>
                <a:gd name="T20" fmla="*/ 56 w 40"/>
                <a:gd name="T21" fmla="*/ 165 h 87"/>
                <a:gd name="T22" fmla="*/ 56 w 40"/>
                <a:gd name="T23" fmla="*/ 64 h 87"/>
                <a:gd name="T24" fmla="*/ 94 w 40"/>
                <a:gd name="T25" fmla="*/ 64 h 87"/>
                <a:gd name="T26" fmla="*/ 94 w 40"/>
                <a:gd name="T27" fmla="*/ 42 h 87"/>
                <a:gd name="T28" fmla="*/ 56 w 40"/>
                <a:gd name="T29" fmla="*/ 42 h 87"/>
                <a:gd name="T30" fmla="*/ 56 w 40"/>
                <a:gd name="T31" fmla="*/ 0 h 87"/>
                <a:gd name="T32" fmla="*/ 26 w 40"/>
                <a:gd name="T33" fmla="*/ 9 h 87"/>
                <a:gd name="T34" fmla="*/ 26 w 40"/>
                <a:gd name="T35" fmla="*/ 42 h 87"/>
                <a:gd name="T36" fmla="*/ 0 w 40"/>
                <a:gd name="T37" fmla="*/ 42 h 8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0" h="87">
                  <a:moveTo>
                    <a:pt x="0" y="18"/>
                  </a:moveTo>
                  <a:cubicBezTo>
                    <a:pt x="0" y="27"/>
                    <a:pt x="0" y="27"/>
                    <a:pt x="0" y="27"/>
                  </a:cubicBezTo>
                  <a:cubicBezTo>
                    <a:pt x="11" y="27"/>
                    <a:pt x="11" y="27"/>
                    <a:pt x="11" y="27"/>
                  </a:cubicBezTo>
                  <a:cubicBezTo>
                    <a:pt x="11" y="69"/>
                    <a:pt x="11" y="69"/>
                    <a:pt x="11" y="69"/>
                  </a:cubicBezTo>
                  <a:cubicBezTo>
                    <a:pt x="11" y="78"/>
                    <a:pt x="12" y="78"/>
                    <a:pt x="14" y="82"/>
                  </a:cubicBezTo>
                  <a:cubicBezTo>
                    <a:pt x="17" y="84"/>
                    <a:pt x="20" y="86"/>
                    <a:pt x="22" y="86"/>
                  </a:cubicBezTo>
                  <a:cubicBezTo>
                    <a:pt x="25" y="86"/>
                    <a:pt x="27" y="87"/>
                    <a:pt x="30" y="87"/>
                  </a:cubicBezTo>
                  <a:cubicBezTo>
                    <a:pt x="33" y="87"/>
                    <a:pt x="36" y="86"/>
                    <a:pt x="39" y="86"/>
                  </a:cubicBezTo>
                  <a:cubicBezTo>
                    <a:pt x="39" y="76"/>
                    <a:pt x="39" y="76"/>
                    <a:pt x="39" y="76"/>
                  </a:cubicBezTo>
                  <a:cubicBezTo>
                    <a:pt x="37" y="77"/>
                    <a:pt x="34" y="77"/>
                    <a:pt x="32" y="77"/>
                  </a:cubicBezTo>
                  <a:cubicBezTo>
                    <a:pt x="28" y="77"/>
                    <a:pt x="24" y="75"/>
                    <a:pt x="24" y="70"/>
                  </a:cubicBezTo>
                  <a:cubicBezTo>
                    <a:pt x="24" y="27"/>
                    <a:pt x="24" y="27"/>
                    <a:pt x="24" y="27"/>
                  </a:cubicBezTo>
                  <a:cubicBezTo>
                    <a:pt x="40" y="27"/>
                    <a:pt x="40" y="27"/>
                    <a:pt x="40" y="27"/>
                  </a:cubicBezTo>
                  <a:cubicBezTo>
                    <a:pt x="40" y="18"/>
                    <a:pt x="40" y="18"/>
                    <a:pt x="40" y="18"/>
                  </a:cubicBezTo>
                  <a:cubicBezTo>
                    <a:pt x="24" y="18"/>
                    <a:pt x="24" y="18"/>
                    <a:pt x="24" y="18"/>
                  </a:cubicBezTo>
                  <a:cubicBezTo>
                    <a:pt x="24" y="0"/>
                    <a:pt x="24" y="0"/>
                    <a:pt x="24" y="0"/>
                  </a:cubicBezTo>
                  <a:cubicBezTo>
                    <a:pt x="11" y="4"/>
                    <a:pt x="11" y="4"/>
                    <a:pt x="11" y="4"/>
                  </a:cubicBezTo>
                  <a:cubicBezTo>
                    <a:pt x="11" y="18"/>
                    <a:pt x="11" y="18"/>
                    <a:pt x="11" y="18"/>
                  </a:cubicBezTo>
                  <a:lnTo>
                    <a:pt x="0"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2" name="Freeform 13"/>
            <p:cNvSpPr>
              <a:spLocks/>
            </p:cNvSpPr>
            <p:nvPr/>
          </p:nvSpPr>
          <p:spPr bwMode="auto">
            <a:xfrm>
              <a:off x="771" y="2914"/>
              <a:ext cx="203" cy="227"/>
            </a:xfrm>
            <a:custGeom>
              <a:avLst/>
              <a:gdLst>
                <a:gd name="T0" fmla="*/ 68 w 203"/>
                <a:gd name="T1" fmla="*/ 227 h 227"/>
                <a:gd name="T2" fmla="*/ 132 w 203"/>
                <a:gd name="T3" fmla="*/ 227 h 227"/>
                <a:gd name="T4" fmla="*/ 132 w 203"/>
                <a:gd name="T5" fmla="*/ 43 h 227"/>
                <a:gd name="T6" fmla="*/ 203 w 203"/>
                <a:gd name="T7" fmla="*/ 43 h 227"/>
                <a:gd name="T8" fmla="*/ 203 w 203"/>
                <a:gd name="T9" fmla="*/ 0 h 227"/>
                <a:gd name="T10" fmla="*/ 0 w 203"/>
                <a:gd name="T11" fmla="*/ 0 h 227"/>
                <a:gd name="T12" fmla="*/ 0 w 203"/>
                <a:gd name="T13" fmla="*/ 43 h 227"/>
                <a:gd name="T14" fmla="*/ 68 w 203"/>
                <a:gd name="T15" fmla="*/ 43 h 227"/>
                <a:gd name="T16" fmla="*/ 68 w 203"/>
                <a:gd name="T17" fmla="*/ 227 h 227"/>
                <a:gd name="T18" fmla="*/ 68 w 203"/>
                <a:gd name="T19" fmla="*/ 227 h 2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3" h="227">
                  <a:moveTo>
                    <a:pt x="68" y="227"/>
                  </a:moveTo>
                  <a:lnTo>
                    <a:pt x="132" y="227"/>
                  </a:lnTo>
                  <a:lnTo>
                    <a:pt x="132" y="43"/>
                  </a:lnTo>
                  <a:lnTo>
                    <a:pt x="203" y="43"/>
                  </a:lnTo>
                  <a:lnTo>
                    <a:pt x="203" y="0"/>
                  </a:lnTo>
                  <a:lnTo>
                    <a:pt x="0" y="0"/>
                  </a:lnTo>
                  <a:lnTo>
                    <a:pt x="0" y="43"/>
                  </a:lnTo>
                  <a:lnTo>
                    <a:pt x="68" y="43"/>
                  </a:lnTo>
                  <a:lnTo>
                    <a:pt x="68" y="2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3" name="Freeform 14"/>
            <p:cNvSpPr>
              <a:spLocks/>
            </p:cNvSpPr>
            <p:nvPr/>
          </p:nvSpPr>
          <p:spPr bwMode="auto">
            <a:xfrm>
              <a:off x="816" y="2687"/>
              <a:ext cx="231" cy="213"/>
            </a:xfrm>
            <a:custGeom>
              <a:avLst/>
              <a:gdLst>
                <a:gd name="T0" fmla="*/ 174 w 98"/>
                <a:gd name="T1" fmla="*/ 116 h 90"/>
                <a:gd name="T2" fmla="*/ 144 w 98"/>
                <a:gd name="T3" fmla="*/ 97 h 90"/>
                <a:gd name="T4" fmla="*/ 226 w 98"/>
                <a:gd name="T5" fmla="*/ 12 h 90"/>
                <a:gd name="T6" fmla="*/ 226 w 98"/>
                <a:gd name="T7" fmla="*/ 0 h 90"/>
                <a:gd name="T8" fmla="*/ 222 w 98"/>
                <a:gd name="T9" fmla="*/ 7 h 90"/>
                <a:gd name="T10" fmla="*/ 101 w 98"/>
                <a:gd name="T11" fmla="*/ 57 h 90"/>
                <a:gd name="T12" fmla="*/ 19 w 98"/>
                <a:gd name="T13" fmla="*/ 182 h 90"/>
                <a:gd name="T14" fmla="*/ 24 w 98"/>
                <a:gd name="T15" fmla="*/ 199 h 90"/>
                <a:gd name="T16" fmla="*/ 26 w 98"/>
                <a:gd name="T17" fmla="*/ 182 h 90"/>
                <a:gd name="T18" fmla="*/ 99 w 98"/>
                <a:gd name="T19" fmla="*/ 90 h 90"/>
                <a:gd name="T20" fmla="*/ 106 w 98"/>
                <a:gd name="T21" fmla="*/ 85 h 90"/>
                <a:gd name="T22" fmla="*/ 104 w 98"/>
                <a:gd name="T23" fmla="*/ 90 h 90"/>
                <a:gd name="T24" fmla="*/ 80 w 98"/>
                <a:gd name="T25" fmla="*/ 149 h 90"/>
                <a:gd name="T26" fmla="*/ 127 w 98"/>
                <a:gd name="T27" fmla="*/ 140 h 90"/>
                <a:gd name="T28" fmla="*/ 132 w 98"/>
                <a:gd name="T29" fmla="*/ 135 h 90"/>
                <a:gd name="T30" fmla="*/ 132 w 98"/>
                <a:gd name="T31" fmla="*/ 144 h 90"/>
                <a:gd name="T32" fmla="*/ 101 w 98"/>
                <a:gd name="T33" fmla="*/ 201 h 90"/>
                <a:gd name="T34" fmla="*/ 87 w 98"/>
                <a:gd name="T35" fmla="*/ 211 h 90"/>
                <a:gd name="T36" fmla="*/ 94 w 98"/>
                <a:gd name="T37" fmla="*/ 213 h 90"/>
                <a:gd name="T38" fmla="*/ 203 w 98"/>
                <a:gd name="T39" fmla="*/ 107 h 90"/>
                <a:gd name="T40" fmla="*/ 203 w 98"/>
                <a:gd name="T41" fmla="*/ 99 h 90"/>
                <a:gd name="T42" fmla="*/ 198 w 98"/>
                <a:gd name="T43" fmla="*/ 102 h 90"/>
                <a:gd name="T44" fmla="*/ 174 w 98"/>
                <a:gd name="T45" fmla="*/ 116 h 9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8" h="90">
                  <a:moveTo>
                    <a:pt x="74" y="49"/>
                  </a:moveTo>
                  <a:cubicBezTo>
                    <a:pt x="68" y="51"/>
                    <a:pt x="61" y="49"/>
                    <a:pt x="61" y="41"/>
                  </a:cubicBezTo>
                  <a:cubicBezTo>
                    <a:pt x="61" y="27"/>
                    <a:pt x="92" y="16"/>
                    <a:pt x="96" y="5"/>
                  </a:cubicBezTo>
                  <a:cubicBezTo>
                    <a:pt x="98" y="2"/>
                    <a:pt x="98" y="0"/>
                    <a:pt x="96" y="0"/>
                  </a:cubicBezTo>
                  <a:cubicBezTo>
                    <a:pt x="95" y="0"/>
                    <a:pt x="96" y="1"/>
                    <a:pt x="94" y="3"/>
                  </a:cubicBezTo>
                  <a:cubicBezTo>
                    <a:pt x="81" y="16"/>
                    <a:pt x="59" y="16"/>
                    <a:pt x="43" y="24"/>
                  </a:cubicBezTo>
                  <a:cubicBezTo>
                    <a:pt x="32" y="28"/>
                    <a:pt x="0" y="43"/>
                    <a:pt x="8" y="77"/>
                  </a:cubicBezTo>
                  <a:cubicBezTo>
                    <a:pt x="8" y="78"/>
                    <a:pt x="9" y="84"/>
                    <a:pt x="10" y="84"/>
                  </a:cubicBezTo>
                  <a:cubicBezTo>
                    <a:pt x="11" y="84"/>
                    <a:pt x="11" y="80"/>
                    <a:pt x="11" y="77"/>
                  </a:cubicBezTo>
                  <a:cubicBezTo>
                    <a:pt x="11" y="57"/>
                    <a:pt x="34" y="51"/>
                    <a:pt x="42" y="38"/>
                  </a:cubicBezTo>
                  <a:cubicBezTo>
                    <a:pt x="43" y="37"/>
                    <a:pt x="44" y="35"/>
                    <a:pt x="45" y="36"/>
                  </a:cubicBezTo>
                  <a:cubicBezTo>
                    <a:pt x="45" y="36"/>
                    <a:pt x="45" y="37"/>
                    <a:pt x="44" y="38"/>
                  </a:cubicBezTo>
                  <a:cubicBezTo>
                    <a:pt x="42" y="49"/>
                    <a:pt x="31" y="56"/>
                    <a:pt x="34" y="63"/>
                  </a:cubicBezTo>
                  <a:cubicBezTo>
                    <a:pt x="38" y="73"/>
                    <a:pt x="50" y="66"/>
                    <a:pt x="54" y="59"/>
                  </a:cubicBezTo>
                  <a:cubicBezTo>
                    <a:pt x="55" y="58"/>
                    <a:pt x="55" y="57"/>
                    <a:pt x="56" y="57"/>
                  </a:cubicBezTo>
                  <a:cubicBezTo>
                    <a:pt x="56" y="57"/>
                    <a:pt x="56" y="59"/>
                    <a:pt x="56" y="61"/>
                  </a:cubicBezTo>
                  <a:cubicBezTo>
                    <a:pt x="54" y="72"/>
                    <a:pt x="51" y="79"/>
                    <a:pt x="43" y="85"/>
                  </a:cubicBezTo>
                  <a:cubicBezTo>
                    <a:pt x="40" y="87"/>
                    <a:pt x="36" y="88"/>
                    <a:pt x="37" y="89"/>
                  </a:cubicBezTo>
                  <a:cubicBezTo>
                    <a:pt x="37" y="90"/>
                    <a:pt x="39" y="90"/>
                    <a:pt x="40" y="90"/>
                  </a:cubicBezTo>
                  <a:cubicBezTo>
                    <a:pt x="62" y="88"/>
                    <a:pt x="81" y="62"/>
                    <a:pt x="86" y="45"/>
                  </a:cubicBezTo>
                  <a:cubicBezTo>
                    <a:pt x="87" y="43"/>
                    <a:pt x="87" y="42"/>
                    <a:pt x="86" y="42"/>
                  </a:cubicBezTo>
                  <a:cubicBezTo>
                    <a:pt x="86" y="41"/>
                    <a:pt x="85" y="42"/>
                    <a:pt x="84" y="43"/>
                  </a:cubicBezTo>
                  <a:cubicBezTo>
                    <a:pt x="81" y="46"/>
                    <a:pt x="77" y="48"/>
                    <a:pt x="74" y="49"/>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4" name="Freeform 15"/>
            <p:cNvSpPr>
              <a:spLocks noEditPoints="1"/>
            </p:cNvSpPr>
            <p:nvPr/>
          </p:nvSpPr>
          <p:spPr bwMode="auto">
            <a:xfrm>
              <a:off x="771" y="3308"/>
              <a:ext cx="47" cy="59"/>
            </a:xfrm>
            <a:custGeom>
              <a:avLst/>
              <a:gdLst>
                <a:gd name="T0" fmla="*/ 0 w 20"/>
                <a:gd name="T1" fmla="*/ 0 h 25"/>
                <a:gd name="T2" fmla="*/ 0 w 20"/>
                <a:gd name="T3" fmla="*/ 59 h 25"/>
                <a:gd name="T4" fmla="*/ 16 w 20"/>
                <a:gd name="T5" fmla="*/ 59 h 25"/>
                <a:gd name="T6" fmla="*/ 26 w 20"/>
                <a:gd name="T7" fmla="*/ 57 h 25"/>
                <a:gd name="T8" fmla="*/ 35 w 20"/>
                <a:gd name="T9" fmla="*/ 54 h 25"/>
                <a:gd name="T10" fmla="*/ 45 w 20"/>
                <a:gd name="T11" fmla="*/ 45 h 25"/>
                <a:gd name="T12" fmla="*/ 47 w 20"/>
                <a:gd name="T13" fmla="*/ 31 h 25"/>
                <a:gd name="T14" fmla="*/ 45 w 20"/>
                <a:gd name="T15" fmla="*/ 14 h 25"/>
                <a:gd name="T16" fmla="*/ 35 w 20"/>
                <a:gd name="T17" fmla="*/ 5 h 25"/>
                <a:gd name="T18" fmla="*/ 26 w 20"/>
                <a:gd name="T19" fmla="*/ 2 h 25"/>
                <a:gd name="T20" fmla="*/ 16 w 20"/>
                <a:gd name="T21" fmla="*/ 0 h 25"/>
                <a:gd name="T22" fmla="*/ 0 w 20"/>
                <a:gd name="T23" fmla="*/ 0 h 25"/>
                <a:gd name="T24" fmla="*/ 12 w 20"/>
                <a:gd name="T25" fmla="*/ 47 h 25"/>
                <a:gd name="T26" fmla="*/ 12 w 20"/>
                <a:gd name="T27" fmla="*/ 9 h 25"/>
                <a:gd name="T28" fmla="*/ 12 w 20"/>
                <a:gd name="T29" fmla="*/ 9 h 25"/>
                <a:gd name="T30" fmla="*/ 21 w 20"/>
                <a:gd name="T31" fmla="*/ 9 h 25"/>
                <a:gd name="T32" fmla="*/ 26 w 20"/>
                <a:gd name="T33" fmla="*/ 12 h 25"/>
                <a:gd name="T34" fmla="*/ 33 w 20"/>
                <a:gd name="T35" fmla="*/ 19 h 25"/>
                <a:gd name="T36" fmla="*/ 35 w 20"/>
                <a:gd name="T37" fmla="*/ 28 h 25"/>
                <a:gd name="T38" fmla="*/ 33 w 20"/>
                <a:gd name="T39" fmla="*/ 40 h 25"/>
                <a:gd name="T40" fmla="*/ 28 w 20"/>
                <a:gd name="T41" fmla="*/ 47 h 25"/>
                <a:gd name="T42" fmla="*/ 21 w 20"/>
                <a:gd name="T43" fmla="*/ 47 h 25"/>
                <a:gd name="T44" fmla="*/ 12 w 20"/>
                <a:gd name="T45" fmla="*/ 50 h 25"/>
                <a:gd name="T46" fmla="*/ 12 w 20"/>
                <a:gd name="T47" fmla="*/ 50 h 25"/>
                <a:gd name="T48" fmla="*/ 12 w 20"/>
                <a:gd name="T49" fmla="*/ 47 h 2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0" h="25">
                  <a:moveTo>
                    <a:pt x="0" y="0"/>
                  </a:moveTo>
                  <a:cubicBezTo>
                    <a:pt x="0" y="1"/>
                    <a:pt x="0" y="24"/>
                    <a:pt x="0" y="25"/>
                  </a:cubicBezTo>
                  <a:cubicBezTo>
                    <a:pt x="0" y="25"/>
                    <a:pt x="7" y="25"/>
                    <a:pt x="7" y="25"/>
                  </a:cubicBezTo>
                  <a:cubicBezTo>
                    <a:pt x="8" y="25"/>
                    <a:pt x="10" y="25"/>
                    <a:pt x="11" y="24"/>
                  </a:cubicBezTo>
                  <a:cubicBezTo>
                    <a:pt x="13" y="24"/>
                    <a:pt x="14" y="24"/>
                    <a:pt x="15" y="23"/>
                  </a:cubicBezTo>
                  <a:cubicBezTo>
                    <a:pt x="17" y="22"/>
                    <a:pt x="18" y="20"/>
                    <a:pt x="19" y="19"/>
                  </a:cubicBezTo>
                  <a:cubicBezTo>
                    <a:pt x="20" y="17"/>
                    <a:pt x="20" y="15"/>
                    <a:pt x="20" y="13"/>
                  </a:cubicBezTo>
                  <a:cubicBezTo>
                    <a:pt x="20" y="10"/>
                    <a:pt x="20" y="8"/>
                    <a:pt x="19" y="6"/>
                  </a:cubicBezTo>
                  <a:cubicBezTo>
                    <a:pt x="18" y="5"/>
                    <a:pt x="17" y="3"/>
                    <a:pt x="15" y="2"/>
                  </a:cubicBezTo>
                  <a:cubicBezTo>
                    <a:pt x="14" y="1"/>
                    <a:pt x="13" y="1"/>
                    <a:pt x="11" y="1"/>
                  </a:cubicBezTo>
                  <a:cubicBezTo>
                    <a:pt x="10" y="0"/>
                    <a:pt x="8" y="0"/>
                    <a:pt x="7" y="0"/>
                  </a:cubicBezTo>
                  <a:cubicBezTo>
                    <a:pt x="7" y="0"/>
                    <a:pt x="0" y="0"/>
                    <a:pt x="0" y="0"/>
                  </a:cubicBezTo>
                  <a:close/>
                  <a:moveTo>
                    <a:pt x="5" y="20"/>
                  </a:moveTo>
                  <a:cubicBezTo>
                    <a:pt x="5" y="4"/>
                    <a:pt x="5" y="4"/>
                    <a:pt x="5" y="4"/>
                  </a:cubicBezTo>
                  <a:cubicBezTo>
                    <a:pt x="5" y="4"/>
                    <a:pt x="5" y="4"/>
                    <a:pt x="5" y="4"/>
                  </a:cubicBezTo>
                  <a:cubicBezTo>
                    <a:pt x="7" y="4"/>
                    <a:pt x="8" y="4"/>
                    <a:pt x="9" y="4"/>
                  </a:cubicBezTo>
                  <a:cubicBezTo>
                    <a:pt x="10" y="5"/>
                    <a:pt x="10" y="5"/>
                    <a:pt x="11" y="5"/>
                  </a:cubicBezTo>
                  <a:cubicBezTo>
                    <a:pt x="12" y="6"/>
                    <a:pt x="13" y="7"/>
                    <a:pt x="14" y="8"/>
                  </a:cubicBezTo>
                  <a:cubicBezTo>
                    <a:pt x="14" y="9"/>
                    <a:pt x="15" y="11"/>
                    <a:pt x="15" y="12"/>
                  </a:cubicBezTo>
                  <a:cubicBezTo>
                    <a:pt x="15" y="14"/>
                    <a:pt x="14" y="16"/>
                    <a:pt x="14" y="17"/>
                  </a:cubicBezTo>
                  <a:cubicBezTo>
                    <a:pt x="13" y="18"/>
                    <a:pt x="13" y="19"/>
                    <a:pt x="12" y="20"/>
                  </a:cubicBezTo>
                  <a:cubicBezTo>
                    <a:pt x="11" y="20"/>
                    <a:pt x="10" y="20"/>
                    <a:pt x="9" y="20"/>
                  </a:cubicBezTo>
                  <a:cubicBezTo>
                    <a:pt x="8" y="21"/>
                    <a:pt x="7" y="21"/>
                    <a:pt x="5" y="21"/>
                  </a:cubicBezTo>
                  <a:cubicBezTo>
                    <a:pt x="5" y="21"/>
                    <a:pt x="5" y="21"/>
                    <a:pt x="5" y="21"/>
                  </a:cubicBezTo>
                  <a:lnTo>
                    <a:pt x="5"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5" name="Freeform 16"/>
            <p:cNvSpPr>
              <a:spLocks noEditPoints="1"/>
            </p:cNvSpPr>
            <p:nvPr/>
          </p:nvSpPr>
          <p:spPr bwMode="auto">
            <a:xfrm>
              <a:off x="828" y="3325"/>
              <a:ext cx="40" cy="42"/>
            </a:xfrm>
            <a:custGeom>
              <a:avLst/>
              <a:gdLst>
                <a:gd name="T0" fmla="*/ 5 w 17"/>
                <a:gd name="T1" fmla="*/ 5 h 18"/>
                <a:gd name="T2" fmla="*/ 0 w 17"/>
                <a:gd name="T3" fmla="*/ 21 h 18"/>
                <a:gd name="T4" fmla="*/ 7 w 17"/>
                <a:gd name="T5" fmla="*/ 37 h 18"/>
                <a:gd name="T6" fmla="*/ 24 w 17"/>
                <a:gd name="T7" fmla="*/ 42 h 18"/>
                <a:gd name="T8" fmla="*/ 31 w 17"/>
                <a:gd name="T9" fmla="*/ 42 h 18"/>
                <a:gd name="T10" fmla="*/ 33 w 17"/>
                <a:gd name="T11" fmla="*/ 42 h 18"/>
                <a:gd name="T12" fmla="*/ 38 w 17"/>
                <a:gd name="T13" fmla="*/ 40 h 18"/>
                <a:gd name="T14" fmla="*/ 40 w 17"/>
                <a:gd name="T15" fmla="*/ 40 h 18"/>
                <a:gd name="T16" fmla="*/ 40 w 17"/>
                <a:gd name="T17" fmla="*/ 30 h 18"/>
                <a:gd name="T18" fmla="*/ 40 w 17"/>
                <a:gd name="T19" fmla="*/ 30 h 18"/>
                <a:gd name="T20" fmla="*/ 38 w 17"/>
                <a:gd name="T21" fmla="*/ 30 h 18"/>
                <a:gd name="T22" fmla="*/ 35 w 17"/>
                <a:gd name="T23" fmla="*/ 33 h 18"/>
                <a:gd name="T24" fmla="*/ 31 w 17"/>
                <a:gd name="T25" fmla="*/ 33 h 18"/>
                <a:gd name="T26" fmla="*/ 26 w 17"/>
                <a:gd name="T27" fmla="*/ 35 h 18"/>
                <a:gd name="T28" fmla="*/ 21 w 17"/>
                <a:gd name="T29" fmla="*/ 33 h 18"/>
                <a:gd name="T30" fmla="*/ 16 w 17"/>
                <a:gd name="T31" fmla="*/ 33 h 18"/>
                <a:gd name="T32" fmla="*/ 14 w 17"/>
                <a:gd name="T33" fmla="*/ 28 h 18"/>
                <a:gd name="T34" fmla="*/ 12 w 17"/>
                <a:gd name="T35" fmla="*/ 23 h 18"/>
                <a:gd name="T36" fmla="*/ 12 w 17"/>
                <a:gd name="T37" fmla="*/ 23 h 18"/>
                <a:gd name="T38" fmla="*/ 40 w 17"/>
                <a:gd name="T39" fmla="*/ 23 h 18"/>
                <a:gd name="T40" fmla="*/ 40 w 17"/>
                <a:gd name="T41" fmla="*/ 19 h 18"/>
                <a:gd name="T42" fmla="*/ 35 w 17"/>
                <a:gd name="T43" fmla="*/ 5 h 18"/>
                <a:gd name="T44" fmla="*/ 21 w 17"/>
                <a:gd name="T45" fmla="*/ 0 h 18"/>
                <a:gd name="T46" fmla="*/ 5 w 17"/>
                <a:gd name="T47" fmla="*/ 5 h 18"/>
                <a:gd name="T48" fmla="*/ 21 w 17"/>
                <a:gd name="T49" fmla="*/ 7 h 18"/>
                <a:gd name="T50" fmla="*/ 28 w 17"/>
                <a:gd name="T51" fmla="*/ 9 h 18"/>
                <a:gd name="T52" fmla="*/ 28 w 17"/>
                <a:gd name="T53" fmla="*/ 16 h 18"/>
                <a:gd name="T54" fmla="*/ 28 w 17"/>
                <a:gd name="T55" fmla="*/ 16 h 18"/>
                <a:gd name="T56" fmla="*/ 12 w 17"/>
                <a:gd name="T57" fmla="*/ 16 h 18"/>
                <a:gd name="T58" fmla="*/ 12 w 17"/>
                <a:gd name="T59" fmla="*/ 16 h 18"/>
                <a:gd name="T60" fmla="*/ 14 w 17"/>
                <a:gd name="T61" fmla="*/ 9 h 18"/>
                <a:gd name="T62" fmla="*/ 21 w 17"/>
                <a:gd name="T63" fmla="*/ 7 h 1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 h="18">
                  <a:moveTo>
                    <a:pt x="2" y="2"/>
                  </a:moveTo>
                  <a:cubicBezTo>
                    <a:pt x="1" y="4"/>
                    <a:pt x="0" y="6"/>
                    <a:pt x="0" y="9"/>
                  </a:cubicBezTo>
                  <a:cubicBezTo>
                    <a:pt x="0" y="12"/>
                    <a:pt x="1" y="14"/>
                    <a:pt x="3" y="16"/>
                  </a:cubicBezTo>
                  <a:cubicBezTo>
                    <a:pt x="4" y="17"/>
                    <a:pt x="7" y="18"/>
                    <a:pt x="10" y="18"/>
                  </a:cubicBezTo>
                  <a:cubicBezTo>
                    <a:pt x="11" y="18"/>
                    <a:pt x="12" y="18"/>
                    <a:pt x="13" y="18"/>
                  </a:cubicBezTo>
                  <a:cubicBezTo>
                    <a:pt x="13" y="18"/>
                    <a:pt x="14" y="18"/>
                    <a:pt x="14" y="18"/>
                  </a:cubicBezTo>
                  <a:cubicBezTo>
                    <a:pt x="15" y="17"/>
                    <a:pt x="16" y="17"/>
                    <a:pt x="16" y="17"/>
                  </a:cubicBezTo>
                  <a:cubicBezTo>
                    <a:pt x="16" y="17"/>
                    <a:pt x="17" y="17"/>
                    <a:pt x="17" y="17"/>
                  </a:cubicBezTo>
                  <a:cubicBezTo>
                    <a:pt x="17" y="16"/>
                    <a:pt x="17" y="13"/>
                    <a:pt x="17" y="13"/>
                  </a:cubicBezTo>
                  <a:cubicBezTo>
                    <a:pt x="17" y="13"/>
                    <a:pt x="17" y="13"/>
                    <a:pt x="17" y="13"/>
                  </a:cubicBezTo>
                  <a:cubicBezTo>
                    <a:pt x="17" y="13"/>
                    <a:pt x="16" y="13"/>
                    <a:pt x="16" y="13"/>
                  </a:cubicBezTo>
                  <a:cubicBezTo>
                    <a:pt x="16" y="13"/>
                    <a:pt x="15" y="14"/>
                    <a:pt x="15" y="14"/>
                  </a:cubicBezTo>
                  <a:cubicBezTo>
                    <a:pt x="14" y="14"/>
                    <a:pt x="13" y="14"/>
                    <a:pt x="13" y="14"/>
                  </a:cubicBezTo>
                  <a:cubicBezTo>
                    <a:pt x="12" y="15"/>
                    <a:pt x="12" y="15"/>
                    <a:pt x="11" y="15"/>
                  </a:cubicBezTo>
                  <a:cubicBezTo>
                    <a:pt x="10" y="15"/>
                    <a:pt x="9" y="15"/>
                    <a:pt x="9" y="14"/>
                  </a:cubicBezTo>
                  <a:cubicBezTo>
                    <a:pt x="8" y="14"/>
                    <a:pt x="7" y="14"/>
                    <a:pt x="7" y="14"/>
                  </a:cubicBezTo>
                  <a:cubicBezTo>
                    <a:pt x="6" y="13"/>
                    <a:pt x="6" y="13"/>
                    <a:pt x="6" y="12"/>
                  </a:cubicBezTo>
                  <a:cubicBezTo>
                    <a:pt x="5" y="12"/>
                    <a:pt x="5" y="11"/>
                    <a:pt x="5" y="10"/>
                  </a:cubicBezTo>
                  <a:cubicBezTo>
                    <a:pt x="5" y="10"/>
                    <a:pt x="5" y="10"/>
                    <a:pt x="5" y="10"/>
                  </a:cubicBezTo>
                  <a:cubicBezTo>
                    <a:pt x="5" y="10"/>
                    <a:pt x="17" y="10"/>
                    <a:pt x="17" y="10"/>
                  </a:cubicBezTo>
                  <a:cubicBezTo>
                    <a:pt x="17" y="9"/>
                    <a:pt x="17" y="8"/>
                    <a:pt x="17" y="8"/>
                  </a:cubicBezTo>
                  <a:cubicBezTo>
                    <a:pt x="17" y="5"/>
                    <a:pt x="17" y="3"/>
                    <a:pt x="15" y="2"/>
                  </a:cubicBezTo>
                  <a:cubicBezTo>
                    <a:pt x="14" y="0"/>
                    <a:pt x="12" y="0"/>
                    <a:pt x="9" y="0"/>
                  </a:cubicBezTo>
                  <a:cubicBezTo>
                    <a:pt x="6" y="0"/>
                    <a:pt x="4" y="1"/>
                    <a:pt x="2" y="2"/>
                  </a:cubicBezTo>
                  <a:close/>
                  <a:moveTo>
                    <a:pt x="9" y="3"/>
                  </a:moveTo>
                  <a:cubicBezTo>
                    <a:pt x="10" y="3"/>
                    <a:pt x="11" y="3"/>
                    <a:pt x="12" y="4"/>
                  </a:cubicBezTo>
                  <a:cubicBezTo>
                    <a:pt x="12" y="4"/>
                    <a:pt x="12" y="5"/>
                    <a:pt x="12" y="7"/>
                  </a:cubicBezTo>
                  <a:cubicBezTo>
                    <a:pt x="12" y="7"/>
                    <a:pt x="12" y="7"/>
                    <a:pt x="12" y="7"/>
                  </a:cubicBezTo>
                  <a:cubicBezTo>
                    <a:pt x="5" y="7"/>
                    <a:pt x="5" y="7"/>
                    <a:pt x="5" y="7"/>
                  </a:cubicBezTo>
                  <a:cubicBezTo>
                    <a:pt x="5" y="7"/>
                    <a:pt x="5" y="7"/>
                    <a:pt x="5" y="7"/>
                  </a:cubicBezTo>
                  <a:cubicBezTo>
                    <a:pt x="5" y="5"/>
                    <a:pt x="5" y="4"/>
                    <a:pt x="6" y="4"/>
                  </a:cubicBezTo>
                  <a:cubicBezTo>
                    <a:pt x="7" y="3"/>
                    <a:pt x="8" y="3"/>
                    <a:pt x="9" y="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6" name="Freeform 17"/>
            <p:cNvSpPr>
              <a:spLocks/>
            </p:cNvSpPr>
            <p:nvPr/>
          </p:nvSpPr>
          <p:spPr bwMode="auto">
            <a:xfrm>
              <a:off x="879" y="3308"/>
              <a:ext cx="12" cy="59"/>
            </a:xfrm>
            <a:custGeom>
              <a:avLst/>
              <a:gdLst>
                <a:gd name="T0" fmla="*/ 0 w 5"/>
                <a:gd name="T1" fmla="*/ 0 h 25"/>
                <a:gd name="T2" fmla="*/ 0 w 5"/>
                <a:gd name="T3" fmla="*/ 59 h 25"/>
                <a:gd name="T4" fmla="*/ 12 w 5"/>
                <a:gd name="T5" fmla="*/ 59 h 25"/>
                <a:gd name="T6" fmla="*/ 12 w 5"/>
                <a:gd name="T7" fmla="*/ 0 h 25"/>
                <a:gd name="T8" fmla="*/ 0 w 5"/>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25">
                  <a:moveTo>
                    <a:pt x="0" y="0"/>
                  </a:moveTo>
                  <a:cubicBezTo>
                    <a:pt x="0" y="1"/>
                    <a:pt x="0" y="24"/>
                    <a:pt x="0" y="25"/>
                  </a:cubicBezTo>
                  <a:cubicBezTo>
                    <a:pt x="0" y="25"/>
                    <a:pt x="4" y="25"/>
                    <a:pt x="5" y="25"/>
                  </a:cubicBezTo>
                  <a:cubicBezTo>
                    <a:pt x="5" y="24"/>
                    <a:pt x="5" y="1"/>
                    <a:pt x="5" y="0"/>
                  </a:cubicBezTo>
                  <a:cubicBezTo>
                    <a:pt x="4" y="0"/>
                    <a:pt x="0" y="0"/>
                    <a:pt x="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7" name="Freeform 18"/>
            <p:cNvSpPr>
              <a:spLocks/>
            </p:cNvSpPr>
            <p:nvPr/>
          </p:nvSpPr>
          <p:spPr bwMode="auto">
            <a:xfrm>
              <a:off x="901" y="3308"/>
              <a:ext cx="30" cy="59"/>
            </a:xfrm>
            <a:custGeom>
              <a:avLst/>
              <a:gdLst>
                <a:gd name="T0" fmla="*/ 9 w 13"/>
                <a:gd name="T1" fmla="*/ 5 h 25"/>
                <a:gd name="T2" fmla="*/ 5 w 13"/>
                <a:gd name="T3" fmla="*/ 14 h 25"/>
                <a:gd name="T4" fmla="*/ 5 w 13"/>
                <a:gd name="T5" fmla="*/ 17 h 25"/>
                <a:gd name="T6" fmla="*/ 0 w 13"/>
                <a:gd name="T7" fmla="*/ 17 h 25"/>
                <a:gd name="T8" fmla="*/ 0 w 13"/>
                <a:gd name="T9" fmla="*/ 26 h 25"/>
                <a:gd name="T10" fmla="*/ 5 w 13"/>
                <a:gd name="T11" fmla="*/ 26 h 25"/>
                <a:gd name="T12" fmla="*/ 5 w 13"/>
                <a:gd name="T13" fmla="*/ 59 h 25"/>
                <a:gd name="T14" fmla="*/ 16 w 13"/>
                <a:gd name="T15" fmla="*/ 59 h 25"/>
                <a:gd name="T16" fmla="*/ 16 w 13"/>
                <a:gd name="T17" fmla="*/ 26 h 25"/>
                <a:gd name="T18" fmla="*/ 25 w 13"/>
                <a:gd name="T19" fmla="*/ 26 h 25"/>
                <a:gd name="T20" fmla="*/ 25 w 13"/>
                <a:gd name="T21" fmla="*/ 17 h 25"/>
                <a:gd name="T22" fmla="*/ 16 w 13"/>
                <a:gd name="T23" fmla="*/ 17 h 25"/>
                <a:gd name="T24" fmla="*/ 16 w 13"/>
                <a:gd name="T25" fmla="*/ 17 h 25"/>
                <a:gd name="T26" fmla="*/ 18 w 13"/>
                <a:gd name="T27" fmla="*/ 9 h 25"/>
                <a:gd name="T28" fmla="*/ 23 w 13"/>
                <a:gd name="T29" fmla="*/ 9 h 25"/>
                <a:gd name="T30" fmla="*/ 25 w 13"/>
                <a:gd name="T31" fmla="*/ 9 h 25"/>
                <a:gd name="T32" fmla="*/ 28 w 13"/>
                <a:gd name="T33" fmla="*/ 9 h 25"/>
                <a:gd name="T34" fmla="*/ 30 w 13"/>
                <a:gd name="T35" fmla="*/ 9 h 25"/>
                <a:gd name="T36" fmla="*/ 30 w 13"/>
                <a:gd name="T37" fmla="*/ 0 h 25"/>
                <a:gd name="T38" fmla="*/ 25 w 13"/>
                <a:gd name="T39" fmla="*/ 0 h 25"/>
                <a:gd name="T40" fmla="*/ 21 w 13"/>
                <a:gd name="T41" fmla="*/ 0 h 25"/>
                <a:gd name="T42" fmla="*/ 9 w 13"/>
                <a:gd name="T43" fmla="*/ 5 h 2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 h="25">
                  <a:moveTo>
                    <a:pt x="4" y="2"/>
                  </a:moveTo>
                  <a:cubicBezTo>
                    <a:pt x="3" y="3"/>
                    <a:pt x="2" y="4"/>
                    <a:pt x="2" y="6"/>
                  </a:cubicBezTo>
                  <a:cubicBezTo>
                    <a:pt x="2" y="7"/>
                    <a:pt x="2" y="7"/>
                    <a:pt x="2" y="7"/>
                  </a:cubicBezTo>
                  <a:cubicBezTo>
                    <a:pt x="2" y="7"/>
                    <a:pt x="0" y="7"/>
                    <a:pt x="0" y="7"/>
                  </a:cubicBezTo>
                  <a:cubicBezTo>
                    <a:pt x="0" y="8"/>
                    <a:pt x="0" y="10"/>
                    <a:pt x="0" y="11"/>
                  </a:cubicBezTo>
                  <a:cubicBezTo>
                    <a:pt x="0" y="11"/>
                    <a:pt x="2" y="11"/>
                    <a:pt x="2" y="11"/>
                  </a:cubicBezTo>
                  <a:cubicBezTo>
                    <a:pt x="2" y="11"/>
                    <a:pt x="2" y="24"/>
                    <a:pt x="2" y="25"/>
                  </a:cubicBezTo>
                  <a:cubicBezTo>
                    <a:pt x="3" y="25"/>
                    <a:pt x="7" y="25"/>
                    <a:pt x="7" y="25"/>
                  </a:cubicBezTo>
                  <a:cubicBezTo>
                    <a:pt x="7" y="24"/>
                    <a:pt x="7" y="11"/>
                    <a:pt x="7" y="11"/>
                  </a:cubicBezTo>
                  <a:cubicBezTo>
                    <a:pt x="7" y="11"/>
                    <a:pt x="11" y="11"/>
                    <a:pt x="11" y="11"/>
                  </a:cubicBezTo>
                  <a:cubicBezTo>
                    <a:pt x="11" y="10"/>
                    <a:pt x="11" y="8"/>
                    <a:pt x="11" y="7"/>
                  </a:cubicBezTo>
                  <a:cubicBezTo>
                    <a:pt x="11" y="7"/>
                    <a:pt x="7" y="7"/>
                    <a:pt x="7" y="7"/>
                  </a:cubicBezTo>
                  <a:cubicBezTo>
                    <a:pt x="7" y="7"/>
                    <a:pt x="7" y="7"/>
                    <a:pt x="7" y="7"/>
                  </a:cubicBezTo>
                  <a:cubicBezTo>
                    <a:pt x="7" y="6"/>
                    <a:pt x="7" y="5"/>
                    <a:pt x="8" y="4"/>
                  </a:cubicBezTo>
                  <a:cubicBezTo>
                    <a:pt x="8" y="4"/>
                    <a:pt x="9" y="4"/>
                    <a:pt x="10" y="4"/>
                  </a:cubicBezTo>
                  <a:cubicBezTo>
                    <a:pt x="11" y="4"/>
                    <a:pt x="11" y="4"/>
                    <a:pt x="11" y="4"/>
                  </a:cubicBezTo>
                  <a:cubicBezTo>
                    <a:pt x="11" y="4"/>
                    <a:pt x="12" y="4"/>
                    <a:pt x="12" y="4"/>
                  </a:cubicBezTo>
                  <a:cubicBezTo>
                    <a:pt x="12" y="4"/>
                    <a:pt x="13" y="4"/>
                    <a:pt x="13" y="4"/>
                  </a:cubicBezTo>
                  <a:cubicBezTo>
                    <a:pt x="13" y="3"/>
                    <a:pt x="13" y="1"/>
                    <a:pt x="13" y="0"/>
                  </a:cubicBezTo>
                  <a:cubicBezTo>
                    <a:pt x="12" y="0"/>
                    <a:pt x="12" y="0"/>
                    <a:pt x="11" y="0"/>
                  </a:cubicBezTo>
                  <a:cubicBezTo>
                    <a:pt x="10" y="0"/>
                    <a:pt x="10" y="0"/>
                    <a:pt x="9" y="0"/>
                  </a:cubicBezTo>
                  <a:cubicBezTo>
                    <a:pt x="7" y="0"/>
                    <a:pt x="5" y="1"/>
                    <a:pt x="4" y="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8" name="Freeform 19"/>
            <p:cNvSpPr>
              <a:spLocks/>
            </p:cNvSpPr>
            <p:nvPr/>
          </p:nvSpPr>
          <p:spPr bwMode="auto">
            <a:xfrm>
              <a:off x="931" y="3313"/>
              <a:ext cx="31" cy="54"/>
            </a:xfrm>
            <a:custGeom>
              <a:avLst/>
              <a:gdLst>
                <a:gd name="T0" fmla="*/ 7 w 13"/>
                <a:gd name="T1" fmla="*/ 0 h 23"/>
                <a:gd name="T2" fmla="*/ 7 w 13"/>
                <a:gd name="T3" fmla="*/ 12 h 23"/>
                <a:gd name="T4" fmla="*/ 0 w 13"/>
                <a:gd name="T5" fmla="*/ 12 h 23"/>
                <a:gd name="T6" fmla="*/ 0 w 13"/>
                <a:gd name="T7" fmla="*/ 21 h 23"/>
                <a:gd name="T8" fmla="*/ 7 w 13"/>
                <a:gd name="T9" fmla="*/ 21 h 23"/>
                <a:gd name="T10" fmla="*/ 7 w 13"/>
                <a:gd name="T11" fmla="*/ 40 h 23"/>
                <a:gd name="T12" fmla="*/ 10 w 13"/>
                <a:gd name="T13" fmla="*/ 52 h 23"/>
                <a:gd name="T14" fmla="*/ 21 w 13"/>
                <a:gd name="T15" fmla="*/ 54 h 23"/>
                <a:gd name="T16" fmla="*/ 26 w 13"/>
                <a:gd name="T17" fmla="*/ 54 h 23"/>
                <a:gd name="T18" fmla="*/ 31 w 13"/>
                <a:gd name="T19" fmla="*/ 54 h 23"/>
                <a:gd name="T20" fmla="*/ 31 w 13"/>
                <a:gd name="T21" fmla="*/ 45 h 23"/>
                <a:gd name="T22" fmla="*/ 31 w 13"/>
                <a:gd name="T23" fmla="*/ 45 h 23"/>
                <a:gd name="T24" fmla="*/ 29 w 13"/>
                <a:gd name="T25" fmla="*/ 45 h 23"/>
                <a:gd name="T26" fmla="*/ 26 w 13"/>
                <a:gd name="T27" fmla="*/ 47 h 23"/>
                <a:gd name="T28" fmla="*/ 21 w 13"/>
                <a:gd name="T29" fmla="*/ 45 h 23"/>
                <a:gd name="T30" fmla="*/ 19 w 13"/>
                <a:gd name="T31" fmla="*/ 42 h 23"/>
                <a:gd name="T32" fmla="*/ 19 w 13"/>
                <a:gd name="T33" fmla="*/ 40 h 23"/>
                <a:gd name="T34" fmla="*/ 19 w 13"/>
                <a:gd name="T35" fmla="*/ 35 h 23"/>
                <a:gd name="T36" fmla="*/ 19 w 13"/>
                <a:gd name="T37" fmla="*/ 21 h 23"/>
                <a:gd name="T38" fmla="*/ 31 w 13"/>
                <a:gd name="T39" fmla="*/ 21 h 23"/>
                <a:gd name="T40" fmla="*/ 31 w 13"/>
                <a:gd name="T41" fmla="*/ 12 h 23"/>
                <a:gd name="T42" fmla="*/ 19 w 13"/>
                <a:gd name="T43" fmla="*/ 12 h 23"/>
                <a:gd name="T44" fmla="*/ 19 w 13"/>
                <a:gd name="T45" fmla="*/ 0 h 23"/>
                <a:gd name="T46" fmla="*/ 7 w 13"/>
                <a:gd name="T47" fmla="*/ 0 h 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3" h="23">
                  <a:moveTo>
                    <a:pt x="3" y="0"/>
                  </a:moveTo>
                  <a:cubicBezTo>
                    <a:pt x="3" y="1"/>
                    <a:pt x="3" y="5"/>
                    <a:pt x="3" y="5"/>
                  </a:cubicBezTo>
                  <a:cubicBezTo>
                    <a:pt x="3" y="5"/>
                    <a:pt x="1" y="5"/>
                    <a:pt x="0" y="5"/>
                  </a:cubicBezTo>
                  <a:cubicBezTo>
                    <a:pt x="0" y="6"/>
                    <a:pt x="0" y="8"/>
                    <a:pt x="0" y="9"/>
                  </a:cubicBezTo>
                  <a:cubicBezTo>
                    <a:pt x="1" y="9"/>
                    <a:pt x="3" y="9"/>
                    <a:pt x="3" y="9"/>
                  </a:cubicBezTo>
                  <a:cubicBezTo>
                    <a:pt x="3" y="17"/>
                    <a:pt x="3" y="17"/>
                    <a:pt x="3" y="17"/>
                  </a:cubicBezTo>
                  <a:cubicBezTo>
                    <a:pt x="3" y="19"/>
                    <a:pt x="3" y="21"/>
                    <a:pt x="4" y="22"/>
                  </a:cubicBezTo>
                  <a:cubicBezTo>
                    <a:pt x="5" y="23"/>
                    <a:pt x="7" y="23"/>
                    <a:pt x="9" y="23"/>
                  </a:cubicBezTo>
                  <a:cubicBezTo>
                    <a:pt x="10" y="23"/>
                    <a:pt x="11" y="23"/>
                    <a:pt x="11" y="23"/>
                  </a:cubicBezTo>
                  <a:cubicBezTo>
                    <a:pt x="12" y="23"/>
                    <a:pt x="12" y="23"/>
                    <a:pt x="13" y="23"/>
                  </a:cubicBezTo>
                  <a:cubicBezTo>
                    <a:pt x="13" y="22"/>
                    <a:pt x="13" y="20"/>
                    <a:pt x="13" y="19"/>
                  </a:cubicBezTo>
                  <a:cubicBezTo>
                    <a:pt x="13" y="19"/>
                    <a:pt x="13" y="19"/>
                    <a:pt x="13" y="19"/>
                  </a:cubicBezTo>
                  <a:cubicBezTo>
                    <a:pt x="13" y="19"/>
                    <a:pt x="12" y="19"/>
                    <a:pt x="12" y="19"/>
                  </a:cubicBezTo>
                  <a:cubicBezTo>
                    <a:pt x="11" y="20"/>
                    <a:pt x="11" y="20"/>
                    <a:pt x="11" y="20"/>
                  </a:cubicBezTo>
                  <a:cubicBezTo>
                    <a:pt x="10" y="20"/>
                    <a:pt x="9" y="20"/>
                    <a:pt x="9" y="19"/>
                  </a:cubicBezTo>
                  <a:cubicBezTo>
                    <a:pt x="8" y="19"/>
                    <a:pt x="8" y="19"/>
                    <a:pt x="8" y="18"/>
                  </a:cubicBezTo>
                  <a:cubicBezTo>
                    <a:pt x="8" y="18"/>
                    <a:pt x="8" y="17"/>
                    <a:pt x="8" y="17"/>
                  </a:cubicBezTo>
                  <a:cubicBezTo>
                    <a:pt x="8" y="15"/>
                    <a:pt x="8" y="15"/>
                    <a:pt x="8" y="15"/>
                  </a:cubicBezTo>
                  <a:cubicBezTo>
                    <a:pt x="8" y="9"/>
                    <a:pt x="8" y="9"/>
                    <a:pt x="8" y="9"/>
                  </a:cubicBezTo>
                  <a:cubicBezTo>
                    <a:pt x="8" y="9"/>
                    <a:pt x="12" y="9"/>
                    <a:pt x="13" y="9"/>
                  </a:cubicBezTo>
                  <a:cubicBezTo>
                    <a:pt x="13" y="8"/>
                    <a:pt x="13" y="6"/>
                    <a:pt x="13" y="5"/>
                  </a:cubicBezTo>
                  <a:cubicBezTo>
                    <a:pt x="12" y="5"/>
                    <a:pt x="8" y="5"/>
                    <a:pt x="8" y="5"/>
                  </a:cubicBezTo>
                  <a:cubicBezTo>
                    <a:pt x="8" y="5"/>
                    <a:pt x="8" y="1"/>
                    <a:pt x="8" y="0"/>
                  </a:cubicBezTo>
                  <a:cubicBezTo>
                    <a:pt x="7" y="0"/>
                    <a:pt x="3" y="0"/>
                    <a:pt x="3"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19" name="Freeform 20"/>
            <p:cNvSpPr>
              <a:spLocks/>
            </p:cNvSpPr>
            <p:nvPr/>
          </p:nvSpPr>
          <p:spPr bwMode="auto">
            <a:xfrm>
              <a:off x="998" y="3308"/>
              <a:ext cx="44" cy="59"/>
            </a:xfrm>
            <a:custGeom>
              <a:avLst/>
              <a:gdLst>
                <a:gd name="T0" fmla="*/ 32 w 19"/>
                <a:gd name="T1" fmla="*/ 0 h 25"/>
                <a:gd name="T2" fmla="*/ 32 w 19"/>
                <a:gd name="T3" fmla="*/ 38 h 25"/>
                <a:gd name="T4" fmla="*/ 30 w 19"/>
                <a:gd name="T5" fmla="*/ 47 h 25"/>
                <a:gd name="T6" fmla="*/ 21 w 19"/>
                <a:gd name="T7" fmla="*/ 50 h 25"/>
                <a:gd name="T8" fmla="*/ 14 w 19"/>
                <a:gd name="T9" fmla="*/ 47 h 25"/>
                <a:gd name="T10" fmla="*/ 12 w 19"/>
                <a:gd name="T11" fmla="*/ 38 h 25"/>
                <a:gd name="T12" fmla="*/ 12 w 19"/>
                <a:gd name="T13" fmla="*/ 0 h 25"/>
                <a:gd name="T14" fmla="*/ 0 w 19"/>
                <a:gd name="T15" fmla="*/ 0 h 25"/>
                <a:gd name="T16" fmla="*/ 0 w 19"/>
                <a:gd name="T17" fmla="*/ 38 h 25"/>
                <a:gd name="T18" fmla="*/ 5 w 19"/>
                <a:gd name="T19" fmla="*/ 54 h 25"/>
                <a:gd name="T20" fmla="*/ 21 w 19"/>
                <a:gd name="T21" fmla="*/ 59 h 25"/>
                <a:gd name="T22" fmla="*/ 39 w 19"/>
                <a:gd name="T23" fmla="*/ 54 h 25"/>
                <a:gd name="T24" fmla="*/ 44 w 19"/>
                <a:gd name="T25" fmla="*/ 38 h 25"/>
                <a:gd name="T26" fmla="*/ 44 w 19"/>
                <a:gd name="T27" fmla="*/ 0 h 25"/>
                <a:gd name="T28" fmla="*/ 32 w 19"/>
                <a:gd name="T29" fmla="*/ 0 h 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9" h="25">
                  <a:moveTo>
                    <a:pt x="14" y="0"/>
                  </a:moveTo>
                  <a:cubicBezTo>
                    <a:pt x="14" y="1"/>
                    <a:pt x="14" y="16"/>
                    <a:pt x="14" y="16"/>
                  </a:cubicBezTo>
                  <a:cubicBezTo>
                    <a:pt x="14" y="18"/>
                    <a:pt x="13" y="19"/>
                    <a:pt x="13" y="20"/>
                  </a:cubicBezTo>
                  <a:cubicBezTo>
                    <a:pt x="12" y="21"/>
                    <a:pt x="11" y="21"/>
                    <a:pt x="9" y="21"/>
                  </a:cubicBezTo>
                  <a:cubicBezTo>
                    <a:pt x="8" y="21"/>
                    <a:pt x="7" y="21"/>
                    <a:pt x="6" y="20"/>
                  </a:cubicBezTo>
                  <a:cubicBezTo>
                    <a:pt x="5" y="19"/>
                    <a:pt x="5" y="18"/>
                    <a:pt x="5" y="16"/>
                  </a:cubicBezTo>
                  <a:cubicBezTo>
                    <a:pt x="5" y="16"/>
                    <a:pt x="5" y="1"/>
                    <a:pt x="5" y="0"/>
                  </a:cubicBezTo>
                  <a:cubicBezTo>
                    <a:pt x="4" y="0"/>
                    <a:pt x="0" y="0"/>
                    <a:pt x="0" y="0"/>
                  </a:cubicBezTo>
                  <a:cubicBezTo>
                    <a:pt x="0" y="1"/>
                    <a:pt x="0" y="16"/>
                    <a:pt x="0" y="16"/>
                  </a:cubicBezTo>
                  <a:cubicBezTo>
                    <a:pt x="0" y="19"/>
                    <a:pt x="0" y="21"/>
                    <a:pt x="2" y="23"/>
                  </a:cubicBezTo>
                  <a:cubicBezTo>
                    <a:pt x="4" y="24"/>
                    <a:pt x="6" y="25"/>
                    <a:pt x="9" y="25"/>
                  </a:cubicBezTo>
                  <a:cubicBezTo>
                    <a:pt x="12" y="25"/>
                    <a:pt x="15" y="24"/>
                    <a:pt x="17" y="23"/>
                  </a:cubicBezTo>
                  <a:cubicBezTo>
                    <a:pt x="18" y="21"/>
                    <a:pt x="19" y="19"/>
                    <a:pt x="19" y="16"/>
                  </a:cubicBezTo>
                  <a:cubicBezTo>
                    <a:pt x="19" y="16"/>
                    <a:pt x="19" y="1"/>
                    <a:pt x="19" y="0"/>
                  </a:cubicBezTo>
                  <a:cubicBezTo>
                    <a:pt x="18" y="0"/>
                    <a:pt x="14" y="0"/>
                    <a:pt x="14"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20" name="Freeform 21"/>
            <p:cNvSpPr>
              <a:spLocks/>
            </p:cNvSpPr>
            <p:nvPr/>
          </p:nvSpPr>
          <p:spPr bwMode="auto">
            <a:xfrm>
              <a:off x="1057" y="3325"/>
              <a:ext cx="37" cy="42"/>
            </a:xfrm>
            <a:custGeom>
              <a:avLst/>
              <a:gdLst>
                <a:gd name="T0" fmla="*/ 19 w 16"/>
                <a:gd name="T1" fmla="*/ 0 h 18"/>
                <a:gd name="T2" fmla="*/ 12 w 16"/>
                <a:gd name="T3" fmla="*/ 5 h 18"/>
                <a:gd name="T4" fmla="*/ 12 w 16"/>
                <a:gd name="T5" fmla="*/ 7 h 18"/>
                <a:gd name="T6" fmla="*/ 12 w 16"/>
                <a:gd name="T7" fmla="*/ 0 h 18"/>
                <a:gd name="T8" fmla="*/ 0 w 16"/>
                <a:gd name="T9" fmla="*/ 0 h 18"/>
                <a:gd name="T10" fmla="*/ 0 w 16"/>
                <a:gd name="T11" fmla="*/ 42 h 18"/>
                <a:gd name="T12" fmla="*/ 12 w 16"/>
                <a:gd name="T13" fmla="*/ 42 h 18"/>
                <a:gd name="T14" fmla="*/ 12 w 16"/>
                <a:gd name="T15" fmla="*/ 12 h 18"/>
                <a:gd name="T16" fmla="*/ 12 w 16"/>
                <a:gd name="T17" fmla="*/ 12 h 18"/>
                <a:gd name="T18" fmla="*/ 14 w 16"/>
                <a:gd name="T19" fmla="*/ 9 h 18"/>
                <a:gd name="T20" fmla="*/ 19 w 16"/>
                <a:gd name="T21" fmla="*/ 9 h 18"/>
                <a:gd name="T22" fmla="*/ 23 w 16"/>
                <a:gd name="T23" fmla="*/ 9 h 18"/>
                <a:gd name="T24" fmla="*/ 25 w 16"/>
                <a:gd name="T25" fmla="*/ 12 h 18"/>
                <a:gd name="T26" fmla="*/ 25 w 16"/>
                <a:gd name="T27" fmla="*/ 16 h 18"/>
                <a:gd name="T28" fmla="*/ 25 w 16"/>
                <a:gd name="T29" fmla="*/ 21 h 18"/>
                <a:gd name="T30" fmla="*/ 25 w 16"/>
                <a:gd name="T31" fmla="*/ 42 h 18"/>
                <a:gd name="T32" fmla="*/ 37 w 16"/>
                <a:gd name="T33" fmla="*/ 42 h 18"/>
                <a:gd name="T34" fmla="*/ 37 w 16"/>
                <a:gd name="T35" fmla="*/ 14 h 18"/>
                <a:gd name="T36" fmla="*/ 35 w 16"/>
                <a:gd name="T37" fmla="*/ 2 h 18"/>
                <a:gd name="T38" fmla="*/ 25 w 16"/>
                <a:gd name="T39" fmla="*/ 0 h 18"/>
                <a:gd name="T40" fmla="*/ 19 w 16"/>
                <a:gd name="T41" fmla="*/ 0 h 1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 h="18">
                  <a:moveTo>
                    <a:pt x="8" y="0"/>
                  </a:moveTo>
                  <a:cubicBezTo>
                    <a:pt x="7" y="1"/>
                    <a:pt x="6" y="1"/>
                    <a:pt x="5" y="2"/>
                  </a:cubicBezTo>
                  <a:cubicBezTo>
                    <a:pt x="5" y="3"/>
                    <a:pt x="5" y="3"/>
                    <a:pt x="5" y="3"/>
                  </a:cubicBezTo>
                  <a:cubicBezTo>
                    <a:pt x="5" y="3"/>
                    <a:pt x="5" y="1"/>
                    <a:pt x="5" y="0"/>
                  </a:cubicBezTo>
                  <a:cubicBezTo>
                    <a:pt x="4" y="0"/>
                    <a:pt x="0" y="0"/>
                    <a:pt x="0" y="0"/>
                  </a:cubicBezTo>
                  <a:cubicBezTo>
                    <a:pt x="0" y="1"/>
                    <a:pt x="0" y="17"/>
                    <a:pt x="0" y="18"/>
                  </a:cubicBezTo>
                  <a:cubicBezTo>
                    <a:pt x="0" y="18"/>
                    <a:pt x="4" y="18"/>
                    <a:pt x="5" y="18"/>
                  </a:cubicBezTo>
                  <a:cubicBezTo>
                    <a:pt x="5" y="17"/>
                    <a:pt x="5" y="5"/>
                    <a:pt x="5" y="5"/>
                  </a:cubicBezTo>
                  <a:cubicBezTo>
                    <a:pt x="5" y="5"/>
                    <a:pt x="5" y="5"/>
                    <a:pt x="5" y="5"/>
                  </a:cubicBezTo>
                  <a:cubicBezTo>
                    <a:pt x="5" y="5"/>
                    <a:pt x="6" y="4"/>
                    <a:pt x="6" y="4"/>
                  </a:cubicBezTo>
                  <a:cubicBezTo>
                    <a:pt x="7" y="4"/>
                    <a:pt x="7" y="4"/>
                    <a:pt x="8" y="4"/>
                  </a:cubicBezTo>
                  <a:cubicBezTo>
                    <a:pt x="9" y="4"/>
                    <a:pt x="9" y="4"/>
                    <a:pt x="10" y="4"/>
                  </a:cubicBezTo>
                  <a:cubicBezTo>
                    <a:pt x="10" y="4"/>
                    <a:pt x="10" y="5"/>
                    <a:pt x="11" y="5"/>
                  </a:cubicBezTo>
                  <a:cubicBezTo>
                    <a:pt x="11" y="6"/>
                    <a:pt x="11" y="6"/>
                    <a:pt x="11" y="7"/>
                  </a:cubicBezTo>
                  <a:cubicBezTo>
                    <a:pt x="11" y="8"/>
                    <a:pt x="11" y="8"/>
                    <a:pt x="11" y="9"/>
                  </a:cubicBezTo>
                  <a:cubicBezTo>
                    <a:pt x="11" y="9"/>
                    <a:pt x="11" y="17"/>
                    <a:pt x="11" y="18"/>
                  </a:cubicBezTo>
                  <a:cubicBezTo>
                    <a:pt x="11" y="18"/>
                    <a:pt x="15" y="18"/>
                    <a:pt x="16" y="18"/>
                  </a:cubicBezTo>
                  <a:cubicBezTo>
                    <a:pt x="16" y="17"/>
                    <a:pt x="16" y="6"/>
                    <a:pt x="16" y="6"/>
                  </a:cubicBezTo>
                  <a:cubicBezTo>
                    <a:pt x="16" y="4"/>
                    <a:pt x="16" y="2"/>
                    <a:pt x="15" y="1"/>
                  </a:cubicBezTo>
                  <a:cubicBezTo>
                    <a:pt x="14" y="0"/>
                    <a:pt x="12" y="0"/>
                    <a:pt x="11" y="0"/>
                  </a:cubicBezTo>
                  <a:cubicBezTo>
                    <a:pt x="10" y="0"/>
                    <a:pt x="9" y="0"/>
                    <a:pt x="8"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21" name="Freeform 22"/>
            <p:cNvSpPr>
              <a:spLocks noEditPoints="1"/>
            </p:cNvSpPr>
            <p:nvPr/>
          </p:nvSpPr>
          <p:spPr bwMode="auto">
            <a:xfrm>
              <a:off x="1109" y="3308"/>
              <a:ext cx="11" cy="59"/>
            </a:xfrm>
            <a:custGeom>
              <a:avLst/>
              <a:gdLst>
                <a:gd name="T0" fmla="*/ 0 w 5"/>
                <a:gd name="T1" fmla="*/ 0 h 25"/>
                <a:gd name="T2" fmla="*/ 0 w 5"/>
                <a:gd name="T3" fmla="*/ 9 h 25"/>
                <a:gd name="T4" fmla="*/ 11 w 5"/>
                <a:gd name="T5" fmla="*/ 9 h 25"/>
                <a:gd name="T6" fmla="*/ 11 w 5"/>
                <a:gd name="T7" fmla="*/ 0 h 25"/>
                <a:gd name="T8" fmla="*/ 0 w 5"/>
                <a:gd name="T9" fmla="*/ 0 h 25"/>
                <a:gd name="T10" fmla="*/ 0 w 5"/>
                <a:gd name="T11" fmla="*/ 17 h 25"/>
                <a:gd name="T12" fmla="*/ 0 w 5"/>
                <a:gd name="T13" fmla="*/ 59 h 25"/>
                <a:gd name="T14" fmla="*/ 11 w 5"/>
                <a:gd name="T15" fmla="*/ 59 h 25"/>
                <a:gd name="T16" fmla="*/ 11 w 5"/>
                <a:gd name="T17" fmla="*/ 17 h 25"/>
                <a:gd name="T18" fmla="*/ 0 w 5"/>
                <a:gd name="T19" fmla="*/ 17 h 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 h="25">
                  <a:moveTo>
                    <a:pt x="0" y="0"/>
                  </a:moveTo>
                  <a:cubicBezTo>
                    <a:pt x="0" y="1"/>
                    <a:pt x="0" y="4"/>
                    <a:pt x="0" y="4"/>
                  </a:cubicBezTo>
                  <a:cubicBezTo>
                    <a:pt x="0" y="4"/>
                    <a:pt x="4" y="4"/>
                    <a:pt x="5" y="4"/>
                  </a:cubicBezTo>
                  <a:cubicBezTo>
                    <a:pt x="5" y="4"/>
                    <a:pt x="5" y="1"/>
                    <a:pt x="5" y="0"/>
                  </a:cubicBezTo>
                  <a:cubicBezTo>
                    <a:pt x="4" y="0"/>
                    <a:pt x="0" y="0"/>
                    <a:pt x="0" y="0"/>
                  </a:cubicBezTo>
                  <a:close/>
                  <a:moveTo>
                    <a:pt x="0" y="7"/>
                  </a:moveTo>
                  <a:cubicBezTo>
                    <a:pt x="0" y="8"/>
                    <a:pt x="0" y="24"/>
                    <a:pt x="0" y="25"/>
                  </a:cubicBezTo>
                  <a:cubicBezTo>
                    <a:pt x="0" y="25"/>
                    <a:pt x="4" y="25"/>
                    <a:pt x="5" y="25"/>
                  </a:cubicBezTo>
                  <a:cubicBezTo>
                    <a:pt x="5" y="24"/>
                    <a:pt x="5" y="8"/>
                    <a:pt x="5" y="7"/>
                  </a:cubicBezTo>
                  <a:cubicBezTo>
                    <a:pt x="4" y="7"/>
                    <a:pt x="0" y="7"/>
                    <a:pt x="0" y="7"/>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22" name="Freeform 23"/>
            <p:cNvSpPr>
              <a:spLocks/>
            </p:cNvSpPr>
            <p:nvPr/>
          </p:nvSpPr>
          <p:spPr bwMode="auto">
            <a:xfrm>
              <a:off x="1130" y="3325"/>
              <a:ext cx="42" cy="42"/>
            </a:xfrm>
            <a:custGeom>
              <a:avLst/>
              <a:gdLst>
                <a:gd name="T0" fmla="*/ 30 w 18"/>
                <a:gd name="T1" fmla="*/ 0 h 18"/>
                <a:gd name="T2" fmla="*/ 21 w 18"/>
                <a:gd name="T3" fmla="*/ 30 h 18"/>
                <a:gd name="T4" fmla="*/ 12 w 18"/>
                <a:gd name="T5" fmla="*/ 0 h 18"/>
                <a:gd name="T6" fmla="*/ 0 w 18"/>
                <a:gd name="T7" fmla="*/ 0 h 18"/>
                <a:gd name="T8" fmla="*/ 14 w 18"/>
                <a:gd name="T9" fmla="*/ 42 h 18"/>
                <a:gd name="T10" fmla="*/ 26 w 18"/>
                <a:gd name="T11" fmla="*/ 42 h 18"/>
                <a:gd name="T12" fmla="*/ 42 w 18"/>
                <a:gd name="T13" fmla="*/ 0 h 18"/>
                <a:gd name="T14" fmla="*/ 30 w 18"/>
                <a:gd name="T15" fmla="*/ 0 h 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18">
                  <a:moveTo>
                    <a:pt x="13" y="0"/>
                  </a:moveTo>
                  <a:cubicBezTo>
                    <a:pt x="12" y="1"/>
                    <a:pt x="9" y="13"/>
                    <a:pt x="9" y="13"/>
                  </a:cubicBezTo>
                  <a:cubicBezTo>
                    <a:pt x="9" y="13"/>
                    <a:pt x="5" y="1"/>
                    <a:pt x="5" y="0"/>
                  </a:cubicBezTo>
                  <a:cubicBezTo>
                    <a:pt x="5" y="0"/>
                    <a:pt x="0" y="0"/>
                    <a:pt x="0" y="0"/>
                  </a:cubicBezTo>
                  <a:cubicBezTo>
                    <a:pt x="0" y="1"/>
                    <a:pt x="6" y="17"/>
                    <a:pt x="6" y="18"/>
                  </a:cubicBezTo>
                  <a:cubicBezTo>
                    <a:pt x="6" y="18"/>
                    <a:pt x="11" y="18"/>
                    <a:pt x="11" y="18"/>
                  </a:cubicBezTo>
                  <a:cubicBezTo>
                    <a:pt x="12" y="17"/>
                    <a:pt x="17" y="1"/>
                    <a:pt x="18" y="0"/>
                  </a:cubicBezTo>
                  <a:cubicBezTo>
                    <a:pt x="17" y="0"/>
                    <a:pt x="13" y="0"/>
                    <a:pt x="13"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23" name="Freeform 24"/>
            <p:cNvSpPr>
              <a:spLocks noEditPoints="1"/>
            </p:cNvSpPr>
            <p:nvPr/>
          </p:nvSpPr>
          <p:spPr bwMode="auto">
            <a:xfrm>
              <a:off x="1177" y="3325"/>
              <a:ext cx="43" cy="42"/>
            </a:xfrm>
            <a:custGeom>
              <a:avLst/>
              <a:gdLst>
                <a:gd name="T0" fmla="*/ 7 w 18"/>
                <a:gd name="T1" fmla="*/ 5 h 18"/>
                <a:gd name="T2" fmla="*/ 0 w 18"/>
                <a:gd name="T3" fmla="*/ 21 h 18"/>
                <a:gd name="T4" fmla="*/ 7 w 18"/>
                <a:gd name="T5" fmla="*/ 37 h 18"/>
                <a:gd name="T6" fmla="*/ 26 w 18"/>
                <a:gd name="T7" fmla="*/ 42 h 18"/>
                <a:gd name="T8" fmla="*/ 31 w 18"/>
                <a:gd name="T9" fmla="*/ 42 h 18"/>
                <a:gd name="T10" fmla="*/ 36 w 18"/>
                <a:gd name="T11" fmla="*/ 42 h 18"/>
                <a:gd name="T12" fmla="*/ 38 w 18"/>
                <a:gd name="T13" fmla="*/ 40 h 18"/>
                <a:gd name="T14" fmla="*/ 41 w 18"/>
                <a:gd name="T15" fmla="*/ 40 h 18"/>
                <a:gd name="T16" fmla="*/ 41 w 18"/>
                <a:gd name="T17" fmla="*/ 30 h 18"/>
                <a:gd name="T18" fmla="*/ 41 w 18"/>
                <a:gd name="T19" fmla="*/ 30 h 18"/>
                <a:gd name="T20" fmla="*/ 38 w 18"/>
                <a:gd name="T21" fmla="*/ 30 h 18"/>
                <a:gd name="T22" fmla="*/ 36 w 18"/>
                <a:gd name="T23" fmla="*/ 33 h 18"/>
                <a:gd name="T24" fmla="*/ 31 w 18"/>
                <a:gd name="T25" fmla="*/ 33 h 18"/>
                <a:gd name="T26" fmla="*/ 26 w 18"/>
                <a:gd name="T27" fmla="*/ 35 h 18"/>
                <a:gd name="T28" fmla="*/ 22 w 18"/>
                <a:gd name="T29" fmla="*/ 33 h 18"/>
                <a:gd name="T30" fmla="*/ 17 w 18"/>
                <a:gd name="T31" fmla="*/ 33 h 18"/>
                <a:gd name="T32" fmla="*/ 14 w 18"/>
                <a:gd name="T33" fmla="*/ 28 h 18"/>
                <a:gd name="T34" fmla="*/ 12 w 18"/>
                <a:gd name="T35" fmla="*/ 23 h 18"/>
                <a:gd name="T36" fmla="*/ 12 w 18"/>
                <a:gd name="T37" fmla="*/ 23 h 18"/>
                <a:gd name="T38" fmla="*/ 43 w 18"/>
                <a:gd name="T39" fmla="*/ 23 h 18"/>
                <a:gd name="T40" fmla="*/ 43 w 18"/>
                <a:gd name="T41" fmla="*/ 19 h 18"/>
                <a:gd name="T42" fmla="*/ 38 w 18"/>
                <a:gd name="T43" fmla="*/ 5 h 18"/>
                <a:gd name="T44" fmla="*/ 24 w 18"/>
                <a:gd name="T45" fmla="*/ 0 h 18"/>
                <a:gd name="T46" fmla="*/ 7 w 18"/>
                <a:gd name="T47" fmla="*/ 5 h 18"/>
                <a:gd name="T48" fmla="*/ 22 w 18"/>
                <a:gd name="T49" fmla="*/ 7 h 18"/>
                <a:gd name="T50" fmla="*/ 29 w 18"/>
                <a:gd name="T51" fmla="*/ 9 h 18"/>
                <a:gd name="T52" fmla="*/ 31 w 18"/>
                <a:gd name="T53" fmla="*/ 16 h 18"/>
                <a:gd name="T54" fmla="*/ 31 w 18"/>
                <a:gd name="T55" fmla="*/ 16 h 18"/>
                <a:gd name="T56" fmla="*/ 12 w 18"/>
                <a:gd name="T57" fmla="*/ 16 h 18"/>
                <a:gd name="T58" fmla="*/ 12 w 18"/>
                <a:gd name="T59" fmla="*/ 16 h 18"/>
                <a:gd name="T60" fmla="*/ 14 w 18"/>
                <a:gd name="T61" fmla="*/ 9 h 18"/>
                <a:gd name="T62" fmla="*/ 22 w 18"/>
                <a:gd name="T63" fmla="*/ 7 h 1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8" h="18">
                  <a:moveTo>
                    <a:pt x="3" y="2"/>
                  </a:moveTo>
                  <a:cubicBezTo>
                    <a:pt x="1" y="4"/>
                    <a:pt x="0" y="6"/>
                    <a:pt x="0" y="9"/>
                  </a:cubicBezTo>
                  <a:cubicBezTo>
                    <a:pt x="0" y="12"/>
                    <a:pt x="1" y="14"/>
                    <a:pt x="3" y="16"/>
                  </a:cubicBezTo>
                  <a:cubicBezTo>
                    <a:pt x="5" y="17"/>
                    <a:pt x="7" y="18"/>
                    <a:pt x="11" y="18"/>
                  </a:cubicBezTo>
                  <a:cubicBezTo>
                    <a:pt x="11" y="18"/>
                    <a:pt x="12" y="18"/>
                    <a:pt x="13" y="18"/>
                  </a:cubicBezTo>
                  <a:cubicBezTo>
                    <a:pt x="13" y="18"/>
                    <a:pt x="14" y="18"/>
                    <a:pt x="15" y="18"/>
                  </a:cubicBezTo>
                  <a:cubicBezTo>
                    <a:pt x="15" y="17"/>
                    <a:pt x="16" y="17"/>
                    <a:pt x="16" y="17"/>
                  </a:cubicBezTo>
                  <a:cubicBezTo>
                    <a:pt x="16" y="17"/>
                    <a:pt x="17" y="17"/>
                    <a:pt x="17" y="17"/>
                  </a:cubicBezTo>
                  <a:cubicBezTo>
                    <a:pt x="17" y="16"/>
                    <a:pt x="17" y="13"/>
                    <a:pt x="17" y="13"/>
                  </a:cubicBezTo>
                  <a:cubicBezTo>
                    <a:pt x="17" y="13"/>
                    <a:pt x="17" y="13"/>
                    <a:pt x="17" y="13"/>
                  </a:cubicBezTo>
                  <a:cubicBezTo>
                    <a:pt x="17" y="13"/>
                    <a:pt x="16" y="13"/>
                    <a:pt x="16" y="13"/>
                  </a:cubicBezTo>
                  <a:cubicBezTo>
                    <a:pt x="16" y="13"/>
                    <a:pt x="15" y="14"/>
                    <a:pt x="15" y="14"/>
                  </a:cubicBezTo>
                  <a:cubicBezTo>
                    <a:pt x="14" y="14"/>
                    <a:pt x="14" y="14"/>
                    <a:pt x="13" y="14"/>
                  </a:cubicBezTo>
                  <a:cubicBezTo>
                    <a:pt x="12" y="15"/>
                    <a:pt x="12" y="15"/>
                    <a:pt x="11" y="15"/>
                  </a:cubicBezTo>
                  <a:cubicBezTo>
                    <a:pt x="10" y="15"/>
                    <a:pt x="10" y="15"/>
                    <a:pt x="9" y="14"/>
                  </a:cubicBezTo>
                  <a:cubicBezTo>
                    <a:pt x="8" y="14"/>
                    <a:pt x="8" y="14"/>
                    <a:pt x="7" y="14"/>
                  </a:cubicBezTo>
                  <a:cubicBezTo>
                    <a:pt x="7" y="13"/>
                    <a:pt x="6" y="13"/>
                    <a:pt x="6" y="12"/>
                  </a:cubicBezTo>
                  <a:cubicBezTo>
                    <a:pt x="6" y="12"/>
                    <a:pt x="5" y="11"/>
                    <a:pt x="5" y="10"/>
                  </a:cubicBezTo>
                  <a:cubicBezTo>
                    <a:pt x="5" y="10"/>
                    <a:pt x="5" y="10"/>
                    <a:pt x="5" y="10"/>
                  </a:cubicBezTo>
                  <a:cubicBezTo>
                    <a:pt x="5" y="10"/>
                    <a:pt x="17" y="10"/>
                    <a:pt x="18" y="10"/>
                  </a:cubicBezTo>
                  <a:cubicBezTo>
                    <a:pt x="18" y="9"/>
                    <a:pt x="18" y="8"/>
                    <a:pt x="18" y="8"/>
                  </a:cubicBezTo>
                  <a:cubicBezTo>
                    <a:pt x="18" y="5"/>
                    <a:pt x="17" y="3"/>
                    <a:pt x="16" y="2"/>
                  </a:cubicBezTo>
                  <a:cubicBezTo>
                    <a:pt x="14" y="0"/>
                    <a:pt x="12" y="0"/>
                    <a:pt x="10" y="0"/>
                  </a:cubicBezTo>
                  <a:cubicBezTo>
                    <a:pt x="7" y="0"/>
                    <a:pt x="4" y="1"/>
                    <a:pt x="3" y="2"/>
                  </a:cubicBezTo>
                  <a:close/>
                  <a:moveTo>
                    <a:pt x="9" y="3"/>
                  </a:moveTo>
                  <a:cubicBezTo>
                    <a:pt x="10" y="3"/>
                    <a:pt x="11" y="3"/>
                    <a:pt x="12" y="4"/>
                  </a:cubicBezTo>
                  <a:cubicBezTo>
                    <a:pt x="12" y="4"/>
                    <a:pt x="13" y="5"/>
                    <a:pt x="13" y="7"/>
                  </a:cubicBezTo>
                  <a:cubicBezTo>
                    <a:pt x="13" y="7"/>
                    <a:pt x="13" y="7"/>
                    <a:pt x="13" y="7"/>
                  </a:cubicBezTo>
                  <a:cubicBezTo>
                    <a:pt x="5" y="7"/>
                    <a:pt x="5" y="7"/>
                    <a:pt x="5" y="7"/>
                  </a:cubicBezTo>
                  <a:cubicBezTo>
                    <a:pt x="5" y="7"/>
                    <a:pt x="5" y="7"/>
                    <a:pt x="5" y="7"/>
                  </a:cubicBezTo>
                  <a:cubicBezTo>
                    <a:pt x="5" y="5"/>
                    <a:pt x="6" y="4"/>
                    <a:pt x="6" y="4"/>
                  </a:cubicBezTo>
                  <a:cubicBezTo>
                    <a:pt x="7" y="3"/>
                    <a:pt x="8" y="3"/>
                    <a:pt x="9" y="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24" name="Freeform 25"/>
            <p:cNvSpPr>
              <a:spLocks/>
            </p:cNvSpPr>
            <p:nvPr/>
          </p:nvSpPr>
          <p:spPr bwMode="auto">
            <a:xfrm>
              <a:off x="1229" y="3325"/>
              <a:ext cx="28" cy="42"/>
            </a:xfrm>
            <a:custGeom>
              <a:avLst/>
              <a:gdLst>
                <a:gd name="T0" fmla="*/ 21 w 12"/>
                <a:gd name="T1" fmla="*/ 0 h 18"/>
                <a:gd name="T2" fmla="*/ 19 w 12"/>
                <a:gd name="T3" fmla="*/ 2 h 18"/>
                <a:gd name="T4" fmla="*/ 16 w 12"/>
                <a:gd name="T5" fmla="*/ 5 h 18"/>
                <a:gd name="T6" fmla="*/ 12 w 12"/>
                <a:gd name="T7" fmla="*/ 7 h 18"/>
                <a:gd name="T8" fmla="*/ 12 w 12"/>
                <a:gd name="T9" fmla="*/ 7 h 18"/>
                <a:gd name="T10" fmla="*/ 12 w 12"/>
                <a:gd name="T11" fmla="*/ 0 h 18"/>
                <a:gd name="T12" fmla="*/ 0 w 12"/>
                <a:gd name="T13" fmla="*/ 0 h 18"/>
                <a:gd name="T14" fmla="*/ 0 w 12"/>
                <a:gd name="T15" fmla="*/ 42 h 18"/>
                <a:gd name="T16" fmla="*/ 12 w 12"/>
                <a:gd name="T17" fmla="*/ 42 h 18"/>
                <a:gd name="T18" fmla="*/ 12 w 12"/>
                <a:gd name="T19" fmla="*/ 14 h 18"/>
                <a:gd name="T20" fmla="*/ 12 w 12"/>
                <a:gd name="T21" fmla="*/ 14 h 18"/>
                <a:gd name="T22" fmla="*/ 16 w 12"/>
                <a:gd name="T23" fmla="*/ 12 h 18"/>
                <a:gd name="T24" fmla="*/ 21 w 12"/>
                <a:gd name="T25" fmla="*/ 12 h 18"/>
                <a:gd name="T26" fmla="*/ 26 w 12"/>
                <a:gd name="T27" fmla="*/ 12 h 18"/>
                <a:gd name="T28" fmla="*/ 26 w 12"/>
                <a:gd name="T29" fmla="*/ 12 h 18"/>
                <a:gd name="T30" fmla="*/ 28 w 12"/>
                <a:gd name="T31" fmla="*/ 12 h 18"/>
                <a:gd name="T32" fmla="*/ 28 w 12"/>
                <a:gd name="T33" fmla="*/ 0 h 18"/>
                <a:gd name="T34" fmla="*/ 26 w 12"/>
                <a:gd name="T35" fmla="*/ 0 h 18"/>
                <a:gd name="T36" fmla="*/ 26 w 12"/>
                <a:gd name="T37" fmla="*/ 0 h 18"/>
                <a:gd name="T38" fmla="*/ 21 w 12"/>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2" h="18">
                  <a:moveTo>
                    <a:pt x="9" y="0"/>
                  </a:moveTo>
                  <a:cubicBezTo>
                    <a:pt x="9" y="1"/>
                    <a:pt x="8" y="1"/>
                    <a:pt x="8" y="1"/>
                  </a:cubicBezTo>
                  <a:cubicBezTo>
                    <a:pt x="7" y="1"/>
                    <a:pt x="7" y="2"/>
                    <a:pt x="7" y="2"/>
                  </a:cubicBezTo>
                  <a:cubicBezTo>
                    <a:pt x="5" y="3"/>
                    <a:pt x="5" y="3"/>
                    <a:pt x="5" y="3"/>
                  </a:cubicBezTo>
                  <a:cubicBezTo>
                    <a:pt x="5" y="3"/>
                    <a:pt x="5" y="3"/>
                    <a:pt x="5" y="3"/>
                  </a:cubicBezTo>
                  <a:cubicBezTo>
                    <a:pt x="5" y="3"/>
                    <a:pt x="5" y="1"/>
                    <a:pt x="5" y="0"/>
                  </a:cubicBezTo>
                  <a:cubicBezTo>
                    <a:pt x="5" y="0"/>
                    <a:pt x="1" y="0"/>
                    <a:pt x="0" y="0"/>
                  </a:cubicBezTo>
                  <a:cubicBezTo>
                    <a:pt x="0" y="1"/>
                    <a:pt x="0" y="17"/>
                    <a:pt x="0" y="18"/>
                  </a:cubicBezTo>
                  <a:cubicBezTo>
                    <a:pt x="1" y="18"/>
                    <a:pt x="5" y="18"/>
                    <a:pt x="5" y="18"/>
                  </a:cubicBezTo>
                  <a:cubicBezTo>
                    <a:pt x="5" y="17"/>
                    <a:pt x="5" y="6"/>
                    <a:pt x="5" y="6"/>
                  </a:cubicBezTo>
                  <a:cubicBezTo>
                    <a:pt x="5" y="6"/>
                    <a:pt x="5" y="6"/>
                    <a:pt x="5" y="6"/>
                  </a:cubicBezTo>
                  <a:cubicBezTo>
                    <a:pt x="6" y="5"/>
                    <a:pt x="7" y="5"/>
                    <a:pt x="7" y="5"/>
                  </a:cubicBezTo>
                  <a:cubicBezTo>
                    <a:pt x="8" y="5"/>
                    <a:pt x="9" y="5"/>
                    <a:pt x="9" y="5"/>
                  </a:cubicBezTo>
                  <a:cubicBezTo>
                    <a:pt x="11" y="5"/>
                    <a:pt x="11" y="5"/>
                    <a:pt x="11" y="5"/>
                  </a:cubicBezTo>
                  <a:cubicBezTo>
                    <a:pt x="11" y="5"/>
                    <a:pt x="11" y="5"/>
                    <a:pt x="11" y="5"/>
                  </a:cubicBezTo>
                  <a:cubicBezTo>
                    <a:pt x="11" y="5"/>
                    <a:pt x="12" y="5"/>
                    <a:pt x="12" y="5"/>
                  </a:cubicBezTo>
                  <a:cubicBezTo>
                    <a:pt x="12" y="4"/>
                    <a:pt x="12" y="1"/>
                    <a:pt x="12" y="0"/>
                  </a:cubicBezTo>
                  <a:cubicBezTo>
                    <a:pt x="11" y="0"/>
                    <a:pt x="11" y="0"/>
                    <a:pt x="11" y="0"/>
                  </a:cubicBezTo>
                  <a:cubicBezTo>
                    <a:pt x="11" y="0"/>
                    <a:pt x="11" y="0"/>
                    <a:pt x="11" y="0"/>
                  </a:cubicBezTo>
                  <a:cubicBezTo>
                    <a:pt x="10" y="0"/>
                    <a:pt x="10" y="0"/>
                    <a:pt x="9"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25" name="Freeform 26"/>
            <p:cNvSpPr>
              <a:spLocks/>
            </p:cNvSpPr>
            <p:nvPr/>
          </p:nvSpPr>
          <p:spPr bwMode="auto">
            <a:xfrm>
              <a:off x="1262" y="3325"/>
              <a:ext cx="36" cy="42"/>
            </a:xfrm>
            <a:custGeom>
              <a:avLst/>
              <a:gdLst>
                <a:gd name="T0" fmla="*/ 12 w 15"/>
                <a:gd name="T1" fmla="*/ 0 h 18"/>
                <a:gd name="T2" fmla="*/ 12 w 15"/>
                <a:gd name="T3" fmla="*/ 0 h 18"/>
                <a:gd name="T4" fmla="*/ 5 w 15"/>
                <a:gd name="T5" fmla="*/ 2 h 18"/>
                <a:gd name="T6" fmla="*/ 2 w 15"/>
                <a:gd name="T7" fmla="*/ 7 h 18"/>
                <a:gd name="T8" fmla="*/ 0 w 15"/>
                <a:gd name="T9" fmla="*/ 12 h 18"/>
                <a:gd name="T10" fmla="*/ 2 w 15"/>
                <a:gd name="T11" fmla="*/ 21 h 18"/>
                <a:gd name="T12" fmla="*/ 10 w 15"/>
                <a:gd name="T13" fmla="*/ 23 h 18"/>
                <a:gd name="T14" fmla="*/ 14 w 15"/>
                <a:gd name="T15" fmla="*/ 26 h 18"/>
                <a:gd name="T16" fmla="*/ 17 w 15"/>
                <a:gd name="T17" fmla="*/ 26 h 18"/>
                <a:gd name="T18" fmla="*/ 22 w 15"/>
                <a:gd name="T19" fmla="*/ 28 h 18"/>
                <a:gd name="T20" fmla="*/ 24 w 15"/>
                <a:gd name="T21" fmla="*/ 30 h 18"/>
                <a:gd name="T22" fmla="*/ 22 w 15"/>
                <a:gd name="T23" fmla="*/ 33 h 18"/>
                <a:gd name="T24" fmla="*/ 14 w 15"/>
                <a:gd name="T25" fmla="*/ 35 h 18"/>
                <a:gd name="T26" fmla="*/ 10 w 15"/>
                <a:gd name="T27" fmla="*/ 35 h 18"/>
                <a:gd name="T28" fmla="*/ 5 w 15"/>
                <a:gd name="T29" fmla="*/ 33 h 18"/>
                <a:gd name="T30" fmla="*/ 2 w 15"/>
                <a:gd name="T31" fmla="*/ 30 h 18"/>
                <a:gd name="T32" fmla="*/ 0 w 15"/>
                <a:gd name="T33" fmla="*/ 30 h 18"/>
                <a:gd name="T34" fmla="*/ 0 w 15"/>
                <a:gd name="T35" fmla="*/ 30 h 18"/>
                <a:gd name="T36" fmla="*/ 0 w 15"/>
                <a:gd name="T37" fmla="*/ 40 h 18"/>
                <a:gd name="T38" fmla="*/ 7 w 15"/>
                <a:gd name="T39" fmla="*/ 42 h 18"/>
                <a:gd name="T40" fmla="*/ 14 w 15"/>
                <a:gd name="T41" fmla="*/ 42 h 18"/>
                <a:gd name="T42" fmla="*/ 24 w 15"/>
                <a:gd name="T43" fmla="*/ 42 h 18"/>
                <a:gd name="T44" fmla="*/ 31 w 15"/>
                <a:gd name="T45" fmla="*/ 37 h 18"/>
                <a:gd name="T46" fmla="*/ 34 w 15"/>
                <a:gd name="T47" fmla="*/ 35 h 18"/>
                <a:gd name="T48" fmla="*/ 36 w 15"/>
                <a:gd name="T49" fmla="*/ 28 h 18"/>
                <a:gd name="T50" fmla="*/ 34 w 15"/>
                <a:gd name="T51" fmla="*/ 21 h 18"/>
                <a:gd name="T52" fmla="*/ 26 w 15"/>
                <a:gd name="T53" fmla="*/ 19 h 18"/>
                <a:gd name="T54" fmla="*/ 22 w 15"/>
                <a:gd name="T55" fmla="*/ 16 h 18"/>
                <a:gd name="T56" fmla="*/ 19 w 15"/>
                <a:gd name="T57" fmla="*/ 16 h 18"/>
                <a:gd name="T58" fmla="*/ 14 w 15"/>
                <a:gd name="T59" fmla="*/ 14 h 18"/>
                <a:gd name="T60" fmla="*/ 12 w 15"/>
                <a:gd name="T61" fmla="*/ 12 h 18"/>
                <a:gd name="T62" fmla="*/ 14 w 15"/>
                <a:gd name="T63" fmla="*/ 7 h 18"/>
                <a:gd name="T64" fmla="*/ 19 w 15"/>
                <a:gd name="T65" fmla="*/ 7 h 18"/>
                <a:gd name="T66" fmla="*/ 24 w 15"/>
                <a:gd name="T67" fmla="*/ 7 h 18"/>
                <a:gd name="T68" fmla="*/ 29 w 15"/>
                <a:gd name="T69" fmla="*/ 9 h 18"/>
                <a:gd name="T70" fmla="*/ 31 w 15"/>
                <a:gd name="T71" fmla="*/ 9 h 18"/>
                <a:gd name="T72" fmla="*/ 34 w 15"/>
                <a:gd name="T73" fmla="*/ 12 h 18"/>
                <a:gd name="T74" fmla="*/ 34 w 15"/>
                <a:gd name="T75" fmla="*/ 12 h 18"/>
                <a:gd name="T76" fmla="*/ 34 w 15"/>
                <a:gd name="T77" fmla="*/ 2 h 18"/>
                <a:gd name="T78" fmla="*/ 29 w 15"/>
                <a:gd name="T79" fmla="*/ 0 h 18"/>
                <a:gd name="T80" fmla="*/ 19 w 15"/>
                <a:gd name="T81" fmla="*/ 0 h 18"/>
                <a:gd name="T82" fmla="*/ 12 w 15"/>
                <a:gd name="T83" fmla="*/ 0 h 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 h="18">
                  <a:moveTo>
                    <a:pt x="5" y="0"/>
                  </a:moveTo>
                  <a:cubicBezTo>
                    <a:pt x="5" y="0"/>
                    <a:pt x="5" y="0"/>
                    <a:pt x="5" y="0"/>
                  </a:cubicBezTo>
                  <a:cubicBezTo>
                    <a:pt x="4" y="1"/>
                    <a:pt x="3" y="1"/>
                    <a:pt x="2" y="1"/>
                  </a:cubicBezTo>
                  <a:cubicBezTo>
                    <a:pt x="1" y="2"/>
                    <a:pt x="1" y="3"/>
                    <a:pt x="1" y="3"/>
                  </a:cubicBezTo>
                  <a:cubicBezTo>
                    <a:pt x="0" y="4"/>
                    <a:pt x="0" y="5"/>
                    <a:pt x="0" y="5"/>
                  </a:cubicBezTo>
                  <a:cubicBezTo>
                    <a:pt x="0" y="7"/>
                    <a:pt x="0" y="8"/>
                    <a:pt x="1" y="9"/>
                  </a:cubicBezTo>
                  <a:cubicBezTo>
                    <a:pt x="2" y="9"/>
                    <a:pt x="3" y="10"/>
                    <a:pt x="4" y="10"/>
                  </a:cubicBezTo>
                  <a:cubicBezTo>
                    <a:pt x="5" y="11"/>
                    <a:pt x="5" y="11"/>
                    <a:pt x="6" y="11"/>
                  </a:cubicBezTo>
                  <a:cubicBezTo>
                    <a:pt x="7" y="11"/>
                    <a:pt x="7" y="11"/>
                    <a:pt x="7" y="11"/>
                  </a:cubicBezTo>
                  <a:cubicBezTo>
                    <a:pt x="8" y="11"/>
                    <a:pt x="9" y="12"/>
                    <a:pt x="9" y="12"/>
                  </a:cubicBezTo>
                  <a:cubicBezTo>
                    <a:pt x="10" y="12"/>
                    <a:pt x="10" y="13"/>
                    <a:pt x="10" y="13"/>
                  </a:cubicBezTo>
                  <a:cubicBezTo>
                    <a:pt x="10" y="14"/>
                    <a:pt x="10" y="14"/>
                    <a:pt x="9" y="14"/>
                  </a:cubicBezTo>
                  <a:cubicBezTo>
                    <a:pt x="8" y="15"/>
                    <a:pt x="7" y="15"/>
                    <a:pt x="6" y="15"/>
                  </a:cubicBezTo>
                  <a:cubicBezTo>
                    <a:pt x="6" y="15"/>
                    <a:pt x="5" y="15"/>
                    <a:pt x="4" y="15"/>
                  </a:cubicBezTo>
                  <a:cubicBezTo>
                    <a:pt x="4" y="14"/>
                    <a:pt x="3" y="14"/>
                    <a:pt x="2" y="14"/>
                  </a:cubicBezTo>
                  <a:cubicBezTo>
                    <a:pt x="2" y="14"/>
                    <a:pt x="1" y="13"/>
                    <a:pt x="1" y="13"/>
                  </a:cubicBezTo>
                  <a:cubicBezTo>
                    <a:pt x="1" y="13"/>
                    <a:pt x="0" y="13"/>
                    <a:pt x="0" y="13"/>
                  </a:cubicBezTo>
                  <a:cubicBezTo>
                    <a:pt x="0" y="13"/>
                    <a:pt x="0" y="13"/>
                    <a:pt x="0" y="13"/>
                  </a:cubicBezTo>
                  <a:cubicBezTo>
                    <a:pt x="0" y="13"/>
                    <a:pt x="0" y="16"/>
                    <a:pt x="0" y="17"/>
                  </a:cubicBezTo>
                  <a:cubicBezTo>
                    <a:pt x="1" y="17"/>
                    <a:pt x="2" y="17"/>
                    <a:pt x="3" y="18"/>
                  </a:cubicBezTo>
                  <a:cubicBezTo>
                    <a:pt x="4" y="18"/>
                    <a:pt x="5" y="18"/>
                    <a:pt x="6" y="18"/>
                  </a:cubicBezTo>
                  <a:cubicBezTo>
                    <a:pt x="8" y="18"/>
                    <a:pt x="9" y="18"/>
                    <a:pt x="10" y="18"/>
                  </a:cubicBezTo>
                  <a:cubicBezTo>
                    <a:pt x="11" y="17"/>
                    <a:pt x="12" y="17"/>
                    <a:pt x="13" y="16"/>
                  </a:cubicBezTo>
                  <a:cubicBezTo>
                    <a:pt x="13" y="16"/>
                    <a:pt x="14" y="15"/>
                    <a:pt x="14" y="15"/>
                  </a:cubicBezTo>
                  <a:cubicBezTo>
                    <a:pt x="15" y="14"/>
                    <a:pt x="15" y="13"/>
                    <a:pt x="15" y="12"/>
                  </a:cubicBezTo>
                  <a:cubicBezTo>
                    <a:pt x="15" y="11"/>
                    <a:pt x="15" y="10"/>
                    <a:pt x="14" y="9"/>
                  </a:cubicBezTo>
                  <a:cubicBezTo>
                    <a:pt x="13" y="9"/>
                    <a:pt x="12" y="8"/>
                    <a:pt x="11" y="8"/>
                  </a:cubicBezTo>
                  <a:cubicBezTo>
                    <a:pt x="11" y="7"/>
                    <a:pt x="10" y="7"/>
                    <a:pt x="9" y="7"/>
                  </a:cubicBezTo>
                  <a:cubicBezTo>
                    <a:pt x="8" y="7"/>
                    <a:pt x="8" y="7"/>
                    <a:pt x="8" y="7"/>
                  </a:cubicBezTo>
                  <a:cubicBezTo>
                    <a:pt x="7" y="7"/>
                    <a:pt x="6" y="6"/>
                    <a:pt x="6" y="6"/>
                  </a:cubicBezTo>
                  <a:cubicBezTo>
                    <a:pt x="5" y="6"/>
                    <a:pt x="5" y="5"/>
                    <a:pt x="5" y="5"/>
                  </a:cubicBezTo>
                  <a:cubicBezTo>
                    <a:pt x="5" y="4"/>
                    <a:pt x="6" y="4"/>
                    <a:pt x="6" y="3"/>
                  </a:cubicBezTo>
                  <a:cubicBezTo>
                    <a:pt x="7" y="3"/>
                    <a:pt x="8" y="3"/>
                    <a:pt x="8" y="3"/>
                  </a:cubicBezTo>
                  <a:cubicBezTo>
                    <a:pt x="9" y="3"/>
                    <a:pt x="10" y="3"/>
                    <a:pt x="10" y="3"/>
                  </a:cubicBezTo>
                  <a:cubicBezTo>
                    <a:pt x="11" y="3"/>
                    <a:pt x="11" y="4"/>
                    <a:pt x="12" y="4"/>
                  </a:cubicBezTo>
                  <a:cubicBezTo>
                    <a:pt x="12" y="4"/>
                    <a:pt x="13" y="4"/>
                    <a:pt x="13" y="4"/>
                  </a:cubicBezTo>
                  <a:cubicBezTo>
                    <a:pt x="13" y="4"/>
                    <a:pt x="14" y="5"/>
                    <a:pt x="14" y="5"/>
                  </a:cubicBezTo>
                  <a:cubicBezTo>
                    <a:pt x="14" y="5"/>
                    <a:pt x="14" y="5"/>
                    <a:pt x="14" y="5"/>
                  </a:cubicBezTo>
                  <a:cubicBezTo>
                    <a:pt x="14" y="4"/>
                    <a:pt x="14" y="1"/>
                    <a:pt x="14" y="1"/>
                  </a:cubicBezTo>
                  <a:cubicBezTo>
                    <a:pt x="13" y="1"/>
                    <a:pt x="13" y="0"/>
                    <a:pt x="12" y="0"/>
                  </a:cubicBezTo>
                  <a:cubicBezTo>
                    <a:pt x="11" y="0"/>
                    <a:pt x="9" y="0"/>
                    <a:pt x="8" y="0"/>
                  </a:cubicBezTo>
                  <a:cubicBezTo>
                    <a:pt x="7" y="0"/>
                    <a:pt x="6" y="0"/>
                    <a:pt x="5"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26" name="Freeform 27"/>
            <p:cNvSpPr>
              <a:spLocks noEditPoints="1"/>
            </p:cNvSpPr>
            <p:nvPr/>
          </p:nvSpPr>
          <p:spPr bwMode="auto">
            <a:xfrm>
              <a:off x="1307" y="3308"/>
              <a:ext cx="12" cy="59"/>
            </a:xfrm>
            <a:custGeom>
              <a:avLst/>
              <a:gdLst>
                <a:gd name="T0" fmla="*/ 0 w 5"/>
                <a:gd name="T1" fmla="*/ 0 h 25"/>
                <a:gd name="T2" fmla="*/ 0 w 5"/>
                <a:gd name="T3" fmla="*/ 9 h 25"/>
                <a:gd name="T4" fmla="*/ 12 w 5"/>
                <a:gd name="T5" fmla="*/ 9 h 25"/>
                <a:gd name="T6" fmla="*/ 12 w 5"/>
                <a:gd name="T7" fmla="*/ 0 h 25"/>
                <a:gd name="T8" fmla="*/ 0 w 5"/>
                <a:gd name="T9" fmla="*/ 0 h 25"/>
                <a:gd name="T10" fmla="*/ 0 w 5"/>
                <a:gd name="T11" fmla="*/ 17 h 25"/>
                <a:gd name="T12" fmla="*/ 0 w 5"/>
                <a:gd name="T13" fmla="*/ 59 h 25"/>
                <a:gd name="T14" fmla="*/ 12 w 5"/>
                <a:gd name="T15" fmla="*/ 59 h 25"/>
                <a:gd name="T16" fmla="*/ 12 w 5"/>
                <a:gd name="T17" fmla="*/ 17 h 25"/>
                <a:gd name="T18" fmla="*/ 0 w 5"/>
                <a:gd name="T19" fmla="*/ 17 h 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 h="25">
                  <a:moveTo>
                    <a:pt x="0" y="0"/>
                  </a:moveTo>
                  <a:cubicBezTo>
                    <a:pt x="0" y="1"/>
                    <a:pt x="0" y="4"/>
                    <a:pt x="0" y="4"/>
                  </a:cubicBezTo>
                  <a:cubicBezTo>
                    <a:pt x="1" y="4"/>
                    <a:pt x="5" y="4"/>
                    <a:pt x="5" y="4"/>
                  </a:cubicBezTo>
                  <a:cubicBezTo>
                    <a:pt x="5" y="4"/>
                    <a:pt x="5" y="1"/>
                    <a:pt x="5" y="0"/>
                  </a:cubicBezTo>
                  <a:cubicBezTo>
                    <a:pt x="5" y="0"/>
                    <a:pt x="1" y="0"/>
                    <a:pt x="0" y="0"/>
                  </a:cubicBezTo>
                  <a:close/>
                  <a:moveTo>
                    <a:pt x="0" y="7"/>
                  </a:moveTo>
                  <a:cubicBezTo>
                    <a:pt x="0" y="8"/>
                    <a:pt x="0" y="24"/>
                    <a:pt x="0" y="25"/>
                  </a:cubicBezTo>
                  <a:cubicBezTo>
                    <a:pt x="1" y="25"/>
                    <a:pt x="5" y="25"/>
                    <a:pt x="5" y="25"/>
                  </a:cubicBezTo>
                  <a:cubicBezTo>
                    <a:pt x="5" y="24"/>
                    <a:pt x="5" y="8"/>
                    <a:pt x="5" y="7"/>
                  </a:cubicBezTo>
                  <a:cubicBezTo>
                    <a:pt x="5" y="7"/>
                    <a:pt x="1" y="7"/>
                    <a:pt x="0" y="7"/>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27" name="Freeform 28"/>
            <p:cNvSpPr>
              <a:spLocks/>
            </p:cNvSpPr>
            <p:nvPr/>
          </p:nvSpPr>
          <p:spPr bwMode="auto">
            <a:xfrm>
              <a:off x="1328" y="3313"/>
              <a:ext cx="31" cy="54"/>
            </a:xfrm>
            <a:custGeom>
              <a:avLst/>
              <a:gdLst>
                <a:gd name="T0" fmla="*/ 5 w 13"/>
                <a:gd name="T1" fmla="*/ 0 h 23"/>
                <a:gd name="T2" fmla="*/ 5 w 13"/>
                <a:gd name="T3" fmla="*/ 12 h 23"/>
                <a:gd name="T4" fmla="*/ 0 w 13"/>
                <a:gd name="T5" fmla="*/ 12 h 23"/>
                <a:gd name="T6" fmla="*/ 0 w 13"/>
                <a:gd name="T7" fmla="*/ 21 h 23"/>
                <a:gd name="T8" fmla="*/ 5 w 13"/>
                <a:gd name="T9" fmla="*/ 21 h 23"/>
                <a:gd name="T10" fmla="*/ 5 w 13"/>
                <a:gd name="T11" fmla="*/ 40 h 23"/>
                <a:gd name="T12" fmla="*/ 10 w 13"/>
                <a:gd name="T13" fmla="*/ 52 h 23"/>
                <a:gd name="T14" fmla="*/ 21 w 13"/>
                <a:gd name="T15" fmla="*/ 54 h 23"/>
                <a:gd name="T16" fmla="*/ 26 w 13"/>
                <a:gd name="T17" fmla="*/ 54 h 23"/>
                <a:gd name="T18" fmla="*/ 31 w 13"/>
                <a:gd name="T19" fmla="*/ 54 h 23"/>
                <a:gd name="T20" fmla="*/ 31 w 13"/>
                <a:gd name="T21" fmla="*/ 45 h 23"/>
                <a:gd name="T22" fmla="*/ 31 w 13"/>
                <a:gd name="T23" fmla="*/ 45 h 23"/>
                <a:gd name="T24" fmla="*/ 29 w 13"/>
                <a:gd name="T25" fmla="*/ 45 h 23"/>
                <a:gd name="T26" fmla="*/ 24 w 13"/>
                <a:gd name="T27" fmla="*/ 47 h 23"/>
                <a:gd name="T28" fmla="*/ 21 w 13"/>
                <a:gd name="T29" fmla="*/ 45 h 23"/>
                <a:gd name="T30" fmla="*/ 19 w 13"/>
                <a:gd name="T31" fmla="*/ 42 h 23"/>
                <a:gd name="T32" fmla="*/ 17 w 13"/>
                <a:gd name="T33" fmla="*/ 40 h 23"/>
                <a:gd name="T34" fmla="*/ 17 w 13"/>
                <a:gd name="T35" fmla="*/ 35 h 23"/>
                <a:gd name="T36" fmla="*/ 17 w 13"/>
                <a:gd name="T37" fmla="*/ 21 h 23"/>
                <a:gd name="T38" fmla="*/ 31 w 13"/>
                <a:gd name="T39" fmla="*/ 21 h 23"/>
                <a:gd name="T40" fmla="*/ 31 w 13"/>
                <a:gd name="T41" fmla="*/ 12 h 23"/>
                <a:gd name="T42" fmla="*/ 17 w 13"/>
                <a:gd name="T43" fmla="*/ 12 h 23"/>
                <a:gd name="T44" fmla="*/ 17 w 13"/>
                <a:gd name="T45" fmla="*/ 0 h 23"/>
                <a:gd name="T46" fmla="*/ 5 w 13"/>
                <a:gd name="T47" fmla="*/ 0 h 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3" h="23">
                  <a:moveTo>
                    <a:pt x="2" y="0"/>
                  </a:moveTo>
                  <a:cubicBezTo>
                    <a:pt x="2" y="1"/>
                    <a:pt x="2" y="5"/>
                    <a:pt x="2" y="5"/>
                  </a:cubicBezTo>
                  <a:cubicBezTo>
                    <a:pt x="2" y="5"/>
                    <a:pt x="1" y="5"/>
                    <a:pt x="0" y="5"/>
                  </a:cubicBezTo>
                  <a:cubicBezTo>
                    <a:pt x="0" y="6"/>
                    <a:pt x="0" y="8"/>
                    <a:pt x="0" y="9"/>
                  </a:cubicBezTo>
                  <a:cubicBezTo>
                    <a:pt x="1" y="9"/>
                    <a:pt x="2" y="9"/>
                    <a:pt x="2" y="9"/>
                  </a:cubicBezTo>
                  <a:cubicBezTo>
                    <a:pt x="2" y="17"/>
                    <a:pt x="2" y="17"/>
                    <a:pt x="2" y="17"/>
                  </a:cubicBezTo>
                  <a:cubicBezTo>
                    <a:pt x="2" y="19"/>
                    <a:pt x="3" y="21"/>
                    <a:pt x="4" y="22"/>
                  </a:cubicBezTo>
                  <a:cubicBezTo>
                    <a:pt x="5" y="23"/>
                    <a:pt x="6" y="23"/>
                    <a:pt x="9" y="23"/>
                  </a:cubicBezTo>
                  <a:cubicBezTo>
                    <a:pt x="10" y="23"/>
                    <a:pt x="10" y="23"/>
                    <a:pt x="11" y="23"/>
                  </a:cubicBezTo>
                  <a:cubicBezTo>
                    <a:pt x="12" y="23"/>
                    <a:pt x="12" y="23"/>
                    <a:pt x="13" y="23"/>
                  </a:cubicBezTo>
                  <a:cubicBezTo>
                    <a:pt x="13" y="22"/>
                    <a:pt x="13" y="20"/>
                    <a:pt x="13" y="19"/>
                  </a:cubicBezTo>
                  <a:cubicBezTo>
                    <a:pt x="13" y="19"/>
                    <a:pt x="13" y="19"/>
                    <a:pt x="13" y="19"/>
                  </a:cubicBezTo>
                  <a:cubicBezTo>
                    <a:pt x="12" y="19"/>
                    <a:pt x="12" y="19"/>
                    <a:pt x="12" y="19"/>
                  </a:cubicBezTo>
                  <a:cubicBezTo>
                    <a:pt x="11" y="20"/>
                    <a:pt x="11" y="20"/>
                    <a:pt x="10" y="20"/>
                  </a:cubicBezTo>
                  <a:cubicBezTo>
                    <a:pt x="10" y="20"/>
                    <a:pt x="9" y="20"/>
                    <a:pt x="9" y="19"/>
                  </a:cubicBezTo>
                  <a:cubicBezTo>
                    <a:pt x="8" y="19"/>
                    <a:pt x="8" y="19"/>
                    <a:pt x="8" y="18"/>
                  </a:cubicBezTo>
                  <a:cubicBezTo>
                    <a:pt x="7" y="18"/>
                    <a:pt x="7" y="17"/>
                    <a:pt x="7" y="17"/>
                  </a:cubicBezTo>
                  <a:cubicBezTo>
                    <a:pt x="7" y="15"/>
                    <a:pt x="7" y="15"/>
                    <a:pt x="7" y="15"/>
                  </a:cubicBezTo>
                  <a:cubicBezTo>
                    <a:pt x="7" y="9"/>
                    <a:pt x="7" y="9"/>
                    <a:pt x="7" y="9"/>
                  </a:cubicBezTo>
                  <a:cubicBezTo>
                    <a:pt x="7" y="9"/>
                    <a:pt x="12" y="9"/>
                    <a:pt x="13" y="9"/>
                  </a:cubicBezTo>
                  <a:cubicBezTo>
                    <a:pt x="13" y="8"/>
                    <a:pt x="13" y="6"/>
                    <a:pt x="13" y="5"/>
                  </a:cubicBezTo>
                  <a:cubicBezTo>
                    <a:pt x="12" y="5"/>
                    <a:pt x="7" y="5"/>
                    <a:pt x="7" y="5"/>
                  </a:cubicBezTo>
                  <a:cubicBezTo>
                    <a:pt x="7" y="5"/>
                    <a:pt x="7" y="1"/>
                    <a:pt x="7" y="0"/>
                  </a:cubicBezTo>
                  <a:cubicBezTo>
                    <a:pt x="7" y="0"/>
                    <a:pt x="3" y="0"/>
                    <a:pt x="2"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28" name="Freeform 29"/>
            <p:cNvSpPr>
              <a:spLocks/>
            </p:cNvSpPr>
            <p:nvPr/>
          </p:nvSpPr>
          <p:spPr bwMode="auto">
            <a:xfrm>
              <a:off x="1364" y="3325"/>
              <a:ext cx="42" cy="57"/>
            </a:xfrm>
            <a:custGeom>
              <a:avLst/>
              <a:gdLst>
                <a:gd name="T0" fmla="*/ 30 w 18"/>
                <a:gd name="T1" fmla="*/ 0 h 24"/>
                <a:gd name="T2" fmla="*/ 21 w 18"/>
                <a:gd name="T3" fmla="*/ 29 h 24"/>
                <a:gd name="T4" fmla="*/ 12 w 18"/>
                <a:gd name="T5" fmla="*/ 0 h 24"/>
                <a:gd name="T6" fmla="*/ 0 w 18"/>
                <a:gd name="T7" fmla="*/ 0 h 24"/>
                <a:gd name="T8" fmla="*/ 14 w 18"/>
                <a:gd name="T9" fmla="*/ 43 h 24"/>
                <a:gd name="T10" fmla="*/ 9 w 18"/>
                <a:gd name="T11" fmla="*/ 57 h 24"/>
                <a:gd name="T12" fmla="*/ 21 w 18"/>
                <a:gd name="T13" fmla="*/ 57 h 24"/>
                <a:gd name="T14" fmla="*/ 42 w 18"/>
                <a:gd name="T15" fmla="*/ 0 h 24"/>
                <a:gd name="T16" fmla="*/ 30 w 18"/>
                <a:gd name="T17" fmla="*/ 0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24">
                  <a:moveTo>
                    <a:pt x="13" y="0"/>
                  </a:moveTo>
                  <a:cubicBezTo>
                    <a:pt x="13" y="1"/>
                    <a:pt x="9" y="12"/>
                    <a:pt x="9" y="12"/>
                  </a:cubicBezTo>
                  <a:cubicBezTo>
                    <a:pt x="9" y="12"/>
                    <a:pt x="5" y="1"/>
                    <a:pt x="5" y="0"/>
                  </a:cubicBezTo>
                  <a:cubicBezTo>
                    <a:pt x="5" y="0"/>
                    <a:pt x="0" y="0"/>
                    <a:pt x="0" y="0"/>
                  </a:cubicBezTo>
                  <a:cubicBezTo>
                    <a:pt x="0" y="1"/>
                    <a:pt x="6" y="18"/>
                    <a:pt x="6" y="18"/>
                  </a:cubicBezTo>
                  <a:cubicBezTo>
                    <a:pt x="6" y="18"/>
                    <a:pt x="4" y="24"/>
                    <a:pt x="4" y="24"/>
                  </a:cubicBezTo>
                  <a:cubicBezTo>
                    <a:pt x="4" y="24"/>
                    <a:pt x="9" y="24"/>
                    <a:pt x="9" y="24"/>
                  </a:cubicBezTo>
                  <a:cubicBezTo>
                    <a:pt x="9" y="24"/>
                    <a:pt x="17" y="1"/>
                    <a:pt x="18" y="0"/>
                  </a:cubicBezTo>
                  <a:cubicBezTo>
                    <a:pt x="17" y="0"/>
                    <a:pt x="13" y="0"/>
                    <a:pt x="13"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29" name="Freeform 30"/>
            <p:cNvSpPr>
              <a:spLocks noEditPoints="1"/>
            </p:cNvSpPr>
            <p:nvPr/>
          </p:nvSpPr>
          <p:spPr bwMode="auto">
            <a:xfrm>
              <a:off x="1432" y="3325"/>
              <a:ext cx="43" cy="42"/>
            </a:xfrm>
            <a:custGeom>
              <a:avLst/>
              <a:gdLst>
                <a:gd name="T0" fmla="*/ 5 w 18"/>
                <a:gd name="T1" fmla="*/ 5 h 18"/>
                <a:gd name="T2" fmla="*/ 5 w 18"/>
                <a:gd name="T3" fmla="*/ 5 h 18"/>
                <a:gd name="T4" fmla="*/ 0 w 18"/>
                <a:gd name="T5" fmla="*/ 21 h 18"/>
                <a:gd name="T6" fmla="*/ 5 w 18"/>
                <a:gd name="T7" fmla="*/ 37 h 18"/>
                <a:gd name="T8" fmla="*/ 22 w 18"/>
                <a:gd name="T9" fmla="*/ 42 h 18"/>
                <a:gd name="T10" fmla="*/ 36 w 18"/>
                <a:gd name="T11" fmla="*/ 37 h 18"/>
                <a:gd name="T12" fmla="*/ 43 w 18"/>
                <a:gd name="T13" fmla="*/ 21 h 18"/>
                <a:gd name="T14" fmla="*/ 36 w 18"/>
                <a:gd name="T15" fmla="*/ 5 h 18"/>
                <a:gd name="T16" fmla="*/ 22 w 18"/>
                <a:gd name="T17" fmla="*/ 0 h 18"/>
                <a:gd name="T18" fmla="*/ 5 w 18"/>
                <a:gd name="T19" fmla="*/ 5 h 18"/>
                <a:gd name="T20" fmla="*/ 14 w 18"/>
                <a:gd name="T21" fmla="*/ 30 h 18"/>
                <a:gd name="T22" fmla="*/ 12 w 18"/>
                <a:gd name="T23" fmla="*/ 28 h 18"/>
                <a:gd name="T24" fmla="*/ 12 w 18"/>
                <a:gd name="T25" fmla="*/ 21 h 18"/>
                <a:gd name="T26" fmla="*/ 12 w 18"/>
                <a:gd name="T27" fmla="*/ 14 h 18"/>
                <a:gd name="T28" fmla="*/ 14 w 18"/>
                <a:gd name="T29" fmla="*/ 9 h 18"/>
                <a:gd name="T30" fmla="*/ 17 w 18"/>
                <a:gd name="T31" fmla="*/ 7 h 18"/>
                <a:gd name="T32" fmla="*/ 22 w 18"/>
                <a:gd name="T33" fmla="*/ 7 h 18"/>
                <a:gd name="T34" fmla="*/ 24 w 18"/>
                <a:gd name="T35" fmla="*/ 7 h 18"/>
                <a:gd name="T36" fmla="*/ 26 w 18"/>
                <a:gd name="T37" fmla="*/ 9 h 18"/>
                <a:gd name="T38" fmla="*/ 29 w 18"/>
                <a:gd name="T39" fmla="*/ 14 h 18"/>
                <a:gd name="T40" fmla="*/ 29 w 18"/>
                <a:gd name="T41" fmla="*/ 21 h 18"/>
                <a:gd name="T42" fmla="*/ 29 w 18"/>
                <a:gd name="T43" fmla="*/ 28 h 18"/>
                <a:gd name="T44" fmla="*/ 26 w 18"/>
                <a:gd name="T45" fmla="*/ 33 h 18"/>
                <a:gd name="T46" fmla="*/ 24 w 18"/>
                <a:gd name="T47" fmla="*/ 33 h 18"/>
                <a:gd name="T48" fmla="*/ 22 w 18"/>
                <a:gd name="T49" fmla="*/ 35 h 18"/>
                <a:gd name="T50" fmla="*/ 17 w 18"/>
                <a:gd name="T51" fmla="*/ 33 h 18"/>
                <a:gd name="T52" fmla="*/ 14 w 18"/>
                <a:gd name="T53" fmla="*/ 30 h 1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8" h="18">
                  <a:moveTo>
                    <a:pt x="2" y="2"/>
                  </a:moveTo>
                  <a:cubicBezTo>
                    <a:pt x="2" y="2"/>
                    <a:pt x="2" y="2"/>
                    <a:pt x="2" y="2"/>
                  </a:cubicBezTo>
                  <a:cubicBezTo>
                    <a:pt x="0" y="4"/>
                    <a:pt x="0" y="6"/>
                    <a:pt x="0" y="9"/>
                  </a:cubicBezTo>
                  <a:cubicBezTo>
                    <a:pt x="0" y="12"/>
                    <a:pt x="0" y="14"/>
                    <a:pt x="2" y="16"/>
                  </a:cubicBezTo>
                  <a:cubicBezTo>
                    <a:pt x="3" y="17"/>
                    <a:pt x="6" y="18"/>
                    <a:pt x="9" y="18"/>
                  </a:cubicBezTo>
                  <a:cubicBezTo>
                    <a:pt x="11" y="18"/>
                    <a:pt x="14" y="17"/>
                    <a:pt x="15" y="16"/>
                  </a:cubicBezTo>
                  <a:cubicBezTo>
                    <a:pt x="17" y="14"/>
                    <a:pt x="18" y="12"/>
                    <a:pt x="18" y="9"/>
                  </a:cubicBezTo>
                  <a:cubicBezTo>
                    <a:pt x="18" y="6"/>
                    <a:pt x="17" y="4"/>
                    <a:pt x="15" y="2"/>
                  </a:cubicBezTo>
                  <a:cubicBezTo>
                    <a:pt x="14" y="1"/>
                    <a:pt x="11" y="0"/>
                    <a:pt x="9" y="0"/>
                  </a:cubicBezTo>
                  <a:cubicBezTo>
                    <a:pt x="6" y="0"/>
                    <a:pt x="3" y="0"/>
                    <a:pt x="2" y="2"/>
                  </a:cubicBezTo>
                  <a:close/>
                  <a:moveTo>
                    <a:pt x="6" y="13"/>
                  </a:moveTo>
                  <a:cubicBezTo>
                    <a:pt x="5" y="13"/>
                    <a:pt x="5" y="12"/>
                    <a:pt x="5" y="12"/>
                  </a:cubicBezTo>
                  <a:cubicBezTo>
                    <a:pt x="5" y="11"/>
                    <a:pt x="5" y="10"/>
                    <a:pt x="5" y="9"/>
                  </a:cubicBezTo>
                  <a:cubicBezTo>
                    <a:pt x="5" y="8"/>
                    <a:pt x="5" y="7"/>
                    <a:pt x="5" y="6"/>
                  </a:cubicBezTo>
                  <a:cubicBezTo>
                    <a:pt x="5" y="5"/>
                    <a:pt x="5" y="5"/>
                    <a:pt x="6" y="4"/>
                  </a:cubicBezTo>
                  <a:cubicBezTo>
                    <a:pt x="6" y="4"/>
                    <a:pt x="7" y="4"/>
                    <a:pt x="7" y="3"/>
                  </a:cubicBezTo>
                  <a:cubicBezTo>
                    <a:pt x="8" y="3"/>
                    <a:pt x="8" y="3"/>
                    <a:pt x="9" y="3"/>
                  </a:cubicBezTo>
                  <a:cubicBezTo>
                    <a:pt x="9" y="3"/>
                    <a:pt x="10" y="3"/>
                    <a:pt x="10" y="3"/>
                  </a:cubicBezTo>
                  <a:cubicBezTo>
                    <a:pt x="11" y="4"/>
                    <a:pt x="11" y="4"/>
                    <a:pt x="11" y="4"/>
                  </a:cubicBezTo>
                  <a:cubicBezTo>
                    <a:pt x="12" y="5"/>
                    <a:pt x="12" y="5"/>
                    <a:pt x="12" y="6"/>
                  </a:cubicBezTo>
                  <a:cubicBezTo>
                    <a:pt x="12" y="7"/>
                    <a:pt x="12" y="8"/>
                    <a:pt x="12" y="9"/>
                  </a:cubicBezTo>
                  <a:cubicBezTo>
                    <a:pt x="12" y="10"/>
                    <a:pt x="12" y="11"/>
                    <a:pt x="12" y="12"/>
                  </a:cubicBezTo>
                  <a:cubicBezTo>
                    <a:pt x="12" y="12"/>
                    <a:pt x="12" y="13"/>
                    <a:pt x="11" y="14"/>
                  </a:cubicBezTo>
                  <a:cubicBezTo>
                    <a:pt x="11" y="14"/>
                    <a:pt x="11" y="14"/>
                    <a:pt x="10" y="14"/>
                  </a:cubicBezTo>
                  <a:cubicBezTo>
                    <a:pt x="10" y="15"/>
                    <a:pt x="9" y="15"/>
                    <a:pt x="9" y="15"/>
                  </a:cubicBezTo>
                  <a:cubicBezTo>
                    <a:pt x="8" y="15"/>
                    <a:pt x="7" y="15"/>
                    <a:pt x="7" y="14"/>
                  </a:cubicBezTo>
                  <a:cubicBezTo>
                    <a:pt x="6" y="14"/>
                    <a:pt x="6" y="14"/>
                    <a:pt x="6" y="1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30" name="Freeform 31"/>
            <p:cNvSpPr>
              <a:spLocks/>
            </p:cNvSpPr>
            <p:nvPr/>
          </p:nvSpPr>
          <p:spPr bwMode="auto">
            <a:xfrm>
              <a:off x="1479" y="3308"/>
              <a:ext cx="31" cy="59"/>
            </a:xfrm>
            <a:custGeom>
              <a:avLst/>
              <a:gdLst>
                <a:gd name="T0" fmla="*/ 10 w 13"/>
                <a:gd name="T1" fmla="*/ 5 h 25"/>
                <a:gd name="T2" fmla="*/ 7 w 13"/>
                <a:gd name="T3" fmla="*/ 14 h 25"/>
                <a:gd name="T4" fmla="*/ 7 w 13"/>
                <a:gd name="T5" fmla="*/ 17 h 25"/>
                <a:gd name="T6" fmla="*/ 0 w 13"/>
                <a:gd name="T7" fmla="*/ 17 h 25"/>
                <a:gd name="T8" fmla="*/ 0 w 13"/>
                <a:gd name="T9" fmla="*/ 26 h 25"/>
                <a:gd name="T10" fmla="*/ 7 w 13"/>
                <a:gd name="T11" fmla="*/ 26 h 25"/>
                <a:gd name="T12" fmla="*/ 7 w 13"/>
                <a:gd name="T13" fmla="*/ 59 h 25"/>
                <a:gd name="T14" fmla="*/ 19 w 13"/>
                <a:gd name="T15" fmla="*/ 59 h 25"/>
                <a:gd name="T16" fmla="*/ 19 w 13"/>
                <a:gd name="T17" fmla="*/ 26 h 25"/>
                <a:gd name="T18" fmla="*/ 29 w 13"/>
                <a:gd name="T19" fmla="*/ 26 h 25"/>
                <a:gd name="T20" fmla="*/ 29 w 13"/>
                <a:gd name="T21" fmla="*/ 17 h 25"/>
                <a:gd name="T22" fmla="*/ 17 w 13"/>
                <a:gd name="T23" fmla="*/ 17 h 25"/>
                <a:gd name="T24" fmla="*/ 17 w 13"/>
                <a:gd name="T25" fmla="*/ 17 h 25"/>
                <a:gd name="T26" fmla="*/ 19 w 13"/>
                <a:gd name="T27" fmla="*/ 9 h 25"/>
                <a:gd name="T28" fmla="*/ 26 w 13"/>
                <a:gd name="T29" fmla="*/ 9 h 25"/>
                <a:gd name="T30" fmla="*/ 29 w 13"/>
                <a:gd name="T31" fmla="*/ 9 h 25"/>
                <a:gd name="T32" fmla="*/ 31 w 13"/>
                <a:gd name="T33" fmla="*/ 9 h 25"/>
                <a:gd name="T34" fmla="*/ 31 w 13"/>
                <a:gd name="T35" fmla="*/ 9 h 25"/>
                <a:gd name="T36" fmla="*/ 31 w 13"/>
                <a:gd name="T37" fmla="*/ 0 h 25"/>
                <a:gd name="T38" fmla="*/ 26 w 13"/>
                <a:gd name="T39" fmla="*/ 0 h 25"/>
                <a:gd name="T40" fmla="*/ 21 w 13"/>
                <a:gd name="T41" fmla="*/ 0 h 25"/>
                <a:gd name="T42" fmla="*/ 10 w 13"/>
                <a:gd name="T43" fmla="*/ 5 h 2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 h="25">
                  <a:moveTo>
                    <a:pt x="4" y="2"/>
                  </a:moveTo>
                  <a:cubicBezTo>
                    <a:pt x="3" y="3"/>
                    <a:pt x="3" y="4"/>
                    <a:pt x="3" y="6"/>
                  </a:cubicBezTo>
                  <a:cubicBezTo>
                    <a:pt x="3" y="7"/>
                    <a:pt x="3" y="7"/>
                    <a:pt x="3" y="7"/>
                  </a:cubicBezTo>
                  <a:cubicBezTo>
                    <a:pt x="3" y="7"/>
                    <a:pt x="1" y="7"/>
                    <a:pt x="0" y="7"/>
                  </a:cubicBezTo>
                  <a:cubicBezTo>
                    <a:pt x="0" y="8"/>
                    <a:pt x="0" y="10"/>
                    <a:pt x="0" y="11"/>
                  </a:cubicBezTo>
                  <a:cubicBezTo>
                    <a:pt x="1" y="11"/>
                    <a:pt x="3" y="11"/>
                    <a:pt x="3" y="11"/>
                  </a:cubicBezTo>
                  <a:cubicBezTo>
                    <a:pt x="3" y="11"/>
                    <a:pt x="3" y="24"/>
                    <a:pt x="3" y="25"/>
                  </a:cubicBezTo>
                  <a:cubicBezTo>
                    <a:pt x="3" y="25"/>
                    <a:pt x="7" y="25"/>
                    <a:pt x="8" y="25"/>
                  </a:cubicBezTo>
                  <a:cubicBezTo>
                    <a:pt x="8" y="24"/>
                    <a:pt x="8" y="11"/>
                    <a:pt x="8" y="11"/>
                  </a:cubicBezTo>
                  <a:cubicBezTo>
                    <a:pt x="8" y="11"/>
                    <a:pt x="11" y="11"/>
                    <a:pt x="12" y="11"/>
                  </a:cubicBezTo>
                  <a:cubicBezTo>
                    <a:pt x="12" y="10"/>
                    <a:pt x="12" y="8"/>
                    <a:pt x="12" y="7"/>
                  </a:cubicBezTo>
                  <a:cubicBezTo>
                    <a:pt x="11" y="7"/>
                    <a:pt x="7" y="7"/>
                    <a:pt x="7" y="7"/>
                  </a:cubicBezTo>
                  <a:cubicBezTo>
                    <a:pt x="7" y="7"/>
                    <a:pt x="7" y="7"/>
                    <a:pt x="7" y="7"/>
                  </a:cubicBezTo>
                  <a:cubicBezTo>
                    <a:pt x="7" y="6"/>
                    <a:pt x="8" y="5"/>
                    <a:pt x="8" y="4"/>
                  </a:cubicBezTo>
                  <a:cubicBezTo>
                    <a:pt x="9" y="4"/>
                    <a:pt x="9" y="4"/>
                    <a:pt x="11" y="4"/>
                  </a:cubicBezTo>
                  <a:cubicBezTo>
                    <a:pt x="11" y="4"/>
                    <a:pt x="11" y="4"/>
                    <a:pt x="12" y="4"/>
                  </a:cubicBezTo>
                  <a:cubicBezTo>
                    <a:pt x="12" y="4"/>
                    <a:pt x="13" y="4"/>
                    <a:pt x="13" y="4"/>
                  </a:cubicBezTo>
                  <a:cubicBezTo>
                    <a:pt x="13" y="4"/>
                    <a:pt x="13" y="4"/>
                    <a:pt x="13" y="4"/>
                  </a:cubicBezTo>
                  <a:cubicBezTo>
                    <a:pt x="13" y="3"/>
                    <a:pt x="13" y="1"/>
                    <a:pt x="13" y="0"/>
                  </a:cubicBezTo>
                  <a:cubicBezTo>
                    <a:pt x="13" y="0"/>
                    <a:pt x="12" y="0"/>
                    <a:pt x="11" y="0"/>
                  </a:cubicBezTo>
                  <a:cubicBezTo>
                    <a:pt x="11" y="0"/>
                    <a:pt x="10" y="0"/>
                    <a:pt x="9" y="0"/>
                  </a:cubicBezTo>
                  <a:cubicBezTo>
                    <a:pt x="7" y="0"/>
                    <a:pt x="5" y="1"/>
                    <a:pt x="4" y="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31" name="Freeform 32"/>
            <p:cNvSpPr>
              <a:spLocks/>
            </p:cNvSpPr>
            <p:nvPr/>
          </p:nvSpPr>
          <p:spPr bwMode="auto">
            <a:xfrm>
              <a:off x="1536" y="3308"/>
              <a:ext cx="47" cy="59"/>
            </a:xfrm>
            <a:custGeom>
              <a:avLst/>
              <a:gdLst>
                <a:gd name="T0" fmla="*/ 0 w 20"/>
                <a:gd name="T1" fmla="*/ 0 h 25"/>
                <a:gd name="T2" fmla="*/ 0 w 20"/>
                <a:gd name="T3" fmla="*/ 9 h 25"/>
                <a:gd name="T4" fmla="*/ 16 w 20"/>
                <a:gd name="T5" fmla="*/ 9 h 25"/>
                <a:gd name="T6" fmla="*/ 16 w 20"/>
                <a:gd name="T7" fmla="*/ 59 h 25"/>
                <a:gd name="T8" fmla="*/ 31 w 20"/>
                <a:gd name="T9" fmla="*/ 59 h 25"/>
                <a:gd name="T10" fmla="*/ 31 w 20"/>
                <a:gd name="T11" fmla="*/ 9 h 25"/>
                <a:gd name="T12" fmla="*/ 47 w 20"/>
                <a:gd name="T13" fmla="*/ 9 h 25"/>
                <a:gd name="T14" fmla="*/ 47 w 20"/>
                <a:gd name="T15" fmla="*/ 0 h 25"/>
                <a:gd name="T16" fmla="*/ 0 w 20"/>
                <a:gd name="T17" fmla="*/ 0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 h="25">
                  <a:moveTo>
                    <a:pt x="0" y="0"/>
                  </a:moveTo>
                  <a:cubicBezTo>
                    <a:pt x="0" y="1"/>
                    <a:pt x="0" y="4"/>
                    <a:pt x="0" y="4"/>
                  </a:cubicBezTo>
                  <a:cubicBezTo>
                    <a:pt x="1" y="4"/>
                    <a:pt x="7" y="4"/>
                    <a:pt x="7" y="4"/>
                  </a:cubicBezTo>
                  <a:cubicBezTo>
                    <a:pt x="7" y="4"/>
                    <a:pt x="7" y="24"/>
                    <a:pt x="7" y="25"/>
                  </a:cubicBezTo>
                  <a:cubicBezTo>
                    <a:pt x="8" y="25"/>
                    <a:pt x="12" y="25"/>
                    <a:pt x="13" y="25"/>
                  </a:cubicBezTo>
                  <a:cubicBezTo>
                    <a:pt x="13" y="24"/>
                    <a:pt x="13" y="4"/>
                    <a:pt x="13" y="4"/>
                  </a:cubicBezTo>
                  <a:cubicBezTo>
                    <a:pt x="13" y="4"/>
                    <a:pt x="19" y="4"/>
                    <a:pt x="20" y="4"/>
                  </a:cubicBezTo>
                  <a:cubicBezTo>
                    <a:pt x="20" y="4"/>
                    <a:pt x="20" y="1"/>
                    <a:pt x="20" y="0"/>
                  </a:cubicBezTo>
                  <a:cubicBezTo>
                    <a:pt x="19" y="0"/>
                    <a:pt x="1" y="0"/>
                    <a:pt x="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32" name="Freeform 33"/>
            <p:cNvSpPr>
              <a:spLocks noEditPoints="1"/>
            </p:cNvSpPr>
            <p:nvPr/>
          </p:nvSpPr>
          <p:spPr bwMode="auto">
            <a:xfrm>
              <a:off x="1583" y="3325"/>
              <a:ext cx="41" cy="42"/>
            </a:xfrm>
            <a:custGeom>
              <a:avLst/>
              <a:gdLst>
                <a:gd name="T0" fmla="*/ 5 w 17"/>
                <a:gd name="T1" fmla="*/ 5 h 18"/>
                <a:gd name="T2" fmla="*/ 0 w 17"/>
                <a:gd name="T3" fmla="*/ 21 h 18"/>
                <a:gd name="T4" fmla="*/ 5 w 17"/>
                <a:gd name="T5" fmla="*/ 37 h 18"/>
                <a:gd name="T6" fmla="*/ 24 w 17"/>
                <a:gd name="T7" fmla="*/ 42 h 18"/>
                <a:gd name="T8" fmla="*/ 29 w 17"/>
                <a:gd name="T9" fmla="*/ 42 h 18"/>
                <a:gd name="T10" fmla="*/ 34 w 17"/>
                <a:gd name="T11" fmla="*/ 42 h 18"/>
                <a:gd name="T12" fmla="*/ 39 w 17"/>
                <a:gd name="T13" fmla="*/ 40 h 18"/>
                <a:gd name="T14" fmla="*/ 41 w 17"/>
                <a:gd name="T15" fmla="*/ 40 h 18"/>
                <a:gd name="T16" fmla="*/ 41 w 17"/>
                <a:gd name="T17" fmla="*/ 30 h 18"/>
                <a:gd name="T18" fmla="*/ 41 w 17"/>
                <a:gd name="T19" fmla="*/ 30 h 18"/>
                <a:gd name="T20" fmla="*/ 39 w 17"/>
                <a:gd name="T21" fmla="*/ 30 h 18"/>
                <a:gd name="T22" fmla="*/ 34 w 17"/>
                <a:gd name="T23" fmla="*/ 33 h 18"/>
                <a:gd name="T24" fmla="*/ 31 w 17"/>
                <a:gd name="T25" fmla="*/ 33 h 18"/>
                <a:gd name="T26" fmla="*/ 27 w 17"/>
                <a:gd name="T27" fmla="*/ 35 h 18"/>
                <a:gd name="T28" fmla="*/ 19 w 17"/>
                <a:gd name="T29" fmla="*/ 33 h 18"/>
                <a:gd name="T30" fmla="*/ 17 w 17"/>
                <a:gd name="T31" fmla="*/ 33 h 18"/>
                <a:gd name="T32" fmla="*/ 12 w 17"/>
                <a:gd name="T33" fmla="*/ 28 h 18"/>
                <a:gd name="T34" fmla="*/ 12 w 17"/>
                <a:gd name="T35" fmla="*/ 23 h 18"/>
                <a:gd name="T36" fmla="*/ 12 w 17"/>
                <a:gd name="T37" fmla="*/ 23 h 18"/>
                <a:gd name="T38" fmla="*/ 41 w 17"/>
                <a:gd name="T39" fmla="*/ 23 h 18"/>
                <a:gd name="T40" fmla="*/ 41 w 17"/>
                <a:gd name="T41" fmla="*/ 19 h 18"/>
                <a:gd name="T42" fmla="*/ 36 w 17"/>
                <a:gd name="T43" fmla="*/ 5 h 18"/>
                <a:gd name="T44" fmla="*/ 22 w 17"/>
                <a:gd name="T45" fmla="*/ 0 h 18"/>
                <a:gd name="T46" fmla="*/ 5 w 17"/>
                <a:gd name="T47" fmla="*/ 5 h 18"/>
                <a:gd name="T48" fmla="*/ 22 w 17"/>
                <a:gd name="T49" fmla="*/ 7 h 18"/>
                <a:gd name="T50" fmla="*/ 27 w 17"/>
                <a:gd name="T51" fmla="*/ 9 h 18"/>
                <a:gd name="T52" fmla="*/ 29 w 17"/>
                <a:gd name="T53" fmla="*/ 16 h 18"/>
                <a:gd name="T54" fmla="*/ 29 w 17"/>
                <a:gd name="T55" fmla="*/ 16 h 18"/>
                <a:gd name="T56" fmla="*/ 12 w 17"/>
                <a:gd name="T57" fmla="*/ 16 h 18"/>
                <a:gd name="T58" fmla="*/ 12 w 17"/>
                <a:gd name="T59" fmla="*/ 16 h 18"/>
                <a:gd name="T60" fmla="*/ 14 w 17"/>
                <a:gd name="T61" fmla="*/ 9 h 18"/>
                <a:gd name="T62" fmla="*/ 22 w 17"/>
                <a:gd name="T63" fmla="*/ 7 h 1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 h="18">
                  <a:moveTo>
                    <a:pt x="2" y="2"/>
                  </a:moveTo>
                  <a:cubicBezTo>
                    <a:pt x="1" y="4"/>
                    <a:pt x="0" y="6"/>
                    <a:pt x="0" y="9"/>
                  </a:cubicBezTo>
                  <a:cubicBezTo>
                    <a:pt x="0" y="12"/>
                    <a:pt x="1" y="14"/>
                    <a:pt x="2" y="16"/>
                  </a:cubicBezTo>
                  <a:cubicBezTo>
                    <a:pt x="4" y="17"/>
                    <a:pt x="7" y="18"/>
                    <a:pt x="10" y="18"/>
                  </a:cubicBezTo>
                  <a:cubicBezTo>
                    <a:pt x="11" y="18"/>
                    <a:pt x="12" y="18"/>
                    <a:pt x="12" y="18"/>
                  </a:cubicBezTo>
                  <a:cubicBezTo>
                    <a:pt x="13" y="18"/>
                    <a:pt x="14" y="18"/>
                    <a:pt x="14" y="18"/>
                  </a:cubicBezTo>
                  <a:cubicBezTo>
                    <a:pt x="15" y="17"/>
                    <a:pt x="15" y="17"/>
                    <a:pt x="16" y="17"/>
                  </a:cubicBezTo>
                  <a:cubicBezTo>
                    <a:pt x="16" y="17"/>
                    <a:pt x="17" y="17"/>
                    <a:pt x="17" y="17"/>
                  </a:cubicBezTo>
                  <a:cubicBezTo>
                    <a:pt x="17" y="16"/>
                    <a:pt x="17" y="13"/>
                    <a:pt x="17" y="13"/>
                  </a:cubicBezTo>
                  <a:cubicBezTo>
                    <a:pt x="17" y="13"/>
                    <a:pt x="17" y="13"/>
                    <a:pt x="17" y="13"/>
                  </a:cubicBezTo>
                  <a:cubicBezTo>
                    <a:pt x="16" y="13"/>
                    <a:pt x="16" y="13"/>
                    <a:pt x="16" y="13"/>
                  </a:cubicBezTo>
                  <a:cubicBezTo>
                    <a:pt x="15" y="13"/>
                    <a:pt x="15" y="14"/>
                    <a:pt x="14" y="14"/>
                  </a:cubicBezTo>
                  <a:cubicBezTo>
                    <a:pt x="14" y="14"/>
                    <a:pt x="13" y="14"/>
                    <a:pt x="13" y="14"/>
                  </a:cubicBezTo>
                  <a:cubicBezTo>
                    <a:pt x="12" y="15"/>
                    <a:pt x="11" y="15"/>
                    <a:pt x="11" y="15"/>
                  </a:cubicBezTo>
                  <a:cubicBezTo>
                    <a:pt x="10" y="15"/>
                    <a:pt x="9" y="15"/>
                    <a:pt x="8" y="14"/>
                  </a:cubicBezTo>
                  <a:cubicBezTo>
                    <a:pt x="8" y="14"/>
                    <a:pt x="7" y="14"/>
                    <a:pt x="7" y="14"/>
                  </a:cubicBezTo>
                  <a:cubicBezTo>
                    <a:pt x="6" y="13"/>
                    <a:pt x="6" y="13"/>
                    <a:pt x="5" y="12"/>
                  </a:cubicBezTo>
                  <a:cubicBezTo>
                    <a:pt x="5" y="12"/>
                    <a:pt x="5" y="11"/>
                    <a:pt x="5" y="10"/>
                  </a:cubicBezTo>
                  <a:cubicBezTo>
                    <a:pt x="5" y="10"/>
                    <a:pt x="5" y="10"/>
                    <a:pt x="5" y="10"/>
                  </a:cubicBezTo>
                  <a:cubicBezTo>
                    <a:pt x="5" y="10"/>
                    <a:pt x="17" y="10"/>
                    <a:pt x="17" y="10"/>
                  </a:cubicBezTo>
                  <a:cubicBezTo>
                    <a:pt x="17" y="9"/>
                    <a:pt x="17" y="8"/>
                    <a:pt x="17" y="8"/>
                  </a:cubicBezTo>
                  <a:cubicBezTo>
                    <a:pt x="17" y="5"/>
                    <a:pt x="16" y="3"/>
                    <a:pt x="15" y="2"/>
                  </a:cubicBezTo>
                  <a:cubicBezTo>
                    <a:pt x="14" y="0"/>
                    <a:pt x="12" y="0"/>
                    <a:pt x="9" y="0"/>
                  </a:cubicBezTo>
                  <a:cubicBezTo>
                    <a:pt x="6" y="0"/>
                    <a:pt x="4" y="1"/>
                    <a:pt x="2" y="2"/>
                  </a:cubicBezTo>
                  <a:close/>
                  <a:moveTo>
                    <a:pt x="9" y="3"/>
                  </a:moveTo>
                  <a:cubicBezTo>
                    <a:pt x="10" y="3"/>
                    <a:pt x="11" y="3"/>
                    <a:pt x="11" y="4"/>
                  </a:cubicBezTo>
                  <a:cubicBezTo>
                    <a:pt x="12" y="4"/>
                    <a:pt x="12" y="5"/>
                    <a:pt x="12" y="7"/>
                  </a:cubicBezTo>
                  <a:cubicBezTo>
                    <a:pt x="12" y="7"/>
                    <a:pt x="12" y="7"/>
                    <a:pt x="12" y="7"/>
                  </a:cubicBezTo>
                  <a:cubicBezTo>
                    <a:pt x="5" y="7"/>
                    <a:pt x="5" y="7"/>
                    <a:pt x="5" y="7"/>
                  </a:cubicBezTo>
                  <a:cubicBezTo>
                    <a:pt x="5" y="7"/>
                    <a:pt x="5" y="7"/>
                    <a:pt x="5" y="7"/>
                  </a:cubicBezTo>
                  <a:cubicBezTo>
                    <a:pt x="5" y="5"/>
                    <a:pt x="5" y="4"/>
                    <a:pt x="6" y="4"/>
                  </a:cubicBezTo>
                  <a:cubicBezTo>
                    <a:pt x="7" y="3"/>
                    <a:pt x="8" y="3"/>
                    <a:pt x="9" y="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33" name="Freeform 34"/>
            <p:cNvSpPr>
              <a:spLocks/>
            </p:cNvSpPr>
            <p:nvPr/>
          </p:nvSpPr>
          <p:spPr bwMode="auto">
            <a:xfrm>
              <a:off x="1631" y="3325"/>
              <a:ext cx="37" cy="42"/>
            </a:xfrm>
            <a:custGeom>
              <a:avLst/>
              <a:gdLst>
                <a:gd name="T0" fmla="*/ 14 w 16"/>
                <a:gd name="T1" fmla="*/ 0 h 18"/>
                <a:gd name="T2" fmla="*/ 7 w 16"/>
                <a:gd name="T3" fmla="*/ 5 h 18"/>
                <a:gd name="T4" fmla="*/ 2 w 16"/>
                <a:gd name="T5" fmla="*/ 12 h 18"/>
                <a:gd name="T6" fmla="*/ 0 w 16"/>
                <a:gd name="T7" fmla="*/ 21 h 18"/>
                <a:gd name="T8" fmla="*/ 2 w 16"/>
                <a:gd name="T9" fmla="*/ 30 h 18"/>
                <a:gd name="T10" fmla="*/ 7 w 16"/>
                <a:gd name="T11" fmla="*/ 37 h 18"/>
                <a:gd name="T12" fmla="*/ 14 w 16"/>
                <a:gd name="T13" fmla="*/ 42 h 18"/>
                <a:gd name="T14" fmla="*/ 23 w 16"/>
                <a:gd name="T15" fmla="*/ 42 h 18"/>
                <a:gd name="T16" fmla="*/ 28 w 16"/>
                <a:gd name="T17" fmla="*/ 42 h 18"/>
                <a:gd name="T18" fmla="*/ 30 w 16"/>
                <a:gd name="T19" fmla="*/ 42 h 18"/>
                <a:gd name="T20" fmla="*/ 35 w 16"/>
                <a:gd name="T21" fmla="*/ 40 h 18"/>
                <a:gd name="T22" fmla="*/ 37 w 16"/>
                <a:gd name="T23" fmla="*/ 40 h 18"/>
                <a:gd name="T24" fmla="*/ 37 w 16"/>
                <a:gd name="T25" fmla="*/ 30 h 18"/>
                <a:gd name="T26" fmla="*/ 35 w 16"/>
                <a:gd name="T27" fmla="*/ 30 h 18"/>
                <a:gd name="T28" fmla="*/ 35 w 16"/>
                <a:gd name="T29" fmla="*/ 30 h 18"/>
                <a:gd name="T30" fmla="*/ 32 w 16"/>
                <a:gd name="T31" fmla="*/ 33 h 18"/>
                <a:gd name="T32" fmla="*/ 28 w 16"/>
                <a:gd name="T33" fmla="*/ 33 h 18"/>
                <a:gd name="T34" fmla="*/ 23 w 16"/>
                <a:gd name="T35" fmla="*/ 35 h 18"/>
                <a:gd name="T36" fmla="*/ 16 w 16"/>
                <a:gd name="T37" fmla="*/ 30 h 18"/>
                <a:gd name="T38" fmla="*/ 12 w 16"/>
                <a:gd name="T39" fmla="*/ 21 h 18"/>
                <a:gd name="T40" fmla="*/ 16 w 16"/>
                <a:gd name="T41" fmla="*/ 12 h 18"/>
                <a:gd name="T42" fmla="*/ 23 w 16"/>
                <a:gd name="T43" fmla="*/ 7 h 18"/>
                <a:gd name="T44" fmla="*/ 28 w 16"/>
                <a:gd name="T45" fmla="*/ 7 h 18"/>
                <a:gd name="T46" fmla="*/ 30 w 16"/>
                <a:gd name="T47" fmla="*/ 9 h 18"/>
                <a:gd name="T48" fmla="*/ 35 w 16"/>
                <a:gd name="T49" fmla="*/ 12 h 18"/>
                <a:gd name="T50" fmla="*/ 35 w 16"/>
                <a:gd name="T51" fmla="*/ 12 h 18"/>
                <a:gd name="T52" fmla="*/ 37 w 16"/>
                <a:gd name="T53" fmla="*/ 12 h 18"/>
                <a:gd name="T54" fmla="*/ 37 w 16"/>
                <a:gd name="T55" fmla="*/ 2 h 18"/>
                <a:gd name="T56" fmla="*/ 30 w 16"/>
                <a:gd name="T57" fmla="*/ 0 h 18"/>
                <a:gd name="T58" fmla="*/ 23 w 16"/>
                <a:gd name="T59" fmla="*/ 0 h 18"/>
                <a:gd name="T60" fmla="*/ 14 w 16"/>
                <a:gd name="T61" fmla="*/ 0 h 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6" h="18">
                  <a:moveTo>
                    <a:pt x="6" y="0"/>
                  </a:moveTo>
                  <a:cubicBezTo>
                    <a:pt x="5" y="1"/>
                    <a:pt x="4" y="1"/>
                    <a:pt x="3" y="2"/>
                  </a:cubicBezTo>
                  <a:cubicBezTo>
                    <a:pt x="2" y="3"/>
                    <a:pt x="2" y="4"/>
                    <a:pt x="1" y="5"/>
                  </a:cubicBezTo>
                  <a:cubicBezTo>
                    <a:pt x="1" y="6"/>
                    <a:pt x="0" y="7"/>
                    <a:pt x="0" y="9"/>
                  </a:cubicBezTo>
                  <a:cubicBezTo>
                    <a:pt x="0" y="11"/>
                    <a:pt x="1" y="12"/>
                    <a:pt x="1" y="13"/>
                  </a:cubicBezTo>
                  <a:cubicBezTo>
                    <a:pt x="1" y="14"/>
                    <a:pt x="2" y="15"/>
                    <a:pt x="3" y="16"/>
                  </a:cubicBezTo>
                  <a:cubicBezTo>
                    <a:pt x="4" y="17"/>
                    <a:pt x="5" y="17"/>
                    <a:pt x="6" y="18"/>
                  </a:cubicBezTo>
                  <a:cubicBezTo>
                    <a:pt x="7" y="18"/>
                    <a:pt x="9" y="18"/>
                    <a:pt x="10" y="18"/>
                  </a:cubicBezTo>
                  <a:cubicBezTo>
                    <a:pt x="11" y="18"/>
                    <a:pt x="11" y="18"/>
                    <a:pt x="12" y="18"/>
                  </a:cubicBezTo>
                  <a:cubicBezTo>
                    <a:pt x="12" y="18"/>
                    <a:pt x="13" y="18"/>
                    <a:pt x="13" y="18"/>
                  </a:cubicBezTo>
                  <a:cubicBezTo>
                    <a:pt x="14" y="18"/>
                    <a:pt x="14" y="17"/>
                    <a:pt x="15" y="17"/>
                  </a:cubicBezTo>
                  <a:cubicBezTo>
                    <a:pt x="15" y="17"/>
                    <a:pt x="15" y="17"/>
                    <a:pt x="16" y="17"/>
                  </a:cubicBezTo>
                  <a:cubicBezTo>
                    <a:pt x="16" y="16"/>
                    <a:pt x="16" y="13"/>
                    <a:pt x="16" y="13"/>
                  </a:cubicBezTo>
                  <a:cubicBezTo>
                    <a:pt x="15" y="13"/>
                    <a:pt x="15" y="13"/>
                    <a:pt x="15" y="13"/>
                  </a:cubicBezTo>
                  <a:cubicBezTo>
                    <a:pt x="15" y="13"/>
                    <a:pt x="15" y="13"/>
                    <a:pt x="15" y="13"/>
                  </a:cubicBezTo>
                  <a:cubicBezTo>
                    <a:pt x="14" y="13"/>
                    <a:pt x="14" y="14"/>
                    <a:pt x="14" y="14"/>
                  </a:cubicBezTo>
                  <a:cubicBezTo>
                    <a:pt x="13" y="14"/>
                    <a:pt x="13" y="14"/>
                    <a:pt x="12" y="14"/>
                  </a:cubicBezTo>
                  <a:cubicBezTo>
                    <a:pt x="12" y="15"/>
                    <a:pt x="11" y="15"/>
                    <a:pt x="10" y="15"/>
                  </a:cubicBezTo>
                  <a:cubicBezTo>
                    <a:pt x="9" y="15"/>
                    <a:pt x="8" y="14"/>
                    <a:pt x="7" y="13"/>
                  </a:cubicBezTo>
                  <a:cubicBezTo>
                    <a:pt x="6" y="12"/>
                    <a:pt x="5" y="11"/>
                    <a:pt x="5" y="9"/>
                  </a:cubicBezTo>
                  <a:cubicBezTo>
                    <a:pt x="5" y="7"/>
                    <a:pt x="6" y="6"/>
                    <a:pt x="7" y="5"/>
                  </a:cubicBezTo>
                  <a:cubicBezTo>
                    <a:pt x="7" y="4"/>
                    <a:pt x="9" y="3"/>
                    <a:pt x="10" y="3"/>
                  </a:cubicBezTo>
                  <a:cubicBezTo>
                    <a:pt x="11" y="3"/>
                    <a:pt x="11" y="3"/>
                    <a:pt x="12" y="3"/>
                  </a:cubicBezTo>
                  <a:cubicBezTo>
                    <a:pt x="13" y="4"/>
                    <a:pt x="13" y="4"/>
                    <a:pt x="13" y="4"/>
                  </a:cubicBezTo>
                  <a:cubicBezTo>
                    <a:pt x="14" y="4"/>
                    <a:pt x="14" y="5"/>
                    <a:pt x="15" y="5"/>
                  </a:cubicBezTo>
                  <a:cubicBezTo>
                    <a:pt x="15" y="5"/>
                    <a:pt x="15" y="5"/>
                    <a:pt x="15" y="5"/>
                  </a:cubicBezTo>
                  <a:cubicBezTo>
                    <a:pt x="15" y="5"/>
                    <a:pt x="15" y="5"/>
                    <a:pt x="16" y="5"/>
                  </a:cubicBezTo>
                  <a:cubicBezTo>
                    <a:pt x="16" y="5"/>
                    <a:pt x="16" y="1"/>
                    <a:pt x="16" y="1"/>
                  </a:cubicBezTo>
                  <a:cubicBezTo>
                    <a:pt x="15" y="1"/>
                    <a:pt x="14" y="0"/>
                    <a:pt x="13" y="0"/>
                  </a:cubicBezTo>
                  <a:cubicBezTo>
                    <a:pt x="12" y="0"/>
                    <a:pt x="11" y="0"/>
                    <a:pt x="10" y="0"/>
                  </a:cubicBezTo>
                  <a:cubicBezTo>
                    <a:pt x="9" y="0"/>
                    <a:pt x="7" y="0"/>
                    <a:pt x="6"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34" name="Freeform 35"/>
            <p:cNvSpPr>
              <a:spLocks/>
            </p:cNvSpPr>
            <p:nvPr/>
          </p:nvSpPr>
          <p:spPr bwMode="auto">
            <a:xfrm>
              <a:off x="1678" y="3308"/>
              <a:ext cx="38" cy="59"/>
            </a:xfrm>
            <a:custGeom>
              <a:avLst/>
              <a:gdLst>
                <a:gd name="T0" fmla="*/ 0 w 16"/>
                <a:gd name="T1" fmla="*/ 0 h 25"/>
                <a:gd name="T2" fmla="*/ 0 w 16"/>
                <a:gd name="T3" fmla="*/ 59 h 25"/>
                <a:gd name="T4" fmla="*/ 12 w 16"/>
                <a:gd name="T5" fmla="*/ 59 h 25"/>
                <a:gd name="T6" fmla="*/ 12 w 16"/>
                <a:gd name="T7" fmla="*/ 28 h 25"/>
                <a:gd name="T8" fmla="*/ 12 w 16"/>
                <a:gd name="T9" fmla="*/ 28 h 25"/>
                <a:gd name="T10" fmla="*/ 17 w 16"/>
                <a:gd name="T11" fmla="*/ 26 h 25"/>
                <a:gd name="T12" fmla="*/ 19 w 16"/>
                <a:gd name="T13" fmla="*/ 26 h 25"/>
                <a:gd name="T14" fmla="*/ 24 w 16"/>
                <a:gd name="T15" fmla="*/ 26 h 25"/>
                <a:gd name="T16" fmla="*/ 26 w 16"/>
                <a:gd name="T17" fmla="*/ 28 h 25"/>
                <a:gd name="T18" fmla="*/ 26 w 16"/>
                <a:gd name="T19" fmla="*/ 33 h 25"/>
                <a:gd name="T20" fmla="*/ 26 w 16"/>
                <a:gd name="T21" fmla="*/ 38 h 25"/>
                <a:gd name="T22" fmla="*/ 26 w 16"/>
                <a:gd name="T23" fmla="*/ 59 h 25"/>
                <a:gd name="T24" fmla="*/ 38 w 16"/>
                <a:gd name="T25" fmla="*/ 59 h 25"/>
                <a:gd name="T26" fmla="*/ 38 w 16"/>
                <a:gd name="T27" fmla="*/ 31 h 25"/>
                <a:gd name="T28" fmla="*/ 36 w 16"/>
                <a:gd name="T29" fmla="*/ 19 h 25"/>
                <a:gd name="T30" fmla="*/ 26 w 16"/>
                <a:gd name="T31" fmla="*/ 17 h 25"/>
                <a:gd name="T32" fmla="*/ 19 w 16"/>
                <a:gd name="T33" fmla="*/ 17 h 25"/>
                <a:gd name="T34" fmla="*/ 12 w 16"/>
                <a:gd name="T35" fmla="*/ 21 h 25"/>
                <a:gd name="T36" fmla="*/ 12 w 16"/>
                <a:gd name="T37" fmla="*/ 24 h 25"/>
                <a:gd name="T38" fmla="*/ 12 w 16"/>
                <a:gd name="T39" fmla="*/ 0 h 25"/>
                <a:gd name="T40" fmla="*/ 0 w 16"/>
                <a:gd name="T41" fmla="*/ 0 h 2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 h="25">
                  <a:moveTo>
                    <a:pt x="0" y="0"/>
                  </a:moveTo>
                  <a:cubicBezTo>
                    <a:pt x="0" y="1"/>
                    <a:pt x="0" y="24"/>
                    <a:pt x="0" y="25"/>
                  </a:cubicBezTo>
                  <a:cubicBezTo>
                    <a:pt x="0" y="25"/>
                    <a:pt x="4" y="25"/>
                    <a:pt x="5" y="25"/>
                  </a:cubicBezTo>
                  <a:cubicBezTo>
                    <a:pt x="5" y="24"/>
                    <a:pt x="5" y="12"/>
                    <a:pt x="5" y="12"/>
                  </a:cubicBezTo>
                  <a:cubicBezTo>
                    <a:pt x="5" y="12"/>
                    <a:pt x="5" y="12"/>
                    <a:pt x="5" y="12"/>
                  </a:cubicBezTo>
                  <a:cubicBezTo>
                    <a:pt x="6" y="12"/>
                    <a:pt x="6" y="11"/>
                    <a:pt x="7" y="11"/>
                  </a:cubicBezTo>
                  <a:cubicBezTo>
                    <a:pt x="7" y="11"/>
                    <a:pt x="8" y="11"/>
                    <a:pt x="8" y="11"/>
                  </a:cubicBezTo>
                  <a:cubicBezTo>
                    <a:pt x="9" y="11"/>
                    <a:pt x="9" y="11"/>
                    <a:pt x="10" y="11"/>
                  </a:cubicBezTo>
                  <a:cubicBezTo>
                    <a:pt x="10" y="11"/>
                    <a:pt x="10" y="12"/>
                    <a:pt x="11" y="12"/>
                  </a:cubicBezTo>
                  <a:cubicBezTo>
                    <a:pt x="11" y="13"/>
                    <a:pt x="11" y="13"/>
                    <a:pt x="11" y="14"/>
                  </a:cubicBezTo>
                  <a:cubicBezTo>
                    <a:pt x="11" y="15"/>
                    <a:pt x="11" y="15"/>
                    <a:pt x="11" y="16"/>
                  </a:cubicBezTo>
                  <a:cubicBezTo>
                    <a:pt x="11" y="16"/>
                    <a:pt x="11" y="24"/>
                    <a:pt x="11" y="25"/>
                  </a:cubicBezTo>
                  <a:cubicBezTo>
                    <a:pt x="12" y="25"/>
                    <a:pt x="16" y="25"/>
                    <a:pt x="16" y="25"/>
                  </a:cubicBezTo>
                  <a:cubicBezTo>
                    <a:pt x="16" y="24"/>
                    <a:pt x="16" y="13"/>
                    <a:pt x="16" y="13"/>
                  </a:cubicBezTo>
                  <a:cubicBezTo>
                    <a:pt x="16" y="11"/>
                    <a:pt x="16" y="9"/>
                    <a:pt x="15" y="8"/>
                  </a:cubicBezTo>
                  <a:cubicBezTo>
                    <a:pt x="14" y="7"/>
                    <a:pt x="12" y="7"/>
                    <a:pt x="11" y="7"/>
                  </a:cubicBezTo>
                  <a:cubicBezTo>
                    <a:pt x="10" y="7"/>
                    <a:pt x="9" y="7"/>
                    <a:pt x="8" y="7"/>
                  </a:cubicBezTo>
                  <a:cubicBezTo>
                    <a:pt x="7" y="8"/>
                    <a:pt x="6" y="8"/>
                    <a:pt x="5" y="9"/>
                  </a:cubicBezTo>
                  <a:cubicBezTo>
                    <a:pt x="5" y="10"/>
                    <a:pt x="5" y="10"/>
                    <a:pt x="5" y="10"/>
                  </a:cubicBezTo>
                  <a:cubicBezTo>
                    <a:pt x="5" y="10"/>
                    <a:pt x="5" y="1"/>
                    <a:pt x="5" y="0"/>
                  </a:cubicBezTo>
                  <a:cubicBezTo>
                    <a:pt x="4" y="0"/>
                    <a:pt x="0" y="0"/>
                    <a:pt x="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35" name="Freeform 36"/>
            <p:cNvSpPr>
              <a:spLocks/>
            </p:cNvSpPr>
            <p:nvPr/>
          </p:nvSpPr>
          <p:spPr bwMode="auto">
            <a:xfrm>
              <a:off x="1730" y="3325"/>
              <a:ext cx="38" cy="42"/>
            </a:xfrm>
            <a:custGeom>
              <a:avLst/>
              <a:gdLst>
                <a:gd name="T0" fmla="*/ 19 w 16"/>
                <a:gd name="T1" fmla="*/ 0 h 18"/>
                <a:gd name="T2" fmla="*/ 12 w 16"/>
                <a:gd name="T3" fmla="*/ 5 h 18"/>
                <a:gd name="T4" fmla="*/ 12 w 16"/>
                <a:gd name="T5" fmla="*/ 7 h 18"/>
                <a:gd name="T6" fmla="*/ 12 w 16"/>
                <a:gd name="T7" fmla="*/ 0 h 18"/>
                <a:gd name="T8" fmla="*/ 0 w 16"/>
                <a:gd name="T9" fmla="*/ 0 h 18"/>
                <a:gd name="T10" fmla="*/ 0 w 16"/>
                <a:gd name="T11" fmla="*/ 42 h 18"/>
                <a:gd name="T12" fmla="*/ 12 w 16"/>
                <a:gd name="T13" fmla="*/ 42 h 18"/>
                <a:gd name="T14" fmla="*/ 12 w 16"/>
                <a:gd name="T15" fmla="*/ 12 h 18"/>
                <a:gd name="T16" fmla="*/ 12 w 16"/>
                <a:gd name="T17" fmla="*/ 12 h 18"/>
                <a:gd name="T18" fmla="*/ 17 w 16"/>
                <a:gd name="T19" fmla="*/ 9 h 18"/>
                <a:gd name="T20" fmla="*/ 19 w 16"/>
                <a:gd name="T21" fmla="*/ 9 h 18"/>
                <a:gd name="T22" fmla="*/ 24 w 16"/>
                <a:gd name="T23" fmla="*/ 9 h 18"/>
                <a:gd name="T24" fmla="*/ 26 w 16"/>
                <a:gd name="T25" fmla="*/ 12 h 18"/>
                <a:gd name="T26" fmla="*/ 26 w 16"/>
                <a:gd name="T27" fmla="*/ 16 h 18"/>
                <a:gd name="T28" fmla="*/ 26 w 16"/>
                <a:gd name="T29" fmla="*/ 21 h 18"/>
                <a:gd name="T30" fmla="*/ 26 w 16"/>
                <a:gd name="T31" fmla="*/ 42 h 18"/>
                <a:gd name="T32" fmla="*/ 38 w 16"/>
                <a:gd name="T33" fmla="*/ 42 h 18"/>
                <a:gd name="T34" fmla="*/ 38 w 16"/>
                <a:gd name="T35" fmla="*/ 14 h 18"/>
                <a:gd name="T36" fmla="*/ 36 w 16"/>
                <a:gd name="T37" fmla="*/ 2 h 18"/>
                <a:gd name="T38" fmla="*/ 26 w 16"/>
                <a:gd name="T39" fmla="*/ 0 h 18"/>
                <a:gd name="T40" fmla="*/ 19 w 16"/>
                <a:gd name="T41" fmla="*/ 0 h 1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 h="18">
                  <a:moveTo>
                    <a:pt x="8" y="0"/>
                  </a:moveTo>
                  <a:cubicBezTo>
                    <a:pt x="7" y="1"/>
                    <a:pt x="6" y="1"/>
                    <a:pt x="5" y="2"/>
                  </a:cubicBezTo>
                  <a:cubicBezTo>
                    <a:pt x="5" y="3"/>
                    <a:pt x="5" y="3"/>
                    <a:pt x="5" y="3"/>
                  </a:cubicBezTo>
                  <a:cubicBezTo>
                    <a:pt x="5" y="3"/>
                    <a:pt x="5" y="1"/>
                    <a:pt x="5" y="0"/>
                  </a:cubicBezTo>
                  <a:cubicBezTo>
                    <a:pt x="4" y="0"/>
                    <a:pt x="0" y="0"/>
                    <a:pt x="0" y="0"/>
                  </a:cubicBezTo>
                  <a:cubicBezTo>
                    <a:pt x="0" y="1"/>
                    <a:pt x="0" y="17"/>
                    <a:pt x="0" y="18"/>
                  </a:cubicBezTo>
                  <a:cubicBezTo>
                    <a:pt x="0" y="18"/>
                    <a:pt x="4" y="18"/>
                    <a:pt x="5" y="18"/>
                  </a:cubicBezTo>
                  <a:cubicBezTo>
                    <a:pt x="5" y="17"/>
                    <a:pt x="5" y="5"/>
                    <a:pt x="5" y="5"/>
                  </a:cubicBezTo>
                  <a:cubicBezTo>
                    <a:pt x="5" y="5"/>
                    <a:pt x="5" y="5"/>
                    <a:pt x="5" y="5"/>
                  </a:cubicBezTo>
                  <a:cubicBezTo>
                    <a:pt x="5" y="5"/>
                    <a:pt x="6" y="4"/>
                    <a:pt x="7" y="4"/>
                  </a:cubicBezTo>
                  <a:cubicBezTo>
                    <a:pt x="7" y="4"/>
                    <a:pt x="8" y="4"/>
                    <a:pt x="8" y="4"/>
                  </a:cubicBezTo>
                  <a:cubicBezTo>
                    <a:pt x="9" y="4"/>
                    <a:pt x="9" y="4"/>
                    <a:pt x="10" y="4"/>
                  </a:cubicBezTo>
                  <a:cubicBezTo>
                    <a:pt x="10" y="4"/>
                    <a:pt x="10" y="5"/>
                    <a:pt x="11" y="5"/>
                  </a:cubicBezTo>
                  <a:cubicBezTo>
                    <a:pt x="11" y="6"/>
                    <a:pt x="11" y="6"/>
                    <a:pt x="11" y="7"/>
                  </a:cubicBezTo>
                  <a:cubicBezTo>
                    <a:pt x="11" y="8"/>
                    <a:pt x="11" y="8"/>
                    <a:pt x="11" y="9"/>
                  </a:cubicBezTo>
                  <a:cubicBezTo>
                    <a:pt x="11" y="9"/>
                    <a:pt x="11" y="17"/>
                    <a:pt x="11" y="18"/>
                  </a:cubicBezTo>
                  <a:cubicBezTo>
                    <a:pt x="12" y="18"/>
                    <a:pt x="16" y="18"/>
                    <a:pt x="16" y="18"/>
                  </a:cubicBezTo>
                  <a:cubicBezTo>
                    <a:pt x="16" y="17"/>
                    <a:pt x="16" y="6"/>
                    <a:pt x="16" y="6"/>
                  </a:cubicBezTo>
                  <a:cubicBezTo>
                    <a:pt x="16" y="4"/>
                    <a:pt x="16" y="2"/>
                    <a:pt x="15" y="1"/>
                  </a:cubicBezTo>
                  <a:cubicBezTo>
                    <a:pt x="14" y="0"/>
                    <a:pt x="12" y="0"/>
                    <a:pt x="11" y="0"/>
                  </a:cubicBezTo>
                  <a:cubicBezTo>
                    <a:pt x="10" y="0"/>
                    <a:pt x="9" y="0"/>
                    <a:pt x="8"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36" name="Freeform 37"/>
            <p:cNvSpPr>
              <a:spLocks noEditPoints="1"/>
            </p:cNvSpPr>
            <p:nvPr/>
          </p:nvSpPr>
          <p:spPr bwMode="auto">
            <a:xfrm>
              <a:off x="1777" y="3325"/>
              <a:ext cx="43" cy="42"/>
            </a:xfrm>
            <a:custGeom>
              <a:avLst/>
              <a:gdLst>
                <a:gd name="T0" fmla="*/ 7 w 18"/>
                <a:gd name="T1" fmla="*/ 5 h 18"/>
                <a:gd name="T2" fmla="*/ 7 w 18"/>
                <a:gd name="T3" fmla="*/ 5 h 18"/>
                <a:gd name="T4" fmla="*/ 0 w 18"/>
                <a:gd name="T5" fmla="*/ 21 h 18"/>
                <a:gd name="T6" fmla="*/ 7 w 18"/>
                <a:gd name="T7" fmla="*/ 37 h 18"/>
                <a:gd name="T8" fmla="*/ 22 w 18"/>
                <a:gd name="T9" fmla="*/ 42 h 18"/>
                <a:gd name="T10" fmla="*/ 38 w 18"/>
                <a:gd name="T11" fmla="*/ 37 h 18"/>
                <a:gd name="T12" fmla="*/ 43 w 18"/>
                <a:gd name="T13" fmla="*/ 21 h 18"/>
                <a:gd name="T14" fmla="*/ 38 w 18"/>
                <a:gd name="T15" fmla="*/ 5 h 18"/>
                <a:gd name="T16" fmla="*/ 22 w 18"/>
                <a:gd name="T17" fmla="*/ 0 h 18"/>
                <a:gd name="T18" fmla="*/ 7 w 18"/>
                <a:gd name="T19" fmla="*/ 5 h 18"/>
                <a:gd name="T20" fmla="*/ 17 w 18"/>
                <a:gd name="T21" fmla="*/ 30 h 18"/>
                <a:gd name="T22" fmla="*/ 14 w 18"/>
                <a:gd name="T23" fmla="*/ 28 h 18"/>
                <a:gd name="T24" fmla="*/ 14 w 18"/>
                <a:gd name="T25" fmla="*/ 21 h 18"/>
                <a:gd name="T26" fmla="*/ 14 w 18"/>
                <a:gd name="T27" fmla="*/ 14 h 18"/>
                <a:gd name="T28" fmla="*/ 17 w 18"/>
                <a:gd name="T29" fmla="*/ 9 h 18"/>
                <a:gd name="T30" fmla="*/ 19 w 18"/>
                <a:gd name="T31" fmla="*/ 7 h 18"/>
                <a:gd name="T32" fmla="*/ 22 w 18"/>
                <a:gd name="T33" fmla="*/ 7 h 18"/>
                <a:gd name="T34" fmla="*/ 26 w 18"/>
                <a:gd name="T35" fmla="*/ 7 h 18"/>
                <a:gd name="T36" fmla="*/ 29 w 18"/>
                <a:gd name="T37" fmla="*/ 9 h 18"/>
                <a:gd name="T38" fmla="*/ 31 w 18"/>
                <a:gd name="T39" fmla="*/ 14 h 18"/>
                <a:gd name="T40" fmla="*/ 31 w 18"/>
                <a:gd name="T41" fmla="*/ 21 h 18"/>
                <a:gd name="T42" fmla="*/ 31 w 18"/>
                <a:gd name="T43" fmla="*/ 28 h 18"/>
                <a:gd name="T44" fmla="*/ 29 w 18"/>
                <a:gd name="T45" fmla="*/ 33 h 18"/>
                <a:gd name="T46" fmla="*/ 26 w 18"/>
                <a:gd name="T47" fmla="*/ 33 h 18"/>
                <a:gd name="T48" fmla="*/ 22 w 18"/>
                <a:gd name="T49" fmla="*/ 35 h 18"/>
                <a:gd name="T50" fmla="*/ 19 w 18"/>
                <a:gd name="T51" fmla="*/ 33 h 18"/>
                <a:gd name="T52" fmla="*/ 17 w 18"/>
                <a:gd name="T53" fmla="*/ 30 h 1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8" h="18">
                  <a:moveTo>
                    <a:pt x="3" y="2"/>
                  </a:moveTo>
                  <a:cubicBezTo>
                    <a:pt x="3" y="2"/>
                    <a:pt x="3" y="2"/>
                    <a:pt x="3" y="2"/>
                  </a:cubicBezTo>
                  <a:cubicBezTo>
                    <a:pt x="1" y="4"/>
                    <a:pt x="0" y="6"/>
                    <a:pt x="0" y="9"/>
                  </a:cubicBezTo>
                  <a:cubicBezTo>
                    <a:pt x="0" y="12"/>
                    <a:pt x="1" y="14"/>
                    <a:pt x="3" y="16"/>
                  </a:cubicBezTo>
                  <a:cubicBezTo>
                    <a:pt x="4" y="17"/>
                    <a:pt x="7" y="18"/>
                    <a:pt x="9" y="18"/>
                  </a:cubicBezTo>
                  <a:cubicBezTo>
                    <a:pt x="12" y="18"/>
                    <a:pt x="15" y="17"/>
                    <a:pt x="16" y="16"/>
                  </a:cubicBezTo>
                  <a:cubicBezTo>
                    <a:pt x="18" y="14"/>
                    <a:pt x="18" y="12"/>
                    <a:pt x="18" y="9"/>
                  </a:cubicBezTo>
                  <a:cubicBezTo>
                    <a:pt x="18" y="6"/>
                    <a:pt x="18" y="4"/>
                    <a:pt x="16" y="2"/>
                  </a:cubicBezTo>
                  <a:cubicBezTo>
                    <a:pt x="15" y="1"/>
                    <a:pt x="12" y="0"/>
                    <a:pt x="9" y="0"/>
                  </a:cubicBezTo>
                  <a:cubicBezTo>
                    <a:pt x="7" y="0"/>
                    <a:pt x="4" y="0"/>
                    <a:pt x="3" y="2"/>
                  </a:cubicBezTo>
                  <a:close/>
                  <a:moveTo>
                    <a:pt x="7" y="13"/>
                  </a:moveTo>
                  <a:cubicBezTo>
                    <a:pt x="6" y="13"/>
                    <a:pt x="6" y="12"/>
                    <a:pt x="6" y="12"/>
                  </a:cubicBezTo>
                  <a:cubicBezTo>
                    <a:pt x="6" y="11"/>
                    <a:pt x="6" y="10"/>
                    <a:pt x="6" y="9"/>
                  </a:cubicBezTo>
                  <a:cubicBezTo>
                    <a:pt x="6" y="8"/>
                    <a:pt x="6" y="7"/>
                    <a:pt x="6" y="6"/>
                  </a:cubicBezTo>
                  <a:cubicBezTo>
                    <a:pt x="6" y="5"/>
                    <a:pt x="6" y="5"/>
                    <a:pt x="7" y="4"/>
                  </a:cubicBezTo>
                  <a:cubicBezTo>
                    <a:pt x="7" y="4"/>
                    <a:pt x="8" y="4"/>
                    <a:pt x="8" y="3"/>
                  </a:cubicBezTo>
                  <a:cubicBezTo>
                    <a:pt x="8" y="3"/>
                    <a:pt x="9" y="3"/>
                    <a:pt x="9" y="3"/>
                  </a:cubicBezTo>
                  <a:cubicBezTo>
                    <a:pt x="10" y="3"/>
                    <a:pt x="11" y="3"/>
                    <a:pt x="11" y="3"/>
                  </a:cubicBezTo>
                  <a:cubicBezTo>
                    <a:pt x="11" y="4"/>
                    <a:pt x="12" y="4"/>
                    <a:pt x="12" y="4"/>
                  </a:cubicBezTo>
                  <a:cubicBezTo>
                    <a:pt x="13" y="5"/>
                    <a:pt x="13" y="5"/>
                    <a:pt x="13" y="6"/>
                  </a:cubicBezTo>
                  <a:cubicBezTo>
                    <a:pt x="13" y="7"/>
                    <a:pt x="13" y="8"/>
                    <a:pt x="13" y="9"/>
                  </a:cubicBezTo>
                  <a:cubicBezTo>
                    <a:pt x="13" y="10"/>
                    <a:pt x="13" y="11"/>
                    <a:pt x="13" y="12"/>
                  </a:cubicBezTo>
                  <a:cubicBezTo>
                    <a:pt x="13" y="12"/>
                    <a:pt x="13" y="13"/>
                    <a:pt x="12" y="14"/>
                  </a:cubicBezTo>
                  <a:cubicBezTo>
                    <a:pt x="12" y="14"/>
                    <a:pt x="12" y="14"/>
                    <a:pt x="11" y="14"/>
                  </a:cubicBezTo>
                  <a:cubicBezTo>
                    <a:pt x="10" y="15"/>
                    <a:pt x="10" y="15"/>
                    <a:pt x="9" y="15"/>
                  </a:cubicBezTo>
                  <a:cubicBezTo>
                    <a:pt x="9" y="15"/>
                    <a:pt x="8" y="15"/>
                    <a:pt x="8" y="14"/>
                  </a:cubicBezTo>
                  <a:cubicBezTo>
                    <a:pt x="7" y="14"/>
                    <a:pt x="7" y="14"/>
                    <a:pt x="7" y="1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37" name="Freeform 38"/>
            <p:cNvSpPr>
              <a:spLocks/>
            </p:cNvSpPr>
            <p:nvPr/>
          </p:nvSpPr>
          <p:spPr bwMode="auto">
            <a:xfrm>
              <a:off x="1831" y="3308"/>
              <a:ext cx="12" cy="59"/>
            </a:xfrm>
            <a:custGeom>
              <a:avLst/>
              <a:gdLst>
                <a:gd name="T0" fmla="*/ 0 w 5"/>
                <a:gd name="T1" fmla="*/ 0 h 25"/>
                <a:gd name="T2" fmla="*/ 0 w 5"/>
                <a:gd name="T3" fmla="*/ 59 h 25"/>
                <a:gd name="T4" fmla="*/ 12 w 5"/>
                <a:gd name="T5" fmla="*/ 59 h 25"/>
                <a:gd name="T6" fmla="*/ 12 w 5"/>
                <a:gd name="T7" fmla="*/ 0 h 25"/>
                <a:gd name="T8" fmla="*/ 0 w 5"/>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 h="25">
                  <a:moveTo>
                    <a:pt x="0" y="0"/>
                  </a:moveTo>
                  <a:cubicBezTo>
                    <a:pt x="0" y="1"/>
                    <a:pt x="0" y="24"/>
                    <a:pt x="0" y="25"/>
                  </a:cubicBezTo>
                  <a:cubicBezTo>
                    <a:pt x="1" y="25"/>
                    <a:pt x="5" y="25"/>
                    <a:pt x="5" y="25"/>
                  </a:cubicBezTo>
                  <a:cubicBezTo>
                    <a:pt x="5" y="24"/>
                    <a:pt x="5" y="1"/>
                    <a:pt x="5" y="0"/>
                  </a:cubicBezTo>
                  <a:cubicBezTo>
                    <a:pt x="5" y="0"/>
                    <a:pt x="1" y="0"/>
                    <a:pt x="0"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38" name="Freeform 39"/>
            <p:cNvSpPr>
              <a:spLocks noEditPoints="1"/>
            </p:cNvSpPr>
            <p:nvPr/>
          </p:nvSpPr>
          <p:spPr bwMode="auto">
            <a:xfrm>
              <a:off x="1855" y="3325"/>
              <a:ext cx="43" cy="42"/>
            </a:xfrm>
            <a:custGeom>
              <a:avLst/>
              <a:gdLst>
                <a:gd name="T0" fmla="*/ 5 w 18"/>
                <a:gd name="T1" fmla="*/ 5 h 18"/>
                <a:gd name="T2" fmla="*/ 5 w 18"/>
                <a:gd name="T3" fmla="*/ 5 h 18"/>
                <a:gd name="T4" fmla="*/ 0 w 18"/>
                <a:gd name="T5" fmla="*/ 21 h 18"/>
                <a:gd name="T6" fmla="*/ 5 w 18"/>
                <a:gd name="T7" fmla="*/ 37 h 18"/>
                <a:gd name="T8" fmla="*/ 22 w 18"/>
                <a:gd name="T9" fmla="*/ 42 h 18"/>
                <a:gd name="T10" fmla="*/ 36 w 18"/>
                <a:gd name="T11" fmla="*/ 37 h 18"/>
                <a:gd name="T12" fmla="*/ 43 w 18"/>
                <a:gd name="T13" fmla="*/ 21 h 18"/>
                <a:gd name="T14" fmla="*/ 36 w 18"/>
                <a:gd name="T15" fmla="*/ 5 h 18"/>
                <a:gd name="T16" fmla="*/ 22 w 18"/>
                <a:gd name="T17" fmla="*/ 0 h 18"/>
                <a:gd name="T18" fmla="*/ 5 w 18"/>
                <a:gd name="T19" fmla="*/ 5 h 18"/>
                <a:gd name="T20" fmla="*/ 14 w 18"/>
                <a:gd name="T21" fmla="*/ 30 h 18"/>
                <a:gd name="T22" fmla="*/ 12 w 18"/>
                <a:gd name="T23" fmla="*/ 28 h 18"/>
                <a:gd name="T24" fmla="*/ 12 w 18"/>
                <a:gd name="T25" fmla="*/ 21 h 18"/>
                <a:gd name="T26" fmla="*/ 12 w 18"/>
                <a:gd name="T27" fmla="*/ 14 h 18"/>
                <a:gd name="T28" fmla="*/ 14 w 18"/>
                <a:gd name="T29" fmla="*/ 9 h 18"/>
                <a:gd name="T30" fmla="*/ 17 w 18"/>
                <a:gd name="T31" fmla="*/ 7 h 18"/>
                <a:gd name="T32" fmla="*/ 22 w 18"/>
                <a:gd name="T33" fmla="*/ 7 h 18"/>
                <a:gd name="T34" fmla="*/ 24 w 18"/>
                <a:gd name="T35" fmla="*/ 7 h 18"/>
                <a:gd name="T36" fmla="*/ 26 w 18"/>
                <a:gd name="T37" fmla="*/ 9 h 18"/>
                <a:gd name="T38" fmla="*/ 29 w 18"/>
                <a:gd name="T39" fmla="*/ 14 h 18"/>
                <a:gd name="T40" fmla="*/ 29 w 18"/>
                <a:gd name="T41" fmla="*/ 21 h 18"/>
                <a:gd name="T42" fmla="*/ 29 w 18"/>
                <a:gd name="T43" fmla="*/ 28 h 18"/>
                <a:gd name="T44" fmla="*/ 26 w 18"/>
                <a:gd name="T45" fmla="*/ 33 h 18"/>
                <a:gd name="T46" fmla="*/ 24 w 18"/>
                <a:gd name="T47" fmla="*/ 33 h 18"/>
                <a:gd name="T48" fmla="*/ 22 w 18"/>
                <a:gd name="T49" fmla="*/ 35 h 18"/>
                <a:gd name="T50" fmla="*/ 17 w 18"/>
                <a:gd name="T51" fmla="*/ 33 h 18"/>
                <a:gd name="T52" fmla="*/ 14 w 18"/>
                <a:gd name="T53" fmla="*/ 30 h 1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8" h="18">
                  <a:moveTo>
                    <a:pt x="2" y="2"/>
                  </a:moveTo>
                  <a:cubicBezTo>
                    <a:pt x="2" y="2"/>
                    <a:pt x="2" y="2"/>
                    <a:pt x="2" y="2"/>
                  </a:cubicBezTo>
                  <a:cubicBezTo>
                    <a:pt x="0" y="4"/>
                    <a:pt x="0" y="6"/>
                    <a:pt x="0" y="9"/>
                  </a:cubicBezTo>
                  <a:cubicBezTo>
                    <a:pt x="0" y="12"/>
                    <a:pt x="0" y="14"/>
                    <a:pt x="2" y="16"/>
                  </a:cubicBezTo>
                  <a:cubicBezTo>
                    <a:pt x="4" y="17"/>
                    <a:pt x="6" y="18"/>
                    <a:pt x="9" y="18"/>
                  </a:cubicBezTo>
                  <a:cubicBezTo>
                    <a:pt x="11" y="18"/>
                    <a:pt x="14" y="17"/>
                    <a:pt x="15" y="16"/>
                  </a:cubicBezTo>
                  <a:cubicBezTo>
                    <a:pt x="17" y="14"/>
                    <a:pt x="18" y="12"/>
                    <a:pt x="18" y="9"/>
                  </a:cubicBezTo>
                  <a:cubicBezTo>
                    <a:pt x="18" y="6"/>
                    <a:pt x="17" y="4"/>
                    <a:pt x="15" y="2"/>
                  </a:cubicBezTo>
                  <a:cubicBezTo>
                    <a:pt x="14" y="1"/>
                    <a:pt x="11" y="0"/>
                    <a:pt x="9" y="0"/>
                  </a:cubicBezTo>
                  <a:cubicBezTo>
                    <a:pt x="6" y="0"/>
                    <a:pt x="4" y="0"/>
                    <a:pt x="2" y="2"/>
                  </a:cubicBezTo>
                  <a:close/>
                  <a:moveTo>
                    <a:pt x="6" y="13"/>
                  </a:moveTo>
                  <a:cubicBezTo>
                    <a:pt x="5" y="13"/>
                    <a:pt x="5" y="12"/>
                    <a:pt x="5" y="12"/>
                  </a:cubicBezTo>
                  <a:cubicBezTo>
                    <a:pt x="5" y="11"/>
                    <a:pt x="5" y="10"/>
                    <a:pt x="5" y="9"/>
                  </a:cubicBezTo>
                  <a:cubicBezTo>
                    <a:pt x="5" y="8"/>
                    <a:pt x="5" y="7"/>
                    <a:pt x="5" y="6"/>
                  </a:cubicBezTo>
                  <a:cubicBezTo>
                    <a:pt x="5" y="5"/>
                    <a:pt x="5" y="5"/>
                    <a:pt x="6" y="4"/>
                  </a:cubicBezTo>
                  <a:cubicBezTo>
                    <a:pt x="6" y="4"/>
                    <a:pt x="7" y="4"/>
                    <a:pt x="7" y="3"/>
                  </a:cubicBezTo>
                  <a:cubicBezTo>
                    <a:pt x="8" y="3"/>
                    <a:pt x="8" y="3"/>
                    <a:pt x="9" y="3"/>
                  </a:cubicBezTo>
                  <a:cubicBezTo>
                    <a:pt x="9" y="3"/>
                    <a:pt x="10" y="3"/>
                    <a:pt x="10" y="3"/>
                  </a:cubicBezTo>
                  <a:cubicBezTo>
                    <a:pt x="11" y="4"/>
                    <a:pt x="11" y="4"/>
                    <a:pt x="11" y="4"/>
                  </a:cubicBezTo>
                  <a:cubicBezTo>
                    <a:pt x="12" y="5"/>
                    <a:pt x="12" y="5"/>
                    <a:pt x="12" y="6"/>
                  </a:cubicBezTo>
                  <a:cubicBezTo>
                    <a:pt x="12" y="7"/>
                    <a:pt x="12" y="8"/>
                    <a:pt x="12" y="9"/>
                  </a:cubicBezTo>
                  <a:cubicBezTo>
                    <a:pt x="12" y="10"/>
                    <a:pt x="12" y="11"/>
                    <a:pt x="12" y="12"/>
                  </a:cubicBezTo>
                  <a:cubicBezTo>
                    <a:pt x="12" y="12"/>
                    <a:pt x="12" y="13"/>
                    <a:pt x="11" y="14"/>
                  </a:cubicBezTo>
                  <a:cubicBezTo>
                    <a:pt x="11" y="14"/>
                    <a:pt x="11" y="14"/>
                    <a:pt x="10" y="14"/>
                  </a:cubicBezTo>
                  <a:cubicBezTo>
                    <a:pt x="10" y="15"/>
                    <a:pt x="9" y="15"/>
                    <a:pt x="9" y="15"/>
                  </a:cubicBezTo>
                  <a:cubicBezTo>
                    <a:pt x="8" y="15"/>
                    <a:pt x="7" y="15"/>
                    <a:pt x="7" y="14"/>
                  </a:cubicBezTo>
                  <a:cubicBezTo>
                    <a:pt x="7" y="14"/>
                    <a:pt x="6" y="14"/>
                    <a:pt x="6" y="1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39" name="Freeform 40"/>
            <p:cNvSpPr>
              <a:spLocks noEditPoints="1"/>
            </p:cNvSpPr>
            <p:nvPr/>
          </p:nvSpPr>
          <p:spPr bwMode="auto">
            <a:xfrm>
              <a:off x="1905" y="3325"/>
              <a:ext cx="40" cy="57"/>
            </a:xfrm>
            <a:custGeom>
              <a:avLst/>
              <a:gdLst>
                <a:gd name="T0" fmla="*/ 9 w 17"/>
                <a:gd name="T1" fmla="*/ 0 h 24"/>
                <a:gd name="T2" fmla="*/ 5 w 17"/>
                <a:gd name="T3" fmla="*/ 5 h 24"/>
                <a:gd name="T4" fmla="*/ 0 w 17"/>
                <a:gd name="T5" fmla="*/ 12 h 24"/>
                <a:gd name="T6" fmla="*/ 0 w 17"/>
                <a:gd name="T7" fmla="*/ 19 h 24"/>
                <a:gd name="T8" fmla="*/ 5 w 17"/>
                <a:gd name="T9" fmla="*/ 36 h 24"/>
                <a:gd name="T10" fmla="*/ 16 w 17"/>
                <a:gd name="T11" fmla="*/ 40 h 24"/>
                <a:gd name="T12" fmla="*/ 21 w 17"/>
                <a:gd name="T13" fmla="*/ 40 h 24"/>
                <a:gd name="T14" fmla="*/ 26 w 17"/>
                <a:gd name="T15" fmla="*/ 38 h 24"/>
                <a:gd name="T16" fmla="*/ 28 w 17"/>
                <a:gd name="T17" fmla="*/ 36 h 24"/>
                <a:gd name="T18" fmla="*/ 28 w 17"/>
                <a:gd name="T19" fmla="*/ 38 h 24"/>
                <a:gd name="T20" fmla="*/ 28 w 17"/>
                <a:gd name="T21" fmla="*/ 43 h 24"/>
                <a:gd name="T22" fmla="*/ 26 w 17"/>
                <a:gd name="T23" fmla="*/ 48 h 24"/>
                <a:gd name="T24" fmla="*/ 21 w 17"/>
                <a:gd name="T25" fmla="*/ 50 h 24"/>
                <a:gd name="T26" fmla="*/ 16 w 17"/>
                <a:gd name="T27" fmla="*/ 50 h 24"/>
                <a:gd name="T28" fmla="*/ 12 w 17"/>
                <a:gd name="T29" fmla="*/ 50 h 24"/>
                <a:gd name="T30" fmla="*/ 9 w 17"/>
                <a:gd name="T31" fmla="*/ 48 h 24"/>
                <a:gd name="T32" fmla="*/ 7 w 17"/>
                <a:gd name="T33" fmla="*/ 48 h 24"/>
                <a:gd name="T34" fmla="*/ 5 w 17"/>
                <a:gd name="T35" fmla="*/ 48 h 24"/>
                <a:gd name="T36" fmla="*/ 5 w 17"/>
                <a:gd name="T37" fmla="*/ 48 h 24"/>
                <a:gd name="T38" fmla="*/ 5 w 17"/>
                <a:gd name="T39" fmla="*/ 57 h 24"/>
                <a:gd name="T40" fmla="*/ 9 w 17"/>
                <a:gd name="T41" fmla="*/ 57 h 24"/>
                <a:gd name="T42" fmla="*/ 19 w 17"/>
                <a:gd name="T43" fmla="*/ 57 h 24"/>
                <a:gd name="T44" fmla="*/ 26 w 17"/>
                <a:gd name="T45" fmla="*/ 57 h 24"/>
                <a:gd name="T46" fmla="*/ 33 w 17"/>
                <a:gd name="T47" fmla="*/ 55 h 24"/>
                <a:gd name="T48" fmla="*/ 38 w 17"/>
                <a:gd name="T49" fmla="*/ 48 h 24"/>
                <a:gd name="T50" fmla="*/ 40 w 17"/>
                <a:gd name="T51" fmla="*/ 38 h 24"/>
                <a:gd name="T52" fmla="*/ 40 w 17"/>
                <a:gd name="T53" fmla="*/ 0 h 24"/>
                <a:gd name="T54" fmla="*/ 28 w 17"/>
                <a:gd name="T55" fmla="*/ 0 h 24"/>
                <a:gd name="T56" fmla="*/ 28 w 17"/>
                <a:gd name="T57" fmla="*/ 2 h 24"/>
                <a:gd name="T58" fmla="*/ 26 w 17"/>
                <a:gd name="T59" fmla="*/ 2 h 24"/>
                <a:gd name="T60" fmla="*/ 21 w 17"/>
                <a:gd name="T61" fmla="*/ 0 h 24"/>
                <a:gd name="T62" fmla="*/ 16 w 17"/>
                <a:gd name="T63" fmla="*/ 0 h 24"/>
                <a:gd name="T64" fmla="*/ 9 w 17"/>
                <a:gd name="T65" fmla="*/ 0 h 24"/>
                <a:gd name="T66" fmla="*/ 14 w 17"/>
                <a:gd name="T67" fmla="*/ 29 h 24"/>
                <a:gd name="T68" fmla="*/ 12 w 17"/>
                <a:gd name="T69" fmla="*/ 26 h 24"/>
                <a:gd name="T70" fmla="*/ 12 w 17"/>
                <a:gd name="T71" fmla="*/ 21 h 24"/>
                <a:gd name="T72" fmla="*/ 14 w 17"/>
                <a:gd name="T73" fmla="*/ 12 h 24"/>
                <a:gd name="T74" fmla="*/ 21 w 17"/>
                <a:gd name="T75" fmla="*/ 7 h 24"/>
                <a:gd name="T76" fmla="*/ 26 w 17"/>
                <a:gd name="T77" fmla="*/ 7 h 24"/>
                <a:gd name="T78" fmla="*/ 28 w 17"/>
                <a:gd name="T79" fmla="*/ 10 h 24"/>
                <a:gd name="T80" fmla="*/ 28 w 17"/>
                <a:gd name="T81" fmla="*/ 10 h 24"/>
                <a:gd name="T82" fmla="*/ 28 w 17"/>
                <a:gd name="T83" fmla="*/ 29 h 24"/>
                <a:gd name="T84" fmla="*/ 28 w 17"/>
                <a:gd name="T85" fmla="*/ 31 h 24"/>
                <a:gd name="T86" fmla="*/ 24 w 17"/>
                <a:gd name="T87" fmla="*/ 31 h 24"/>
                <a:gd name="T88" fmla="*/ 21 w 17"/>
                <a:gd name="T89" fmla="*/ 33 h 24"/>
                <a:gd name="T90" fmla="*/ 16 w 17"/>
                <a:gd name="T91" fmla="*/ 31 h 24"/>
                <a:gd name="T92" fmla="*/ 14 w 17"/>
                <a:gd name="T93" fmla="*/ 29 h 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7" h="24">
                  <a:moveTo>
                    <a:pt x="4" y="0"/>
                  </a:moveTo>
                  <a:cubicBezTo>
                    <a:pt x="3" y="1"/>
                    <a:pt x="3" y="1"/>
                    <a:pt x="2" y="2"/>
                  </a:cubicBezTo>
                  <a:cubicBezTo>
                    <a:pt x="1" y="3"/>
                    <a:pt x="1" y="4"/>
                    <a:pt x="0" y="5"/>
                  </a:cubicBezTo>
                  <a:cubicBezTo>
                    <a:pt x="0" y="6"/>
                    <a:pt x="0" y="7"/>
                    <a:pt x="0" y="8"/>
                  </a:cubicBezTo>
                  <a:cubicBezTo>
                    <a:pt x="0" y="11"/>
                    <a:pt x="0" y="14"/>
                    <a:pt x="2" y="15"/>
                  </a:cubicBezTo>
                  <a:cubicBezTo>
                    <a:pt x="3" y="17"/>
                    <a:pt x="5" y="17"/>
                    <a:pt x="7" y="17"/>
                  </a:cubicBezTo>
                  <a:cubicBezTo>
                    <a:pt x="8" y="17"/>
                    <a:pt x="8" y="17"/>
                    <a:pt x="9" y="17"/>
                  </a:cubicBezTo>
                  <a:cubicBezTo>
                    <a:pt x="10" y="17"/>
                    <a:pt x="11" y="16"/>
                    <a:pt x="11" y="16"/>
                  </a:cubicBezTo>
                  <a:cubicBezTo>
                    <a:pt x="12" y="15"/>
                    <a:pt x="12" y="15"/>
                    <a:pt x="12" y="15"/>
                  </a:cubicBezTo>
                  <a:cubicBezTo>
                    <a:pt x="12" y="16"/>
                    <a:pt x="12" y="16"/>
                    <a:pt x="12" y="16"/>
                  </a:cubicBezTo>
                  <a:cubicBezTo>
                    <a:pt x="12" y="17"/>
                    <a:pt x="12" y="18"/>
                    <a:pt x="12" y="18"/>
                  </a:cubicBezTo>
                  <a:cubicBezTo>
                    <a:pt x="12" y="19"/>
                    <a:pt x="11" y="19"/>
                    <a:pt x="11" y="20"/>
                  </a:cubicBezTo>
                  <a:cubicBezTo>
                    <a:pt x="11" y="20"/>
                    <a:pt x="10" y="20"/>
                    <a:pt x="9" y="21"/>
                  </a:cubicBezTo>
                  <a:cubicBezTo>
                    <a:pt x="9" y="21"/>
                    <a:pt x="8" y="21"/>
                    <a:pt x="7" y="21"/>
                  </a:cubicBezTo>
                  <a:cubicBezTo>
                    <a:pt x="6" y="21"/>
                    <a:pt x="6" y="21"/>
                    <a:pt x="5" y="21"/>
                  </a:cubicBezTo>
                  <a:cubicBezTo>
                    <a:pt x="5" y="21"/>
                    <a:pt x="4" y="20"/>
                    <a:pt x="4" y="20"/>
                  </a:cubicBezTo>
                  <a:cubicBezTo>
                    <a:pt x="4" y="20"/>
                    <a:pt x="3" y="20"/>
                    <a:pt x="3" y="20"/>
                  </a:cubicBezTo>
                  <a:cubicBezTo>
                    <a:pt x="3" y="20"/>
                    <a:pt x="2" y="20"/>
                    <a:pt x="2" y="20"/>
                  </a:cubicBezTo>
                  <a:cubicBezTo>
                    <a:pt x="2" y="20"/>
                    <a:pt x="2" y="20"/>
                    <a:pt x="2" y="20"/>
                  </a:cubicBezTo>
                  <a:cubicBezTo>
                    <a:pt x="2" y="20"/>
                    <a:pt x="2" y="23"/>
                    <a:pt x="2" y="24"/>
                  </a:cubicBezTo>
                  <a:cubicBezTo>
                    <a:pt x="2" y="24"/>
                    <a:pt x="3" y="24"/>
                    <a:pt x="4" y="24"/>
                  </a:cubicBezTo>
                  <a:cubicBezTo>
                    <a:pt x="5" y="24"/>
                    <a:pt x="6" y="24"/>
                    <a:pt x="8" y="24"/>
                  </a:cubicBezTo>
                  <a:cubicBezTo>
                    <a:pt x="9" y="24"/>
                    <a:pt x="10" y="24"/>
                    <a:pt x="11" y="24"/>
                  </a:cubicBezTo>
                  <a:cubicBezTo>
                    <a:pt x="13" y="24"/>
                    <a:pt x="13" y="23"/>
                    <a:pt x="14" y="23"/>
                  </a:cubicBezTo>
                  <a:cubicBezTo>
                    <a:pt x="15" y="22"/>
                    <a:pt x="16" y="21"/>
                    <a:pt x="16" y="20"/>
                  </a:cubicBezTo>
                  <a:cubicBezTo>
                    <a:pt x="17" y="19"/>
                    <a:pt x="17" y="17"/>
                    <a:pt x="17" y="16"/>
                  </a:cubicBezTo>
                  <a:cubicBezTo>
                    <a:pt x="17" y="16"/>
                    <a:pt x="17" y="1"/>
                    <a:pt x="17" y="0"/>
                  </a:cubicBezTo>
                  <a:cubicBezTo>
                    <a:pt x="16" y="0"/>
                    <a:pt x="12" y="0"/>
                    <a:pt x="12" y="0"/>
                  </a:cubicBezTo>
                  <a:cubicBezTo>
                    <a:pt x="12" y="0"/>
                    <a:pt x="12" y="1"/>
                    <a:pt x="12" y="1"/>
                  </a:cubicBezTo>
                  <a:cubicBezTo>
                    <a:pt x="11" y="1"/>
                    <a:pt x="11" y="1"/>
                    <a:pt x="11" y="1"/>
                  </a:cubicBezTo>
                  <a:cubicBezTo>
                    <a:pt x="11" y="1"/>
                    <a:pt x="10" y="0"/>
                    <a:pt x="9" y="0"/>
                  </a:cubicBezTo>
                  <a:cubicBezTo>
                    <a:pt x="9" y="0"/>
                    <a:pt x="8" y="0"/>
                    <a:pt x="7" y="0"/>
                  </a:cubicBezTo>
                  <a:cubicBezTo>
                    <a:pt x="6" y="0"/>
                    <a:pt x="5" y="0"/>
                    <a:pt x="4" y="0"/>
                  </a:cubicBezTo>
                  <a:close/>
                  <a:moveTo>
                    <a:pt x="6" y="12"/>
                  </a:moveTo>
                  <a:cubicBezTo>
                    <a:pt x="5" y="12"/>
                    <a:pt x="5" y="11"/>
                    <a:pt x="5" y="11"/>
                  </a:cubicBezTo>
                  <a:cubicBezTo>
                    <a:pt x="5" y="10"/>
                    <a:pt x="5" y="9"/>
                    <a:pt x="5" y="9"/>
                  </a:cubicBezTo>
                  <a:cubicBezTo>
                    <a:pt x="5" y="7"/>
                    <a:pt x="5" y="6"/>
                    <a:pt x="6" y="5"/>
                  </a:cubicBezTo>
                  <a:cubicBezTo>
                    <a:pt x="7" y="4"/>
                    <a:pt x="8" y="3"/>
                    <a:pt x="9" y="3"/>
                  </a:cubicBezTo>
                  <a:cubicBezTo>
                    <a:pt x="10" y="3"/>
                    <a:pt x="10" y="3"/>
                    <a:pt x="11" y="3"/>
                  </a:cubicBezTo>
                  <a:cubicBezTo>
                    <a:pt x="11" y="4"/>
                    <a:pt x="11" y="4"/>
                    <a:pt x="12" y="4"/>
                  </a:cubicBezTo>
                  <a:cubicBezTo>
                    <a:pt x="12" y="4"/>
                    <a:pt x="12" y="4"/>
                    <a:pt x="12" y="4"/>
                  </a:cubicBezTo>
                  <a:cubicBezTo>
                    <a:pt x="12" y="12"/>
                    <a:pt x="12" y="12"/>
                    <a:pt x="12" y="12"/>
                  </a:cubicBezTo>
                  <a:cubicBezTo>
                    <a:pt x="12" y="13"/>
                    <a:pt x="12" y="13"/>
                    <a:pt x="12" y="13"/>
                  </a:cubicBezTo>
                  <a:cubicBezTo>
                    <a:pt x="11" y="13"/>
                    <a:pt x="11" y="13"/>
                    <a:pt x="10" y="13"/>
                  </a:cubicBezTo>
                  <a:cubicBezTo>
                    <a:pt x="10" y="14"/>
                    <a:pt x="9" y="14"/>
                    <a:pt x="9" y="14"/>
                  </a:cubicBezTo>
                  <a:cubicBezTo>
                    <a:pt x="8" y="14"/>
                    <a:pt x="7" y="13"/>
                    <a:pt x="7" y="13"/>
                  </a:cubicBezTo>
                  <a:cubicBezTo>
                    <a:pt x="6" y="13"/>
                    <a:pt x="6" y="13"/>
                    <a:pt x="6" y="1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40" name="Freeform 41"/>
            <p:cNvSpPr>
              <a:spLocks/>
            </p:cNvSpPr>
            <p:nvPr/>
          </p:nvSpPr>
          <p:spPr bwMode="auto">
            <a:xfrm>
              <a:off x="1954" y="3325"/>
              <a:ext cx="43" cy="57"/>
            </a:xfrm>
            <a:custGeom>
              <a:avLst/>
              <a:gdLst>
                <a:gd name="T0" fmla="*/ 31 w 18"/>
                <a:gd name="T1" fmla="*/ 0 h 24"/>
                <a:gd name="T2" fmla="*/ 22 w 18"/>
                <a:gd name="T3" fmla="*/ 29 h 24"/>
                <a:gd name="T4" fmla="*/ 12 w 18"/>
                <a:gd name="T5" fmla="*/ 0 h 24"/>
                <a:gd name="T6" fmla="*/ 0 w 18"/>
                <a:gd name="T7" fmla="*/ 0 h 24"/>
                <a:gd name="T8" fmla="*/ 14 w 18"/>
                <a:gd name="T9" fmla="*/ 43 h 24"/>
                <a:gd name="T10" fmla="*/ 10 w 18"/>
                <a:gd name="T11" fmla="*/ 57 h 24"/>
                <a:gd name="T12" fmla="*/ 22 w 18"/>
                <a:gd name="T13" fmla="*/ 57 h 24"/>
                <a:gd name="T14" fmla="*/ 43 w 18"/>
                <a:gd name="T15" fmla="*/ 0 h 24"/>
                <a:gd name="T16" fmla="*/ 31 w 18"/>
                <a:gd name="T17" fmla="*/ 0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 h="24">
                  <a:moveTo>
                    <a:pt x="13" y="0"/>
                  </a:moveTo>
                  <a:cubicBezTo>
                    <a:pt x="13" y="1"/>
                    <a:pt x="9" y="12"/>
                    <a:pt x="9" y="12"/>
                  </a:cubicBezTo>
                  <a:cubicBezTo>
                    <a:pt x="9" y="12"/>
                    <a:pt x="5" y="1"/>
                    <a:pt x="5" y="0"/>
                  </a:cubicBezTo>
                  <a:cubicBezTo>
                    <a:pt x="5" y="0"/>
                    <a:pt x="0" y="0"/>
                    <a:pt x="0" y="0"/>
                  </a:cubicBezTo>
                  <a:cubicBezTo>
                    <a:pt x="0" y="1"/>
                    <a:pt x="6" y="18"/>
                    <a:pt x="6" y="18"/>
                  </a:cubicBezTo>
                  <a:cubicBezTo>
                    <a:pt x="6" y="18"/>
                    <a:pt x="4" y="24"/>
                    <a:pt x="4" y="24"/>
                  </a:cubicBezTo>
                  <a:cubicBezTo>
                    <a:pt x="4" y="24"/>
                    <a:pt x="9" y="24"/>
                    <a:pt x="9" y="24"/>
                  </a:cubicBezTo>
                  <a:cubicBezTo>
                    <a:pt x="9" y="24"/>
                    <a:pt x="18" y="1"/>
                    <a:pt x="18" y="0"/>
                  </a:cubicBezTo>
                  <a:cubicBezTo>
                    <a:pt x="17" y="0"/>
                    <a:pt x="13" y="0"/>
                    <a:pt x="13" y="0"/>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grpSp>
      <p:sp>
        <p:nvSpPr>
          <p:cNvPr id="41" name="Subtitle 2"/>
          <p:cNvSpPr txBox="1">
            <a:spLocks/>
          </p:cNvSpPr>
          <p:nvPr/>
        </p:nvSpPr>
        <p:spPr bwMode="auto">
          <a:xfrm>
            <a:off x="6948264" y="4869160"/>
            <a:ext cx="2133896" cy="498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0" indent="0" algn="l" rtl="0" eaLnBrk="0" fontAlgn="base" hangingPunct="0">
              <a:lnSpc>
                <a:spcPct val="120000"/>
              </a:lnSpc>
              <a:spcBef>
                <a:spcPct val="0"/>
              </a:spcBef>
              <a:spcAft>
                <a:spcPct val="0"/>
              </a:spcAft>
              <a:buClr>
                <a:srgbClr val="00A6D6"/>
              </a:buClr>
              <a:buNone/>
              <a:defRPr sz="2000">
                <a:solidFill>
                  <a:srgbClr val="00A6D6"/>
                </a:solidFill>
                <a:latin typeface="Bookman Old Style"/>
                <a:ea typeface="ＭＳ Ｐゴシック" charset="-128"/>
                <a:cs typeface="Bookman Old Style"/>
              </a:defRPr>
            </a:lvl1pPr>
            <a:lvl2pPr marL="457200" indent="0" algn="ctr" rtl="0" eaLnBrk="0" fontAlgn="base" hangingPunct="0">
              <a:lnSpc>
                <a:spcPct val="120000"/>
              </a:lnSpc>
              <a:spcBef>
                <a:spcPct val="0"/>
              </a:spcBef>
              <a:spcAft>
                <a:spcPct val="0"/>
              </a:spcAft>
              <a:buClr>
                <a:srgbClr val="00A6D6"/>
              </a:buClr>
              <a:buFont typeface="Times" charset="0"/>
              <a:buNone/>
              <a:defRPr>
                <a:solidFill>
                  <a:schemeClr val="tx1"/>
                </a:solidFill>
                <a:latin typeface="+mn-lt"/>
                <a:ea typeface="ＭＳ Ｐゴシック" charset="-128"/>
              </a:defRPr>
            </a:lvl2pPr>
            <a:lvl3pPr marL="914400" indent="0" algn="ctr" rtl="0" eaLnBrk="0" fontAlgn="base" hangingPunct="0">
              <a:lnSpc>
                <a:spcPct val="120000"/>
              </a:lnSpc>
              <a:spcBef>
                <a:spcPct val="0"/>
              </a:spcBef>
              <a:spcAft>
                <a:spcPct val="0"/>
              </a:spcAft>
              <a:buClr>
                <a:srgbClr val="00A6D6"/>
              </a:buClr>
              <a:buFont typeface="Times" charset="0"/>
              <a:buNone/>
              <a:defRPr sz="1600">
                <a:solidFill>
                  <a:schemeClr val="tx1"/>
                </a:solidFill>
                <a:latin typeface="+mn-lt"/>
                <a:ea typeface="ＭＳ Ｐゴシック" charset="-128"/>
              </a:defRPr>
            </a:lvl3pPr>
            <a:lvl4pPr marL="1371600" indent="0" algn="ctr" rtl="0" eaLnBrk="0" fontAlgn="base" hangingPunct="0">
              <a:lnSpc>
                <a:spcPts val="2500"/>
              </a:lnSpc>
              <a:spcBef>
                <a:spcPct val="0"/>
              </a:spcBef>
              <a:spcAft>
                <a:spcPct val="0"/>
              </a:spcAft>
              <a:buClr>
                <a:schemeClr val="bg2"/>
              </a:buClr>
              <a:buFont typeface="Times" charset="0"/>
              <a:buNone/>
              <a:defRPr sz="1400">
                <a:solidFill>
                  <a:schemeClr val="tx1"/>
                </a:solidFill>
                <a:latin typeface="+mn-lt"/>
                <a:ea typeface="ＭＳ Ｐゴシック" charset="-128"/>
              </a:defRPr>
            </a:lvl4pPr>
            <a:lvl5pPr marL="1828800" indent="0" algn="ctr" rtl="0" eaLnBrk="0" fontAlgn="base" hangingPunct="0">
              <a:lnSpc>
                <a:spcPts val="2500"/>
              </a:lnSpc>
              <a:spcBef>
                <a:spcPct val="0"/>
              </a:spcBef>
              <a:spcAft>
                <a:spcPct val="0"/>
              </a:spcAft>
              <a:buClr>
                <a:schemeClr val="bg2"/>
              </a:buClr>
              <a:buFont typeface="Times" charset="0"/>
              <a:buNone/>
              <a:defRPr sz="1200">
                <a:solidFill>
                  <a:schemeClr val="tx1"/>
                </a:solidFill>
                <a:latin typeface="+mn-lt"/>
                <a:ea typeface="ＭＳ Ｐゴシック" charset="-128"/>
              </a:defRPr>
            </a:lvl5pPr>
            <a:lvl6pPr marL="2286000" indent="0" algn="ctr" rtl="0" eaLnBrk="0" fontAlgn="base" hangingPunct="0">
              <a:lnSpc>
                <a:spcPts val="2500"/>
              </a:lnSpc>
              <a:spcBef>
                <a:spcPct val="0"/>
              </a:spcBef>
              <a:spcAft>
                <a:spcPct val="0"/>
              </a:spcAft>
              <a:buClr>
                <a:schemeClr val="bg2"/>
              </a:buClr>
              <a:buFont typeface="Times" pitchFamily="18" charset="0"/>
              <a:buNone/>
              <a:defRPr sz="1200">
                <a:solidFill>
                  <a:schemeClr val="tx1"/>
                </a:solidFill>
                <a:latin typeface="+mn-lt"/>
              </a:defRPr>
            </a:lvl6pPr>
            <a:lvl7pPr marL="2743200" indent="0" algn="ctr" rtl="0" eaLnBrk="0" fontAlgn="base" hangingPunct="0">
              <a:lnSpc>
                <a:spcPts val="2500"/>
              </a:lnSpc>
              <a:spcBef>
                <a:spcPct val="0"/>
              </a:spcBef>
              <a:spcAft>
                <a:spcPct val="0"/>
              </a:spcAft>
              <a:buClr>
                <a:schemeClr val="bg2"/>
              </a:buClr>
              <a:buFont typeface="Times" pitchFamily="18" charset="0"/>
              <a:buNone/>
              <a:defRPr sz="1200">
                <a:solidFill>
                  <a:schemeClr val="tx1"/>
                </a:solidFill>
                <a:latin typeface="+mn-lt"/>
              </a:defRPr>
            </a:lvl7pPr>
            <a:lvl8pPr marL="3200400" indent="0" algn="ctr" rtl="0" eaLnBrk="0" fontAlgn="base" hangingPunct="0">
              <a:lnSpc>
                <a:spcPts val="2500"/>
              </a:lnSpc>
              <a:spcBef>
                <a:spcPct val="0"/>
              </a:spcBef>
              <a:spcAft>
                <a:spcPct val="0"/>
              </a:spcAft>
              <a:buClr>
                <a:schemeClr val="bg2"/>
              </a:buClr>
              <a:buFont typeface="Times" pitchFamily="18" charset="0"/>
              <a:buNone/>
              <a:defRPr sz="1200">
                <a:solidFill>
                  <a:schemeClr val="tx1"/>
                </a:solidFill>
                <a:latin typeface="+mn-lt"/>
              </a:defRPr>
            </a:lvl8pPr>
            <a:lvl9pPr marL="3657600" indent="0" algn="ctr" rtl="0" eaLnBrk="0" fontAlgn="base" hangingPunct="0">
              <a:lnSpc>
                <a:spcPts val="2500"/>
              </a:lnSpc>
              <a:spcBef>
                <a:spcPct val="0"/>
              </a:spcBef>
              <a:spcAft>
                <a:spcPct val="0"/>
              </a:spcAft>
              <a:buClr>
                <a:schemeClr val="bg2"/>
              </a:buClr>
              <a:buFont typeface="Times" pitchFamily="18" charset="0"/>
              <a:buNone/>
              <a:defRPr sz="1200">
                <a:solidFill>
                  <a:schemeClr val="tx1"/>
                </a:solidFill>
                <a:latin typeface="+mn-lt"/>
              </a:defRPr>
            </a:lvl9pPr>
          </a:lstStyle>
          <a:p>
            <a:endParaRPr lang="en-US" sz="1600" dirty="0" smtClean="0">
              <a:solidFill>
                <a:schemeClr val="bg1"/>
              </a:solidFill>
              <a:latin typeface="+mn-lt"/>
            </a:endParaRPr>
          </a:p>
          <a:p>
            <a:r>
              <a:rPr lang="en-US" sz="1600" dirty="0" smtClean="0">
                <a:solidFill>
                  <a:schemeClr val="bg1"/>
                </a:solidFill>
                <a:latin typeface="+mn-lt"/>
              </a:rPr>
              <a:t>Pieter de Vries</a:t>
            </a:r>
          </a:p>
          <a:p>
            <a:r>
              <a:rPr lang="en-US" sz="1600" dirty="0" smtClean="0">
                <a:solidFill>
                  <a:schemeClr val="bg1"/>
                </a:solidFill>
                <a:latin typeface="+mn-lt"/>
              </a:rPr>
              <a:t>Thieme Hennis</a:t>
            </a:r>
          </a:p>
          <a:p>
            <a:endParaRPr lang="en-US" sz="1600" dirty="0">
              <a:solidFill>
                <a:schemeClr val="bg1"/>
              </a:solidFill>
              <a:latin typeface="+mn-lt"/>
            </a:endParaRPr>
          </a:p>
          <a:p>
            <a:r>
              <a:rPr lang="en-US" sz="1600" dirty="0" smtClean="0">
                <a:solidFill>
                  <a:schemeClr val="bg1"/>
                </a:solidFill>
                <a:latin typeface="+mn-lt"/>
              </a:rPr>
              <a:t>LDE-CEL 14.5.2014</a:t>
            </a:r>
            <a:endParaRPr lang="en-US" sz="1600" dirty="0">
              <a:solidFill>
                <a:schemeClr val="bg1"/>
              </a:solidFill>
              <a:latin typeface="+mn-lt"/>
            </a:endParaRPr>
          </a:p>
        </p:txBody>
      </p:sp>
    </p:spTree>
    <p:extLst>
      <p:ext uri="{BB962C8B-B14F-4D97-AF65-F5344CB8AC3E}">
        <p14:creationId xmlns:p14="http://schemas.microsoft.com/office/powerpoint/2010/main" val="26930739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210" y="1409658"/>
            <a:ext cx="7766616" cy="1947334"/>
          </a:xfrm>
        </p:spPr>
        <p:txBody>
          <a:bodyPr/>
          <a:lstStyle/>
          <a:p>
            <a:r>
              <a:rPr lang="en-US" sz="1800" dirty="0" smtClean="0"/>
              <a:t>Design education – IO</a:t>
            </a:r>
          </a:p>
          <a:p>
            <a:r>
              <a:rPr lang="en-US" sz="1800" dirty="0" smtClean="0"/>
              <a:t>Blended learning</a:t>
            </a:r>
          </a:p>
          <a:p>
            <a:pPr lvl="1"/>
            <a:r>
              <a:rPr lang="en-US" sz="1600" dirty="0" smtClean="0"/>
              <a:t>EWI – Flipped classroom</a:t>
            </a:r>
          </a:p>
          <a:p>
            <a:pPr lvl="1"/>
            <a:r>
              <a:rPr lang="en-US" sz="1600" dirty="0" smtClean="0"/>
              <a:t>L&amp;R - Peer instruction</a:t>
            </a:r>
          </a:p>
          <a:p>
            <a:pPr lvl="1"/>
            <a:r>
              <a:rPr lang="en-US" sz="1600" dirty="0" smtClean="0"/>
              <a:t>TBM - BSc blended learning curriculum</a:t>
            </a:r>
          </a:p>
          <a:p>
            <a:pPr lvl="1"/>
            <a:r>
              <a:rPr lang="en-US" sz="1600" dirty="0" smtClean="0"/>
              <a:t>CITG – Virtual labs, blended CITG-KO</a:t>
            </a:r>
          </a:p>
          <a:p>
            <a:pPr lvl="1"/>
            <a:r>
              <a:rPr lang="en-US" sz="1600" dirty="0" smtClean="0"/>
              <a:t>OC Focus – Blended version of BKO</a:t>
            </a:r>
          </a:p>
          <a:p>
            <a:r>
              <a:rPr lang="en-US" sz="1800" dirty="0" smtClean="0"/>
              <a:t>Online learning</a:t>
            </a:r>
          </a:p>
          <a:p>
            <a:pPr lvl="1"/>
            <a:r>
              <a:rPr lang="en-US" sz="1600" dirty="0" smtClean="0"/>
              <a:t>Extension school, MOOCs, SPOCs</a:t>
            </a:r>
          </a:p>
          <a:p>
            <a:pPr lvl="1"/>
            <a:r>
              <a:rPr lang="en-US" sz="1600" dirty="0" smtClean="0"/>
              <a:t>Online master (CITG, TBM, L&amp;R)</a:t>
            </a:r>
          </a:p>
          <a:p>
            <a:pPr lvl="1"/>
            <a:r>
              <a:rPr lang="en-US" sz="1600" dirty="0" smtClean="0"/>
              <a:t>Staff development</a:t>
            </a:r>
          </a:p>
          <a:p>
            <a:r>
              <a:rPr lang="en-US" sz="1800" dirty="0" smtClean="0"/>
              <a:t>Digital assessment / assessment for learning</a:t>
            </a:r>
          </a:p>
          <a:p>
            <a:pPr lvl="1"/>
            <a:r>
              <a:rPr lang="en-US" sz="1600" dirty="0" smtClean="0"/>
              <a:t>Architecture, IO, 3ME, EWI</a:t>
            </a:r>
          </a:p>
          <a:p>
            <a:r>
              <a:rPr lang="en-US" sz="1800" dirty="0" smtClean="0"/>
              <a:t>Multidisciplinary projects</a:t>
            </a:r>
          </a:p>
          <a:p>
            <a:pPr lvl="1"/>
            <a:r>
              <a:rPr lang="en-US" sz="1600" dirty="0" smtClean="0"/>
              <a:t>Entrepreneurial minor, Bio-inspired design, Industrial ecology, Green Village</a:t>
            </a:r>
          </a:p>
        </p:txBody>
      </p:sp>
      <p:sp>
        <p:nvSpPr>
          <p:cNvPr id="5" name="Title 1"/>
          <p:cNvSpPr txBox="1">
            <a:spLocks/>
          </p:cNvSpPr>
          <p:nvPr/>
        </p:nvSpPr>
        <p:spPr bwMode="auto">
          <a:xfrm>
            <a:off x="903093" y="443149"/>
            <a:ext cx="7159625" cy="511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857250" indent="-857250" algn="l" rtl="0" eaLnBrk="0" fontAlgn="base" hangingPunct="0">
              <a:spcBef>
                <a:spcPct val="0"/>
              </a:spcBef>
              <a:spcAft>
                <a:spcPct val="0"/>
              </a:spcAft>
              <a:defRPr sz="3500" b="0">
                <a:solidFill>
                  <a:srgbClr val="00A6D6"/>
                </a:solidFill>
                <a:latin typeface="+mn-lt"/>
                <a:ea typeface="ＭＳ Ｐゴシック" charset="-128"/>
                <a:cs typeface="ＭＳ Ｐゴシック" charset="-128"/>
              </a:defRPr>
            </a:lvl1pPr>
            <a:lvl2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2pPr>
            <a:lvl3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3pPr>
            <a:lvl4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4pPr>
            <a:lvl5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5pPr>
            <a:lvl6pPr marL="1314450" indent="-857250" algn="l" rtl="0" eaLnBrk="0" fontAlgn="base" hangingPunct="0">
              <a:spcBef>
                <a:spcPct val="0"/>
              </a:spcBef>
              <a:spcAft>
                <a:spcPct val="0"/>
              </a:spcAft>
              <a:defRPr sz="3300">
                <a:solidFill>
                  <a:schemeClr val="tx1"/>
                </a:solidFill>
                <a:latin typeface="Bookman Old Style" pitchFamily="18" charset="0"/>
              </a:defRPr>
            </a:lvl6pPr>
            <a:lvl7pPr marL="1771650" indent="-857250" algn="l" rtl="0" eaLnBrk="0" fontAlgn="base" hangingPunct="0">
              <a:spcBef>
                <a:spcPct val="0"/>
              </a:spcBef>
              <a:spcAft>
                <a:spcPct val="0"/>
              </a:spcAft>
              <a:defRPr sz="3300">
                <a:solidFill>
                  <a:schemeClr val="tx1"/>
                </a:solidFill>
                <a:latin typeface="Bookman Old Style" pitchFamily="18" charset="0"/>
              </a:defRPr>
            </a:lvl7pPr>
            <a:lvl8pPr marL="2228850" indent="-857250" algn="l" rtl="0" eaLnBrk="0" fontAlgn="base" hangingPunct="0">
              <a:spcBef>
                <a:spcPct val="0"/>
              </a:spcBef>
              <a:spcAft>
                <a:spcPct val="0"/>
              </a:spcAft>
              <a:defRPr sz="3300">
                <a:solidFill>
                  <a:schemeClr val="tx1"/>
                </a:solidFill>
                <a:latin typeface="Bookman Old Style" pitchFamily="18" charset="0"/>
              </a:defRPr>
            </a:lvl8pPr>
            <a:lvl9pPr marL="2686050" indent="-857250" algn="l" rtl="0" eaLnBrk="0" fontAlgn="base" hangingPunct="0">
              <a:spcBef>
                <a:spcPct val="0"/>
              </a:spcBef>
              <a:spcAft>
                <a:spcPct val="0"/>
              </a:spcAft>
              <a:defRPr sz="3300">
                <a:solidFill>
                  <a:schemeClr val="tx1"/>
                </a:solidFill>
                <a:latin typeface="Bookman Old Style" pitchFamily="18" charset="0"/>
              </a:defRPr>
            </a:lvl9pPr>
          </a:lstStyle>
          <a:p>
            <a:r>
              <a:rPr lang="en-US" sz="3300" dirty="0">
                <a:solidFill>
                  <a:schemeClr val="tx1"/>
                </a:solidFill>
                <a:latin typeface="+mj-lt"/>
                <a:ea typeface="ＭＳ Ｐゴシック" pitchFamily="34" charset="-128"/>
                <a:cs typeface="ＭＳ Ｐゴシック" charset="0"/>
              </a:rPr>
              <a:t>Learning innovation activities</a:t>
            </a:r>
          </a:p>
        </p:txBody>
      </p:sp>
      <p:sp>
        <p:nvSpPr>
          <p:cNvPr id="4" name="TextBox 3"/>
          <p:cNvSpPr txBox="1"/>
          <p:nvPr/>
        </p:nvSpPr>
        <p:spPr>
          <a:xfrm>
            <a:off x="6084168" y="1124744"/>
            <a:ext cx="2448272" cy="461665"/>
          </a:xfrm>
          <a:prstGeom prst="rect">
            <a:avLst/>
          </a:prstGeom>
          <a:noFill/>
        </p:spPr>
        <p:txBody>
          <a:bodyPr wrap="square" rtlCol="0">
            <a:spAutoFit/>
          </a:bodyPr>
          <a:lstStyle/>
          <a:p>
            <a:r>
              <a:rPr lang="en-US" sz="1200" dirty="0" smtClean="0">
                <a:solidFill>
                  <a:srgbClr val="C00000"/>
                </a:solidFill>
              </a:rPr>
              <a:t>Renate </a:t>
            </a:r>
            <a:r>
              <a:rPr lang="en-US" sz="1200" dirty="0" err="1">
                <a:solidFill>
                  <a:srgbClr val="C00000"/>
                </a:solidFill>
              </a:rPr>
              <a:t>Klaassen</a:t>
            </a:r>
            <a:r>
              <a:rPr lang="en-US" sz="1200" dirty="0">
                <a:solidFill>
                  <a:srgbClr val="C00000"/>
                </a:solidFill>
              </a:rPr>
              <a:t> (3TU Centre for Engineering </a:t>
            </a:r>
            <a:r>
              <a:rPr lang="en-US" sz="1200" dirty="0" smtClean="0">
                <a:solidFill>
                  <a:srgbClr val="C00000"/>
                </a:solidFill>
              </a:rPr>
              <a:t>Education)</a:t>
            </a:r>
            <a:endParaRPr lang="en-US" sz="1200" dirty="0">
              <a:solidFill>
                <a:srgbClr val="C00000"/>
              </a:solidFill>
            </a:endParaRPr>
          </a:p>
        </p:txBody>
      </p:sp>
    </p:spTree>
    <p:extLst>
      <p:ext uri="{BB962C8B-B14F-4D97-AF65-F5344CB8AC3E}">
        <p14:creationId xmlns:p14="http://schemas.microsoft.com/office/powerpoint/2010/main" val="3335022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1412776"/>
            <a:ext cx="7766616" cy="4320480"/>
          </a:xfrm>
        </p:spPr>
        <p:txBody>
          <a:bodyPr>
            <a:normAutofit lnSpcReduction="10000"/>
          </a:bodyPr>
          <a:lstStyle/>
          <a:p>
            <a:pPr marL="0" indent="0">
              <a:buNone/>
            </a:pPr>
            <a:r>
              <a:rPr lang="en-US" sz="1800" dirty="0" err="1" smtClean="0"/>
              <a:t>Maartje</a:t>
            </a:r>
            <a:r>
              <a:rPr lang="en-US" sz="1800" dirty="0" smtClean="0"/>
              <a:t> van den </a:t>
            </a:r>
            <a:r>
              <a:rPr lang="en-US" sz="1800" dirty="0" err="1" smtClean="0"/>
              <a:t>Bogaard</a:t>
            </a:r>
            <a:endParaRPr lang="en-US" sz="1800" dirty="0" smtClean="0"/>
          </a:p>
          <a:p>
            <a:pPr lvl="1"/>
            <a:r>
              <a:rPr lang="en-GB" sz="1600" dirty="0"/>
              <a:t>Student success in higher education </a:t>
            </a:r>
            <a:endParaRPr lang="nl-BE" sz="1600" dirty="0"/>
          </a:p>
          <a:p>
            <a:pPr lvl="1"/>
            <a:r>
              <a:rPr lang="en-GB" sz="1600" dirty="0"/>
              <a:t>Learning analytics and academic analytics</a:t>
            </a:r>
            <a:endParaRPr lang="nl-BE" sz="1600" dirty="0"/>
          </a:p>
          <a:p>
            <a:pPr lvl="1"/>
            <a:r>
              <a:rPr lang="en-GB" sz="1600" dirty="0"/>
              <a:t>Online learning and authentic learning environments</a:t>
            </a:r>
            <a:endParaRPr lang="nl-BE" sz="1600" dirty="0"/>
          </a:p>
          <a:p>
            <a:pPr marL="0" indent="0">
              <a:buNone/>
            </a:pPr>
            <a:endParaRPr lang="en-US" sz="1800" dirty="0" smtClean="0"/>
          </a:p>
          <a:p>
            <a:pPr marL="0" indent="0">
              <a:buNone/>
            </a:pPr>
            <a:r>
              <a:rPr lang="en-US" sz="1800" dirty="0" smtClean="0"/>
              <a:t>Thieme Hennis</a:t>
            </a:r>
          </a:p>
          <a:p>
            <a:pPr lvl="1"/>
            <a:r>
              <a:rPr lang="en-US" sz="1600" dirty="0"/>
              <a:t>MOOCs as research objects and research instruments</a:t>
            </a:r>
            <a:endParaRPr lang="nl-BE" sz="1600" dirty="0"/>
          </a:p>
          <a:p>
            <a:pPr lvl="1"/>
            <a:r>
              <a:rPr lang="en-US" sz="1600" dirty="0"/>
              <a:t>Applying motivational/psychological concepts in online </a:t>
            </a:r>
            <a:r>
              <a:rPr lang="en-US" sz="1600" dirty="0" smtClean="0"/>
              <a:t>education</a:t>
            </a:r>
          </a:p>
          <a:p>
            <a:pPr lvl="1"/>
            <a:r>
              <a:rPr lang="en-US" sz="1600" dirty="0" smtClean="0"/>
              <a:t>Participatory learning for disengaged learners</a:t>
            </a:r>
          </a:p>
          <a:p>
            <a:pPr lvl="1"/>
            <a:endParaRPr lang="en-US" sz="1600" dirty="0" smtClean="0"/>
          </a:p>
          <a:p>
            <a:pPr marL="0" indent="0">
              <a:buNone/>
            </a:pPr>
            <a:r>
              <a:rPr lang="en-US" sz="1800" dirty="0" err="1" smtClean="0"/>
              <a:t>Ebrahim</a:t>
            </a:r>
            <a:r>
              <a:rPr lang="en-US" sz="1800" dirty="0" smtClean="0"/>
              <a:t> </a:t>
            </a:r>
            <a:r>
              <a:rPr lang="en-US" sz="1800" dirty="0" err="1" smtClean="0"/>
              <a:t>Rahimi</a:t>
            </a:r>
            <a:endParaRPr lang="nl-BE" sz="1800" dirty="0"/>
          </a:p>
          <a:p>
            <a:pPr lvl="1"/>
            <a:r>
              <a:rPr lang="en-US" sz="1600" dirty="0"/>
              <a:t>Personalization of learning process using technology</a:t>
            </a:r>
            <a:endParaRPr lang="nl-BE" sz="1600" dirty="0"/>
          </a:p>
          <a:p>
            <a:pPr lvl="1"/>
            <a:r>
              <a:rPr lang="en-US" sz="1600" dirty="0"/>
              <a:t>Competency development</a:t>
            </a:r>
            <a:endParaRPr lang="nl-BE" sz="1600" dirty="0"/>
          </a:p>
          <a:p>
            <a:pPr lvl="1"/>
            <a:r>
              <a:rPr lang="en-US" sz="1600" dirty="0"/>
              <a:t>Facilitating self-regulated and self-directed learning</a:t>
            </a:r>
            <a:endParaRPr lang="nl-BE" sz="1600" dirty="0"/>
          </a:p>
          <a:p>
            <a:pPr lvl="1"/>
            <a:r>
              <a:rPr lang="en-US" sz="1600" dirty="0"/>
              <a:t>Designing and developing Personal learning environments using Web 2.0</a:t>
            </a:r>
            <a:endParaRPr lang="nl-BE" sz="1600" dirty="0"/>
          </a:p>
          <a:p>
            <a:pPr lvl="1"/>
            <a:endParaRPr lang="en-US" sz="1600" dirty="0" smtClean="0"/>
          </a:p>
        </p:txBody>
      </p:sp>
      <p:sp>
        <p:nvSpPr>
          <p:cNvPr id="5" name="Title 1"/>
          <p:cNvSpPr txBox="1">
            <a:spLocks/>
          </p:cNvSpPr>
          <p:nvPr/>
        </p:nvSpPr>
        <p:spPr bwMode="auto">
          <a:xfrm>
            <a:off x="903093" y="443149"/>
            <a:ext cx="7159625" cy="511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857250" indent="-857250" algn="l" rtl="0" eaLnBrk="0" fontAlgn="base" hangingPunct="0">
              <a:spcBef>
                <a:spcPct val="0"/>
              </a:spcBef>
              <a:spcAft>
                <a:spcPct val="0"/>
              </a:spcAft>
              <a:defRPr sz="3500" b="0">
                <a:solidFill>
                  <a:srgbClr val="00A6D6"/>
                </a:solidFill>
                <a:latin typeface="+mn-lt"/>
                <a:ea typeface="ＭＳ Ｐゴシック" charset="-128"/>
                <a:cs typeface="ＭＳ Ｐゴシック" charset="-128"/>
              </a:defRPr>
            </a:lvl1pPr>
            <a:lvl2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2pPr>
            <a:lvl3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3pPr>
            <a:lvl4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4pPr>
            <a:lvl5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5pPr>
            <a:lvl6pPr marL="1314450" indent="-857250" algn="l" rtl="0" eaLnBrk="0" fontAlgn="base" hangingPunct="0">
              <a:spcBef>
                <a:spcPct val="0"/>
              </a:spcBef>
              <a:spcAft>
                <a:spcPct val="0"/>
              </a:spcAft>
              <a:defRPr sz="3300">
                <a:solidFill>
                  <a:schemeClr val="tx1"/>
                </a:solidFill>
                <a:latin typeface="Bookman Old Style" pitchFamily="18" charset="0"/>
              </a:defRPr>
            </a:lvl6pPr>
            <a:lvl7pPr marL="1771650" indent="-857250" algn="l" rtl="0" eaLnBrk="0" fontAlgn="base" hangingPunct="0">
              <a:spcBef>
                <a:spcPct val="0"/>
              </a:spcBef>
              <a:spcAft>
                <a:spcPct val="0"/>
              </a:spcAft>
              <a:defRPr sz="3300">
                <a:solidFill>
                  <a:schemeClr val="tx1"/>
                </a:solidFill>
                <a:latin typeface="Bookman Old Style" pitchFamily="18" charset="0"/>
              </a:defRPr>
            </a:lvl7pPr>
            <a:lvl8pPr marL="2228850" indent="-857250" algn="l" rtl="0" eaLnBrk="0" fontAlgn="base" hangingPunct="0">
              <a:spcBef>
                <a:spcPct val="0"/>
              </a:spcBef>
              <a:spcAft>
                <a:spcPct val="0"/>
              </a:spcAft>
              <a:defRPr sz="3300">
                <a:solidFill>
                  <a:schemeClr val="tx1"/>
                </a:solidFill>
                <a:latin typeface="Bookman Old Style" pitchFamily="18" charset="0"/>
              </a:defRPr>
            </a:lvl8pPr>
            <a:lvl9pPr marL="2686050" indent="-857250" algn="l" rtl="0" eaLnBrk="0" fontAlgn="base" hangingPunct="0">
              <a:spcBef>
                <a:spcPct val="0"/>
              </a:spcBef>
              <a:spcAft>
                <a:spcPct val="0"/>
              </a:spcAft>
              <a:defRPr sz="3300">
                <a:solidFill>
                  <a:schemeClr val="tx1"/>
                </a:solidFill>
                <a:latin typeface="Bookman Old Style" pitchFamily="18" charset="0"/>
              </a:defRPr>
            </a:lvl9pPr>
          </a:lstStyle>
          <a:p>
            <a:r>
              <a:rPr lang="en-US" sz="3300" dirty="0">
                <a:solidFill>
                  <a:schemeClr val="tx1"/>
                </a:solidFill>
                <a:latin typeface="+mj-lt"/>
                <a:ea typeface="ＭＳ Ｐゴシック" pitchFamily="34" charset="-128"/>
                <a:cs typeface="ＭＳ Ｐゴシック" charset="0"/>
              </a:rPr>
              <a:t>Research in Education (PhD)</a:t>
            </a:r>
          </a:p>
        </p:txBody>
      </p:sp>
    </p:spTree>
    <p:extLst>
      <p:ext uri="{BB962C8B-B14F-4D97-AF65-F5344CB8AC3E}">
        <p14:creationId xmlns:p14="http://schemas.microsoft.com/office/powerpoint/2010/main" val="3335022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1412776"/>
            <a:ext cx="7766616" cy="2736304"/>
          </a:xfrm>
        </p:spPr>
        <p:txBody>
          <a:bodyPr/>
          <a:lstStyle/>
          <a:p>
            <a:pPr lvl="0">
              <a:lnSpc>
                <a:spcPct val="150000"/>
              </a:lnSpc>
            </a:pPr>
            <a:r>
              <a:rPr lang="en-US" dirty="0"/>
              <a:t>Advancement of research based teaching and course-design</a:t>
            </a:r>
            <a:endParaRPr lang="nl-BE" dirty="0"/>
          </a:p>
          <a:p>
            <a:pPr lvl="0">
              <a:lnSpc>
                <a:spcPct val="150000"/>
              </a:lnSpc>
            </a:pPr>
            <a:r>
              <a:rPr lang="en-US" dirty="0"/>
              <a:t>Online learning in Higher Engineering Education</a:t>
            </a:r>
            <a:endParaRPr lang="nl-BE" dirty="0"/>
          </a:p>
          <a:p>
            <a:pPr lvl="0">
              <a:lnSpc>
                <a:spcPct val="150000"/>
              </a:lnSpc>
            </a:pPr>
            <a:r>
              <a:rPr lang="en-US" dirty="0"/>
              <a:t>Self-directed learning in an authentic learning environment.</a:t>
            </a:r>
            <a:endParaRPr lang="nl-BE" dirty="0"/>
          </a:p>
          <a:p>
            <a:pPr lvl="0">
              <a:lnSpc>
                <a:spcPct val="150000"/>
              </a:lnSpc>
            </a:pPr>
            <a:r>
              <a:rPr lang="en-US" dirty="0"/>
              <a:t>Micro learning management for informal and experiential learning (at the workplace</a:t>
            </a:r>
            <a:r>
              <a:rPr lang="en-US" dirty="0" smtClean="0"/>
              <a:t>).</a:t>
            </a:r>
          </a:p>
          <a:p>
            <a:pPr lvl="0">
              <a:lnSpc>
                <a:spcPct val="150000"/>
              </a:lnSpc>
            </a:pPr>
            <a:endParaRPr lang="en-US" smtClean="0"/>
          </a:p>
          <a:p>
            <a:pPr lvl="0">
              <a:lnSpc>
                <a:spcPct val="150000"/>
              </a:lnSpc>
            </a:pPr>
            <a:endParaRPr lang="en-US" dirty="0"/>
          </a:p>
          <a:p>
            <a:pPr marL="0" lvl="0" indent="0" algn="ctr">
              <a:lnSpc>
                <a:spcPct val="150000"/>
              </a:lnSpc>
              <a:buNone/>
            </a:pPr>
            <a:r>
              <a:rPr lang="en-US" sz="2400" dirty="0" smtClean="0"/>
              <a:t>Open research and open innovation</a:t>
            </a:r>
            <a:endParaRPr lang="nl-BE" sz="2400" dirty="0"/>
          </a:p>
          <a:p>
            <a:pPr lvl="1"/>
            <a:endParaRPr lang="en-US" sz="1600" dirty="0" smtClean="0"/>
          </a:p>
        </p:txBody>
      </p:sp>
      <p:sp>
        <p:nvSpPr>
          <p:cNvPr id="5" name="Title 1"/>
          <p:cNvSpPr txBox="1">
            <a:spLocks/>
          </p:cNvSpPr>
          <p:nvPr/>
        </p:nvSpPr>
        <p:spPr bwMode="auto">
          <a:xfrm>
            <a:off x="903093" y="443149"/>
            <a:ext cx="7159625" cy="511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857250" indent="-857250" algn="l" rtl="0" eaLnBrk="0" fontAlgn="base" hangingPunct="0">
              <a:spcBef>
                <a:spcPct val="0"/>
              </a:spcBef>
              <a:spcAft>
                <a:spcPct val="0"/>
              </a:spcAft>
              <a:defRPr sz="3500" b="0">
                <a:solidFill>
                  <a:srgbClr val="00A6D6"/>
                </a:solidFill>
                <a:latin typeface="+mn-lt"/>
                <a:ea typeface="ＭＳ Ｐゴシック" charset="-128"/>
                <a:cs typeface="ＭＳ Ｐゴシック" charset="-128"/>
              </a:defRPr>
            </a:lvl1pPr>
            <a:lvl2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2pPr>
            <a:lvl3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3pPr>
            <a:lvl4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4pPr>
            <a:lvl5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5pPr>
            <a:lvl6pPr marL="1314450" indent="-857250" algn="l" rtl="0" eaLnBrk="0" fontAlgn="base" hangingPunct="0">
              <a:spcBef>
                <a:spcPct val="0"/>
              </a:spcBef>
              <a:spcAft>
                <a:spcPct val="0"/>
              </a:spcAft>
              <a:defRPr sz="3300">
                <a:solidFill>
                  <a:schemeClr val="tx1"/>
                </a:solidFill>
                <a:latin typeface="Bookman Old Style" pitchFamily="18" charset="0"/>
              </a:defRPr>
            </a:lvl6pPr>
            <a:lvl7pPr marL="1771650" indent="-857250" algn="l" rtl="0" eaLnBrk="0" fontAlgn="base" hangingPunct="0">
              <a:spcBef>
                <a:spcPct val="0"/>
              </a:spcBef>
              <a:spcAft>
                <a:spcPct val="0"/>
              </a:spcAft>
              <a:defRPr sz="3300">
                <a:solidFill>
                  <a:schemeClr val="tx1"/>
                </a:solidFill>
                <a:latin typeface="Bookman Old Style" pitchFamily="18" charset="0"/>
              </a:defRPr>
            </a:lvl7pPr>
            <a:lvl8pPr marL="2228850" indent="-857250" algn="l" rtl="0" eaLnBrk="0" fontAlgn="base" hangingPunct="0">
              <a:spcBef>
                <a:spcPct val="0"/>
              </a:spcBef>
              <a:spcAft>
                <a:spcPct val="0"/>
              </a:spcAft>
              <a:defRPr sz="3300">
                <a:solidFill>
                  <a:schemeClr val="tx1"/>
                </a:solidFill>
                <a:latin typeface="Bookman Old Style" pitchFamily="18" charset="0"/>
              </a:defRPr>
            </a:lvl8pPr>
            <a:lvl9pPr marL="2686050" indent="-857250" algn="l" rtl="0" eaLnBrk="0" fontAlgn="base" hangingPunct="0">
              <a:spcBef>
                <a:spcPct val="0"/>
              </a:spcBef>
              <a:spcAft>
                <a:spcPct val="0"/>
              </a:spcAft>
              <a:defRPr sz="3300">
                <a:solidFill>
                  <a:schemeClr val="tx1"/>
                </a:solidFill>
                <a:latin typeface="Bookman Old Style" pitchFamily="18" charset="0"/>
              </a:defRPr>
            </a:lvl9pPr>
          </a:lstStyle>
          <a:p>
            <a:r>
              <a:rPr lang="en-US" sz="3300" dirty="0">
                <a:solidFill>
                  <a:schemeClr val="tx1"/>
                </a:solidFill>
                <a:latin typeface="+mj-lt"/>
                <a:ea typeface="ＭＳ Ｐゴシック" pitchFamily="34" charset="-128"/>
                <a:cs typeface="ＭＳ Ｐゴシック" charset="0"/>
              </a:rPr>
              <a:t>Research in Education </a:t>
            </a:r>
          </a:p>
        </p:txBody>
      </p:sp>
    </p:spTree>
    <p:extLst>
      <p:ext uri="{BB962C8B-B14F-4D97-AF65-F5344CB8AC3E}">
        <p14:creationId xmlns:p14="http://schemas.microsoft.com/office/powerpoint/2010/main" val="2778386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5922" y="430321"/>
            <a:ext cx="7159625" cy="511527"/>
          </a:xfrm>
        </p:spPr>
        <p:txBody>
          <a:bodyPr/>
          <a:lstStyle/>
          <a:p>
            <a:r>
              <a:rPr lang="en-US" sz="3300" dirty="0" smtClean="0"/>
              <a:t>Vision</a:t>
            </a:r>
            <a:endParaRPr lang="en-US" sz="3300" dirty="0"/>
          </a:p>
        </p:txBody>
      </p:sp>
      <p:sp>
        <p:nvSpPr>
          <p:cNvPr id="34" name="TextBox 33"/>
          <p:cNvSpPr txBox="1"/>
          <p:nvPr/>
        </p:nvSpPr>
        <p:spPr>
          <a:xfrm>
            <a:off x="755576" y="1340768"/>
            <a:ext cx="7920880" cy="4247317"/>
          </a:xfrm>
          <a:prstGeom prst="rect">
            <a:avLst/>
          </a:prstGeom>
          <a:noFill/>
        </p:spPr>
        <p:txBody>
          <a:bodyPr wrap="square" rtlCol="0">
            <a:spAutoFit/>
          </a:bodyPr>
          <a:lstStyle/>
          <a:p>
            <a:pPr algn="l">
              <a:lnSpc>
                <a:spcPct val="150000"/>
              </a:lnSpc>
            </a:pPr>
            <a:endParaRPr lang="en-US" sz="2800" dirty="0" smtClean="0"/>
          </a:p>
          <a:p>
            <a:pPr algn="l">
              <a:lnSpc>
                <a:spcPct val="150000"/>
              </a:lnSpc>
            </a:pPr>
            <a:r>
              <a:rPr lang="en-US" sz="2800" dirty="0" smtClean="0"/>
              <a:t>‘Educate the world &amp;</a:t>
            </a:r>
          </a:p>
          <a:p>
            <a:pPr algn="l">
              <a:lnSpc>
                <a:spcPct val="150000"/>
              </a:lnSpc>
            </a:pPr>
            <a:r>
              <a:rPr lang="en-US" sz="2800" dirty="0"/>
              <a:t> </a:t>
            </a:r>
            <a:r>
              <a:rPr lang="en-US" sz="2800" dirty="0" smtClean="0"/>
              <a:t>enhance </a:t>
            </a:r>
            <a:r>
              <a:rPr lang="en-US" sz="2800" dirty="0"/>
              <a:t>quality of </a:t>
            </a:r>
            <a:r>
              <a:rPr lang="en-US" sz="2800" dirty="0" smtClean="0"/>
              <a:t>campus &amp; online education’</a:t>
            </a:r>
            <a:endParaRPr lang="en-US" sz="2800" dirty="0"/>
          </a:p>
          <a:p>
            <a:pPr algn="l"/>
            <a:endParaRPr lang="en-US" sz="2800" dirty="0" smtClean="0"/>
          </a:p>
          <a:p>
            <a:pPr algn="l"/>
            <a:endParaRPr lang="en-US" sz="2800" dirty="0" smtClean="0"/>
          </a:p>
          <a:p>
            <a:r>
              <a:rPr lang="en-US" sz="2000" dirty="0"/>
              <a:t>Advancement of educational </a:t>
            </a:r>
            <a:r>
              <a:rPr lang="en-US" sz="2000" dirty="0" smtClean="0"/>
              <a:t>‘productivity’</a:t>
            </a:r>
          </a:p>
          <a:p>
            <a:r>
              <a:rPr lang="en-US" sz="2000" dirty="0" smtClean="0"/>
              <a:t>through </a:t>
            </a:r>
            <a:r>
              <a:rPr lang="en-US" sz="2000" dirty="0"/>
              <a:t>research </a:t>
            </a:r>
            <a:endParaRPr lang="en-US" sz="2000" dirty="0" smtClean="0"/>
          </a:p>
          <a:p>
            <a:r>
              <a:rPr lang="en-US" sz="2000" dirty="0" smtClean="0"/>
              <a:t>with </a:t>
            </a:r>
            <a:r>
              <a:rPr lang="en-US" sz="2000" dirty="0"/>
              <a:t>a shift from institute to learning </a:t>
            </a:r>
            <a:r>
              <a:rPr lang="en-US" sz="2000" dirty="0" smtClean="0"/>
              <a:t>ecosystem</a:t>
            </a:r>
          </a:p>
          <a:p>
            <a:pPr algn="ctr"/>
            <a:endParaRPr lang="en-US" sz="2800" dirty="0" smtClean="0">
              <a:solidFill>
                <a:schemeClr val="bg1">
                  <a:lumMod val="65000"/>
                </a:schemeClr>
              </a:solidFill>
            </a:endParaRPr>
          </a:p>
        </p:txBody>
      </p:sp>
    </p:spTree>
    <p:extLst>
      <p:ext uri="{BB962C8B-B14F-4D97-AF65-F5344CB8AC3E}">
        <p14:creationId xmlns:p14="http://schemas.microsoft.com/office/powerpoint/2010/main" val="666785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5922" y="541209"/>
            <a:ext cx="7159625" cy="511527"/>
          </a:xfrm>
        </p:spPr>
        <p:txBody>
          <a:bodyPr/>
          <a:lstStyle/>
          <a:p>
            <a:r>
              <a:rPr lang="en-US" sz="3300" dirty="0" smtClean="0"/>
              <a:t>Research based Education</a:t>
            </a:r>
            <a:endParaRPr lang="en-US" sz="3300" dirty="0"/>
          </a:p>
        </p:txBody>
      </p:sp>
      <p:sp>
        <p:nvSpPr>
          <p:cNvPr id="34" name="TextBox 33"/>
          <p:cNvSpPr txBox="1"/>
          <p:nvPr/>
        </p:nvSpPr>
        <p:spPr>
          <a:xfrm>
            <a:off x="905934" y="2060848"/>
            <a:ext cx="7770522" cy="3960440"/>
          </a:xfrm>
          <a:prstGeom prst="rect">
            <a:avLst/>
          </a:prstGeom>
          <a:noFill/>
        </p:spPr>
        <p:txBody>
          <a:bodyPr wrap="square" rtlCol="0">
            <a:normAutofit/>
          </a:bodyPr>
          <a:lstStyle/>
          <a:p>
            <a:pPr marL="342900" indent="-342900" algn="l">
              <a:buFont typeface="Arial" panose="020B0604020202020204" pitchFamily="34" charset="0"/>
              <a:buChar char="•"/>
            </a:pPr>
            <a:r>
              <a:rPr lang="en-US" sz="2400" dirty="0" smtClean="0"/>
              <a:t>Shift happens:</a:t>
            </a:r>
          </a:p>
          <a:p>
            <a:pPr marL="800100" lvl="1" indent="-342900">
              <a:buFont typeface="Arial" panose="020B0604020202020204" pitchFamily="34" charset="0"/>
              <a:buChar char="•"/>
            </a:pPr>
            <a:r>
              <a:rPr lang="en-US" dirty="0"/>
              <a:t>From management to teacher tool;</a:t>
            </a:r>
          </a:p>
          <a:p>
            <a:pPr marL="800100" lvl="1" indent="-342900">
              <a:buFont typeface="Arial" panose="020B0604020202020204" pitchFamily="34" charset="0"/>
              <a:buChar char="•"/>
            </a:pPr>
            <a:r>
              <a:rPr lang="en-US" dirty="0" smtClean="0"/>
              <a:t>From ad-hoc/experience to research based innovation;</a:t>
            </a:r>
          </a:p>
          <a:p>
            <a:pPr marL="800100" lvl="1" indent="-342900">
              <a:buFont typeface="Arial" panose="020B0604020202020204" pitchFamily="34" charset="0"/>
              <a:buChar char="•"/>
            </a:pPr>
            <a:r>
              <a:rPr lang="en-US" dirty="0"/>
              <a:t>From disconnected and distributed to connected and complementary</a:t>
            </a:r>
          </a:p>
          <a:p>
            <a:pPr marL="800100" lvl="1" indent="-342900">
              <a:buFont typeface="Arial" panose="020B0604020202020204" pitchFamily="34" charset="0"/>
              <a:buChar char="•"/>
            </a:pPr>
            <a:r>
              <a:rPr lang="en-US" dirty="0" smtClean="0"/>
              <a:t>From interval-based to realtime (dashboard)</a:t>
            </a:r>
          </a:p>
          <a:p>
            <a:pPr marL="342900" indent="-342900" algn="l">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Online learning creates the momentum</a:t>
            </a:r>
            <a:endParaRPr lang="en-US" sz="2400" dirty="0"/>
          </a:p>
          <a:p>
            <a:pPr marL="342900" indent="-342900" algn="l">
              <a:buFont typeface="Arial" panose="020B0604020202020204" pitchFamily="34" charset="0"/>
              <a:buChar char="•"/>
            </a:pPr>
            <a:endParaRPr lang="en-US" sz="2400" dirty="0"/>
          </a:p>
        </p:txBody>
      </p:sp>
    </p:spTree>
    <p:extLst>
      <p:ext uri="{BB962C8B-B14F-4D97-AF65-F5344CB8AC3E}">
        <p14:creationId xmlns:p14="http://schemas.microsoft.com/office/powerpoint/2010/main" val="1420155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a:spLocks noChangeArrowheads="1"/>
          </p:cNvSpPr>
          <p:nvPr/>
        </p:nvSpPr>
        <p:spPr bwMode="auto">
          <a:xfrm>
            <a:off x="892176" y="59251"/>
            <a:ext cx="743902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857250" indent="-857250" algn="l" eaLnBrk="0" hangingPunct="0"/>
            <a:endParaRPr lang="zh-TW" altLang="en-US" dirty="0">
              <a:solidFill>
                <a:srgbClr val="00A6D6"/>
              </a:solidFill>
              <a:latin typeface="Bookman Old Style" charset="0"/>
              <a:ea typeface="PMingLiU" pitchFamily="18" charset="-120"/>
            </a:endParaRPr>
          </a:p>
        </p:txBody>
      </p:sp>
      <p:graphicFrame>
        <p:nvGraphicFramePr>
          <p:cNvPr id="5" name="Diagram 4"/>
          <p:cNvGraphicFramePr/>
          <p:nvPr>
            <p:extLst>
              <p:ext uri="{D42A27DB-BD31-4B8C-83A1-F6EECF244321}">
                <p14:modId xmlns:p14="http://schemas.microsoft.com/office/powerpoint/2010/main" val="97288296"/>
              </p:ext>
            </p:extLst>
          </p:nvPr>
        </p:nvGraphicFramePr>
        <p:xfrm>
          <a:off x="1465261" y="2076797"/>
          <a:ext cx="5200650" cy="3467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9" descr="TUD_vlam.eps"/>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342076" y="3314695"/>
            <a:ext cx="671513"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5164666" y="1185166"/>
            <a:ext cx="3843867" cy="830997"/>
          </a:xfrm>
          <a:prstGeom prst="rect">
            <a:avLst/>
          </a:prstGeom>
          <a:noFill/>
        </p:spPr>
        <p:txBody>
          <a:bodyPr wrap="square" rtlCol="0">
            <a:spAutoFit/>
          </a:bodyPr>
          <a:lstStyle/>
          <a:p>
            <a:pPr marL="171450" indent="-171450" algn="l">
              <a:buFont typeface="Arial" pitchFamily="34" charset="0"/>
              <a:buChar char="•"/>
            </a:pPr>
            <a:r>
              <a:rPr lang="en-US" sz="1200" dirty="0" smtClean="0"/>
              <a:t>2013-2014: </a:t>
            </a:r>
            <a:r>
              <a:rPr lang="en-US" sz="1200" b="1" dirty="0" smtClean="0"/>
              <a:t>11 MOOCs on edX</a:t>
            </a:r>
          </a:p>
          <a:p>
            <a:pPr marL="171450" indent="-171450" algn="l">
              <a:buFont typeface="Arial" pitchFamily="34" charset="0"/>
              <a:buChar char="•"/>
            </a:pPr>
            <a:r>
              <a:rPr lang="en-US" sz="1200" dirty="0"/>
              <a:t>Finished:</a:t>
            </a:r>
            <a:r>
              <a:rPr lang="en-US" sz="1200" b="1" dirty="0"/>
              <a:t> Solar Energy &amp; Water Treatment</a:t>
            </a:r>
            <a:endParaRPr lang="en-US" sz="1200" dirty="0" smtClean="0"/>
          </a:p>
          <a:p>
            <a:pPr marL="628650" lvl="1" indent="-171450">
              <a:buFont typeface="Arial" pitchFamily="34" charset="0"/>
              <a:buChar char="•"/>
            </a:pPr>
            <a:r>
              <a:rPr lang="en-US" sz="1200" b="1" dirty="0" smtClean="0"/>
              <a:t>≈ 5.000 Certificates of Completion</a:t>
            </a:r>
          </a:p>
          <a:p>
            <a:pPr marL="628650" lvl="1" indent="-171450">
              <a:buFont typeface="Arial" pitchFamily="34" charset="0"/>
              <a:buChar char="•"/>
            </a:pPr>
            <a:r>
              <a:rPr lang="en-US" sz="1200" i="1" dirty="0" smtClean="0"/>
              <a:t>No Credits</a:t>
            </a:r>
            <a:endParaRPr lang="nl-NL" sz="1200" i="1" dirty="0"/>
          </a:p>
        </p:txBody>
      </p:sp>
      <p:sp>
        <p:nvSpPr>
          <p:cNvPr id="13" name="TextBox 12"/>
          <p:cNvSpPr txBox="1"/>
          <p:nvPr/>
        </p:nvSpPr>
        <p:spPr>
          <a:xfrm>
            <a:off x="6203420" y="3012451"/>
            <a:ext cx="2940580" cy="1015663"/>
          </a:xfrm>
          <a:prstGeom prst="rect">
            <a:avLst/>
          </a:prstGeom>
          <a:noFill/>
        </p:spPr>
        <p:txBody>
          <a:bodyPr wrap="square" rtlCol="0">
            <a:spAutoFit/>
          </a:bodyPr>
          <a:lstStyle/>
          <a:p>
            <a:pPr marL="171450" indent="-171450" algn="l">
              <a:buFont typeface="Arial" pitchFamily="34" charset="0"/>
              <a:buChar char="•"/>
            </a:pPr>
            <a:r>
              <a:rPr lang="en-US" sz="1200" b="1" dirty="0" smtClean="0"/>
              <a:t>More </a:t>
            </a:r>
            <a:r>
              <a:rPr lang="en-US" sz="1200" b="1" dirty="0"/>
              <a:t>than 120 courses </a:t>
            </a:r>
            <a:r>
              <a:rPr lang="en-US" sz="1200" b="1" dirty="0" smtClean="0"/>
              <a:t>online &amp; 10.000 </a:t>
            </a:r>
            <a:r>
              <a:rPr lang="en-US" sz="1200" b="1" dirty="0" err="1" smtClean="0"/>
              <a:t>weblectures</a:t>
            </a:r>
            <a:r>
              <a:rPr lang="en-US" sz="1200" b="1" dirty="0" smtClean="0"/>
              <a:t> recorded</a:t>
            </a:r>
          </a:p>
          <a:p>
            <a:pPr marL="171450" indent="-171450" algn="l">
              <a:buFont typeface="Arial" pitchFamily="34" charset="0"/>
              <a:buChar char="•"/>
            </a:pPr>
            <a:r>
              <a:rPr lang="en-US" sz="1200" dirty="0" smtClean="0"/>
              <a:t>Unique visitors </a:t>
            </a:r>
            <a:r>
              <a:rPr lang="en-US" sz="1200" dirty="0"/>
              <a:t>&gt; </a:t>
            </a:r>
            <a:r>
              <a:rPr lang="en-US" sz="1200" dirty="0" smtClean="0">
                <a:solidFill>
                  <a:srgbClr val="FF0000"/>
                </a:solidFill>
              </a:rPr>
              <a:t>800 /day</a:t>
            </a:r>
          </a:p>
          <a:p>
            <a:pPr marL="171450" indent="-171450" algn="l">
              <a:buFont typeface="Arial" pitchFamily="34" charset="0"/>
              <a:buChar char="•"/>
            </a:pPr>
            <a:r>
              <a:rPr lang="en-US" sz="1200" i="1" dirty="0" smtClean="0"/>
              <a:t>No </a:t>
            </a:r>
            <a:r>
              <a:rPr lang="en-US" sz="1200" i="1" dirty="0"/>
              <a:t>interaction with faculty</a:t>
            </a:r>
          </a:p>
          <a:p>
            <a:pPr marL="171450" indent="-171450" algn="l">
              <a:buFont typeface="Arial" pitchFamily="34" charset="0"/>
              <a:buChar char="•"/>
            </a:pPr>
            <a:r>
              <a:rPr lang="en-US" sz="1200" i="1" dirty="0"/>
              <a:t>No accredited </a:t>
            </a:r>
            <a:r>
              <a:rPr lang="en-US" sz="1200" i="1" dirty="0" smtClean="0"/>
              <a:t>certificate</a:t>
            </a:r>
            <a:endParaRPr lang="en-US" sz="1200" i="1" dirty="0"/>
          </a:p>
        </p:txBody>
      </p:sp>
      <p:sp>
        <p:nvSpPr>
          <p:cNvPr id="14" name="TextBox 13"/>
          <p:cNvSpPr txBox="1"/>
          <p:nvPr/>
        </p:nvSpPr>
        <p:spPr>
          <a:xfrm>
            <a:off x="5249385" y="4911465"/>
            <a:ext cx="3539017" cy="1015663"/>
          </a:xfrm>
          <a:prstGeom prst="rect">
            <a:avLst/>
          </a:prstGeom>
          <a:noFill/>
        </p:spPr>
        <p:txBody>
          <a:bodyPr wrap="square" rtlCol="0">
            <a:spAutoFit/>
          </a:bodyPr>
          <a:lstStyle/>
          <a:p>
            <a:pPr marL="171450" indent="-171450" algn="l">
              <a:buFont typeface="Arial" pitchFamily="34" charset="0"/>
              <a:buChar char="•"/>
            </a:pPr>
            <a:r>
              <a:rPr lang="en-US" sz="1200" b="1" dirty="0" smtClean="0"/>
              <a:t>1 full online master (25 courses) </a:t>
            </a:r>
          </a:p>
          <a:p>
            <a:pPr marL="171450" indent="-171450" algn="l">
              <a:buFont typeface="Arial" pitchFamily="34" charset="0"/>
              <a:buChar char="•"/>
            </a:pPr>
            <a:r>
              <a:rPr lang="en-US" sz="1200" b="1" dirty="0" smtClean="0"/>
              <a:t>2 modules, 1 minor, 1 master (6 courses)</a:t>
            </a:r>
          </a:p>
          <a:p>
            <a:pPr marL="171450" indent="-171450" algn="l">
              <a:buFont typeface="Arial" pitchFamily="34" charset="0"/>
              <a:buChar char="•"/>
            </a:pPr>
            <a:r>
              <a:rPr lang="en-US" sz="1200" dirty="0" smtClean="0">
                <a:solidFill>
                  <a:srgbClr val="FF0000"/>
                </a:solidFill>
              </a:rPr>
              <a:t>50</a:t>
            </a:r>
            <a:r>
              <a:rPr lang="en-US" sz="1200" dirty="0" smtClean="0"/>
              <a:t> students (30 on-campus)</a:t>
            </a:r>
          </a:p>
          <a:p>
            <a:pPr marL="171450" indent="-171450" algn="l">
              <a:buFont typeface="Arial" pitchFamily="34" charset="0"/>
              <a:buChar char="•"/>
            </a:pPr>
            <a:r>
              <a:rPr lang="en-US" sz="1200" dirty="0" smtClean="0"/>
              <a:t>Full Master Degree</a:t>
            </a:r>
            <a:r>
              <a:rPr lang="nl-NL" sz="1200" dirty="0" smtClean="0"/>
              <a:t> </a:t>
            </a:r>
            <a:r>
              <a:rPr lang="en-US" sz="1200" dirty="0" smtClean="0"/>
              <a:t>/ Accredited </a:t>
            </a:r>
            <a:r>
              <a:rPr lang="en-US" sz="1200" dirty="0"/>
              <a:t>Course </a:t>
            </a:r>
            <a:r>
              <a:rPr lang="en-US" sz="1200" dirty="0" smtClean="0"/>
              <a:t>Certificate</a:t>
            </a:r>
            <a:endParaRPr lang="nl-NL" sz="1200" dirty="0"/>
          </a:p>
        </p:txBody>
      </p:sp>
      <p:sp>
        <p:nvSpPr>
          <p:cNvPr id="15" name="TextBox 14"/>
          <p:cNvSpPr txBox="1"/>
          <p:nvPr/>
        </p:nvSpPr>
        <p:spPr>
          <a:xfrm>
            <a:off x="846681" y="4732864"/>
            <a:ext cx="3293519" cy="646331"/>
          </a:xfrm>
          <a:prstGeom prst="rect">
            <a:avLst/>
          </a:prstGeom>
          <a:noFill/>
        </p:spPr>
        <p:txBody>
          <a:bodyPr wrap="square" rtlCol="0">
            <a:spAutoFit/>
          </a:bodyPr>
          <a:lstStyle/>
          <a:p>
            <a:pPr marL="171450" indent="-171450" algn="l">
              <a:buFont typeface="Arial" pitchFamily="34" charset="0"/>
              <a:buChar char="•"/>
            </a:pPr>
            <a:r>
              <a:rPr lang="en-US" sz="1200" dirty="0" smtClean="0">
                <a:solidFill>
                  <a:srgbClr val="FF0000"/>
                </a:solidFill>
              </a:rPr>
              <a:t>19.000</a:t>
            </a:r>
            <a:r>
              <a:rPr lang="en-US" sz="1200" dirty="0" smtClean="0"/>
              <a:t> on-campus students</a:t>
            </a:r>
          </a:p>
          <a:p>
            <a:pPr marL="171450" indent="-171450" algn="l">
              <a:buFont typeface="Arial" pitchFamily="34" charset="0"/>
              <a:buChar char="•"/>
            </a:pPr>
            <a:r>
              <a:rPr lang="en-US" sz="1200" dirty="0" smtClean="0"/>
              <a:t>Bachelor – Master – </a:t>
            </a:r>
            <a:r>
              <a:rPr lang="en-US" sz="1200" dirty="0" err="1" smtClean="0"/>
              <a:t>Phd</a:t>
            </a:r>
            <a:endParaRPr lang="en-US" sz="1200" dirty="0" smtClean="0"/>
          </a:p>
          <a:p>
            <a:pPr marL="171450" indent="-171450" algn="l">
              <a:buFont typeface="Arial" pitchFamily="34" charset="0"/>
              <a:buChar char="•"/>
            </a:pPr>
            <a:r>
              <a:rPr lang="en-US" sz="1200" b="1" dirty="0" smtClean="0"/>
              <a:t>2 blended Bachelors</a:t>
            </a:r>
            <a:endParaRPr lang="en-US" sz="1200" dirty="0"/>
          </a:p>
        </p:txBody>
      </p:sp>
      <p:pic>
        <p:nvPicPr>
          <p:cNvPr id="16" name="Picture 15"/>
          <p:cNvPicPr>
            <a:picLocks noChangeAspect="1" noChangeArrowheads="1"/>
          </p:cNvPicPr>
          <p:nvPr/>
        </p:nvPicPr>
        <p:blipFill>
          <a:blip r:embed="rId9" cstate="print">
            <a:extLst>
              <a:ext uri="{28A0092B-C50C-407E-A947-70E740481C1C}">
                <a14:useLocalDpi xmlns:a14="http://schemas.microsoft.com/office/drawing/2010/main" val="0"/>
              </a:ext>
            </a:extLst>
          </a:blip>
          <a:stretch>
            <a:fillRect/>
          </a:stretch>
        </p:blipFill>
        <p:spPr bwMode="auto">
          <a:xfrm>
            <a:off x="841377" y="1142831"/>
            <a:ext cx="2948063" cy="12954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3" name="TextBox 2"/>
          <p:cNvSpPr txBox="1"/>
          <p:nvPr/>
        </p:nvSpPr>
        <p:spPr>
          <a:xfrm>
            <a:off x="2463800" y="787400"/>
            <a:ext cx="184666" cy="461665"/>
          </a:xfrm>
          <a:prstGeom prst="rect">
            <a:avLst/>
          </a:prstGeom>
          <a:noFill/>
        </p:spPr>
        <p:txBody>
          <a:bodyPr wrap="none" rtlCol="0">
            <a:spAutoFit/>
          </a:bodyPr>
          <a:lstStyle/>
          <a:p>
            <a:endParaRPr lang="en-US" dirty="0"/>
          </a:p>
        </p:txBody>
      </p:sp>
      <p:sp>
        <p:nvSpPr>
          <p:cNvPr id="11" name="Title 1"/>
          <p:cNvSpPr txBox="1">
            <a:spLocks/>
          </p:cNvSpPr>
          <p:nvPr/>
        </p:nvSpPr>
        <p:spPr>
          <a:xfrm>
            <a:off x="827088" y="371475"/>
            <a:ext cx="7659687" cy="609600"/>
          </a:xfrm>
          <a:prstGeom prst="rect">
            <a:avLst/>
          </a:prstGeom>
        </p:spPr>
        <p:txBody>
          <a:bodyPr/>
          <a:lstStyle>
            <a:lvl1pPr marL="857250" indent="-857250" algn="l" rtl="0" eaLnBrk="0" fontAlgn="base" hangingPunct="0">
              <a:spcBef>
                <a:spcPct val="0"/>
              </a:spcBef>
              <a:spcAft>
                <a:spcPct val="0"/>
              </a:spcAft>
              <a:defRPr sz="3300" b="1">
                <a:solidFill>
                  <a:schemeClr val="tx1"/>
                </a:solidFill>
                <a:latin typeface="+mj-lt"/>
                <a:ea typeface="ＭＳ Ｐゴシック" charset="-128"/>
                <a:cs typeface="ＭＳ Ｐゴシック" charset="-128"/>
              </a:defRPr>
            </a:lvl1pPr>
            <a:lvl2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2pPr>
            <a:lvl3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3pPr>
            <a:lvl4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4pPr>
            <a:lvl5pPr marL="857250" indent="-857250" algn="l" rtl="0" eaLnBrk="0" fontAlgn="base" hangingPunct="0">
              <a:spcBef>
                <a:spcPct val="0"/>
              </a:spcBef>
              <a:spcAft>
                <a:spcPct val="0"/>
              </a:spcAft>
              <a:defRPr sz="3300">
                <a:solidFill>
                  <a:schemeClr val="tx1"/>
                </a:solidFill>
                <a:latin typeface="Bookman Old Style" pitchFamily="18" charset="0"/>
                <a:ea typeface="ＭＳ Ｐゴシック" charset="-128"/>
                <a:cs typeface="ＭＳ Ｐゴシック" charset="-128"/>
              </a:defRPr>
            </a:lvl5pPr>
            <a:lvl6pPr marL="1314450" indent="-857250" algn="l" rtl="0" eaLnBrk="0" fontAlgn="base" hangingPunct="0">
              <a:spcBef>
                <a:spcPct val="0"/>
              </a:spcBef>
              <a:spcAft>
                <a:spcPct val="0"/>
              </a:spcAft>
              <a:defRPr sz="3300">
                <a:solidFill>
                  <a:schemeClr val="tx1"/>
                </a:solidFill>
                <a:latin typeface="Bookman Old Style" pitchFamily="18" charset="0"/>
              </a:defRPr>
            </a:lvl6pPr>
            <a:lvl7pPr marL="1771650" indent="-857250" algn="l" rtl="0" eaLnBrk="0" fontAlgn="base" hangingPunct="0">
              <a:spcBef>
                <a:spcPct val="0"/>
              </a:spcBef>
              <a:spcAft>
                <a:spcPct val="0"/>
              </a:spcAft>
              <a:defRPr sz="3300">
                <a:solidFill>
                  <a:schemeClr val="tx1"/>
                </a:solidFill>
                <a:latin typeface="Bookman Old Style" pitchFamily="18" charset="0"/>
              </a:defRPr>
            </a:lvl7pPr>
            <a:lvl8pPr marL="2228850" indent="-857250" algn="l" rtl="0" eaLnBrk="0" fontAlgn="base" hangingPunct="0">
              <a:spcBef>
                <a:spcPct val="0"/>
              </a:spcBef>
              <a:spcAft>
                <a:spcPct val="0"/>
              </a:spcAft>
              <a:defRPr sz="3300">
                <a:solidFill>
                  <a:schemeClr val="tx1"/>
                </a:solidFill>
                <a:latin typeface="Bookman Old Style" pitchFamily="18" charset="0"/>
              </a:defRPr>
            </a:lvl8pPr>
            <a:lvl9pPr marL="2686050" indent="-857250" algn="l" rtl="0" eaLnBrk="0" fontAlgn="base" hangingPunct="0">
              <a:spcBef>
                <a:spcPct val="0"/>
              </a:spcBef>
              <a:spcAft>
                <a:spcPct val="0"/>
              </a:spcAft>
              <a:defRPr sz="3300">
                <a:solidFill>
                  <a:schemeClr val="tx1"/>
                </a:solidFill>
                <a:latin typeface="Bookman Old Style" pitchFamily="18" charset="0"/>
              </a:defRPr>
            </a:lvl9pPr>
          </a:lstStyle>
          <a:p>
            <a:pPr>
              <a:defRPr/>
            </a:pPr>
            <a:r>
              <a:rPr lang="en-GB" b="0" dirty="0">
                <a:ea typeface="ＭＳ Ｐゴシック" pitchFamily="34" charset="-128"/>
                <a:cs typeface="ＭＳ Ｐゴシック" charset="0"/>
              </a:rPr>
              <a:t>Open &amp; Online portfolio</a:t>
            </a:r>
            <a:endParaRPr lang="nl-NL" b="0" dirty="0">
              <a:ea typeface="ＭＳ Ｐゴシック" pitchFamily="34" charset="-128"/>
              <a:cs typeface="ＭＳ Ｐゴシック" charset="0"/>
            </a:endParaRPr>
          </a:p>
        </p:txBody>
      </p:sp>
    </p:spTree>
    <p:extLst>
      <p:ext uri="{BB962C8B-B14F-4D97-AF65-F5344CB8AC3E}">
        <p14:creationId xmlns:p14="http://schemas.microsoft.com/office/powerpoint/2010/main" val="499570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MOOCs on edX</a:t>
            </a:r>
          </a:p>
        </p:txBody>
      </p:sp>
      <p:sp>
        <p:nvSpPr>
          <p:cNvPr id="3" name="Content Placeholder 2"/>
          <p:cNvSpPr>
            <a:spLocks noGrp="1"/>
          </p:cNvSpPr>
          <p:nvPr>
            <p:ph idx="1"/>
          </p:nvPr>
        </p:nvSpPr>
        <p:spPr>
          <a:xfrm>
            <a:off x="925513" y="1412776"/>
            <a:ext cx="7146949" cy="4248472"/>
          </a:xfrm>
        </p:spPr>
        <p:txBody>
          <a:bodyPr>
            <a:normAutofit fontScale="85000" lnSpcReduction="20000"/>
          </a:bodyPr>
          <a:lstStyle/>
          <a:p>
            <a:r>
              <a:rPr lang="nl-NL" dirty="0"/>
              <a:t>Fall 2013:</a:t>
            </a:r>
          </a:p>
          <a:p>
            <a:pPr lvl="1"/>
            <a:r>
              <a:rPr lang="nl-NL" dirty="0"/>
              <a:t>Solar Energy</a:t>
            </a:r>
          </a:p>
          <a:p>
            <a:pPr lvl="1"/>
            <a:r>
              <a:rPr lang="nl-NL" dirty="0"/>
              <a:t>Introduction to Water Treatment</a:t>
            </a:r>
          </a:p>
          <a:p>
            <a:endParaRPr lang="nl-NL" dirty="0"/>
          </a:p>
          <a:p>
            <a:r>
              <a:rPr lang="nl-NL" dirty="0"/>
              <a:t>Spring 2014:</a:t>
            </a:r>
          </a:p>
          <a:p>
            <a:pPr lvl="1"/>
            <a:r>
              <a:rPr lang="nl-NL" dirty="0"/>
              <a:t>Aeronautical Engineering</a:t>
            </a:r>
          </a:p>
          <a:p>
            <a:pPr lvl="1"/>
            <a:r>
              <a:rPr lang="nl-NL" dirty="0"/>
              <a:t>Credit Risk Assessment</a:t>
            </a:r>
          </a:p>
          <a:p>
            <a:pPr lvl="1"/>
            <a:r>
              <a:rPr lang="nl-NL" dirty="0"/>
              <a:t>Next Generation Infrastructures</a:t>
            </a:r>
          </a:p>
          <a:p>
            <a:endParaRPr lang="nl-NL" dirty="0"/>
          </a:p>
          <a:p>
            <a:r>
              <a:rPr lang="nl-NL" dirty="0"/>
              <a:t>Fall 2014:</a:t>
            </a:r>
          </a:p>
          <a:p>
            <a:pPr lvl="1"/>
            <a:r>
              <a:rPr lang="nl-NL" dirty="0"/>
              <a:t>Delft Design method </a:t>
            </a:r>
          </a:p>
          <a:p>
            <a:pPr lvl="1"/>
            <a:r>
              <a:rPr lang="nl-NL" dirty="0"/>
              <a:t>Responsible Innovation </a:t>
            </a:r>
          </a:p>
          <a:p>
            <a:pPr lvl="1"/>
            <a:r>
              <a:rPr lang="nl-NL" dirty="0"/>
              <a:t>Technology for Bio-Based Products </a:t>
            </a:r>
          </a:p>
          <a:p>
            <a:pPr lvl="1"/>
            <a:r>
              <a:rPr lang="nl-NL" dirty="0"/>
              <a:t>Introduction to Functional Programming </a:t>
            </a:r>
          </a:p>
          <a:p>
            <a:pPr lvl="1"/>
            <a:r>
              <a:rPr lang="nl-NL" dirty="0"/>
              <a:t>Introduction to Water &amp; Climate </a:t>
            </a:r>
            <a:r>
              <a:rPr lang="nl-NL" dirty="0" smtClean="0"/>
              <a:t>(onderdeel </a:t>
            </a:r>
            <a:r>
              <a:rPr lang="nl-NL" dirty="0"/>
              <a:t>v reeks</a:t>
            </a:r>
            <a:r>
              <a:rPr lang="nl-NL" dirty="0" smtClean="0"/>
              <a:t>) </a:t>
            </a:r>
            <a:endParaRPr lang="nl-NL" dirty="0"/>
          </a:p>
          <a:p>
            <a:pPr lvl="1"/>
            <a:r>
              <a:rPr lang="nl-NL" dirty="0"/>
              <a:t>Solving Complex Problems </a:t>
            </a:r>
          </a:p>
          <a:p>
            <a:pPr lvl="1"/>
            <a:r>
              <a:rPr lang="nl-NL" dirty="0"/>
              <a:t>Solar Energy (Flipped + MOOC, second time)</a:t>
            </a:r>
          </a:p>
        </p:txBody>
      </p:sp>
    </p:spTree>
    <p:extLst>
      <p:ext uri="{BB962C8B-B14F-4D97-AF65-F5344CB8AC3E}">
        <p14:creationId xmlns:p14="http://schemas.microsoft.com/office/powerpoint/2010/main" val="2092449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MOOCs &amp; Research</a:t>
            </a:r>
          </a:p>
        </p:txBody>
      </p:sp>
      <p:sp>
        <p:nvSpPr>
          <p:cNvPr id="3" name="Content Placeholder 2"/>
          <p:cNvSpPr>
            <a:spLocks noGrp="1"/>
          </p:cNvSpPr>
          <p:nvPr>
            <p:ph idx="1"/>
          </p:nvPr>
        </p:nvSpPr>
        <p:spPr>
          <a:xfrm>
            <a:off x="925513" y="1628800"/>
            <a:ext cx="7146949" cy="3706400"/>
          </a:xfrm>
        </p:spPr>
        <p:txBody>
          <a:bodyPr>
            <a:normAutofit fontScale="85000" lnSpcReduction="10000"/>
          </a:bodyPr>
          <a:lstStyle/>
          <a:p>
            <a:r>
              <a:rPr lang="nl-NL" dirty="0"/>
              <a:t>Research interests include:</a:t>
            </a:r>
          </a:p>
          <a:p>
            <a:pPr lvl="1"/>
            <a:r>
              <a:rPr lang="nl-NL" dirty="0"/>
              <a:t>Student population and their online behavior (social learning, strategies, SRL)</a:t>
            </a:r>
          </a:p>
          <a:p>
            <a:pPr lvl="1"/>
            <a:r>
              <a:rPr lang="nl-NL" dirty="0"/>
              <a:t>Course design/didactics: each MOOC is different → from more active and project based to traditional lecturing</a:t>
            </a:r>
          </a:p>
          <a:p>
            <a:pPr lvl="1"/>
            <a:r>
              <a:rPr lang="nl-NL" dirty="0"/>
              <a:t>Tools used for learning and online collaboration (forum, social media, other tools)</a:t>
            </a:r>
          </a:p>
          <a:p>
            <a:pPr lvl="1"/>
            <a:r>
              <a:rPr lang="nl-NL" dirty="0"/>
              <a:t>Workflow and support: different teachers, different preferences, different requirements</a:t>
            </a:r>
          </a:p>
          <a:p>
            <a:pPr lvl="1"/>
            <a:r>
              <a:rPr lang="nl-NL" dirty="0"/>
              <a:t>Learning analytics &amp; tools</a:t>
            </a:r>
          </a:p>
          <a:p>
            <a:pPr lvl="1"/>
            <a:r>
              <a:rPr lang="nl-NL" dirty="0"/>
              <a:t>Revenue models</a:t>
            </a:r>
          </a:p>
          <a:p>
            <a:endParaRPr lang="nl-NL" dirty="0"/>
          </a:p>
          <a:p>
            <a:r>
              <a:rPr lang="nl-NL" dirty="0"/>
              <a:t>And of course: </a:t>
            </a:r>
            <a:r>
              <a:rPr lang="nl-NL" b="1" dirty="0"/>
              <a:t>cross-fertilization between </a:t>
            </a:r>
            <a:r>
              <a:rPr lang="nl-NL" dirty="0"/>
              <a:t>MOOCs, campus education, and Extension School </a:t>
            </a:r>
          </a:p>
          <a:p>
            <a:pPr lvl="1"/>
            <a:r>
              <a:rPr lang="nl-NL" dirty="0"/>
              <a:t>Example: Flipped Classroom experiment Solar Energy (Fall 2014)</a:t>
            </a:r>
          </a:p>
        </p:txBody>
      </p:sp>
    </p:spTree>
    <p:extLst>
      <p:ext uri="{BB962C8B-B14F-4D97-AF65-F5344CB8AC3E}">
        <p14:creationId xmlns:p14="http://schemas.microsoft.com/office/powerpoint/2010/main" val="4058113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593" y="442609"/>
            <a:ext cx="7452808" cy="665747"/>
          </a:xfrm>
        </p:spPr>
        <p:txBody>
          <a:bodyPr/>
          <a:lstStyle/>
          <a:p>
            <a:pPr algn="r"/>
            <a:r>
              <a:rPr lang="en-US" sz="2400" dirty="0" smtClean="0"/>
              <a:t>Extension school as Organizational Framework </a:t>
            </a:r>
            <a:r>
              <a:rPr lang="en-US" sz="2800" dirty="0" smtClean="0"/>
              <a:t>(</a:t>
            </a:r>
            <a:r>
              <a:rPr lang="en-US" sz="2000" dirty="0" smtClean="0"/>
              <a:t>Harvard-like)</a:t>
            </a:r>
            <a:endParaRPr lang="en-US" sz="2000" dirty="0"/>
          </a:p>
        </p:txBody>
      </p:sp>
      <p:pic>
        <p:nvPicPr>
          <p:cNvPr id="11" name="Picture 10" descr="Screen Shot 2013-12-06 at 3.00.34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611" y="1140232"/>
            <a:ext cx="4617952" cy="2109724"/>
          </a:xfrm>
          <a:prstGeom prst="rect">
            <a:avLst/>
          </a:prstGeom>
        </p:spPr>
      </p:pic>
      <p:sp>
        <p:nvSpPr>
          <p:cNvPr id="5" name="Tekstvak 4"/>
          <p:cNvSpPr txBox="1"/>
          <p:nvPr/>
        </p:nvSpPr>
        <p:spPr>
          <a:xfrm>
            <a:off x="0" y="6542106"/>
            <a:ext cx="9144000" cy="461665"/>
          </a:xfrm>
          <a:prstGeom prst="rect">
            <a:avLst/>
          </a:prstGeom>
          <a:solidFill>
            <a:schemeClr val="bg2"/>
          </a:solidFill>
        </p:spPr>
        <p:txBody>
          <a:bodyPr wrap="square" rtlCol="0">
            <a:spAutoFit/>
          </a:bodyPr>
          <a:lstStyle/>
          <a:p>
            <a:endParaRPr lang="nl-NL" dirty="0"/>
          </a:p>
        </p:txBody>
      </p:sp>
      <p:sp>
        <p:nvSpPr>
          <p:cNvPr id="6" name="Rectangle 5"/>
          <p:cNvSpPr/>
          <p:nvPr/>
        </p:nvSpPr>
        <p:spPr>
          <a:xfrm>
            <a:off x="435935" y="3417371"/>
            <a:ext cx="8708065" cy="2554545"/>
          </a:xfrm>
          <a:prstGeom prst="rect">
            <a:avLst/>
          </a:prstGeom>
        </p:spPr>
        <p:txBody>
          <a:bodyPr wrap="square">
            <a:spAutoFit/>
          </a:bodyPr>
          <a:lstStyle/>
          <a:p>
            <a:pPr marL="171450" lvl="0" indent="-171450" algn="l">
              <a:buFont typeface="Arial" panose="020B0604020202020204" pitchFamily="34" charset="0"/>
              <a:buChar char="•"/>
            </a:pPr>
            <a:r>
              <a:rPr lang="nl-BE" altLang="nl-BE" sz="1600" dirty="0">
                <a:solidFill>
                  <a:srgbClr val="222222"/>
                </a:solidFill>
                <a:latin typeface="OpenSans"/>
                <a:cs typeface="Arial" pitchFamily="34" charset="0"/>
              </a:rPr>
              <a:t>At Harvard University’s primary resource </a:t>
            </a:r>
            <a:r>
              <a:rPr lang="nl-BE" altLang="nl-BE" sz="1600" dirty="0" smtClean="0">
                <a:solidFill>
                  <a:srgbClr val="222222"/>
                </a:solidFill>
                <a:latin typeface="OpenSans"/>
                <a:cs typeface="Arial" pitchFamily="34" charset="0"/>
              </a:rPr>
              <a:t>for </a:t>
            </a:r>
            <a:r>
              <a:rPr lang="nl-BE" altLang="nl-BE" sz="1600" dirty="0" smtClean="0">
                <a:solidFill>
                  <a:srgbClr val="838958"/>
                </a:solidFill>
                <a:latin typeface="OpenSans"/>
                <a:cs typeface="Arial" pitchFamily="34" charset="0"/>
                <a:hlinkClick r:id="rId4"/>
              </a:rPr>
              <a:t>continuing </a:t>
            </a:r>
            <a:r>
              <a:rPr lang="nl-BE" altLang="nl-BE" sz="1600" dirty="0">
                <a:solidFill>
                  <a:srgbClr val="838958"/>
                </a:solidFill>
                <a:latin typeface="OpenSans"/>
                <a:cs typeface="Arial" pitchFamily="34" charset="0"/>
                <a:hlinkClick r:id="rId4"/>
              </a:rPr>
              <a:t>education courses</a:t>
            </a:r>
            <a:r>
              <a:rPr lang="nl-BE" altLang="nl-BE" sz="1600" dirty="0">
                <a:solidFill>
                  <a:srgbClr val="222222"/>
                </a:solidFill>
                <a:latin typeface="OpenSans"/>
                <a:cs typeface="Arial" pitchFamily="34" charset="0"/>
              </a:rPr>
              <a:t> for a century, you’ll find </a:t>
            </a:r>
            <a:r>
              <a:rPr lang="nl-BE" altLang="nl-BE" sz="1600" b="1" dirty="0">
                <a:solidFill>
                  <a:srgbClr val="222222"/>
                </a:solidFill>
                <a:latin typeface="OpenSans"/>
                <a:cs typeface="Arial" pitchFamily="34" charset="0"/>
              </a:rPr>
              <a:t>open-enrollment classes</a:t>
            </a:r>
            <a:r>
              <a:rPr lang="nl-BE" altLang="nl-BE" sz="1600" dirty="0">
                <a:solidFill>
                  <a:srgbClr val="222222"/>
                </a:solidFill>
                <a:latin typeface="OpenSans"/>
                <a:cs typeface="Arial" pitchFamily="34" charset="0"/>
              </a:rPr>
              <a:t> in nearly 60 fields.</a:t>
            </a:r>
            <a:endParaRPr lang="nl-BE" altLang="nl-BE" sz="1100" dirty="0">
              <a:latin typeface="Arial" pitchFamily="34" charset="0"/>
              <a:cs typeface="Arial" pitchFamily="34" charset="0"/>
            </a:endParaRPr>
          </a:p>
          <a:p>
            <a:pPr lvl="0" algn="l" eaLnBrk="0" hangingPunct="0">
              <a:lnSpc>
                <a:spcPct val="200000"/>
              </a:lnSpc>
              <a:buFontTx/>
              <a:buChar char="•"/>
            </a:pPr>
            <a:r>
              <a:rPr lang="nl-BE" altLang="nl-BE" sz="1600" dirty="0">
                <a:solidFill>
                  <a:srgbClr val="222222"/>
                </a:solidFill>
                <a:latin typeface="OpenSans"/>
                <a:cs typeface="Arial" pitchFamily="34" charset="0"/>
              </a:rPr>
              <a:t>   Attend </a:t>
            </a:r>
            <a:r>
              <a:rPr lang="nl-BE" altLang="nl-BE" sz="1600" b="1" dirty="0">
                <a:solidFill>
                  <a:srgbClr val="222222"/>
                </a:solidFill>
                <a:latin typeface="OpenSans"/>
                <a:cs typeface="Arial" pitchFamily="34" charset="0"/>
              </a:rPr>
              <a:t>evening classes</a:t>
            </a:r>
            <a:r>
              <a:rPr lang="nl-BE" altLang="nl-BE" sz="1600" dirty="0">
                <a:solidFill>
                  <a:srgbClr val="222222"/>
                </a:solidFill>
                <a:latin typeface="OpenSans"/>
                <a:cs typeface="Arial" pitchFamily="34" charset="0"/>
              </a:rPr>
              <a:t> on campus in Harvard Square.</a:t>
            </a:r>
          </a:p>
          <a:p>
            <a:pPr lvl="0" algn="l" eaLnBrk="0" hangingPunct="0">
              <a:lnSpc>
                <a:spcPct val="200000"/>
              </a:lnSpc>
              <a:buFontTx/>
              <a:buChar char="•"/>
            </a:pPr>
            <a:r>
              <a:rPr lang="nl-BE" altLang="nl-BE" sz="1600" dirty="0">
                <a:solidFill>
                  <a:srgbClr val="222222"/>
                </a:solidFill>
                <a:latin typeface="OpenSans"/>
                <a:cs typeface="Arial" pitchFamily="34" charset="0"/>
              </a:rPr>
              <a:t>   Choose from more than </a:t>
            </a:r>
            <a:r>
              <a:rPr lang="nl-BE" altLang="nl-BE" sz="1600" dirty="0">
                <a:solidFill>
                  <a:srgbClr val="838958"/>
                </a:solidFill>
                <a:latin typeface="OpenSans"/>
                <a:cs typeface="Arial" pitchFamily="34" charset="0"/>
                <a:hlinkClick r:id="rId5"/>
              </a:rPr>
              <a:t>200 Harvard </a:t>
            </a:r>
            <a:r>
              <a:rPr lang="nl-BE" altLang="nl-BE" sz="1600" b="1" dirty="0">
                <a:solidFill>
                  <a:srgbClr val="838958"/>
                </a:solidFill>
                <a:latin typeface="OpenSans"/>
                <a:cs typeface="Arial" pitchFamily="34" charset="0"/>
                <a:hlinkClick r:id="rId5"/>
              </a:rPr>
              <a:t>online courses</a:t>
            </a:r>
            <a:r>
              <a:rPr lang="nl-BE" altLang="nl-BE" sz="1600" dirty="0">
                <a:solidFill>
                  <a:srgbClr val="222222"/>
                </a:solidFill>
                <a:latin typeface="OpenSans"/>
                <a:cs typeface="Arial" pitchFamily="34" charset="0"/>
              </a:rPr>
              <a:t>, including Harvard College lectures.</a:t>
            </a:r>
          </a:p>
          <a:p>
            <a:pPr lvl="0" algn="l" eaLnBrk="0" hangingPunct="0">
              <a:lnSpc>
                <a:spcPct val="200000"/>
              </a:lnSpc>
              <a:buFontTx/>
              <a:buChar char="•"/>
            </a:pPr>
            <a:r>
              <a:rPr lang="nl-BE" altLang="nl-BE" sz="1600" dirty="0">
                <a:solidFill>
                  <a:srgbClr val="222222"/>
                </a:solidFill>
                <a:latin typeface="OpenSans"/>
                <a:cs typeface="Arial" pitchFamily="34" charset="0"/>
              </a:rPr>
              <a:t>   Earn undergraduate or graduate credit or take a course for noncredit.</a:t>
            </a:r>
          </a:p>
          <a:p>
            <a:pPr lvl="0" algn="l" eaLnBrk="0" hangingPunct="0">
              <a:lnSpc>
                <a:spcPct val="200000"/>
              </a:lnSpc>
              <a:buFontTx/>
              <a:buChar char="•"/>
            </a:pPr>
            <a:r>
              <a:rPr lang="nl-BE" altLang="nl-BE" sz="1600" b="1" dirty="0">
                <a:solidFill>
                  <a:srgbClr val="222222"/>
                </a:solidFill>
                <a:latin typeface="OpenSans"/>
                <a:cs typeface="Arial" pitchFamily="34" charset="0"/>
              </a:rPr>
              <a:t>   Take five courses</a:t>
            </a:r>
            <a:r>
              <a:rPr lang="nl-BE" altLang="nl-BE" sz="1600" dirty="0">
                <a:solidFill>
                  <a:srgbClr val="222222"/>
                </a:solidFill>
                <a:latin typeface="OpenSans"/>
                <a:cs typeface="Arial" pitchFamily="34" charset="0"/>
              </a:rPr>
              <a:t> in a focused area and earn one of our </a:t>
            </a:r>
            <a:r>
              <a:rPr lang="nl-BE" altLang="nl-BE" sz="1600" dirty="0">
                <a:solidFill>
                  <a:srgbClr val="838958"/>
                </a:solidFill>
                <a:latin typeface="OpenSans"/>
                <a:cs typeface="Arial" pitchFamily="34" charset="0"/>
                <a:hlinkClick r:id="rId6"/>
              </a:rPr>
              <a:t>professional </a:t>
            </a:r>
            <a:r>
              <a:rPr lang="nl-BE" altLang="nl-BE" sz="1600" dirty="0" smtClean="0">
                <a:solidFill>
                  <a:srgbClr val="838958"/>
                </a:solidFill>
                <a:latin typeface="OpenSans"/>
                <a:cs typeface="Arial" pitchFamily="34" charset="0"/>
                <a:hlinkClick r:id="rId6"/>
              </a:rPr>
              <a:t>on-campus</a:t>
            </a:r>
            <a:r>
              <a:rPr lang="nl-BE" altLang="nl-BE" sz="1600" dirty="0" smtClean="0">
                <a:solidFill>
                  <a:srgbClr val="222222"/>
                </a:solidFill>
                <a:latin typeface="OpenSans"/>
                <a:cs typeface="Arial" pitchFamily="34" charset="0"/>
              </a:rPr>
              <a:t>.</a:t>
            </a:r>
            <a:endParaRPr lang="nl-BE" altLang="nl-BE" sz="1600" dirty="0">
              <a:solidFill>
                <a:srgbClr val="222222"/>
              </a:solidFill>
              <a:latin typeface="OpenSans"/>
              <a:cs typeface="Arial" pitchFamily="34" charset="0"/>
            </a:endParaRPr>
          </a:p>
        </p:txBody>
      </p:sp>
    </p:spTree>
    <p:extLst>
      <p:ext uri="{BB962C8B-B14F-4D97-AF65-F5344CB8AC3E}">
        <p14:creationId xmlns:p14="http://schemas.microsoft.com/office/powerpoint/2010/main" val="22071997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Strategy</a:t>
            </a:r>
          </a:p>
        </p:txBody>
      </p:sp>
      <p:sp>
        <p:nvSpPr>
          <p:cNvPr id="3" name="Content Placeholder 2"/>
          <p:cNvSpPr>
            <a:spLocks noGrp="1"/>
          </p:cNvSpPr>
          <p:nvPr>
            <p:ph idx="1"/>
          </p:nvPr>
        </p:nvSpPr>
        <p:spPr/>
        <p:txBody>
          <a:bodyPr/>
          <a:lstStyle/>
          <a:p>
            <a:r>
              <a:rPr lang="nl-NL"/>
              <a:t>Experiment with open &amp; online education in order to find </a:t>
            </a:r>
            <a:r>
              <a:rPr lang="nl-NL">
                <a:solidFill>
                  <a:srgbClr val="FF0000"/>
                </a:solidFill>
              </a:rPr>
              <a:t>new revenue models</a:t>
            </a:r>
          </a:p>
          <a:p>
            <a:r>
              <a:rPr lang="nl-NL"/>
              <a:t>Focus the online portfolio on </a:t>
            </a:r>
            <a:r>
              <a:rPr lang="nl-NL">
                <a:solidFill>
                  <a:srgbClr val="FF0000"/>
                </a:solidFill>
              </a:rPr>
              <a:t>Dutch and upcoming global markets</a:t>
            </a:r>
            <a:r>
              <a:rPr lang="nl-NL"/>
              <a:t> for continuing education (post-initial / BRIC)</a:t>
            </a:r>
          </a:p>
          <a:p>
            <a:r>
              <a:rPr lang="nl-NL"/>
              <a:t>Strengthen </a:t>
            </a:r>
            <a:r>
              <a:rPr lang="nl-NL">
                <a:solidFill>
                  <a:srgbClr val="FF0000"/>
                </a:solidFill>
              </a:rPr>
              <a:t>research &amp; education networks </a:t>
            </a:r>
            <a:r>
              <a:rPr lang="nl-NL"/>
              <a:t>and collaboration with partners in edX </a:t>
            </a:r>
          </a:p>
          <a:p>
            <a:r>
              <a:rPr lang="nl-NL"/>
              <a:t>Incorporate online modules in regular curriculum &amp; </a:t>
            </a:r>
            <a:r>
              <a:rPr lang="nl-NL">
                <a:solidFill>
                  <a:srgbClr val="FF0000"/>
                </a:solidFill>
              </a:rPr>
              <a:t>innovation </a:t>
            </a:r>
            <a:r>
              <a:rPr lang="nl-NL"/>
              <a:t>of online didactics</a:t>
            </a:r>
          </a:p>
        </p:txBody>
      </p:sp>
    </p:spTree>
    <p:extLst>
      <p:ext uri="{BB962C8B-B14F-4D97-AF65-F5344CB8AC3E}">
        <p14:creationId xmlns:p14="http://schemas.microsoft.com/office/powerpoint/2010/main" val="3023455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Educational business column</a:t>
            </a:r>
          </a:p>
        </p:txBody>
      </p:sp>
      <p:sp>
        <p:nvSpPr>
          <p:cNvPr id="3" name="Content Placeholder 2"/>
          <p:cNvSpPr>
            <a:spLocks noGrp="1"/>
          </p:cNvSpPr>
          <p:nvPr>
            <p:ph idx="1"/>
          </p:nvPr>
        </p:nvSpPr>
        <p:spPr/>
        <p:txBody>
          <a:bodyPr/>
          <a:lstStyle/>
          <a:p>
            <a:r>
              <a:rPr lang="en-US" dirty="0"/>
              <a:t>Management</a:t>
            </a:r>
          </a:p>
          <a:p>
            <a:r>
              <a:rPr lang="en-US" dirty="0"/>
              <a:t>Organization</a:t>
            </a:r>
          </a:p>
          <a:p>
            <a:r>
              <a:rPr lang="en-US" dirty="0"/>
              <a:t>Teaching and learning process</a:t>
            </a:r>
          </a:p>
          <a:p>
            <a:r>
              <a:rPr lang="en-US" dirty="0"/>
              <a:t>Content</a:t>
            </a:r>
            <a:endParaRPr lang="en-US" b="1" dirty="0"/>
          </a:p>
          <a:p>
            <a:r>
              <a:rPr lang="en-US" dirty="0"/>
              <a:t>Technology</a:t>
            </a:r>
          </a:p>
          <a:p>
            <a:r>
              <a:rPr lang="en-US" dirty="0"/>
              <a:t>Business model</a:t>
            </a:r>
            <a:endParaRPr lang="nl-NL"/>
          </a:p>
        </p:txBody>
      </p:sp>
    </p:spTree>
    <p:extLst>
      <p:ext uri="{BB962C8B-B14F-4D97-AF65-F5344CB8AC3E}">
        <p14:creationId xmlns:p14="http://schemas.microsoft.com/office/powerpoint/2010/main" val="2051012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108BD9"/>
      </a:lt2>
      <a:accent1>
        <a:srgbClr val="ADC610"/>
      </a:accent1>
      <a:accent2>
        <a:srgbClr val="002B60"/>
      </a:accent2>
      <a:accent3>
        <a:srgbClr val="FFFFFF"/>
      </a:accent3>
      <a:accent4>
        <a:srgbClr val="000000"/>
      </a:accent4>
      <a:accent5>
        <a:srgbClr val="D3DFAA"/>
      </a:accent5>
      <a:accent6>
        <a:srgbClr val="002656"/>
      </a:accent6>
      <a:hlink>
        <a:srgbClr val="A10058"/>
      </a:hlink>
      <a:folHlink>
        <a:srgbClr val="66BCAA"/>
      </a:folHlink>
    </a:clrScheme>
    <a:fontScheme name="Default Design">
      <a:majorFont>
        <a:latin typeface="Bookman Old Style"/>
        <a:ea typeface=""/>
        <a:cs typeface=""/>
      </a:majorFont>
      <a:minorFont>
        <a:latin typeface="Tahom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1">
        <a:dk1>
          <a:srgbClr val="000000"/>
        </a:dk1>
        <a:lt1>
          <a:srgbClr val="FFFFFF"/>
        </a:lt1>
        <a:dk2>
          <a:srgbClr val="000000"/>
        </a:dk2>
        <a:lt2>
          <a:srgbClr val="108BD9"/>
        </a:lt2>
        <a:accent1>
          <a:srgbClr val="C1C700"/>
        </a:accent1>
        <a:accent2>
          <a:srgbClr val="003B74"/>
        </a:accent2>
        <a:accent3>
          <a:srgbClr val="FFFFFF"/>
        </a:accent3>
        <a:accent4>
          <a:srgbClr val="000000"/>
        </a:accent4>
        <a:accent5>
          <a:srgbClr val="DDE0AA"/>
        </a:accent5>
        <a:accent6>
          <a:srgbClr val="003568"/>
        </a:accent6>
        <a:hlink>
          <a:srgbClr val="C2006E"/>
        </a:hlink>
        <a:folHlink>
          <a:srgbClr val="7FC6B8"/>
        </a:folHlink>
      </a:clrScheme>
      <a:clrMap bg1="lt1" tx1="dk1" bg2="lt2" tx2="dk2" accent1="accent1" accent2="accent2" accent3="accent3" accent4="accent4" accent5="accent5" accent6="accent6" hlink="hlink" folHlink="folHlink"/>
    </a:extraClrScheme>
    <a:extraClrScheme>
      <a:clrScheme name="Default Design 1">
        <a:dk1>
          <a:srgbClr val="000000"/>
        </a:dk1>
        <a:lt1>
          <a:srgbClr val="FFFFFF"/>
        </a:lt1>
        <a:dk2>
          <a:srgbClr val="000000"/>
        </a:dk2>
        <a:lt2>
          <a:srgbClr val="108BD9"/>
        </a:lt2>
        <a:accent1>
          <a:srgbClr val="C1C700"/>
        </a:accent1>
        <a:accent2>
          <a:srgbClr val="003B74"/>
        </a:accent2>
        <a:accent3>
          <a:srgbClr val="FFFFFF"/>
        </a:accent3>
        <a:accent4>
          <a:srgbClr val="000000"/>
        </a:accent4>
        <a:accent5>
          <a:srgbClr val="DDE0AA"/>
        </a:accent5>
        <a:accent6>
          <a:srgbClr val="003568"/>
        </a:accent6>
        <a:hlink>
          <a:srgbClr val="C2006E"/>
        </a:hlink>
        <a:folHlink>
          <a:srgbClr val="7FC6B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Sjabloon presentatie nieuwe huisstijl</Template>
  <TotalTime>13539</TotalTime>
  <Words>1091</Words>
  <Application>Microsoft Office PowerPoint</Application>
  <PresentationFormat>Diavoorstelling (4:3)</PresentationFormat>
  <Paragraphs>175</Paragraphs>
  <Slides>12</Slides>
  <Notes>12</Notes>
  <HiddenSlides>0</HiddenSlides>
  <MMClips>0</MMClips>
  <ScaleCrop>false</ScaleCrop>
  <HeadingPairs>
    <vt:vector size="4" baseType="variant">
      <vt:variant>
        <vt:lpstr>Thema</vt:lpstr>
      </vt:variant>
      <vt:variant>
        <vt:i4>2</vt:i4>
      </vt:variant>
      <vt:variant>
        <vt:lpstr>Diatitels</vt:lpstr>
      </vt:variant>
      <vt:variant>
        <vt:i4>12</vt:i4>
      </vt:variant>
    </vt:vector>
  </HeadingPairs>
  <TitlesOfParts>
    <vt:vector size="14" baseType="lpstr">
      <vt:lpstr>Default Design</vt:lpstr>
      <vt:lpstr>Custom Design</vt:lpstr>
      <vt:lpstr>     Research into University Education</vt:lpstr>
      <vt:lpstr>Vision</vt:lpstr>
      <vt:lpstr>Research based Education</vt:lpstr>
      <vt:lpstr>PowerPoint-presentatie</vt:lpstr>
      <vt:lpstr>MOOCs on edX</vt:lpstr>
      <vt:lpstr>MOOCs &amp; Research</vt:lpstr>
      <vt:lpstr>Extension school as Organizational Framework (Harvard-like)</vt:lpstr>
      <vt:lpstr>Strategy</vt:lpstr>
      <vt:lpstr>Educational business column</vt:lpstr>
      <vt:lpstr>PowerPoint-presentatie</vt:lpstr>
      <vt:lpstr>PowerPoint-presentatie</vt:lpstr>
      <vt:lpstr>PowerPoint-presentatie</vt:lpstr>
    </vt:vector>
  </TitlesOfParts>
  <Company>TU Delft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Netwerkgebruiker SBS</dc:creator>
  <cp:lastModifiedBy>Manou Windhausen</cp:lastModifiedBy>
  <cp:revision>762</cp:revision>
  <cp:lastPrinted>2014-01-30T10:09:20Z</cp:lastPrinted>
  <dcterms:created xsi:type="dcterms:W3CDTF">2003-02-14T12:59:34Z</dcterms:created>
  <dcterms:modified xsi:type="dcterms:W3CDTF">2015-09-07T10:17:28Z</dcterms:modified>
</cp:coreProperties>
</file>