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397" r:id="rId3"/>
    <p:sldId id="393" r:id="rId4"/>
    <p:sldId id="344" r:id="rId5"/>
    <p:sldId id="398" r:id="rId6"/>
    <p:sldId id="407" r:id="rId7"/>
    <p:sldId id="408" r:id="rId8"/>
    <p:sldId id="410" r:id="rId9"/>
    <p:sldId id="405" r:id="rId10"/>
    <p:sldId id="411" r:id="rId11"/>
    <p:sldId id="413" r:id="rId12"/>
    <p:sldId id="414" r:id="rId13"/>
  </p:sldIdLst>
  <p:sldSz cx="9144000" cy="6858000" type="screen4x3"/>
  <p:notesSz cx="7315200" cy="96012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00"/>
    <a:srgbClr val="FF9900"/>
    <a:srgbClr val="FF6600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9854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8765gno\Dropbox%20(Personal)\Artikelen\Motivatie%20en%20PBL\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8765gno\Dropbox%20(Personal)\Artikelen\Motivatie%20en%20PBL\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ERA:Gera%20werk:Congressen:Selfdeterminationcongres:SDT2013:Werkmap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multiLvlStrRef>
              <c:f>Sheet1!$A$2:$B$15</c:f>
              <c:multiLvlStrCache>
                <c:ptCount val="14"/>
                <c:lvl>
                  <c:pt idx="0">
                    <c:v>Autonomous</c:v>
                  </c:pt>
                  <c:pt idx="1">
                    <c:v>Autonomous</c:v>
                  </c:pt>
                  <c:pt idx="2">
                    <c:v>Autonomous</c:v>
                  </c:pt>
                  <c:pt idx="3">
                    <c:v>Autonomous</c:v>
                  </c:pt>
                  <c:pt idx="5">
                    <c:v>Controlled</c:v>
                  </c:pt>
                  <c:pt idx="6">
                    <c:v>Controlled</c:v>
                  </c:pt>
                  <c:pt idx="7">
                    <c:v>Controlled</c:v>
                  </c:pt>
                  <c:pt idx="8">
                    <c:v>Controlled</c:v>
                  </c:pt>
                  <c:pt idx="10">
                    <c:v>Amotivation</c:v>
                  </c:pt>
                  <c:pt idx="11">
                    <c:v>Amotivation</c:v>
                  </c:pt>
                  <c:pt idx="12">
                    <c:v>Amotivation</c:v>
                  </c:pt>
                  <c:pt idx="13">
                    <c:v>Amotivation</c:v>
                  </c:pt>
                </c:lvl>
                <c:lvl>
                  <c:pt idx="0">
                    <c:v>2011P</c:v>
                  </c:pt>
                  <c:pt idx="1">
                    <c:v>2012P</c:v>
                  </c:pt>
                  <c:pt idx="2">
                    <c:v>2013E</c:v>
                  </c:pt>
                  <c:pt idx="3">
                    <c:v>2014E</c:v>
                  </c:pt>
                  <c:pt idx="5">
                    <c:v>2011P</c:v>
                  </c:pt>
                  <c:pt idx="6">
                    <c:v>2012P</c:v>
                  </c:pt>
                  <c:pt idx="7">
                    <c:v>2013E</c:v>
                  </c:pt>
                  <c:pt idx="8">
                    <c:v>2014E</c:v>
                  </c:pt>
                  <c:pt idx="10">
                    <c:v>2011P</c:v>
                  </c:pt>
                  <c:pt idx="11">
                    <c:v>2012P</c:v>
                  </c:pt>
                  <c:pt idx="12">
                    <c:v>2013E</c:v>
                  </c:pt>
                  <c:pt idx="13">
                    <c:v>2014E</c:v>
                  </c:pt>
                </c:lvl>
              </c:multiLvlStrCache>
            </c:multiLvlStrRef>
          </c:cat>
          <c:val>
            <c:numRef>
              <c:f>Sheet1!$C$2:$C$15</c:f>
              <c:numCache>
                <c:formatCode>0.00</c:formatCode>
                <c:ptCount val="14"/>
                <c:pt idx="0">
                  <c:v>5.19</c:v>
                </c:pt>
                <c:pt idx="1">
                  <c:v>5.37</c:v>
                </c:pt>
                <c:pt idx="2">
                  <c:v>5.43</c:v>
                </c:pt>
                <c:pt idx="3">
                  <c:v>5.53</c:v>
                </c:pt>
                <c:pt idx="5">
                  <c:v>4.9000000000000004</c:v>
                </c:pt>
                <c:pt idx="6">
                  <c:v>4.9800000000000004</c:v>
                </c:pt>
                <c:pt idx="7">
                  <c:v>4.9000000000000004</c:v>
                </c:pt>
                <c:pt idx="8">
                  <c:v>4.75</c:v>
                </c:pt>
                <c:pt idx="10">
                  <c:v>1.81</c:v>
                </c:pt>
                <c:pt idx="11">
                  <c:v>1.43</c:v>
                </c:pt>
                <c:pt idx="12">
                  <c:v>1.47</c:v>
                </c:pt>
                <c:pt idx="13">
                  <c:v>1.39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080384"/>
        <c:axId val="135480320"/>
      </c:barChart>
      <c:catAx>
        <c:axId val="137080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80320"/>
        <c:crosses val="autoZero"/>
        <c:auto val="1"/>
        <c:lblAlgn val="ctr"/>
        <c:lblOffset val="100"/>
        <c:noMultiLvlLbl val="0"/>
      </c:catAx>
      <c:valAx>
        <c:axId val="13548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8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multiLvlStrRef>
              <c:f>Sheet1!$A$16:$B$34</c:f>
              <c:multiLvlStrCache>
                <c:ptCount val="19"/>
                <c:lvl>
                  <c:pt idx="0">
                    <c:v>MAP</c:v>
                  </c:pt>
                  <c:pt idx="1">
                    <c:v>MAP</c:v>
                  </c:pt>
                  <c:pt idx="2">
                    <c:v>MAP</c:v>
                  </c:pt>
                  <c:pt idx="3">
                    <c:v>MAP</c:v>
                  </c:pt>
                  <c:pt idx="5">
                    <c:v>PAP</c:v>
                  </c:pt>
                  <c:pt idx="6">
                    <c:v>PAP</c:v>
                  </c:pt>
                  <c:pt idx="7">
                    <c:v>PAP</c:v>
                  </c:pt>
                  <c:pt idx="8">
                    <c:v>PAP</c:v>
                  </c:pt>
                  <c:pt idx="10">
                    <c:v>PAV</c:v>
                  </c:pt>
                  <c:pt idx="11">
                    <c:v>PAV</c:v>
                  </c:pt>
                  <c:pt idx="12">
                    <c:v>PAV</c:v>
                  </c:pt>
                  <c:pt idx="13">
                    <c:v>PAV</c:v>
                  </c:pt>
                  <c:pt idx="15">
                    <c:v>MAV</c:v>
                  </c:pt>
                  <c:pt idx="16">
                    <c:v>MAV</c:v>
                  </c:pt>
                  <c:pt idx="17">
                    <c:v>MAV</c:v>
                  </c:pt>
                  <c:pt idx="18">
                    <c:v>MAV</c:v>
                  </c:pt>
                </c:lvl>
                <c:lvl>
                  <c:pt idx="0">
                    <c:v>2011P</c:v>
                  </c:pt>
                  <c:pt idx="1">
                    <c:v>2012P</c:v>
                  </c:pt>
                  <c:pt idx="2">
                    <c:v>2013E</c:v>
                  </c:pt>
                  <c:pt idx="3">
                    <c:v>2014E</c:v>
                  </c:pt>
                  <c:pt idx="5">
                    <c:v>2011P</c:v>
                  </c:pt>
                  <c:pt idx="6">
                    <c:v>2012P</c:v>
                  </c:pt>
                  <c:pt idx="7">
                    <c:v>2013E</c:v>
                  </c:pt>
                  <c:pt idx="8">
                    <c:v>2014E</c:v>
                  </c:pt>
                  <c:pt idx="10">
                    <c:v>2011P</c:v>
                  </c:pt>
                  <c:pt idx="11">
                    <c:v>2012P</c:v>
                  </c:pt>
                  <c:pt idx="12">
                    <c:v>2013E</c:v>
                  </c:pt>
                  <c:pt idx="13">
                    <c:v>2014E</c:v>
                  </c:pt>
                  <c:pt idx="15">
                    <c:v>2011P</c:v>
                  </c:pt>
                  <c:pt idx="16">
                    <c:v>2012P</c:v>
                  </c:pt>
                  <c:pt idx="17">
                    <c:v>2013E</c:v>
                  </c:pt>
                  <c:pt idx="18">
                    <c:v>2014E</c:v>
                  </c:pt>
                </c:lvl>
              </c:multiLvlStrCache>
            </c:multiLvlStrRef>
          </c:cat>
          <c:val>
            <c:numRef>
              <c:f>Sheet1!$C$16:$C$34</c:f>
              <c:numCache>
                <c:formatCode>0.00</c:formatCode>
                <c:ptCount val="19"/>
                <c:pt idx="0">
                  <c:v>3.46</c:v>
                </c:pt>
                <c:pt idx="1">
                  <c:v>3.65</c:v>
                </c:pt>
                <c:pt idx="2">
                  <c:v>3.87</c:v>
                </c:pt>
                <c:pt idx="3">
                  <c:v>3.87</c:v>
                </c:pt>
                <c:pt idx="5">
                  <c:v>2.99</c:v>
                </c:pt>
                <c:pt idx="6">
                  <c:v>2.93</c:v>
                </c:pt>
                <c:pt idx="7">
                  <c:v>3.13</c:v>
                </c:pt>
                <c:pt idx="8">
                  <c:v>3.13</c:v>
                </c:pt>
                <c:pt idx="10">
                  <c:v>3</c:v>
                </c:pt>
                <c:pt idx="11">
                  <c:v>3.02</c:v>
                </c:pt>
                <c:pt idx="12">
                  <c:v>2.4900000000000002</c:v>
                </c:pt>
                <c:pt idx="13">
                  <c:v>2.48</c:v>
                </c:pt>
                <c:pt idx="15">
                  <c:v>3.48</c:v>
                </c:pt>
                <c:pt idx="16" formatCode="General">
                  <c:v>3.56</c:v>
                </c:pt>
                <c:pt idx="17">
                  <c:v>2.97</c:v>
                </c:pt>
                <c:pt idx="18">
                  <c:v>3.09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318920"/>
        <c:axId val="98910048"/>
      </c:barChart>
      <c:catAx>
        <c:axId val="135318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910048"/>
        <c:crosses val="autoZero"/>
        <c:auto val="1"/>
        <c:lblAlgn val="ctr"/>
        <c:lblOffset val="100"/>
        <c:noMultiLvlLbl val="0"/>
      </c:catAx>
      <c:valAx>
        <c:axId val="9891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18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Blad4!$B$1</c:f>
              <c:strCache>
                <c:ptCount val="1"/>
                <c:pt idx="0">
                  <c:v>Low quantity motivation and goals group 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diamond"/>
            <c:size val="5"/>
            <c:spPr>
              <a:ln>
                <a:solidFill>
                  <a:srgbClr val="FF0000"/>
                </a:solidFill>
              </a:ln>
            </c:spPr>
          </c:marker>
          <c:cat>
            <c:strRef>
              <c:f>Blad4!$A$2:$A$8</c:f>
              <c:strCache>
                <c:ptCount val="7"/>
                <c:pt idx="0">
                  <c:v>Lap</c:v>
                </c:pt>
                <c:pt idx="1">
                  <c:v>Lav</c:v>
                </c:pt>
                <c:pt idx="2">
                  <c:v>Pap</c:v>
                </c:pt>
                <c:pt idx="3">
                  <c:v>Pav</c:v>
                </c:pt>
                <c:pt idx="4">
                  <c:v>Autonomous</c:v>
                </c:pt>
                <c:pt idx="5">
                  <c:v>Controlled</c:v>
                </c:pt>
                <c:pt idx="6">
                  <c:v>A-Motivation</c:v>
                </c:pt>
              </c:strCache>
            </c:strRef>
          </c:cat>
          <c:val>
            <c:numRef>
              <c:f>Blad4!$B$2:$B$8</c:f>
              <c:numCache>
                <c:formatCode>General</c:formatCode>
                <c:ptCount val="7"/>
                <c:pt idx="0" formatCode="0.00">
                  <c:v>-1.89</c:v>
                </c:pt>
                <c:pt idx="1">
                  <c:v>-1.54</c:v>
                </c:pt>
                <c:pt idx="2">
                  <c:v>-1.03</c:v>
                </c:pt>
                <c:pt idx="3">
                  <c:v>-0.92</c:v>
                </c:pt>
                <c:pt idx="4">
                  <c:v>-2.52</c:v>
                </c:pt>
                <c:pt idx="5">
                  <c:v>-1.32</c:v>
                </c:pt>
                <c:pt idx="6">
                  <c:v>0.85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Blad4!$C$1</c:f>
              <c:strCache>
                <c:ptCount val="1"/>
                <c:pt idx="0">
                  <c:v>High quality motivation and goals group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x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Blad4!$A$2:$A$8</c:f>
              <c:strCache>
                <c:ptCount val="7"/>
                <c:pt idx="0">
                  <c:v>Lap</c:v>
                </c:pt>
                <c:pt idx="1">
                  <c:v>Lav</c:v>
                </c:pt>
                <c:pt idx="2">
                  <c:v>Pap</c:v>
                </c:pt>
                <c:pt idx="3">
                  <c:v>Pav</c:v>
                </c:pt>
                <c:pt idx="4">
                  <c:v>Autonomous</c:v>
                </c:pt>
                <c:pt idx="5">
                  <c:v>Controlled</c:v>
                </c:pt>
                <c:pt idx="6">
                  <c:v>A-Motivation</c:v>
                </c:pt>
              </c:strCache>
            </c:strRef>
          </c:cat>
          <c:val>
            <c:numRef>
              <c:f>Blad4!$C$2:$C$8</c:f>
              <c:numCache>
                <c:formatCode>General</c:formatCode>
                <c:ptCount val="7"/>
                <c:pt idx="0">
                  <c:v>0.35</c:v>
                </c:pt>
                <c:pt idx="1">
                  <c:v>0.5</c:v>
                </c:pt>
                <c:pt idx="2">
                  <c:v>-0.06</c:v>
                </c:pt>
                <c:pt idx="3">
                  <c:v>-0.25</c:v>
                </c:pt>
                <c:pt idx="4">
                  <c:v>0.45</c:v>
                </c:pt>
                <c:pt idx="5">
                  <c:v>0.03</c:v>
                </c:pt>
                <c:pt idx="6">
                  <c:v>-0.72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Blad4!$D$1</c:f>
              <c:strCache>
                <c:ptCount val="1"/>
                <c:pt idx="0">
                  <c:v>Moderate quality motivation and goals group</c:v>
                </c:pt>
              </c:strCache>
            </c:strRef>
          </c:tx>
          <c:spPr>
            <a:ln w="38100"/>
          </c:spPr>
          <c:marker>
            <c:symbol val="triangle"/>
            <c:size val="5"/>
          </c:marker>
          <c:cat>
            <c:strRef>
              <c:f>Blad4!$A$2:$A$8</c:f>
              <c:strCache>
                <c:ptCount val="7"/>
                <c:pt idx="0">
                  <c:v>Lap</c:v>
                </c:pt>
                <c:pt idx="1">
                  <c:v>Lav</c:v>
                </c:pt>
                <c:pt idx="2">
                  <c:v>Pap</c:v>
                </c:pt>
                <c:pt idx="3">
                  <c:v>Pav</c:v>
                </c:pt>
                <c:pt idx="4">
                  <c:v>Autonomous</c:v>
                </c:pt>
                <c:pt idx="5">
                  <c:v>Controlled</c:v>
                </c:pt>
                <c:pt idx="6">
                  <c:v>A-Motivation</c:v>
                </c:pt>
              </c:strCache>
            </c:strRef>
          </c:cat>
          <c:val>
            <c:numRef>
              <c:f>Blad4!$D$2:$D$8</c:f>
              <c:numCache>
                <c:formatCode>General</c:formatCode>
                <c:ptCount val="7"/>
                <c:pt idx="0">
                  <c:v>-0.01</c:v>
                </c:pt>
                <c:pt idx="1">
                  <c:v>-0.17</c:v>
                </c:pt>
                <c:pt idx="2">
                  <c:v>-0.89</c:v>
                </c:pt>
                <c:pt idx="3">
                  <c:v>-0.51</c:v>
                </c:pt>
                <c:pt idx="4">
                  <c:v>-0.25</c:v>
                </c:pt>
                <c:pt idx="5">
                  <c:v>-0.63</c:v>
                </c:pt>
                <c:pt idx="6">
                  <c:v>-0.08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Blad4!$E$1</c:f>
              <c:strCache>
                <c:ptCount val="1"/>
                <c:pt idx="0">
                  <c:v>High quantity motivation and goals group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circ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Blad4!$A$2:$A$8</c:f>
              <c:strCache>
                <c:ptCount val="7"/>
                <c:pt idx="0">
                  <c:v>Lap</c:v>
                </c:pt>
                <c:pt idx="1">
                  <c:v>Lav</c:v>
                </c:pt>
                <c:pt idx="2">
                  <c:v>Pap</c:v>
                </c:pt>
                <c:pt idx="3">
                  <c:v>Pav</c:v>
                </c:pt>
                <c:pt idx="4">
                  <c:v>Autonomous</c:v>
                </c:pt>
                <c:pt idx="5">
                  <c:v>Controlled</c:v>
                </c:pt>
                <c:pt idx="6">
                  <c:v>A-Motivation</c:v>
                </c:pt>
              </c:strCache>
            </c:strRef>
          </c:cat>
          <c:val>
            <c:numRef>
              <c:f>Blad4!$E$2:$E$8</c:f>
              <c:numCache>
                <c:formatCode>General</c:formatCode>
                <c:ptCount val="7"/>
                <c:pt idx="0">
                  <c:v>0.15</c:v>
                </c:pt>
                <c:pt idx="1">
                  <c:v>0.31</c:v>
                </c:pt>
                <c:pt idx="2">
                  <c:v>0.51</c:v>
                </c:pt>
                <c:pt idx="3">
                  <c:v>0.45</c:v>
                </c:pt>
                <c:pt idx="4">
                  <c:v>0.31</c:v>
                </c:pt>
                <c:pt idx="5">
                  <c:v>0.57999999999999996</c:v>
                </c:pt>
                <c:pt idx="6">
                  <c:v>0.19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Blad4!$F$1</c:f>
              <c:strCache>
                <c:ptCount val="1"/>
                <c:pt idx="0">
                  <c:v>A-motivation with low qualtity goals group</c:v>
                </c:pt>
              </c:strCache>
            </c:strRef>
          </c:tx>
          <c:spPr>
            <a:ln w="38100">
              <a:solidFill>
                <a:srgbClr val="FF6600"/>
              </a:solidFill>
            </a:ln>
          </c:spPr>
          <c:marker>
            <c:symbol val="square"/>
            <c:size val="5"/>
            <c:spPr>
              <a:solidFill>
                <a:srgbClr val="FF9900"/>
              </a:solidFill>
              <a:ln>
                <a:solidFill>
                  <a:srgbClr val="FF6600"/>
                </a:solidFill>
              </a:ln>
            </c:spPr>
          </c:marker>
          <c:cat>
            <c:strRef>
              <c:f>Blad4!$A$2:$A$8</c:f>
              <c:strCache>
                <c:ptCount val="7"/>
                <c:pt idx="0">
                  <c:v>Lap</c:v>
                </c:pt>
                <c:pt idx="1">
                  <c:v>Lav</c:v>
                </c:pt>
                <c:pt idx="2">
                  <c:v>Pap</c:v>
                </c:pt>
                <c:pt idx="3">
                  <c:v>Pav</c:v>
                </c:pt>
                <c:pt idx="4">
                  <c:v>Autonomous</c:v>
                </c:pt>
                <c:pt idx="5">
                  <c:v>Controlled</c:v>
                </c:pt>
                <c:pt idx="6">
                  <c:v>A-Motivation</c:v>
                </c:pt>
              </c:strCache>
            </c:strRef>
          </c:cat>
          <c:val>
            <c:numRef>
              <c:f>Blad4!$F$2:$F$8</c:f>
              <c:numCache>
                <c:formatCode>General</c:formatCode>
                <c:ptCount val="7"/>
                <c:pt idx="0">
                  <c:v>-0.8</c:v>
                </c:pt>
                <c:pt idx="1">
                  <c:v>-0.19</c:v>
                </c:pt>
                <c:pt idx="2">
                  <c:v>0.28000000000000003</c:v>
                </c:pt>
                <c:pt idx="3">
                  <c:v>0.6</c:v>
                </c:pt>
                <c:pt idx="4">
                  <c:v>0</c:v>
                </c:pt>
                <c:pt idx="5" formatCode="0.00_ ;[Red]\-0.00\ ">
                  <c:v>-0.32</c:v>
                </c:pt>
                <c:pt idx="6">
                  <c:v>1.61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30136"/>
        <c:axId val="136755152"/>
      </c:lineChart>
      <c:catAx>
        <c:axId val="1367301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36755152"/>
        <c:crosses val="autoZero"/>
        <c:auto val="1"/>
        <c:lblAlgn val="ctr"/>
        <c:lblOffset val="100"/>
        <c:noMultiLvlLbl val="0"/>
      </c:catAx>
      <c:valAx>
        <c:axId val="1367551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673013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500" baseline="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62901234567901232"/>
          <c:y val="8.2823417241601458E-4"/>
          <c:w val="0.303393673135613"/>
          <c:h val="0.89812481773111696"/>
        </c:manualLayout>
      </c:layout>
      <c:overlay val="0"/>
      <c:txPr>
        <a:bodyPr/>
        <a:lstStyle/>
        <a:p>
          <a:pPr>
            <a:defRPr sz="1500" baseline="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444F579-FE6E-4B28-9A90-A582F27362F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C06686A-CE9E-4CF1-BD45-4D5AADE7D7F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000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nl-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nl-N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813114C-1F3A-48CE-8D3D-BE5EEEF425D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91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3114C-1F3A-48CE-8D3D-BE5EEEF425D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8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b="1" dirty="0" smtClean="0">
              <a:solidFill>
                <a:srgbClr val="FFFF00"/>
              </a:solidFill>
              <a:ea typeface="Times New Roman" pitchFamily="18" charset="0"/>
              <a:cs typeface="Courier New" pitchFamily="49" charset="0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42EDF-EC65-43D3-B6DA-D4F43C102B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5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F60E7-254A-4FBD-BA2E-6C888B8F4B3F}" type="slidenum">
              <a:rPr lang="nl-NL" smtClean="0"/>
              <a:pPr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20858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BE6F8-A703-4A7B-9DD7-46F563DD798A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9080-7DC8-48B8-B333-3A574FE82C0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F67CE-EE3D-41BC-8519-DD5ECBB92D1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574DD-A57C-465E-BEAD-2F72A7E3DE1F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0D07B-9DCC-4850-BBF3-2EF3B1BAD1E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460D-D39A-4ABF-8517-EDDA0477714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154E0-545B-4BDA-BC3B-FF1E96697A6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399D4-4EAE-4258-A01F-4659F88511FA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206A-0689-4E92-BB5B-CB87C3D598D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0C96-A7FB-44E4-9A9A-4DB7D5F7B24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8249D-5E60-473E-BE64-5F440F5A180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A95866-0E79-4335-BA1A-F9BFE00D672E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-9525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534400" cy="1600200"/>
          </a:xfrm>
        </p:spPr>
        <p:txBody>
          <a:bodyPr/>
          <a:lstStyle/>
          <a:p>
            <a:r>
              <a:rPr lang="en-GB" sz="4000" u="sng" dirty="0" smtClean="0">
                <a:solidFill>
                  <a:schemeClr val="bg1"/>
                </a:solidFill>
              </a:rPr>
              <a:t/>
            </a:r>
            <a:br>
              <a:rPr lang="en-GB" sz="4000" u="sng" dirty="0" smtClean="0">
                <a:solidFill>
                  <a:schemeClr val="bg1"/>
                </a:solidFill>
              </a:rPr>
            </a:br>
            <a:endParaRPr lang="nl-NL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066800"/>
            <a:ext cx="76200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nl-NL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Does </a:t>
            </a:r>
            <a:r>
              <a:rPr lang="nl-NL" sz="4000" dirty="0" err="1">
                <a:solidFill>
                  <a:schemeClr val="bg1"/>
                </a:solidFill>
                <a:latin typeface="Calibri" pitchFamily="34" charset="0"/>
              </a:rPr>
              <a:t>M</a:t>
            </a:r>
            <a:r>
              <a:rPr lang="nl-NL" sz="4000" dirty="0" err="1" smtClean="0">
                <a:solidFill>
                  <a:schemeClr val="bg1"/>
                </a:solidFill>
                <a:latin typeface="Calibri" pitchFamily="34" charset="0"/>
              </a:rPr>
              <a:t>otivation</a:t>
            </a: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nl-NL" sz="4000" dirty="0" err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nl-NL" sz="4000" dirty="0" err="1" smtClean="0">
                <a:solidFill>
                  <a:schemeClr val="bg1"/>
                </a:solidFill>
                <a:latin typeface="Calibri" pitchFamily="34" charset="0"/>
              </a:rPr>
              <a:t>redicts</a:t>
            </a: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nl-NL" sz="4000" dirty="0" err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nl-NL" sz="4000" dirty="0" err="1" smtClean="0">
                <a:solidFill>
                  <a:schemeClr val="bg1"/>
                </a:solidFill>
                <a:latin typeface="Calibri" pitchFamily="34" charset="0"/>
              </a:rPr>
              <a:t>cademic</a:t>
            </a: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 Performance? </a:t>
            </a:r>
          </a:p>
          <a:p>
            <a:pPr>
              <a:lnSpc>
                <a:spcPct val="80000"/>
              </a:lnSpc>
            </a:pPr>
            <a:endParaRPr lang="nl-NL" sz="4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Gera Noordzij</a:t>
            </a:r>
          </a:p>
          <a:p>
            <a:pPr>
              <a:lnSpc>
                <a:spcPct val="80000"/>
              </a:lnSpc>
            </a:pPr>
            <a:r>
              <a:rPr lang="nl-NL" sz="4000" dirty="0" smtClean="0">
                <a:solidFill>
                  <a:schemeClr val="bg1"/>
                </a:solidFill>
                <a:latin typeface="Calibri" pitchFamily="34" charset="0"/>
              </a:rPr>
              <a:t>(EUC)</a:t>
            </a:r>
          </a:p>
          <a:p>
            <a:pPr>
              <a:lnSpc>
                <a:spcPct val="80000"/>
              </a:lnSpc>
            </a:pP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E6F8-A703-4A7B-9DD7-46F563DD798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7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9525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10</a:t>
            </a:fld>
            <a:endParaRPr lang="nl-NL"/>
          </a:p>
        </p:txBody>
      </p:sp>
      <p:graphicFrame>
        <p:nvGraphicFramePr>
          <p:cNvPr id="7" name="Grafiek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55617"/>
              </p:ext>
            </p:extLst>
          </p:nvPr>
        </p:nvGraphicFramePr>
        <p:xfrm>
          <a:off x="457200" y="1219200"/>
          <a:ext cx="8686800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562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MAP   MAV   PAP   PAV   </a:t>
            </a:r>
            <a:r>
              <a:rPr lang="en-US" dirty="0" err="1" smtClean="0">
                <a:solidFill>
                  <a:schemeClr val="bg1"/>
                </a:solidFill>
              </a:rPr>
              <a:t>Auton</a:t>
            </a:r>
            <a:r>
              <a:rPr lang="en-US" dirty="0" smtClean="0">
                <a:solidFill>
                  <a:schemeClr val="bg1"/>
                </a:solidFill>
              </a:rPr>
              <a:t>.  Contr.   A-Mot.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Person-level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2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9525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2600" y="589817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Person-level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8462" y="1295400"/>
            <a:ext cx="8503138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Profiles predict: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 = 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Grades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Professional </a:t>
            </a:r>
            <a:r>
              <a:rPr lang="en-US" sz="2400" dirty="0" err="1" smtClean="0">
                <a:solidFill>
                  <a:schemeClr val="bg1"/>
                </a:solidFill>
              </a:rPr>
              <a:t>behaviour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In general: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Students with high quality goals and motivation  (green) highest grades etc.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Followed by students with moderate quality goals and motivation (white)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0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400" y="-9443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Stability or Change?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4"/>
          <p:cNvSpPr>
            <a:spLocks noGrp="1"/>
          </p:cNvSpPr>
          <p:nvPr>
            <p:ph idx="1"/>
          </p:nvPr>
        </p:nvSpPr>
        <p:spPr>
          <a:xfrm>
            <a:off x="1194504" y="2247710"/>
            <a:ext cx="2346559" cy="378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7" name="Tekstvak 6"/>
          <p:cNvSpPr txBox="1"/>
          <p:nvPr/>
        </p:nvSpPr>
        <p:spPr>
          <a:xfrm>
            <a:off x="1163241" y="2163733"/>
            <a:ext cx="2721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motivation</a:t>
            </a:r>
            <a:r>
              <a:rPr lang="en-GB" sz="1600" dirty="0"/>
              <a:t> </a:t>
            </a:r>
            <a:r>
              <a:rPr lang="en-GB" sz="1600" dirty="0" smtClean="0"/>
              <a:t>and goals</a:t>
            </a:r>
            <a:endParaRPr lang="en-GB" sz="1600" dirty="0"/>
          </a:p>
        </p:txBody>
      </p:sp>
      <p:sp>
        <p:nvSpPr>
          <p:cNvPr id="8" name="Rechthoek 7"/>
          <p:cNvSpPr/>
          <p:nvPr/>
        </p:nvSpPr>
        <p:spPr>
          <a:xfrm>
            <a:off x="5465230" y="2262828"/>
            <a:ext cx="2336844" cy="378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kstvak 9"/>
          <p:cNvSpPr txBox="1"/>
          <p:nvPr/>
        </p:nvSpPr>
        <p:spPr>
          <a:xfrm>
            <a:off x="1194504" y="2743914"/>
            <a:ext cx="2346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High quality motivation and goals group</a:t>
            </a:r>
            <a:endParaRPr lang="en-GB" sz="1600" dirty="0"/>
          </a:p>
        </p:txBody>
      </p:sp>
      <p:sp>
        <p:nvSpPr>
          <p:cNvPr id="11" name="Tekstvak 10"/>
          <p:cNvSpPr txBox="1"/>
          <p:nvPr/>
        </p:nvSpPr>
        <p:spPr>
          <a:xfrm>
            <a:off x="1194504" y="3885889"/>
            <a:ext cx="2464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Moderate quality motivation and goals group</a:t>
            </a:r>
            <a:endParaRPr lang="en-GB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1194503" y="4737370"/>
            <a:ext cx="24646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High quantity motivation and goals group</a:t>
            </a:r>
            <a:endParaRPr lang="en-GB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1194503" y="5499768"/>
            <a:ext cx="24646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A-motivation with low quality goals group</a:t>
            </a:r>
            <a:endParaRPr lang="en-GB" sz="1600" dirty="0"/>
          </a:p>
        </p:txBody>
      </p:sp>
      <p:cxnSp>
        <p:nvCxnSpPr>
          <p:cNvPr id="26" name="Rechte verbindingslijn 25"/>
          <p:cNvCxnSpPr/>
          <p:nvPr/>
        </p:nvCxnSpPr>
        <p:spPr>
          <a:xfrm flipV="1">
            <a:off x="1194504" y="2450615"/>
            <a:ext cx="2346559" cy="125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465230" y="2450615"/>
            <a:ext cx="2336844" cy="125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1194504" y="5499768"/>
            <a:ext cx="23465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5462098" y="5361600"/>
            <a:ext cx="23399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194504" y="3880462"/>
            <a:ext cx="23496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462098" y="3811653"/>
            <a:ext cx="23399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V="1">
            <a:off x="1194503" y="4660818"/>
            <a:ext cx="2346560" cy="338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5462098" y="4660818"/>
            <a:ext cx="23399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3541063" y="2369607"/>
            <a:ext cx="19210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V="1">
            <a:off x="3544195" y="3265534"/>
            <a:ext cx="1917903" cy="966808"/>
          </a:xfrm>
          <a:prstGeom prst="straightConnector1">
            <a:avLst/>
          </a:prstGeom>
          <a:ln w="38100">
            <a:solidFill>
              <a:srgbClr val="92D05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kstvak 61"/>
          <p:cNvSpPr txBox="1"/>
          <p:nvPr/>
        </p:nvSpPr>
        <p:spPr>
          <a:xfrm>
            <a:off x="5465230" y="5436657"/>
            <a:ext cx="24646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A-motivation with low quality goals group</a:t>
            </a:r>
            <a:endParaRPr lang="en-GB" sz="1600" dirty="0"/>
          </a:p>
        </p:txBody>
      </p:sp>
      <p:sp>
        <p:nvSpPr>
          <p:cNvPr id="64" name="Tekstvak 63"/>
          <p:cNvSpPr txBox="1"/>
          <p:nvPr/>
        </p:nvSpPr>
        <p:spPr>
          <a:xfrm>
            <a:off x="5465231" y="4686185"/>
            <a:ext cx="24646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High quantity motivation and goals group</a:t>
            </a:r>
            <a:endParaRPr lang="en-GB" sz="1600" dirty="0"/>
          </a:p>
        </p:txBody>
      </p:sp>
      <p:sp>
        <p:nvSpPr>
          <p:cNvPr id="69" name="Tekstvak 68"/>
          <p:cNvSpPr txBox="1"/>
          <p:nvPr/>
        </p:nvSpPr>
        <p:spPr>
          <a:xfrm>
            <a:off x="5462098" y="3828497"/>
            <a:ext cx="2464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Moderate quality motivation and goals group</a:t>
            </a:r>
            <a:endParaRPr lang="en-GB" sz="1600" dirty="0"/>
          </a:p>
        </p:txBody>
      </p:sp>
      <p:sp>
        <p:nvSpPr>
          <p:cNvPr id="70" name="Tekstvak 69"/>
          <p:cNvSpPr txBox="1"/>
          <p:nvPr/>
        </p:nvSpPr>
        <p:spPr>
          <a:xfrm>
            <a:off x="5410200" y="2179290"/>
            <a:ext cx="2721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motivation</a:t>
            </a:r>
            <a:r>
              <a:rPr lang="en-GB" sz="1600" dirty="0"/>
              <a:t> </a:t>
            </a:r>
            <a:r>
              <a:rPr lang="en-GB" sz="1600" dirty="0" smtClean="0"/>
              <a:t>and goals</a:t>
            </a:r>
            <a:endParaRPr lang="en-GB" sz="1600" dirty="0"/>
          </a:p>
        </p:txBody>
      </p:sp>
      <p:sp>
        <p:nvSpPr>
          <p:cNvPr id="71" name="Tekstvak 70"/>
          <p:cNvSpPr txBox="1"/>
          <p:nvPr/>
        </p:nvSpPr>
        <p:spPr>
          <a:xfrm>
            <a:off x="5465231" y="2743914"/>
            <a:ext cx="2346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High quality motivation and goals group</a:t>
            </a:r>
            <a:endParaRPr lang="en-GB" sz="1600" dirty="0"/>
          </a:p>
        </p:txBody>
      </p:sp>
      <p:cxnSp>
        <p:nvCxnSpPr>
          <p:cNvPr id="72" name="Rechte verbindingslijn met pijl 71"/>
          <p:cNvCxnSpPr>
            <a:endCxn id="62" idx="1"/>
          </p:cNvCxnSpPr>
          <p:nvPr/>
        </p:nvCxnSpPr>
        <p:spPr>
          <a:xfrm>
            <a:off x="3541063" y="3177508"/>
            <a:ext cx="1924167" cy="255153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met pijl 74"/>
          <p:cNvCxnSpPr/>
          <p:nvPr/>
        </p:nvCxnSpPr>
        <p:spPr>
          <a:xfrm>
            <a:off x="3541063" y="3141095"/>
            <a:ext cx="1921035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/>
          <p:nvPr/>
        </p:nvCxnSpPr>
        <p:spPr>
          <a:xfrm>
            <a:off x="3541064" y="4232342"/>
            <a:ext cx="1921035" cy="0"/>
          </a:xfrm>
          <a:prstGeom prst="straightConnector1">
            <a:avLst/>
          </a:prstGeom>
          <a:ln>
            <a:solidFill>
              <a:srgbClr val="99C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met pijl 76"/>
          <p:cNvCxnSpPr/>
          <p:nvPr/>
        </p:nvCxnSpPr>
        <p:spPr>
          <a:xfrm>
            <a:off x="3541064" y="5016512"/>
            <a:ext cx="19210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met pijl 77"/>
          <p:cNvCxnSpPr/>
          <p:nvPr/>
        </p:nvCxnSpPr>
        <p:spPr>
          <a:xfrm>
            <a:off x="3541064" y="5729045"/>
            <a:ext cx="19210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kstvak 80"/>
          <p:cNvSpPr txBox="1"/>
          <p:nvPr/>
        </p:nvSpPr>
        <p:spPr>
          <a:xfrm>
            <a:off x="1524000" y="1686790"/>
            <a:ext cx="151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Time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5740645" y="1762725"/>
            <a:ext cx="151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Time 2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83" name="Rechte verbindingslijn met pijl 82"/>
          <p:cNvCxnSpPr/>
          <p:nvPr/>
        </p:nvCxnSpPr>
        <p:spPr>
          <a:xfrm flipV="1">
            <a:off x="3547328" y="3328690"/>
            <a:ext cx="1917903" cy="1673212"/>
          </a:xfrm>
          <a:prstGeom prst="straightConnector1">
            <a:avLst/>
          </a:prstGeom>
          <a:ln w="38100">
            <a:solidFill>
              <a:srgbClr val="80B605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met pijl 84"/>
          <p:cNvCxnSpPr>
            <a:endCxn id="64" idx="1"/>
          </p:cNvCxnSpPr>
          <p:nvPr/>
        </p:nvCxnSpPr>
        <p:spPr>
          <a:xfrm>
            <a:off x="3547328" y="3177508"/>
            <a:ext cx="1917903" cy="180106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kstvak 87"/>
          <p:cNvSpPr txBox="1"/>
          <p:nvPr/>
        </p:nvSpPr>
        <p:spPr>
          <a:xfrm>
            <a:off x="6885051" y="1224609"/>
            <a:ext cx="219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Solid lines </a:t>
            </a:r>
            <a:r>
              <a:rPr lang="en-GB" sz="1400" i="1" dirty="0" smtClean="0">
                <a:solidFill>
                  <a:schemeClr val="bg1"/>
                </a:solidFill>
              </a:rPr>
              <a:t>p </a:t>
            </a:r>
            <a:r>
              <a:rPr lang="en-GB" sz="1400" dirty="0" smtClean="0">
                <a:solidFill>
                  <a:schemeClr val="bg1"/>
                </a:solidFill>
              </a:rPr>
              <a:t>&lt;.001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Dashed lines </a:t>
            </a:r>
            <a:r>
              <a:rPr lang="en-GB" sz="1400" i="1" dirty="0" smtClean="0">
                <a:solidFill>
                  <a:schemeClr val="bg1"/>
                </a:solidFill>
              </a:rPr>
              <a:t>p </a:t>
            </a:r>
            <a:r>
              <a:rPr lang="en-GB" sz="1400" dirty="0" smtClean="0">
                <a:solidFill>
                  <a:schemeClr val="bg1"/>
                </a:solidFill>
              </a:rPr>
              <a:t>&lt; .05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2640" y="6208233"/>
            <a:ext cx="67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56% </a:t>
            </a:r>
            <a:r>
              <a:rPr lang="en-US" sz="2400" dirty="0" smtClean="0">
                <a:solidFill>
                  <a:schemeClr val="bg1"/>
                </a:solidFill>
              </a:rPr>
              <a:t>stable profile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dirty="0" smtClean="0">
                <a:solidFill>
                  <a:schemeClr val="bg1"/>
                </a:solidFill>
              </a:rPr>
              <a:t>44% profile change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err="1" smtClean="0">
                <a:solidFill>
                  <a:schemeClr val="bg1"/>
                </a:solidFill>
              </a:rPr>
              <a:t>Motivation</a:t>
            </a:r>
            <a:r>
              <a:rPr lang="nl-NL" sz="4000" dirty="0" smtClean="0">
                <a:solidFill>
                  <a:schemeClr val="bg1"/>
                </a:solidFill>
              </a:rPr>
              <a:t> </a:t>
            </a:r>
            <a:r>
              <a:rPr lang="nl-NL" sz="4000" dirty="0" err="1" smtClean="0">
                <a:solidFill>
                  <a:schemeClr val="bg1"/>
                </a:solidFill>
              </a:rPr>
              <a:t>theories</a:t>
            </a:r>
            <a:endParaRPr lang="nl-NL" sz="4000" dirty="0" smtClean="0">
              <a:solidFill>
                <a:schemeClr val="bg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9465" y="1882816"/>
            <a:ext cx="3124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ea typeface="Times New Roman" pitchFamily="18" charset="0"/>
                <a:cs typeface="Palatino Linotype" pitchFamily="18" charset="0"/>
              </a:rPr>
              <a:t>Expectancy‐Value Theories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118311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Theory</a:t>
            </a:r>
            <a:r>
              <a:rPr lang="en-US" sz="1600" b="1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en-US" sz="1600" b="1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Action</a:t>
            </a:r>
            <a:r>
              <a:rPr lang="en-US" sz="1600" b="1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Control</a:t>
            </a:r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2057421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rgbClr val="000064"/>
                </a:solidFill>
                <a:ea typeface="Times New Roman" pitchFamily="18" charset="0"/>
                <a:cs typeface="Arial" pitchFamily="34" charset="0"/>
              </a:rPr>
              <a:t>Need Theory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5196449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Theory of Planned Behavior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67235" y="1346285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Learned Helplessness/Optimist Theory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837" y="5313638"/>
            <a:ext cx="152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rgbClr val="FFC000"/>
                </a:solidFill>
                <a:ea typeface="Times New Roman" pitchFamily="18" charset="0"/>
                <a:cs typeface="Courier New" pitchFamily="49" charset="0"/>
              </a:rPr>
              <a:t>Flow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47244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rgbClr val="000064"/>
                </a:solidFill>
                <a:ea typeface="Times New Roman" pitchFamily="18" charset="0"/>
                <a:cs typeface="Arial" pitchFamily="34" charset="0"/>
              </a:rPr>
              <a:t>Theory of Achievement Motivation</a:t>
            </a:r>
            <a:endParaRPr lang="en-US" sz="1600" dirty="0">
              <a:solidFill>
                <a:srgbClr val="000064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4040132"/>
            <a:ext cx="213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</a:rPr>
              <a:t>Social</a:t>
            </a:r>
            <a:r>
              <a:rPr kumimoji="0" lang="nl-NL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</a:rPr>
              <a:t> </a:t>
            </a:r>
            <a:r>
              <a:rPr kumimoji="0" lang="nl-NL" sz="16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</a:rPr>
              <a:t>Cognitive</a:t>
            </a:r>
            <a:r>
              <a:rPr kumimoji="0" lang="nl-NL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</a:rPr>
              <a:t> </a:t>
            </a:r>
            <a:r>
              <a:rPr kumimoji="0" lang="nl-NL" sz="16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</a:rPr>
              <a:t>theory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0918" y="258746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ea typeface="Times New Roman" pitchFamily="18" charset="0"/>
                <a:cs typeface="Bookman Old Style" pitchFamily="18" charset="0"/>
              </a:rPr>
              <a:t>Self-Determination Theory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8206" y="5026025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000064"/>
                </a:solidFill>
                <a:cs typeface="Arial" pitchFamily="34" charset="0"/>
              </a:rPr>
              <a:t>Two</a:t>
            </a:r>
            <a:r>
              <a:rPr lang="nl-NL" sz="1600" b="1" dirty="0" smtClean="0">
                <a:solidFill>
                  <a:srgbClr val="000064"/>
                </a:solidFill>
                <a:cs typeface="Arial" pitchFamily="34" charset="0"/>
              </a:rPr>
              <a:t> factor </a:t>
            </a:r>
            <a:r>
              <a:rPr lang="nl-NL" sz="1600" b="1" dirty="0" err="1" smtClean="0">
                <a:solidFill>
                  <a:srgbClr val="000064"/>
                </a:solidFill>
                <a:cs typeface="Arial" pitchFamily="34" charset="0"/>
              </a:rPr>
              <a:t>Theory</a:t>
            </a:r>
            <a:endParaRPr lang="en-US" sz="1600" b="1" dirty="0">
              <a:solidFill>
                <a:srgbClr val="142F5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25504" y="6159643"/>
            <a:ext cx="2438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Equity Theory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3631843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9900"/>
                </a:solidFill>
                <a:ea typeface="Times New Roman" pitchFamily="18" charset="0"/>
                <a:cs typeface="Arial" pitchFamily="34" charset="0"/>
              </a:rPr>
              <a:t>Goal-setting Theory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6142" y="1568122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rgbClr val="FFFF00"/>
                </a:solidFill>
                <a:ea typeface="Times New Roman" pitchFamily="18" charset="0"/>
                <a:cs typeface="Lucida Sans Unicode" pitchFamily="34" charset="0"/>
              </a:rPr>
              <a:t>Social Learning Theory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6006" y="5987573"/>
            <a:ext cx="3276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Psychoanalytic Theory</a:t>
            </a:r>
            <a:endParaRPr kumimoji="0" lang="en-US" sz="16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0758" y="3082517"/>
            <a:ext cx="447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FF0000"/>
                </a:solidFill>
              </a:rPr>
              <a:t>Achievement</a:t>
            </a:r>
            <a:r>
              <a:rPr lang="nl-NL" b="1" dirty="0" smtClean="0">
                <a:solidFill>
                  <a:srgbClr val="FF0000"/>
                </a:solidFill>
              </a:rPr>
              <a:t> Goal </a:t>
            </a:r>
            <a:r>
              <a:rPr lang="nl-NL" b="1" dirty="0" err="1" smtClean="0">
                <a:solidFill>
                  <a:srgbClr val="FF0000"/>
                </a:solidFill>
              </a:rPr>
              <a:t>Orientation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Theory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255408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00B0F0"/>
                </a:solidFill>
              </a:rPr>
              <a:t>Self-regulatory</a:t>
            </a:r>
            <a:r>
              <a:rPr lang="nl-NL" sz="1600" b="1" dirty="0" smtClean="0">
                <a:solidFill>
                  <a:srgbClr val="00B0F0"/>
                </a:solidFill>
              </a:rPr>
              <a:t> focus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3580" y="1082301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000064"/>
                </a:solidFill>
              </a:rPr>
              <a:t>Operante</a:t>
            </a:r>
            <a:r>
              <a:rPr lang="nl-NL" sz="1600" b="1" dirty="0" smtClean="0">
                <a:solidFill>
                  <a:srgbClr val="000064"/>
                </a:solidFill>
              </a:rPr>
              <a:t> </a:t>
            </a:r>
            <a:r>
              <a:rPr lang="nl-NL" sz="1600" b="1" dirty="0" err="1" smtClean="0">
                <a:solidFill>
                  <a:srgbClr val="000064"/>
                </a:solidFill>
              </a:rPr>
              <a:t>conditioning</a:t>
            </a:r>
            <a:r>
              <a:rPr lang="nl-NL" sz="1600" b="1" dirty="0" smtClean="0">
                <a:solidFill>
                  <a:srgbClr val="000064"/>
                </a:solidFill>
              </a:rPr>
              <a:t> </a:t>
            </a:r>
            <a:endParaRPr lang="en-US" sz="1600" b="1" dirty="0">
              <a:solidFill>
                <a:srgbClr val="00006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250786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00B0F0"/>
                </a:solidFill>
              </a:rPr>
              <a:t>Control</a:t>
            </a:r>
            <a:r>
              <a:rPr lang="nl-NL" sz="1600" b="1" dirty="0" smtClean="0">
                <a:solidFill>
                  <a:srgbClr val="00B0F0"/>
                </a:solidFill>
              </a:rPr>
              <a:t> </a:t>
            </a:r>
            <a:r>
              <a:rPr lang="nl-NL" sz="1600" b="1" dirty="0" err="1" smtClean="0">
                <a:solidFill>
                  <a:srgbClr val="00B0F0"/>
                </a:solidFill>
              </a:rPr>
              <a:t>theory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3541" y="561213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FFFF00"/>
                </a:solidFill>
              </a:rPr>
              <a:t>Attribution</a:t>
            </a:r>
            <a:r>
              <a:rPr lang="nl-NL" sz="1600" b="1" dirty="0" smtClean="0">
                <a:solidFill>
                  <a:srgbClr val="FFFF00"/>
                </a:solidFill>
              </a:rPr>
              <a:t> </a:t>
            </a:r>
            <a:r>
              <a:rPr lang="nl-NL" sz="1600" b="1" dirty="0" err="1" smtClean="0">
                <a:solidFill>
                  <a:srgbClr val="FFFF00"/>
                </a:solidFill>
              </a:rPr>
              <a:t>theory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44196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solidFill>
                  <a:srgbClr val="FFFF00"/>
                </a:solidFill>
              </a:rPr>
              <a:t>Theory</a:t>
            </a:r>
            <a:r>
              <a:rPr lang="nl-NL" sz="1600" b="1" dirty="0" smtClean="0">
                <a:solidFill>
                  <a:srgbClr val="FFFF00"/>
                </a:solidFill>
              </a:rPr>
              <a:t> of </a:t>
            </a:r>
            <a:r>
              <a:rPr lang="nl-NL" sz="1600" b="1" dirty="0" err="1" smtClean="0">
                <a:solidFill>
                  <a:srgbClr val="FFFF00"/>
                </a:solidFill>
              </a:rPr>
              <a:t>reasoned</a:t>
            </a:r>
            <a:r>
              <a:rPr lang="nl-NL" sz="1600" b="1" dirty="0" smtClean="0">
                <a:solidFill>
                  <a:srgbClr val="FFFF00"/>
                </a:solidFill>
              </a:rPr>
              <a:t> </a:t>
            </a:r>
            <a:r>
              <a:rPr lang="nl-NL" sz="1600" b="1" dirty="0" err="1" smtClean="0">
                <a:solidFill>
                  <a:srgbClr val="FFFF00"/>
                </a:solidFill>
              </a:rPr>
              <a:t>action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17118" y="5778622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Proactive personality construct</a:t>
            </a:r>
            <a:endParaRPr lang="en-US" sz="1600" b="1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465" y="3221248"/>
            <a:ext cx="2410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Drive reduction </a:t>
            </a:r>
            <a:r>
              <a:rPr lang="en-US" sz="1600" b="1" dirty="0" err="1" smtClean="0">
                <a:solidFill>
                  <a:srgbClr val="FFFF00"/>
                </a:solidFill>
              </a:rPr>
              <a:t>theorie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3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Self-determination theory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Deci</a:t>
            </a:r>
            <a:r>
              <a:rPr lang="en-US" sz="2000" dirty="0" smtClean="0">
                <a:solidFill>
                  <a:schemeClr val="bg1"/>
                </a:solidFill>
              </a:rPr>
              <a:t> &amp; Ryan, 2000)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3</a:t>
            </a:fld>
            <a:endParaRPr lang="nl-NL"/>
          </a:p>
        </p:txBody>
      </p:sp>
      <p:grpSp>
        <p:nvGrpSpPr>
          <p:cNvPr id="9" name="Group 8"/>
          <p:cNvGrpSpPr/>
          <p:nvPr/>
        </p:nvGrpSpPr>
        <p:grpSpPr>
          <a:xfrm>
            <a:off x="783806" y="3002880"/>
            <a:ext cx="7772400" cy="2383893"/>
            <a:chOff x="1080632" y="3429000"/>
            <a:chExt cx="6515556" cy="1800225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080632" y="3573463"/>
              <a:ext cx="1380726" cy="503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sz="1400" b="1" dirty="0" err="1"/>
                <a:t>Amotivation</a:t>
              </a:r>
              <a:endParaRPr lang="en-US" sz="1400" b="1" dirty="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700338" y="3573463"/>
              <a:ext cx="1152525" cy="504825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sz="1400" b="1" dirty="0" err="1"/>
                <a:t>External</a:t>
              </a:r>
              <a:r>
                <a:rPr lang="nl-NL" sz="1400" b="1" dirty="0"/>
                <a:t> </a:t>
              </a:r>
            </a:p>
            <a:p>
              <a:pPr algn="ctr"/>
              <a:r>
                <a:rPr lang="nl-NL" sz="1400" b="1" dirty="0" err="1"/>
                <a:t>motivation</a:t>
              </a:r>
              <a:endParaRPr lang="en-US" sz="1400" b="1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851275" y="3573463"/>
              <a:ext cx="1152525" cy="504825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sz="1400" b="1"/>
                <a:t>Introjected </a:t>
              </a:r>
            </a:p>
            <a:p>
              <a:pPr algn="ctr"/>
              <a:r>
                <a:rPr lang="nl-NL" sz="1400" b="1"/>
                <a:t>motivation</a:t>
              </a:r>
              <a:endParaRPr lang="en-US" sz="1400" b="1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003800" y="3573463"/>
              <a:ext cx="1152525" cy="50482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sz="1400" b="1" dirty="0" err="1"/>
                <a:t>Identified</a:t>
              </a:r>
              <a:r>
                <a:rPr lang="nl-NL" sz="1400" b="1" dirty="0"/>
                <a:t> </a:t>
              </a:r>
            </a:p>
            <a:p>
              <a:pPr algn="ctr"/>
              <a:r>
                <a:rPr lang="nl-NL" sz="1400" b="1" dirty="0" err="1"/>
                <a:t>motivation</a:t>
              </a:r>
              <a:endParaRPr lang="en-US" sz="1400" b="1" dirty="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443663" y="3573463"/>
              <a:ext cx="1152525" cy="50482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sz="1400" b="1" dirty="0" err="1"/>
                <a:t>Intrinsic</a:t>
              </a:r>
              <a:r>
                <a:rPr lang="nl-NL" sz="1400" b="1" dirty="0"/>
                <a:t> </a:t>
              </a:r>
            </a:p>
            <a:p>
              <a:pPr algn="ctr"/>
              <a:r>
                <a:rPr lang="nl-NL" sz="1400" b="1" dirty="0" err="1"/>
                <a:t>motivation</a:t>
              </a:r>
              <a:endParaRPr lang="en-US" sz="1400" b="1" dirty="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962941" y="4437063"/>
              <a:ext cx="2016125" cy="79216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/>
                <a:t>Controlled</a:t>
              </a:r>
            </a:p>
            <a:p>
              <a:pPr algn="ctr"/>
              <a:r>
                <a:rPr lang="nl-NL"/>
                <a:t> motivation</a:t>
              </a:r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435600" y="4437063"/>
              <a:ext cx="2016125" cy="792162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l-NL" dirty="0" err="1"/>
                <a:t>Autonomous</a:t>
              </a:r>
              <a:endParaRPr lang="nl-NL" dirty="0"/>
            </a:p>
            <a:p>
              <a:pPr algn="ctr"/>
              <a:r>
                <a:rPr lang="nl-NL" dirty="0" err="1"/>
                <a:t>motivation</a:t>
              </a:r>
              <a:endParaRPr lang="en-US" dirty="0"/>
            </a:p>
          </p:txBody>
        </p:sp>
        <p:sp>
          <p:nvSpPr>
            <p:cNvPr id="17" name="AutoShape 12"/>
            <p:cNvSpPr>
              <a:spLocks/>
            </p:cNvSpPr>
            <p:nvPr/>
          </p:nvSpPr>
          <p:spPr bwMode="auto">
            <a:xfrm rot="-5400000">
              <a:off x="3707606" y="3212307"/>
              <a:ext cx="360363" cy="2089150"/>
            </a:xfrm>
            <a:prstGeom prst="leftBrace">
              <a:avLst>
                <a:gd name="adj1" fmla="val 48311"/>
                <a:gd name="adj2" fmla="val 5288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3"/>
            <p:cNvSpPr>
              <a:spLocks/>
            </p:cNvSpPr>
            <p:nvPr/>
          </p:nvSpPr>
          <p:spPr bwMode="auto">
            <a:xfrm rot="-5400000">
              <a:off x="6192837" y="3176588"/>
              <a:ext cx="360363" cy="2160588"/>
            </a:xfrm>
            <a:prstGeom prst="leftBrace">
              <a:avLst>
                <a:gd name="adj1" fmla="val 49963"/>
                <a:gd name="adj2" fmla="val 5288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" name="Rechte verbindingslijn met pijl 21"/>
            <p:cNvCxnSpPr/>
            <p:nvPr/>
          </p:nvCxnSpPr>
          <p:spPr>
            <a:xfrm>
              <a:off x="2843213" y="3429000"/>
              <a:ext cx="3241675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 rot="19091746">
            <a:off x="755618" y="2221562"/>
            <a:ext cx="2388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‘</a:t>
            </a:r>
            <a:r>
              <a:rPr lang="en-US" sz="1400" dirty="0" smtClean="0">
                <a:solidFill>
                  <a:schemeClr val="bg1"/>
                </a:solidFill>
              </a:rPr>
              <a:t>I have no idea why I study’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9019766">
            <a:off x="2412863" y="2269342"/>
            <a:ext cx="236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‘In order to have a better salary later on’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8948700">
            <a:off x="5361793" y="2038159"/>
            <a:ext cx="298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‘Because I want to develop myself’</a:t>
            </a:r>
          </a:p>
        </p:txBody>
      </p:sp>
      <p:sp>
        <p:nvSpPr>
          <p:cNvPr id="48" name="TextBox 47"/>
          <p:cNvSpPr txBox="1"/>
          <p:nvPr/>
        </p:nvSpPr>
        <p:spPr>
          <a:xfrm rot="19025116">
            <a:off x="4105917" y="1840905"/>
            <a:ext cx="299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‘To prove to myself that I’m capable to complete my college degree’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8779897">
            <a:off x="7114777" y="1997318"/>
            <a:ext cx="2187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‘For the pleasure I experience in broadening my knowledge’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68239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7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74D8A-472F-43DC-828F-3EC33073767B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2888"/>
            <a:ext cx="9480550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7669" y="92076"/>
            <a:ext cx="8685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Achievement goal (orientation) theory</a:t>
            </a:r>
          </a:p>
          <a:p>
            <a:pPr algn="ctr" eaLnBrk="0" hangingPunct="0">
              <a:defRPr/>
            </a:pPr>
            <a:r>
              <a:rPr lang="en-US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 (</a:t>
            </a:r>
            <a:r>
              <a:rPr lang="en-US" kern="0" dirty="0" err="1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Dweck</a:t>
            </a:r>
            <a:r>
              <a:rPr lang="en-US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, 1986; Elliot &amp; McGregor, 2001;Van </a:t>
            </a:r>
            <a:r>
              <a:rPr lang="en-US" kern="0" dirty="0" err="1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Yperen</a:t>
            </a:r>
            <a:r>
              <a:rPr lang="en-US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, 2006)</a:t>
            </a:r>
            <a:endParaRPr lang="en-US" kern="0" dirty="0">
              <a:solidFill>
                <a:schemeClr val="bg1"/>
              </a:solidFill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940745"/>
              </p:ext>
            </p:extLst>
          </p:nvPr>
        </p:nvGraphicFramePr>
        <p:xfrm>
          <a:off x="308429" y="1676399"/>
          <a:ext cx="8376785" cy="4008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71"/>
                <a:gridCol w="3505200"/>
                <a:gridCol w="3503614"/>
              </a:tblGrid>
              <a:tr h="304801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 err="1" smtClean="0">
                          <a:latin typeface="Calibri" pitchFamily="34" charset="0"/>
                          <a:cs typeface="Calibri" pitchFamily="34" charset="0"/>
                        </a:rPr>
                        <a:t>Intrapersonal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Interpersonal</a:t>
                      </a:r>
                      <a:r>
                        <a:rPr lang="en-US" b="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6459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Approaching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Success</a:t>
                      </a:r>
                      <a:endParaRPr lang="en-US" sz="2400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u="sng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Mastery</a:t>
                      </a:r>
                      <a:r>
                        <a:rPr lang="nl-NL" sz="2400" b="0" u="sng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-approach</a:t>
                      </a:r>
                      <a:r>
                        <a:rPr lang="nl-NL" sz="2400" b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Improving</a:t>
                      </a: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competences</a:t>
                      </a:r>
                      <a:endParaRPr lang="nl-NL" sz="2000" i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34.4%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u="sng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Performance-approach</a:t>
                      </a:r>
                      <a:r>
                        <a:rPr lang="nl-NL" sz="2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Demonstrating</a:t>
                      </a:r>
                      <a:r>
                        <a:rPr lang="nl-NL" sz="20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competences</a:t>
                      </a:r>
                      <a:r>
                        <a:rPr lang="nl-NL" sz="2000" i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13.7%</a:t>
                      </a:r>
                      <a:endParaRPr lang="nl-NL" sz="2000" i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996441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Avoiding Failure</a:t>
                      </a:r>
                    </a:p>
                    <a:p>
                      <a:endParaRPr lang="en-US" sz="2400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u="sng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Mastery-avoidanc</a:t>
                      </a:r>
                      <a:r>
                        <a:rPr lang="nl-NL" sz="24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nl-NL" sz="240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Avoiding</a:t>
                      </a:r>
                      <a:r>
                        <a:rPr lang="nl-NL" sz="20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intrapersonal</a:t>
                      </a:r>
                      <a:r>
                        <a:rPr lang="nl-NL" sz="2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incompetence</a:t>
                      </a:r>
                      <a:endParaRPr lang="nl-NL" sz="200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33.6%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u="sng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Performance-</a:t>
                      </a:r>
                      <a:r>
                        <a:rPr lang="nl-NL" sz="2400" u="sng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avoidance</a:t>
                      </a:r>
                      <a:r>
                        <a:rPr lang="nl-NL" sz="2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Avoiding</a:t>
                      </a: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interpersonal</a:t>
                      </a: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incompetence</a:t>
                      </a:r>
                      <a:endParaRPr lang="nl-NL" sz="2000" i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18.3%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3034129"/>
            <a:ext cx="3678238" cy="646331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‘In my study, I prefer challenging tasks that I can learn a lot from’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2237" y="3034129"/>
            <a:ext cx="379140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‘I enjoy it when other students are aware of how well I’m doing’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0861" y="5038190"/>
            <a:ext cx="3822782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‘In my study, I prefer to avoid failures in front of others’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5038190"/>
            <a:ext cx="3678237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‘I prefer to avoid situations in my study </a:t>
            </a:r>
            <a:r>
              <a:rPr lang="en-US" dirty="0" err="1" smtClean="0">
                <a:solidFill>
                  <a:schemeClr val="bg1"/>
                </a:solidFill>
              </a:rPr>
              <a:t>wher</a:t>
            </a:r>
            <a:r>
              <a:rPr lang="en-US" dirty="0" smtClean="0">
                <a:solidFill>
                  <a:schemeClr val="bg1"/>
                </a:solidFill>
              </a:rPr>
              <a:t> I might perform poorly’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9525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Longitudinal research Psychology and EUC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960" y="1883092"/>
            <a:ext cx="8549640" cy="48307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Stability and change in motivation (goals and reasons) to study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Motivation predictor of academic performance? 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Procedure: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SDT (reasons) and  AGT (goals): at the start (T1), end first academic year (T2) and end second year (T3).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Grades, professional </a:t>
            </a:r>
            <a:r>
              <a:rPr lang="en-US" sz="2400" dirty="0" err="1" smtClean="0">
                <a:solidFill>
                  <a:schemeClr val="bg1"/>
                </a:solidFill>
              </a:rPr>
              <a:t>behaviour</a:t>
            </a:r>
            <a:r>
              <a:rPr lang="en-US" sz="2400" dirty="0" smtClean="0">
                <a:solidFill>
                  <a:schemeClr val="bg1"/>
                </a:solidFill>
              </a:rPr>
              <a:t> and N=N,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25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308" y="-12871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6250" y="261644"/>
            <a:ext cx="8229600" cy="1001352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Academic motivation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Start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6</a:t>
            </a:fld>
            <a:endParaRPr lang="nl-NL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76398"/>
              </p:ext>
            </p:extLst>
          </p:nvPr>
        </p:nvGraphicFramePr>
        <p:xfrm>
          <a:off x="685800" y="2499654"/>
          <a:ext cx="7543800" cy="291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13304" y="893664"/>
            <a:ext cx="2696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Orange =2011 Psych.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Red = 2012 Psych.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Green = 2013 EUC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White = 2014 EUC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417434"/>
            <a:ext cx="237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Autonomous motivation: 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F</a:t>
            </a:r>
            <a:r>
              <a:rPr lang="en-US" sz="1600" dirty="0" smtClean="0">
                <a:solidFill>
                  <a:schemeClr val="bg1"/>
                </a:solidFill>
              </a:rPr>
              <a:t> = 2.83,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&lt; .05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9577" y="5417434"/>
            <a:ext cx="2149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Controlled motivation:</a:t>
            </a:r>
          </a:p>
          <a:p>
            <a:r>
              <a:rPr lang="en-US" sz="1600" i="1" dirty="0">
                <a:solidFill>
                  <a:schemeClr val="bg1"/>
                </a:solidFill>
              </a:rPr>
              <a:t>F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smtClean="0">
                <a:solidFill>
                  <a:schemeClr val="bg1"/>
                </a:solidFill>
              </a:rPr>
              <a:t>0.67, </a:t>
            </a:r>
            <a:r>
              <a:rPr lang="en-US" sz="1600" i="1" dirty="0">
                <a:solidFill>
                  <a:schemeClr val="bg1"/>
                </a:solidFill>
              </a:rPr>
              <a:t>p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  <a:r>
              <a:rPr lang="en-US" sz="1600" dirty="0">
                <a:solidFill>
                  <a:schemeClr val="bg1"/>
                </a:solidFill>
              </a:rPr>
              <a:t>.05 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8708" y="5369665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A-motivation: </a:t>
            </a:r>
          </a:p>
          <a:p>
            <a:r>
              <a:rPr lang="en-US" sz="1600" i="1" dirty="0">
                <a:solidFill>
                  <a:schemeClr val="bg1"/>
                </a:solidFill>
              </a:rPr>
              <a:t>F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smtClean="0">
                <a:solidFill>
                  <a:schemeClr val="bg1"/>
                </a:solidFill>
              </a:rPr>
              <a:t>8.50, </a:t>
            </a:r>
            <a:r>
              <a:rPr lang="en-US" sz="1600" i="1" dirty="0">
                <a:solidFill>
                  <a:schemeClr val="bg1"/>
                </a:solidFill>
              </a:rPr>
              <a:t>p</a:t>
            </a:r>
            <a:r>
              <a:rPr lang="en-US" sz="1600" dirty="0">
                <a:solidFill>
                  <a:schemeClr val="bg1"/>
                </a:solidFill>
              </a:rPr>
              <a:t> &lt; .</a:t>
            </a:r>
            <a:r>
              <a:rPr lang="en-US" sz="1600" dirty="0" smtClean="0">
                <a:solidFill>
                  <a:schemeClr val="bg1"/>
                </a:solidFill>
              </a:rPr>
              <a:t>00</a:t>
            </a:r>
            <a:r>
              <a:rPr lang="en-US" dirty="0" smtClean="0">
                <a:solidFill>
                  <a:schemeClr val="bg1"/>
                </a:solidFill>
              </a:rPr>
              <a:t>1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4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400" y="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Achievement goals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Start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7</a:t>
            </a:fld>
            <a:endParaRPr lang="nl-N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056231"/>
              </p:ext>
            </p:extLst>
          </p:nvPr>
        </p:nvGraphicFramePr>
        <p:xfrm>
          <a:off x="398585" y="2133600"/>
          <a:ext cx="8229600" cy="351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43200" y="548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Perf.-approach 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F</a:t>
            </a:r>
            <a:r>
              <a:rPr lang="en-US" sz="1600" dirty="0" smtClean="0">
                <a:solidFill>
                  <a:schemeClr val="bg1"/>
                </a:solidFill>
              </a:rPr>
              <a:t> = 2.01,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&gt; .05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486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Mastery-approach 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F</a:t>
            </a:r>
            <a:r>
              <a:rPr lang="en-US" sz="1600" dirty="0" smtClean="0">
                <a:solidFill>
                  <a:schemeClr val="bg1"/>
                </a:solidFill>
              </a:rPr>
              <a:t> = 16.01,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&lt; .001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54985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Perf.-avoidance 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F</a:t>
            </a:r>
            <a:r>
              <a:rPr lang="en-US" sz="1600" dirty="0" smtClean="0">
                <a:solidFill>
                  <a:schemeClr val="bg1"/>
                </a:solidFill>
              </a:rPr>
              <a:t> = 18.99,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&lt; .001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3185" y="54985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Mastery-avoidance 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F</a:t>
            </a:r>
            <a:r>
              <a:rPr lang="en-US" sz="1600" dirty="0" smtClean="0">
                <a:solidFill>
                  <a:schemeClr val="bg1"/>
                </a:solidFill>
              </a:rPr>
              <a:t> = 18.51,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&lt; .001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7692" y="810161"/>
            <a:ext cx="2696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Orange =2011 Psych.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Red = 2012 Psych.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Green = 2013 EUC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White = 2014 EUC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9525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Does it predict anything? 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44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Psychologie: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N = N : A-motivation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Grades: A-motivation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Prof. </a:t>
            </a:r>
            <a:r>
              <a:rPr lang="en-US" sz="2400" dirty="0" err="1" smtClean="0">
                <a:solidFill>
                  <a:schemeClr val="bg1"/>
                </a:solidFill>
              </a:rPr>
              <a:t>behaviour</a:t>
            </a:r>
            <a:r>
              <a:rPr lang="en-US" sz="2400" dirty="0" smtClean="0">
                <a:solidFill>
                  <a:schemeClr val="bg1"/>
                </a:solidFill>
              </a:rPr>
              <a:t>: autonomous, controlled and a-motivation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EUC ----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2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123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Stability and Change (</a:t>
            </a:r>
            <a:r>
              <a:rPr lang="en-US" sz="4000" dirty="0">
                <a:solidFill>
                  <a:schemeClr val="bg1"/>
                </a:solidFill>
              </a:rPr>
              <a:t>T1-T2-T3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(Sample level)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0892" y="1524000"/>
            <a:ext cx="8382000" cy="4144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Mean level change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A-motivation: decrease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Controlled motivation: curvilinear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Autonomous motivation: stable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Mastery-approach goals: increase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Performance-approach: u-shaped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Performance-avoidance goals: decrease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Mastery-avoidance goals: decrease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Differential continuity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Academic motivation: .57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Achievement goals: .46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74DD-A57C-465E-BEAD-2F72A7E3DE1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717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6021</TotalTime>
  <Words>610</Words>
  <Application>Microsoft Office PowerPoint</Application>
  <PresentationFormat>On-screen Show (4:3)</PresentationFormat>
  <Paragraphs>166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Courier New</vt:lpstr>
      <vt:lpstr>Lucida Sans Unicode</vt:lpstr>
      <vt:lpstr>Palatino Linotype</vt:lpstr>
      <vt:lpstr>Times New Roman</vt:lpstr>
      <vt:lpstr>Verdana</vt:lpstr>
      <vt:lpstr>Default Design</vt:lpstr>
      <vt:lpstr> </vt:lpstr>
      <vt:lpstr>PowerPoint Presentation</vt:lpstr>
      <vt:lpstr>Self-determination theory (Deci &amp; Ryan, 2000)</vt:lpstr>
      <vt:lpstr>PowerPoint Presentation</vt:lpstr>
      <vt:lpstr>Longitudinal research Psychology and EUC</vt:lpstr>
      <vt:lpstr>Academic motivation Start</vt:lpstr>
      <vt:lpstr>Achievement goals Start</vt:lpstr>
      <vt:lpstr>Does it predict anything? </vt:lpstr>
      <vt:lpstr>Stability and Change (T1-T2-T3) (Sample level)</vt:lpstr>
      <vt:lpstr> Person-level   </vt:lpstr>
      <vt:lpstr>Person-level  </vt:lpstr>
      <vt:lpstr>Stability or Change?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8 OSEA</cp:lastModifiedBy>
  <cp:revision>201</cp:revision>
  <cp:lastPrinted>1601-01-01T00:00:00Z</cp:lastPrinted>
  <dcterms:created xsi:type="dcterms:W3CDTF">1601-01-01T00:00:00Z</dcterms:created>
  <dcterms:modified xsi:type="dcterms:W3CDTF">2016-03-18T09:36:10Z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