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  <p:sldMasterId id="2147483683" r:id="rId2"/>
  </p:sldMasterIdLst>
  <p:notesMasterIdLst>
    <p:notesMasterId r:id="rId17"/>
  </p:notesMasterIdLst>
  <p:sldIdLst>
    <p:sldId id="370" r:id="rId3"/>
    <p:sldId id="350" r:id="rId4"/>
    <p:sldId id="358" r:id="rId5"/>
    <p:sldId id="363" r:id="rId6"/>
    <p:sldId id="364" r:id="rId7"/>
    <p:sldId id="359" r:id="rId8"/>
    <p:sldId id="365" r:id="rId9"/>
    <p:sldId id="366" r:id="rId10"/>
    <p:sldId id="367" r:id="rId11"/>
    <p:sldId id="368" r:id="rId12"/>
    <p:sldId id="361" r:id="rId13"/>
    <p:sldId id="362" r:id="rId14"/>
    <p:sldId id="369" r:id="rId15"/>
    <p:sldId id="371" r:id="rId16"/>
  </p:sldIdLst>
  <p:sldSz cx="10693400" cy="7561263"/>
  <p:notesSz cx="6858000" cy="9144000"/>
  <p:defaultTextStyle>
    <a:defPPr>
      <a:defRPr lang="nl-NL"/>
    </a:defPPr>
    <a:lvl1pPr algn="l" defTabSz="1041400" rtl="0" fontAlgn="base">
      <a:spcBef>
        <a:spcPct val="5000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20700" indent="-63500" algn="l" defTabSz="1041400" rtl="0" fontAlgn="base">
      <a:spcBef>
        <a:spcPct val="5000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41400" indent="-127000" algn="l" defTabSz="1041400" rtl="0" fontAlgn="base">
      <a:spcBef>
        <a:spcPct val="5000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562100" indent="-190500" algn="l" defTabSz="1041400" rtl="0" fontAlgn="base">
      <a:spcBef>
        <a:spcPct val="5000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084388" indent="-255588" algn="l" defTabSz="1041400" rtl="0" fontAlgn="base">
      <a:spcBef>
        <a:spcPct val="5000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213"/>
    <a:srgbClr val="00275D"/>
    <a:srgbClr val="B83E08"/>
    <a:srgbClr val="FFCC66"/>
    <a:srgbClr val="FFCC00"/>
    <a:srgbClr val="FBE2B1"/>
    <a:srgbClr val="85382B"/>
    <a:srgbClr val="89A92F"/>
    <a:srgbClr val="0072B6"/>
    <a:srgbClr val="E2D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5" autoAdjust="0"/>
    <p:restoredTop sz="77486" autoAdjust="0"/>
  </p:normalViewPr>
  <p:slideViewPr>
    <p:cSldViewPr>
      <p:cViewPr>
        <p:scale>
          <a:sx n="84" d="100"/>
          <a:sy n="84" d="100"/>
        </p:scale>
        <p:origin x="-738" y="-7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mma\Documents\1MPhil\Goal%20Setting\Data\BA%202012-2013\Staafdiagrammen-cohort%20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7A969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7923F"/>
              </a:solidFill>
            </c:spPr>
          </c:dPt>
          <c:dPt>
            <c:idx val="2"/>
            <c:invertIfNegative val="0"/>
            <c:bubble3D val="0"/>
            <c:spPr>
              <a:solidFill>
                <a:srgbClr val="EF720B"/>
              </a:solidFill>
            </c:spPr>
          </c:dPt>
          <c:dPt>
            <c:idx val="3"/>
            <c:invertIfNegative val="0"/>
            <c:bubble3D val="0"/>
            <c:spPr>
              <a:solidFill>
                <a:srgbClr val="B85808"/>
              </a:solidFill>
            </c:spPr>
          </c:dPt>
          <c:dPt>
            <c:idx val="4"/>
            <c:invertIfNegative val="0"/>
            <c:bubble3D val="0"/>
            <c:spPr>
              <a:solidFill>
                <a:srgbClr val="7C3B06"/>
              </a:solidFill>
            </c:spPr>
          </c:dPt>
          <c:dLbls>
            <c:dLbl>
              <c:idx val="0"/>
              <c:layout>
                <c:manualLayout>
                  <c:x val="-3.4582218885023052E-3"/>
                  <c:y val="2.6323769514048712E-3"/>
                </c:manualLayout>
              </c:layout>
              <c:tx>
                <c:rich>
                  <a:bodyPr/>
                  <a:lstStyle/>
                  <a:p>
                    <a:r>
                      <a:rPr lang="en-US" sz="1300" b="1"/>
                      <a:t>1</a:t>
                    </a:r>
                    <a:r>
                      <a:rPr lang="en-US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300" b="1"/>
                      <a:t>1</a:t>
                    </a:r>
                    <a:r>
                      <a:rPr lang="en-US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1873328327534454E-3"/>
                  <c:y val="-2.3691392562643881E-2"/>
                </c:manualLayout>
              </c:layout>
              <c:tx>
                <c:rich>
                  <a:bodyPr/>
                  <a:lstStyle/>
                  <a:p>
                    <a:r>
                      <a:rPr lang="en-US" sz="1300" b="1"/>
                      <a:t>2</a:t>
                    </a:r>
                    <a:r>
                      <a:rPr lang="en-US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300" b="1"/>
                      <a:t>4</a:t>
                    </a:r>
                    <a:r>
                      <a:rPr lang="en-US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291109442511515E-3"/>
                  <c:y val="-1.3161884757024365E-2"/>
                </c:manualLayout>
              </c:layout>
              <c:tx>
                <c:rich>
                  <a:bodyPr/>
                  <a:lstStyle/>
                  <a:p>
                    <a:r>
                      <a:rPr lang="en-US" sz="1300" b="1"/>
                      <a:t>4</a:t>
                    </a:r>
                    <a:r>
                      <a:rPr lang="en-US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ECTS!$E$2:$I$2</c:f>
              <c:strCache>
                <c:ptCount val="5"/>
                <c:pt idx="0">
                  <c:v>not participated</c:v>
                </c:pt>
                <c:pt idx="1">
                  <c:v>participated in one part</c:v>
                </c:pt>
                <c:pt idx="2">
                  <c:v>participated in two parts</c:v>
                </c:pt>
                <c:pt idx="3">
                  <c:v>full participation</c:v>
                </c:pt>
                <c:pt idx="4">
                  <c:v>full participation and SCM</c:v>
                </c:pt>
              </c:strCache>
            </c:strRef>
          </c:cat>
          <c:val>
            <c:numRef>
              <c:f>ECTS!$E$3:$I$3</c:f>
              <c:numCache>
                <c:formatCode>General</c:formatCode>
                <c:ptCount val="5"/>
                <c:pt idx="0">
                  <c:v>12.370000000000006</c:v>
                </c:pt>
                <c:pt idx="1">
                  <c:v>15.11</c:v>
                </c:pt>
                <c:pt idx="2">
                  <c:v>28.59</c:v>
                </c:pt>
                <c:pt idx="3">
                  <c:v>42.37</c:v>
                </c:pt>
                <c:pt idx="4">
                  <c:v>44.24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46898304"/>
        <c:axId val="160621696"/>
      </c:barChart>
      <c:catAx>
        <c:axId val="1468983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2">
                    <a:lumMod val="10000"/>
                  </a:schemeClr>
                </a:solidFill>
                <a:effectLst/>
              </a:defRPr>
            </a:pPr>
            <a:endParaRPr lang="en-US"/>
          </a:p>
        </c:txPr>
        <c:crossAx val="160621696"/>
        <c:crosses val="autoZero"/>
        <c:auto val="1"/>
        <c:lblAlgn val="ctr"/>
        <c:lblOffset val="100"/>
        <c:noMultiLvlLbl val="0"/>
      </c:catAx>
      <c:valAx>
        <c:axId val="1606216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00" b="1"/>
            </a:pPr>
            <a:endParaRPr lang="en-US"/>
          </a:p>
        </c:txPr>
        <c:crossAx val="1468983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6CD873-40D3-404C-95BB-F0AF89CD5CAF}" type="doc">
      <dgm:prSet loTypeId="urn:microsoft.com/office/officeart/2005/8/layout/cycle7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F2F63CD-0587-4405-8765-4BE9D6B11868}">
      <dgm:prSet phldrT="[Tekst]" custT="1"/>
      <dgm:spPr>
        <a:solidFill>
          <a:srgbClr val="FF9933"/>
        </a:solidFill>
      </dgm:spPr>
      <dgm:t>
        <a:bodyPr/>
        <a:lstStyle/>
        <a:p>
          <a:r>
            <a:rPr lang="nl-NL" sz="2800" b="1" dirty="0" err="1" smtClean="0">
              <a:solidFill>
                <a:srgbClr val="0070C0"/>
              </a:solidFill>
            </a:rPr>
            <a:t>Participation</a:t>
          </a:r>
          <a:r>
            <a:rPr lang="nl-NL" sz="2800" b="1" dirty="0" smtClean="0">
              <a:solidFill>
                <a:srgbClr val="0070C0"/>
              </a:solidFill>
            </a:rPr>
            <a:t> in </a:t>
          </a:r>
          <a:r>
            <a:rPr lang="nl-NL" sz="2800" b="1" dirty="0" err="1" smtClean="0">
              <a:solidFill>
                <a:srgbClr val="0070C0"/>
              </a:solidFill>
            </a:rPr>
            <a:t>exams</a:t>
          </a:r>
          <a:endParaRPr lang="nl-NL" sz="2800" b="1" dirty="0"/>
        </a:p>
      </dgm:t>
    </dgm:pt>
    <dgm:pt modelId="{0FB08731-7840-4CDB-928B-F57C72971EB8}" type="parTrans" cxnId="{3B550945-4B2E-4A4F-87F2-8541C55AAF5A}">
      <dgm:prSet/>
      <dgm:spPr/>
      <dgm:t>
        <a:bodyPr/>
        <a:lstStyle/>
        <a:p>
          <a:endParaRPr lang="nl-NL"/>
        </a:p>
      </dgm:t>
    </dgm:pt>
    <dgm:pt modelId="{71B85312-8133-47C5-97D3-9FB27968F64D}" type="sibTrans" cxnId="{3B550945-4B2E-4A4F-87F2-8541C55AAF5A}">
      <dgm:prSet/>
      <dgm:spPr/>
      <dgm:t>
        <a:bodyPr/>
        <a:lstStyle/>
        <a:p>
          <a:endParaRPr lang="nl-NL"/>
        </a:p>
      </dgm:t>
    </dgm:pt>
    <dgm:pt modelId="{0F7664C9-C586-4C36-AAE8-AB0128757691}">
      <dgm:prSet phldrT="[Tekst]" custT="1"/>
      <dgm:spPr>
        <a:solidFill>
          <a:srgbClr val="FF9933"/>
        </a:solidFill>
      </dgm:spPr>
      <dgm:t>
        <a:bodyPr/>
        <a:lstStyle/>
        <a:p>
          <a:r>
            <a:rPr lang="nl-NL" sz="2800" b="1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Study</a:t>
          </a:r>
          <a:r>
            <a:rPr lang="nl-NL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nl-NL" sz="2800" b="1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success</a:t>
          </a:r>
          <a:endParaRPr lang="nl-NL" sz="2800" b="1" dirty="0" smtClean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nl-NL" sz="2800" b="1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Retention</a:t>
          </a:r>
          <a:endParaRPr lang="nl-NL" sz="2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69CA9-D22D-4013-859C-81E808936577}" type="parTrans" cxnId="{6394A4F1-D1AE-4AC6-829D-A30244DE1D46}">
      <dgm:prSet/>
      <dgm:spPr/>
      <dgm:t>
        <a:bodyPr/>
        <a:lstStyle/>
        <a:p>
          <a:endParaRPr lang="nl-NL"/>
        </a:p>
      </dgm:t>
    </dgm:pt>
    <dgm:pt modelId="{EA4FB291-EB0D-487D-B7A2-EC09ACBAF06A}" type="sibTrans" cxnId="{6394A4F1-D1AE-4AC6-829D-A30244DE1D46}">
      <dgm:prSet/>
      <dgm:spPr/>
      <dgm:t>
        <a:bodyPr/>
        <a:lstStyle/>
        <a:p>
          <a:endParaRPr lang="nl-NL"/>
        </a:p>
      </dgm:t>
    </dgm:pt>
    <dgm:pt modelId="{557C93B8-6CB3-46CF-8677-E06A90D6D98A}">
      <dgm:prSet phldrT="[Tekst]" custT="1"/>
      <dgm:spPr>
        <a:solidFill>
          <a:srgbClr val="FF9933"/>
        </a:solidFill>
      </dgm:spPr>
      <dgm:t>
        <a:bodyPr/>
        <a:lstStyle/>
        <a:p>
          <a:r>
            <a:rPr lang="nl-NL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Goal-setting/I Will</a:t>
          </a:r>
        </a:p>
        <a:p>
          <a:r>
            <a:rPr lang="nl-NL" sz="2800" b="1" dirty="0" err="1" smtClean="0">
              <a:solidFill>
                <a:srgbClr val="C00000"/>
              </a:solidFill>
            </a:rPr>
            <a:t>Study-choice</a:t>
          </a:r>
          <a:r>
            <a:rPr lang="nl-NL" sz="2800" b="1" dirty="0" smtClean="0">
              <a:solidFill>
                <a:srgbClr val="C00000"/>
              </a:solidFill>
            </a:rPr>
            <a:t> meetings</a:t>
          </a:r>
          <a:endParaRPr lang="nl-NL" sz="2800" b="1" dirty="0" smtClean="0">
            <a:solidFill>
              <a:schemeClr val="bg1"/>
            </a:solidFill>
          </a:endParaRPr>
        </a:p>
      </dgm:t>
    </dgm:pt>
    <dgm:pt modelId="{589A6625-DD13-4E16-BE1F-875FFB0092A5}" type="parTrans" cxnId="{42FF9B8C-60FC-45B1-B7A6-0D79F0809CD2}">
      <dgm:prSet/>
      <dgm:spPr/>
      <dgm:t>
        <a:bodyPr/>
        <a:lstStyle/>
        <a:p>
          <a:endParaRPr lang="nl-NL"/>
        </a:p>
      </dgm:t>
    </dgm:pt>
    <dgm:pt modelId="{D5A7CEB3-B3D2-4F37-83C6-7878EC834490}" type="sibTrans" cxnId="{42FF9B8C-60FC-45B1-B7A6-0D79F0809CD2}">
      <dgm:prSet/>
      <dgm:spPr/>
      <dgm:t>
        <a:bodyPr/>
        <a:lstStyle/>
        <a:p>
          <a:endParaRPr lang="nl-NL"/>
        </a:p>
      </dgm:t>
    </dgm:pt>
    <dgm:pt modelId="{4FAC5E7C-E0A6-4F4E-96B6-C0602F87E391}" type="pres">
      <dgm:prSet presAssocID="{076CD873-40D3-404C-95BB-F0AF89CD5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48D3D05-A4B8-4E89-BBEF-16BE34CEFC65}" type="pres">
      <dgm:prSet presAssocID="{6F2F63CD-0587-4405-8765-4BE9D6B11868}" presName="node" presStyleLbl="node1" presStyleIdx="0" presStyleCnt="3" custScaleX="139504" custRadScaleRad="95642" custRadScaleInc="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FEDE99D-DAAF-4560-A2D6-1EEEBEED24A2}" type="pres">
      <dgm:prSet presAssocID="{71B85312-8133-47C5-97D3-9FB27968F64D}" presName="sibTrans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nl-NL"/>
        </a:p>
      </dgm:t>
    </dgm:pt>
    <dgm:pt modelId="{571FF590-F7F1-44F0-99F8-524E88C32701}" type="pres">
      <dgm:prSet presAssocID="{71B85312-8133-47C5-97D3-9FB27968F64D}" presName="connectorText" presStyleLbl="sibTrans2D1" presStyleIdx="0" presStyleCnt="3"/>
      <dgm:spPr/>
      <dgm:t>
        <a:bodyPr/>
        <a:lstStyle/>
        <a:p>
          <a:endParaRPr lang="nl-NL"/>
        </a:p>
      </dgm:t>
    </dgm:pt>
    <dgm:pt modelId="{1872B761-A2DE-415C-A803-CE04E949703A}" type="pres">
      <dgm:prSet presAssocID="{0F7664C9-C586-4C36-AAE8-AB0128757691}" presName="node" presStyleLbl="node1" presStyleIdx="1" presStyleCnt="3" custScaleX="122556" custScaleY="135450" custRadScaleRad="104055" custRadScaleInc="-98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CAF5D18-58CE-4801-9A5D-3A6733AFFF2F}" type="pres">
      <dgm:prSet presAssocID="{EA4FB291-EB0D-487D-B7A2-EC09ACBAF06A}" presName="sibTrans" presStyleLbl="sibTrans2D1" presStyleIdx="1" presStyleCnt="3"/>
      <dgm:spPr>
        <a:prstGeom prst="leftArrow">
          <a:avLst/>
        </a:prstGeom>
      </dgm:spPr>
      <dgm:t>
        <a:bodyPr/>
        <a:lstStyle/>
        <a:p>
          <a:endParaRPr lang="nl-NL"/>
        </a:p>
      </dgm:t>
    </dgm:pt>
    <dgm:pt modelId="{46FA0666-D14B-4E55-AB49-1E8584786085}" type="pres">
      <dgm:prSet presAssocID="{EA4FB291-EB0D-487D-B7A2-EC09ACBAF06A}" presName="connectorText" presStyleLbl="sibTrans2D1" presStyleIdx="1" presStyleCnt="3"/>
      <dgm:spPr/>
      <dgm:t>
        <a:bodyPr/>
        <a:lstStyle/>
        <a:p>
          <a:endParaRPr lang="nl-NL"/>
        </a:p>
      </dgm:t>
    </dgm:pt>
    <dgm:pt modelId="{55A09646-0FA4-4473-A92F-290FE85E6BCD}" type="pres">
      <dgm:prSet presAssocID="{557C93B8-6CB3-46CF-8677-E06A90D6D98A}" presName="node" presStyleLbl="node1" presStyleIdx="2" presStyleCnt="3" custScaleX="142083" custScaleY="17089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AF3E470-ACDD-4133-9752-484AE3E86DD2}" type="pres">
      <dgm:prSet presAssocID="{D5A7CEB3-B3D2-4F37-83C6-7878EC834490}" presName="sibTrans" presStyleLbl="sibTrans2D1" presStyleIdx="2" presStyleCnt="3"/>
      <dgm:spPr>
        <a:prstGeom prst="rightArrow">
          <a:avLst/>
        </a:prstGeom>
      </dgm:spPr>
      <dgm:t>
        <a:bodyPr/>
        <a:lstStyle/>
        <a:p>
          <a:endParaRPr lang="nl-NL"/>
        </a:p>
      </dgm:t>
    </dgm:pt>
    <dgm:pt modelId="{D7B40242-8726-439F-B29F-5063A2D055FB}" type="pres">
      <dgm:prSet presAssocID="{D5A7CEB3-B3D2-4F37-83C6-7878EC834490}" presName="connectorText" presStyleLbl="sibTrans2D1" presStyleIdx="2" presStyleCnt="3"/>
      <dgm:spPr/>
      <dgm:t>
        <a:bodyPr/>
        <a:lstStyle/>
        <a:p>
          <a:endParaRPr lang="nl-NL"/>
        </a:p>
      </dgm:t>
    </dgm:pt>
  </dgm:ptLst>
  <dgm:cxnLst>
    <dgm:cxn modelId="{88418493-CBE5-4A02-984E-A110FF159448}" type="presOf" srcId="{557C93B8-6CB3-46CF-8677-E06A90D6D98A}" destId="{55A09646-0FA4-4473-A92F-290FE85E6BCD}" srcOrd="0" destOrd="0" presId="urn:microsoft.com/office/officeart/2005/8/layout/cycle7"/>
    <dgm:cxn modelId="{26B4E2D2-1F3B-4A23-8F6C-5347D4B2EF1D}" type="presOf" srcId="{076CD873-40D3-404C-95BB-F0AF89CD5CAF}" destId="{4FAC5E7C-E0A6-4F4E-96B6-C0602F87E391}" srcOrd="0" destOrd="0" presId="urn:microsoft.com/office/officeart/2005/8/layout/cycle7"/>
    <dgm:cxn modelId="{3B550945-4B2E-4A4F-87F2-8541C55AAF5A}" srcId="{076CD873-40D3-404C-95BB-F0AF89CD5CAF}" destId="{6F2F63CD-0587-4405-8765-4BE9D6B11868}" srcOrd="0" destOrd="0" parTransId="{0FB08731-7840-4CDB-928B-F57C72971EB8}" sibTransId="{71B85312-8133-47C5-97D3-9FB27968F64D}"/>
    <dgm:cxn modelId="{52A4FB7D-DD2F-4EB6-9C4A-EB12748A982A}" type="presOf" srcId="{71B85312-8133-47C5-97D3-9FB27968F64D}" destId="{571FF590-F7F1-44F0-99F8-524E88C32701}" srcOrd="1" destOrd="0" presId="urn:microsoft.com/office/officeart/2005/8/layout/cycle7"/>
    <dgm:cxn modelId="{CAD1675F-A4FD-472A-B057-C4504CF943D3}" type="presOf" srcId="{D5A7CEB3-B3D2-4F37-83C6-7878EC834490}" destId="{D7B40242-8726-439F-B29F-5063A2D055FB}" srcOrd="1" destOrd="0" presId="urn:microsoft.com/office/officeart/2005/8/layout/cycle7"/>
    <dgm:cxn modelId="{18BEFEFF-D550-43CB-A9A7-148DB32B0EF5}" type="presOf" srcId="{6F2F63CD-0587-4405-8765-4BE9D6B11868}" destId="{C48D3D05-A4B8-4E89-BBEF-16BE34CEFC65}" srcOrd="0" destOrd="0" presId="urn:microsoft.com/office/officeart/2005/8/layout/cycle7"/>
    <dgm:cxn modelId="{6394A4F1-D1AE-4AC6-829D-A30244DE1D46}" srcId="{076CD873-40D3-404C-95BB-F0AF89CD5CAF}" destId="{0F7664C9-C586-4C36-AAE8-AB0128757691}" srcOrd="1" destOrd="0" parTransId="{4AB69CA9-D22D-4013-859C-81E808936577}" sibTransId="{EA4FB291-EB0D-487D-B7A2-EC09ACBAF06A}"/>
    <dgm:cxn modelId="{0E038DE0-D544-4943-A890-1DEF03771111}" type="presOf" srcId="{D5A7CEB3-B3D2-4F37-83C6-7878EC834490}" destId="{BAF3E470-ACDD-4133-9752-484AE3E86DD2}" srcOrd="0" destOrd="0" presId="urn:microsoft.com/office/officeart/2005/8/layout/cycle7"/>
    <dgm:cxn modelId="{F8F6A7C0-D8A2-4BE0-B552-9C9F8C558821}" type="presOf" srcId="{EA4FB291-EB0D-487D-B7A2-EC09ACBAF06A}" destId="{46FA0666-D14B-4E55-AB49-1E8584786085}" srcOrd="1" destOrd="0" presId="urn:microsoft.com/office/officeart/2005/8/layout/cycle7"/>
    <dgm:cxn modelId="{42FF9B8C-60FC-45B1-B7A6-0D79F0809CD2}" srcId="{076CD873-40D3-404C-95BB-F0AF89CD5CAF}" destId="{557C93B8-6CB3-46CF-8677-E06A90D6D98A}" srcOrd="2" destOrd="0" parTransId="{589A6625-DD13-4E16-BE1F-875FFB0092A5}" sibTransId="{D5A7CEB3-B3D2-4F37-83C6-7878EC834490}"/>
    <dgm:cxn modelId="{30EB2338-91A0-475C-B6BE-927FD87BF9AF}" type="presOf" srcId="{0F7664C9-C586-4C36-AAE8-AB0128757691}" destId="{1872B761-A2DE-415C-A803-CE04E949703A}" srcOrd="0" destOrd="0" presId="urn:microsoft.com/office/officeart/2005/8/layout/cycle7"/>
    <dgm:cxn modelId="{8945DFDC-A511-4098-BBFF-8B7F976B4D4A}" type="presOf" srcId="{71B85312-8133-47C5-97D3-9FB27968F64D}" destId="{2FEDE99D-DAAF-4560-A2D6-1EEEBEED24A2}" srcOrd="0" destOrd="0" presId="urn:microsoft.com/office/officeart/2005/8/layout/cycle7"/>
    <dgm:cxn modelId="{B27FA5D3-D2DD-4414-966B-3C45AC3F59F7}" type="presOf" srcId="{EA4FB291-EB0D-487D-B7A2-EC09ACBAF06A}" destId="{CCAF5D18-58CE-4801-9A5D-3A6733AFFF2F}" srcOrd="0" destOrd="0" presId="urn:microsoft.com/office/officeart/2005/8/layout/cycle7"/>
    <dgm:cxn modelId="{EB7873AC-5AA7-4B52-A310-5B61AC09CF61}" type="presParOf" srcId="{4FAC5E7C-E0A6-4F4E-96B6-C0602F87E391}" destId="{C48D3D05-A4B8-4E89-BBEF-16BE34CEFC65}" srcOrd="0" destOrd="0" presId="urn:microsoft.com/office/officeart/2005/8/layout/cycle7"/>
    <dgm:cxn modelId="{2DFDCEFF-C94C-4BD7-B882-5B583BE71962}" type="presParOf" srcId="{4FAC5E7C-E0A6-4F4E-96B6-C0602F87E391}" destId="{2FEDE99D-DAAF-4560-A2D6-1EEEBEED24A2}" srcOrd="1" destOrd="0" presId="urn:microsoft.com/office/officeart/2005/8/layout/cycle7"/>
    <dgm:cxn modelId="{66D47E90-9F71-452C-B580-CF63BC07B2D0}" type="presParOf" srcId="{2FEDE99D-DAAF-4560-A2D6-1EEEBEED24A2}" destId="{571FF590-F7F1-44F0-99F8-524E88C32701}" srcOrd="0" destOrd="0" presId="urn:microsoft.com/office/officeart/2005/8/layout/cycle7"/>
    <dgm:cxn modelId="{7ED1D6E0-335A-4944-859C-1A72466E1B46}" type="presParOf" srcId="{4FAC5E7C-E0A6-4F4E-96B6-C0602F87E391}" destId="{1872B761-A2DE-415C-A803-CE04E949703A}" srcOrd="2" destOrd="0" presId="urn:microsoft.com/office/officeart/2005/8/layout/cycle7"/>
    <dgm:cxn modelId="{A8D692A0-DF5B-41A1-BE70-C266ED544453}" type="presParOf" srcId="{4FAC5E7C-E0A6-4F4E-96B6-C0602F87E391}" destId="{CCAF5D18-58CE-4801-9A5D-3A6733AFFF2F}" srcOrd="3" destOrd="0" presId="urn:microsoft.com/office/officeart/2005/8/layout/cycle7"/>
    <dgm:cxn modelId="{E6FEAEDC-5B95-46EA-B9EA-3B6DB616C493}" type="presParOf" srcId="{CCAF5D18-58CE-4801-9A5D-3A6733AFFF2F}" destId="{46FA0666-D14B-4E55-AB49-1E8584786085}" srcOrd="0" destOrd="0" presId="urn:microsoft.com/office/officeart/2005/8/layout/cycle7"/>
    <dgm:cxn modelId="{5C5FDE92-0E7A-4DD1-B5F1-9F1FE3E72CEB}" type="presParOf" srcId="{4FAC5E7C-E0A6-4F4E-96B6-C0602F87E391}" destId="{55A09646-0FA4-4473-A92F-290FE85E6BCD}" srcOrd="4" destOrd="0" presId="urn:microsoft.com/office/officeart/2005/8/layout/cycle7"/>
    <dgm:cxn modelId="{1BB26618-AF45-4D18-B29E-3EA18D1DCB44}" type="presParOf" srcId="{4FAC5E7C-E0A6-4F4E-96B6-C0602F87E391}" destId="{BAF3E470-ACDD-4133-9752-484AE3E86DD2}" srcOrd="5" destOrd="0" presId="urn:microsoft.com/office/officeart/2005/8/layout/cycle7"/>
    <dgm:cxn modelId="{B7C549C6-7B77-4FCA-A689-1A5A33B960D9}" type="presParOf" srcId="{BAF3E470-ACDD-4133-9752-484AE3E86DD2}" destId="{D7B40242-8726-439F-B29F-5063A2D055F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D3D05-A4B8-4E89-BBEF-16BE34CEFC65}">
      <dsp:nvSpPr>
        <dsp:cNvPr id="0" name=""/>
        <dsp:cNvSpPr/>
      </dsp:nvSpPr>
      <dsp:spPr>
        <a:xfrm>
          <a:off x="1883432" y="-97734"/>
          <a:ext cx="2925498" cy="1048535"/>
        </a:xfrm>
        <a:prstGeom prst="roundRect">
          <a:avLst>
            <a:gd name="adj" fmla="val 10000"/>
          </a:avLst>
        </a:prstGeom>
        <a:solidFill>
          <a:srgbClr val="FF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1" kern="1200" dirty="0" err="1" smtClean="0">
              <a:solidFill>
                <a:srgbClr val="0070C0"/>
              </a:solidFill>
            </a:rPr>
            <a:t>Participation</a:t>
          </a:r>
          <a:r>
            <a:rPr lang="nl-NL" sz="2800" b="1" kern="1200" dirty="0" smtClean="0">
              <a:solidFill>
                <a:srgbClr val="0070C0"/>
              </a:solidFill>
            </a:rPr>
            <a:t> in </a:t>
          </a:r>
          <a:r>
            <a:rPr lang="nl-NL" sz="2800" b="1" kern="1200" dirty="0" err="1" smtClean="0">
              <a:solidFill>
                <a:srgbClr val="0070C0"/>
              </a:solidFill>
            </a:rPr>
            <a:t>exams</a:t>
          </a:r>
          <a:endParaRPr lang="nl-NL" sz="2800" b="1" kern="1200" dirty="0"/>
        </a:p>
      </dsp:txBody>
      <dsp:txXfrm>
        <a:off x="1914143" y="-67023"/>
        <a:ext cx="2864076" cy="987113"/>
      </dsp:txXfrm>
    </dsp:sp>
    <dsp:sp modelId="{2FEDE99D-DAAF-4560-A2D6-1EEEBEED24A2}">
      <dsp:nvSpPr>
        <dsp:cNvPr id="0" name=""/>
        <dsp:cNvSpPr/>
      </dsp:nvSpPr>
      <dsp:spPr>
        <a:xfrm rot="3486642">
          <a:off x="3887120" y="1606021"/>
          <a:ext cx="614180" cy="366987"/>
        </a:xfrm>
        <a:prstGeom prst="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>
        <a:off x="3997216" y="1679418"/>
        <a:ext cx="393988" cy="220193"/>
      </dsp:txXfrm>
    </dsp:sp>
    <dsp:sp modelId="{1872B761-A2DE-415C-A803-CE04E949703A}">
      <dsp:nvSpPr>
        <dsp:cNvPr id="0" name=""/>
        <dsp:cNvSpPr/>
      </dsp:nvSpPr>
      <dsp:spPr>
        <a:xfrm>
          <a:off x="3872831" y="2628230"/>
          <a:ext cx="2570086" cy="1420241"/>
        </a:xfrm>
        <a:prstGeom prst="roundRect">
          <a:avLst>
            <a:gd name="adj" fmla="val 10000"/>
          </a:avLst>
        </a:prstGeom>
        <a:solidFill>
          <a:srgbClr val="FF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1" kern="1200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Study</a:t>
          </a:r>
          <a:r>
            <a:rPr lang="nl-NL" sz="28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nl-NL" sz="2800" b="1" kern="1200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success</a:t>
          </a:r>
          <a:endParaRPr lang="nl-NL" sz="2800" b="1" kern="1200" dirty="0" smtClean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1" kern="1200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Retention</a:t>
          </a:r>
          <a:endParaRPr lang="nl-NL" sz="2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14428" y="2669827"/>
        <a:ext cx="2486892" cy="1337047"/>
      </dsp:txXfrm>
    </dsp:sp>
    <dsp:sp modelId="{CCAF5D18-58CE-4801-9A5D-3A6733AFFF2F}">
      <dsp:nvSpPr>
        <dsp:cNvPr id="0" name=""/>
        <dsp:cNvSpPr/>
      </dsp:nvSpPr>
      <dsp:spPr>
        <a:xfrm rot="10800942">
          <a:off x="3181878" y="3154400"/>
          <a:ext cx="614180" cy="366987"/>
        </a:xfrm>
        <a:prstGeom prst="lef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 rot="10800000">
        <a:off x="3291974" y="3227797"/>
        <a:ext cx="393988" cy="220193"/>
      </dsp:txXfrm>
    </dsp:sp>
    <dsp:sp modelId="{55A09646-0FA4-4473-A92F-290FE85E6BCD}">
      <dsp:nvSpPr>
        <dsp:cNvPr id="0" name=""/>
        <dsp:cNvSpPr/>
      </dsp:nvSpPr>
      <dsp:spPr>
        <a:xfrm>
          <a:off x="125524" y="2441454"/>
          <a:ext cx="2979581" cy="1791852"/>
        </a:xfrm>
        <a:prstGeom prst="roundRect">
          <a:avLst>
            <a:gd name="adj" fmla="val 10000"/>
          </a:avLst>
        </a:prstGeom>
        <a:solidFill>
          <a:srgbClr val="FF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Goal-setting/I Will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1" kern="1200" dirty="0" err="1" smtClean="0">
              <a:solidFill>
                <a:srgbClr val="C00000"/>
              </a:solidFill>
            </a:rPr>
            <a:t>Study-choice</a:t>
          </a:r>
          <a:r>
            <a:rPr lang="nl-NL" sz="2800" b="1" kern="1200" dirty="0" smtClean="0">
              <a:solidFill>
                <a:srgbClr val="C00000"/>
              </a:solidFill>
            </a:rPr>
            <a:t> meetings</a:t>
          </a:r>
          <a:endParaRPr lang="nl-NL" sz="2800" b="1" kern="1200" dirty="0" smtClean="0">
            <a:solidFill>
              <a:schemeClr val="bg1"/>
            </a:solidFill>
          </a:endParaRPr>
        </a:p>
      </dsp:txBody>
      <dsp:txXfrm>
        <a:off x="178006" y="2493936"/>
        <a:ext cx="2874617" cy="1686888"/>
      </dsp:txXfrm>
    </dsp:sp>
    <dsp:sp modelId="{BAF3E470-ACDD-4133-9752-484AE3E86DD2}">
      <dsp:nvSpPr>
        <dsp:cNvPr id="0" name=""/>
        <dsp:cNvSpPr/>
      </dsp:nvSpPr>
      <dsp:spPr>
        <a:xfrm rot="18044209">
          <a:off x="2284157" y="1512633"/>
          <a:ext cx="614180" cy="366987"/>
        </a:xfrm>
        <a:prstGeom prst="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>
        <a:off x="2394253" y="1586030"/>
        <a:ext cx="393988" cy="220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Calibri" pitchFamily="34" charset="0"/>
              </a:defRPr>
            </a:lvl1pPr>
          </a:lstStyle>
          <a:p>
            <a:fld id="{7C6D05D4-C1EA-468B-9259-A6D7DEBA57DB}" type="datetimeFigureOut">
              <a:rPr lang="nl-NL"/>
              <a:pPr/>
              <a:t>10-3-2016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Calibri" pitchFamily="34" charset="0"/>
              </a:defRPr>
            </a:lvl1pPr>
          </a:lstStyle>
          <a:p>
            <a:fld id="{83C63700-C8B4-4EB2-961C-8FF7284ED02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658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14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14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400" algn="l" defTabSz="10414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100" algn="l" defTabSz="10414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388" algn="l" defTabSz="10414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5799" algn="l" defTabSz="10423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6960" algn="l" defTabSz="10423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8121" algn="l" defTabSz="10423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9279" algn="l" defTabSz="10423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video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63700-C8B4-4EB2-961C-8FF7284ED02D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222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63700-C8B4-4EB2-961C-8FF7284ED02D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900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On </a:t>
            </a:r>
            <a:r>
              <a:rPr lang="nl-NL" dirty="0" err="1" smtClean="0"/>
              <a:t>average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students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wrote</a:t>
            </a:r>
            <a:r>
              <a:rPr lang="nl-NL" baseline="0" dirty="0" smtClean="0"/>
              <a:t> 3,000 </a:t>
            </a:r>
            <a:r>
              <a:rPr lang="nl-NL" baseline="0" dirty="0" err="1" smtClean="0"/>
              <a:t>words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63700-C8B4-4EB2-961C-8FF7284ED02D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521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average, students wrote 3,000</a:t>
            </a:r>
            <a:r>
              <a:rPr lang="en-US" baseline="0" dirty="0" smtClean="0"/>
              <a:t>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63700-C8B4-4EB2-961C-8FF7284ED02D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716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Afbeelding1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4003" y="5087912"/>
            <a:ext cx="969264" cy="969264"/>
          </a:xfrm>
          <a:prstGeom prst="rect">
            <a:avLst/>
          </a:prstGeom>
        </p:spPr>
      </p:pic>
      <p:pic>
        <p:nvPicPr>
          <p:cNvPr id="24" name="Afbeelding 23" descr="Afbeelding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700492" y="3493268"/>
            <a:ext cx="981456" cy="981456"/>
          </a:xfrm>
          <a:prstGeom prst="rect">
            <a:avLst/>
          </a:prstGeom>
        </p:spPr>
      </p:pic>
      <p:pic>
        <p:nvPicPr>
          <p:cNvPr id="26" name="Afbeelding 25" descr="Afbeelding2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702328" y="4567337"/>
            <a:ext cx="457200" cy="451104"/>
          </a:xfrm>
          <a:prstGeom prst="rect">
            <a:avLst/>
          </a:prstGeom>
        </p:spPr>
      </p:pic>
      <p:pic>
        <p:nvPicPr>
          <p:cNvPr id="27" name="Afbeelding 26" descr="Afbeelding29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171200" y="2555872"/>
            <a:ext cx="2456688" cy="2462784"/>
          </a:xfrm>
          <a:prstGeom prst="rect">
            <a:avLst/>
          </a:prstGeom>
        </p:spPr>
      </p:pic>
      <p:sp>
        <p:nvSpPr>
          <p:cNvPr id="14" name="Rechthoek 13"/>
          <p:cNvSpPr>
            <a:spLocks noChangeArrowheads="1"/>
          </p:cNvSpPr>
          <p:nvPr userDrawn="1"/>
        </p:nvSpPr>
        <p:spPr bwMode="auto">
          <a:xfrm>
            <a:off x="0" y="1514475"/>
            <a:ext cx="10693400" cy="503238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88950" y="2522538"/>
            <a:ext cx="4570413" cy="2476500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24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488950" y="5065713"/>
            <a:ext cx="4570413" cy="1573212"/>
          </a:xfrm>
        </p:spPr>
        <p:txBody>
          <a:bodyPr/>
          <a:lstStyle>
            <a:lvl1pPr marL="0" indent="0">
              <a:buFont typeface="Arial" charset="0"/>
              <a:buNone/>
              <a:defRPr sz="2100">
                <a:solidFill>
                  <a:srgbClr val="C5B5A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2" name="Rechthoek 11"/>
          <p:cNvSpPr>
            <a:spLocks noChangeArrowheads="1"/>
          </p:cNvSpPr>
          <p:nvPr userDrawn="1"/>
        </p:nvSpPr>
        <p:spPr bwMode="auto">
          <a:xfrm>
            <a:off x="6183313" y="5100638"/>
            <a:ext cx="452437" cy="449262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Rechthoek 12"/>
          <p:cNvSpPr>
            <a:spLocks noChangeArrowheads="1"/>
          </p:cNvSpPr>
          <p:nvPr userDrawn="1"/>
        </p:nvSpPr>
        <p:spPr bwMode="auto">
          <a:xfrm>
            <a:off x="9737725" y="4567238"/>
            <a:ext cx="450850" cy="449262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30730" name="Afbeelding 15" descr="RSM-logo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59813" y="6534150"/>
            <a:ext cx="15144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hthoek 17"/>
          <p:cNvSpPr>
            <a:spLocks noChangeArrowheads="1"/>
          </p:cNvSpPr>
          <p:nvPr userDrawn="1"/>
        </p:nvSpPr>
        <p:spPr bwMode="auto">
          <a:xfrm>
            <a:off x="5894388" y="4803775"/>
            <a:ext cx="204787" cy="204788"/>
          </a:xfrm>
          <a:prstGeom prst="rect">
            <a:avLst/>
          </a:prstGeom>
          <a:solidFill>
            <a:srgbClr val="00275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 userDrawn="1"/>
        </p:nvSpPr>
        <p:spPr bwMode="auto">
          <a:xfrm>
            <a:off x="6718300" y="5100638"/>
            <a:ext cx="206375" cy="204787"/>
          </a:xfrm>
          <a:prstGeom prst="rect">
            <a:avLst/>
          </a:prstGeom>
          <a:solidFill>
            <a:srgbClr val="00275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echthoek 19"/>
          <p:cNvSpPr>
            <a:spLocks noChangeArrowheads="1"/>
          </p:cNvSpPr>
          <p:nvPr userDrawn="1"/>
        </p:nvSpPr>
        <p:spPr bwMode="auto">
          <a:xfrm>
            <a:off x="8702675" y="5091113"/>
            <a:ext cx="204788" cy="204787"/>
          </a:xfrm>
          <a:prstGeom prst="rect">
            <a:avLst/>
          </a:prstGeom>
          <a:solidFill>
            <a:srgbClr val="E2DAD0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</a:rPr>
              <a:t>      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21" name="Rechthoek 20"/>
          <p:cNvSpPr>
            <a:spLocks noChangeArrowheads="1"/>
          </p:cNvSpPr>
          <p:nvPr userDrawn="1"/>
        </p:nvSpPr>
        <p:spPr bwMode="auto">
          <a:xfrm>
            <a:off x="7666038" y="6124575"/>
            <a:ext cx="204787" cy="204788"/>
          </a:xfrm>
          <a:prstGeom prst="rect">
            <a:avLst/>
          </a:prstGeom>
          <a:solidFill>
            <a:srgbClr val="C5B5A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</a:rPr>
              <a:t>      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22" name="Rechthoek 21"/>
          <p:cNvSpPr>
            <a:spLocks noChangeArrowheads="1"/>
          </p:cNvSpPr>
          <p:nvPr userDrawn="1"/>
        </p:nvSpPr>
        <p:spPr bwMode="auto">
          <a:xfrm>
            <a:off x="8702675" y="2963863"/>
            <a:ext cx="452438" cy="450850"/>
          </a:xfrm>
          <a:prstGeom prst="rect">
            <a:avLst/>
          </a:prstGeom>
          <a:solidFill>
            <a:srgbClr val="00275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30737" name="Afbeelding 22" descr="RSM-FullName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809625"/>
            <a:ext cx="47704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21CAB9-0147-4C9D-BEE1-9D1B5850FDEA}" type="datetime1">
              <a:rPr lang="nl-NL"/>
              <a:pPr/>
              <a:t>10-3-2016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9CCFA-E035-4509-8314-FFE14675E07E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6100" y="279400"/>
            <a:ext cx="2106613" cy="6284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4675" y="279400"/>
            <a:ext cx="6169025" cy="6284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697BBC-62F7-4592-B87A-D92AE3B80EEA}" type="datetime1">
              <a:rPr lang="nl-NL"/>
              <a:pPr/>
              <a:t>10-3-2016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0AA7C-7D21-40C3-95E4-3DCA06B01EED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Afbeelding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4992" y="501600"/>
            <a:ext cx="822892" cy="828988"/>
          </a:xfrm>
          <a:prstGeom prst="rect">
            <a:avLst/>
          </a:prstGeom>
        </p:spPr>
      </p:pic>
      <p:sp>
        <p:nvSpPr>
          <p:cNvPr id="6" name="Rechthoek 10"/>
          <p:cNvSpPr>
            <a:spLocks noChangeArrowheads="1"/>
          </p:cNvSpPr>
          <p:nvPr/>
        </p:nvSpPr>
        <p:spPr bwMode="auto"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hthoek 11"/>
          <p:cNvSpPr>
            <a:spLocks noChangeArrowheads="1"/>
          </p:cNvSpPr>
          <p:nvPr/>
        </p:nvSpPr>
        <p:spPr bwMode="auto"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hthoek 12"/>
          <p:cNvSpPr>
            <a:spLocks noChangeArrowheads="1"/>
          </p:cNvSpPr>
          <p:nvPr/>
        </p:nvSpPr>
        <p:spPr bwMode="auto"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hthoek 13"/>
          <p:cNvSpPr>
            <a:spLocks noChangeArrowheads="1"/>
          </p:cNvSpPr>
          <p:nvPr/>
        </p:nvSpPr>
        <p:spPr bwMode="auto"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</a:rPr>
              <a:t>      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10" name="Rechthoek 14"/>
          <p:cNvSpPr>
            <a:spLocks noChangeArrowheads="1"/>
          </p:cNvSpPr>
          <p:nvPr/>
        </p:nvSpPr>
        <p:spPr bwMode="auto">
          <a:xfrm>
            <a:off x="828675" y="1363663"/>
            <a:ext cx="246063" cy="247650"/>
          </a:xfrm>
          <a:prstGeom prst="rect">
            <a:avLst/>
          </a:prstGeom>
          <a:solidFill>
            <a:srgbClr val="C5B5A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</a:rPr>
              <a:t>      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11" name="Rechthoek 15"/>
          <p:cNvSpPr>
            <a:spLocks noChangeArrowheads="1"/>
          </p:cNvSpPr>
          <p:nvPr/>
        </p:nvSpPr>
        <p:spPr bwMode="auto">
          <a:xfrm>
            <a:off x="825500" y="1655763"/>
            <a:ext cx="128588" cy="127000"/>
          </a:xfrm>
          <a:prstGeom prst="rect">
            <a:avLst/>
          </a:prstGeom>
          <a:solidFill>
            <a:srgbClr val="77769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hthoek 16"/>
          <p:cNvSpPr>
            <a:spLocks noChangeArrowheads="1"/>
          </p:cNvSpPr>
          <p:nvPr/>
        </p:nvSpPr>
        <p:spPr bwMode="auto">
          <a:xfrm>
            <a:off x="1114425" y="1362075"/>
            <a:ext cx="130175" cy="128588"/>
          </a:xfrm>
          <a:prstGeom prst="rect">
            <a:avLst/>
          </a:prstGeom>
          <a:solidFill>
            <a:srgbClr val="77769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13" name="Afbeelding 17" descr="RSM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4788" y="6757988"/>
            <a:ext cx="11890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53646" y="507631"/>
            <a:ext cx="825534" cy="819966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99FDB0B-617B-4AC0-801F-F75DAA84428A}" type="datetime1">
              <a:rPr lang="nl-NL"/>
              <a:pPr/>
              <a:t>10-3-2016</a:t>
            </a:fld>
            <a:endParaRPr lang="nl-NL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0CB89BC-5CFD-4672-86AA-BA51E7CCD91D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>
            <a:spLocks noChangeArrowheads="1"/>
          </p:cNvSpPr>
          <p:nvPr userDrawn="1"/>
        </p:nvSpPr>
        <p:spPr bwMode="auto">
          <a:xfrm>
            <a:off x="0" y="1514475"/>
            <a:ext cx="10693400" cy="503238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88950" y="2522538"/>
            <a:ext cx="4570413" cy="2476500"/>
          </a:xfrm>
        </p:spPr>
        <p:txBody>
          <a:bodyPr/>
          <a:lstStyle>
            <a:lvl1pPr>
              <a:defRPr sz="2900" cap="none" smtClean="0">
                <a:latin typeface="Arial" charset="0"/>
                <a:cs typeface="Arial" charset="0"/>
              </a:defRPr>
            </a:lvl1pPr>
          </a:lstStyle>
          <a:p>
            <a:r>
              <a:rPr lang="en-GB" smtClean="0"/>
              <a:t>KLIK OM HET OPMAAKPROFIEL TE BEWERKEN</a:t>
            </a:r>
          </a:p>
        </p:txBody>
      </p:sp>
      <p:sp>
        <p:nvSpPr>
          <p:cNvPr id="22543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488950" y="5065713"/>
            <a:ext cx="4570413" cy="1573212"/>
          </a:xfrm>
        </p:spPr>
        <p:txBody>
          <a:bodyPr/>
          <a:lstStyle>
            <a:lvl1pPr marL="0" indent="0">
              <a:buFont typeface="Arial" charset="0"/>
              <a:buNone/>
              <a:defRPr sz="2100" smtClean="0">
                <a:solidFill>
                  <a:srgbClr val="C5B5A2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GB" smtClean="0"/>
              <a:t>KLIK OM HET OPMAAKPROFIEL VAN DE MODELONDERTITEL TE BEWERKEN</a:t>
            </a:r>
          </a:p>
        </p:txBody>
      </p:sp>
      <p:pic>
        <p:nvPicPr>
          <p:cNvPr id="22550" name="Afbeelding 15" descr="RSM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9813" y="6534150"/>
            <a:ext cx="15144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7" name="Afbeelding 22" descr="RSM-FullNam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09625"/>
            <a:ext cx="47704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Afbeelding 23" descr="RSM-taglin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6753225"/>
            <a:ext cx="21574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Afbeelding 26" descr="Afbeelding11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4003" y="5087912"/>
            <a:ext cx="969264" cy="969264"/>
          </a:xfrm>
          <a:prstGeom prst="rect">
            <a:avLst/>
          </a:prstGeom>
        </p:spPr>
      </p:pic>
      <p:pic>
        <p:nvPicPr>
          <p:cNvPr id="28" name="Afbeelding 27" descr="Afbeelding9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700492" y="3493268"/>
            <a:ext cx="981456" cy="981456"/>
          </a:xfrm>
          <a:prstGeom prst="rect">
            <a:avLst/>
          </a:prstGeom>
        </p:spPr>
      </p:pic>
      <p:pic>
        <p:nvPicPr>
          <p:cNvPr id="29" name="Afbeelding 28" descr="Afbeelding28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702328" y="4567337"/>
            <a:ext cx="457200" cy="451104"/>
          </a:xfrm>
          <a:prstGeom prst="rect">
            <a:avLst/>
          </a:prstGeom>
        </p:spPr>
      </p:pic>
      <p:pic>
        <p:nvPicPr>
          <p:cNvPr id="30" name="Afbeelding 29" descr="Afbeelding29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171200" y="2555872"/>
            <a:ext cx="2456688" cy="2462784"/>
          </a:xfrm>
          <a:prstGeom prst="rect">
            <a:avLst/>
          </a:prstGeom>
        </p:spPr>
      </p:pic>
      <p:sp>
        <p:nvSpPr>
          <p:cNvPr id="31" name="Rechthoek 30"/>
          <p:cNvSpPr>
            <a:spLocks noChangeArrowheads="1"/>
          </p:cNvSpPr>
          <p:nvPr userDrawn="1"/>
        </p:nvSpPr>
        <p:spPr bwMode="auto">
          <a:xfrm>
            <a:off x="6183313" y="5100638"/>
            <a:ext cx="452437" cy="449262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2" name="Rechthoek 31"/>
          <p:cNvSpPr>
            <a:spLocks noChangeArrowheads="1"/>
          </p:cNvSpPr>
          <p:nvPr userDrawn="1"/>
        </p:nvSpPr>
        <p:spPr bwMode="auto">
          <a:xfrm>
            <a:off x="9737725" y="4567238"/>
            <a:ext cx="450850" cy="449262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3" name="Rechthoek 32"/>
          <p:cNvSpPr>
            <a:spLocks noChangeArrowheads="1"/>
          </p:cNvSpPr>
          <p:nvPr userDrawn="1"/>
        </p:nvSpPr>
        <p:spPr bwMode="auto">
          <a:xfrm>
            <a:off x="5894388" y="4803775"/>
            <a:ext cx="204787" cy="204788"/>
          </a:xfrm>
          <a:prstGeom prst="rect">
            <a:avLst/>
          </a:prstGeom>
          <a:solidFill>
            <a:srgbClr val="00275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4" name="Rechthoek 33"/>
          <p:cNvSpPr>
            <a:spLocks noChangeArrowheads="1"/>
          </p:cNvSpPr>
          <p:nvPr userDrawn="1"/>
        </p:nvSpPr>
        <p:spPr bwMode="auto">
          <a:xfrm>
            <a:off x="6718300" y="5100638"/>
            <a:ext cx="206375" cy="204787"/>
          </a:xfrm>
          <a:prstGeom prst="rect">
            <a:avLst/>
          </a:prstGeom>
          <a:solidFill>
            <a:srgbClr val="00275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5" name="Rechthoek 34"/>
          <p:cNvSpPr>
            <a:spLocks noChangeArrowheads="1"/>
          </p:cNvSpPr>
          <p:nvPr userDrawn="1"/>
        </p:nvSpPr>
        <p:spPr bwMode="auto">
          <a:xfrm>
            <a:off x="8702675" y="5091113"/>
            <a:ext cx="204788" cy="204787"/>
          </a:xfrm>
          <a:prstGeom prst="rect">
            <a:avLst/>
          </a:prstGeom>
          <a:solidFill>
            <a:srgbClr val="E2DAD0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</a:rPr>
              <a:t>      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36" name="Rechthoek 35"/>
          <p:cNvSpPr>
            <a:spLocks noChangeArrowheads="1"/>
          </p:cNvSpPr>
          <p:nvPr userDrawn="1"/>
        </p:nvSpPr>
        <p:spPr bwMode="auto">
          <a:xfrm>
            <a:off x="7666038" y="6124575"/>
            <a:ext cx="204787" cy="204788"/>
          </a:xfrm>
          <a:prstGeom prst="rect">
            <a:avLst/>
          </a:prstGeom>
          <a:solidFill>
            <a:srgbClr val="C5B5A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</a:rPr>
              <a:t>      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37" name="Rechthoek 36"/>
          <p:cNvSpPr>
            <a:spLocks noChangeArrowheads="1"/>
          </p:cNvSpPr>
          <p:nvPr userDrawn="1"/>
        </p:nvSpPr>
        <p:spPr bwMode="auto">
          <a:xfrm>
            <a:off x="8702675" y="2963863"/>
            <a:ext cx="452438" cy="450850"/>
          </a:xfrm>
          <a:prstGeom prst="rect">
            <a:avLst/>
          </a:prstGeom>
          <a:solidFill>
            <a:srgbClr val="00275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Afbeelding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4992" y="501600"/>
            <a:ext cx="822892" cy="828988"/>
          </a:xfrm>
          <a:prstGeom prst="rect">
            <a:avLst/>
          </a:prstGeom>
        </p:spPr>
      </p:pic>
      <p:sp>
        <p:nvSpPr>
          <p:cNvPr id="6" name="Rechthoek 10"/>
          <p:cNvSpPr>
            <a:spLocks noChangeArrowheads="1"/>
          </p:cNvSpPr>
          <p:nvPr/>
        </p:nvSpPr>
        <p:spPr bwMode="auto"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hthoek 11"/>
          <p:cNvSpPr>
            <a:spLocks noChangeArrowheads="1"/>
          </p:cNvSpPr>
          <p:nvPr/>
        </p:nvSpPr>
        <p:spPr bwMode="auto"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hthoek 12"/>
          <p:cNvSpPr>
            <a:spLocks noChangeArrowheads="1"/>
          </p:cNvSpPr>
          <p:nvPr/>
        </p:nvSpPr>
        <p:spPr bwMode="auto"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hthoek 13"/>
          <p:cNvSpPr>
            <a:spLocks noChangeArrowheads="1"/>
          </p:cNvSpPr>
          <p:nvPr/>
        </p:nvSpPr>
        <p:spPr bwMode="auto"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</a:rPr>
              <a:t>      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10" name="Rechthoek 14"/>
          <p:cNvSpPr>
            <a:spLocks noChangeArrowheads="1"/>
          </p:cNvSpPr>
          <p:nvPr/>
        </p:nvSpPr>
        <p:spPr bwMode="auto">
          <a:xfrm>
            <a:off x="828675" y="1363663"/>
            <a:ext cx="246063" cy="247650"/>
          </a:xfrm>
          <a:prstGeom prst="rect">
            <a:avLst/>
          </a:prstGeom>
          <a:solidFill>
            <a:srgbClr val="C5B5A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</a:rPr>
              <a:t>      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11" name="Rechthoek 15"/>
          <p:cNvSpPr>
            <a:spLocks noChangeArrowheads="1"/>
          </p:cNvSpPr>
          <p:nvPr/>
        </p:nvSpPr>
        <p:spPr bwMode="auto">
          <a:xfrm>
            <a:off x="825500" y="1655763"/>
            <a:ext cx="128588" cy="127000"/>
          </a:xfrm>
          <a:prstGeom prst="rect">
            <a:avLst/>
          </a:prstGeom>
          <a:solidFill>
            <a:srgbClr val="77769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hthoek 16"/>
          <p:cNvSpPr>
            <a:spLocks noChangeArrowheads="1"/>
          </p:cNvSpPr>
          <p:nvPr/>
        </p:nvSpPr>
        <p:spPr bwMode="auto">
          <a:xfrm>
            <a:off x="1114425" y="1362075"/>
            <a:ext cx="130175" cy="128588"/>
          </a:xfrm>
          <a:prstGeom prst="rect">
            <a:avLst/>
          </a:prstGeom>
          <a:solidFill>
            <a:srgbClr val="77769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13" name="Afbeelding 17" descr="RSM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4788" y="6757988"/>
            <a:ext cx="11890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53646" y="507631"/>
            <a:ext cx="825534" cy="819966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99FDB0B-617B-4AC0-801F-F75DAA84428A}" type="datetime1">
              <a:rPr lang="nl-NL"/>
              <a:pPr/>
              <a:t>10-3-2016</a:t>
            </a:fld>
            <a:endParaRPr lang="nl-NL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0CB89BC-5CFD-4672-86AA-BA51E7CCD91D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0002-7893-490C-B35C-0E67DDA95C7F}" type="datetimeFigureOut">
              <a:rPr lang="nl-NL" smtClean="0"/>
              <a:t>10-3-2016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B518-2D14-497A-ACAA-3F9C1C54844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0002-7893-490C-B35C-0E67DDA95C7F}" type="datetimeFigureOut">
              <a:rPr lang="nl-NL" smtClean="0"/>
              <a:t>10-3-2016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B518-2D14-497A-ACAA-3F9C1C54844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1528" indent="0" algn="ctr">
              <a:buNone/>
              <a:defRPr/>
            </a:lvl2pPr>
            <a:lvl3pPr marL="1043056" indent="0" algn="ctr">
              <a:buNone/>
              <a:defRPr/>
            </a:lvl3pPr>
            <a:lvl4pPr marL="1564584" indent="0" algn="ctr">
              <a:buNone/>
              <a:defRPr/>
            </a:lvl4pPr>
            <a:lvl5pPr marL="2086112" indent="0" algn="ctr">
              <a:buNone/>
              <a:defRPr/>
            </a:lvl5pPr>
            <a:lvl6pPr marL="2607640" indent="0" algn="ctr">
              <a:buNone/>
              <a:defRPr/>
            </a:lvl6pPr>
            <a:lvl7pPr marL="3129168" indent="0" algn="ctr">
              <a:buNone/>
              <a:defRPr/>
            </a:lvl7pPr>
            <a:lvl8pPr marL="3650696" indent="0" algn="ctr">
              <a:buNone/>
              <a:defRPr/>
            </a:lvl8pPr>
            <a:lvl9pPr marL="4172224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BB1012-27AD-4CDB-8517-1B74350F7B1E}" type="datetimeFigureOut">
              <a:rPr lang="nl-NL" smtClean="0"/>
              <a:pPr/>
              <a:t>10-3-2016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9F931D-795C-415B-A1D0-41CB2970207E}" type="datetime1">
              <a:rPr lang="nl-NL"/>
              <a:pPr/>
              <a:t>10-3-2016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E46D2-5C73-4DA6-858F-2F361CEE811D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A88720-D984-422F-A254-D1C40EECE4F2}" type="datetime1">
              <a:rPr lang="nl-NL"/>
              <a:pPr/>
              <a:t>10-3-2016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C8C4D-CB18-4006-84AD-6725E0668638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4675" y="1492250"/>
            <a:ext cx="4137025" cy="507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4100" y="1492250"/>
            <a:ext cx="4138613" cy="507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F538E6-C3D2-43C5-B1AD-C84AD100D729}" type="datetime1">
              <a:rPr lang="nl-NL"/>
              <a:pPr/>
              <a:t>10-3-2016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44727-D46E-4CF0-A7A7-1514964D3666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79ED0B-5DF5-438F-A96E-F131A80CB67A}" type="datetime1">
              <a:rPr lang="nl-NL"/>
              <a:pPr/>
              <a:t>10-3-2016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AF830-A586-45C3-BE98-523A08834A9A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362834-86E1-47DA-9B70-CBA6552433D7}" type="datetime1">
              <a:rPr lang="nl-NL"/>
              <a:pPr/>
              <a:t>10-3-2016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3ACC4-E50B-41C7-B991-0BDD85A51667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CB359-9D44-4A82-B31A-F93B816C58D6}" type="datetime1">
              <a:rPr lang="nl-NL"/>
              <a:pPr/>
              <a:t>10-3-2016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7E638-E927-484A-B90E-FEC4272E8DB2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B00468-7D3A-454F-A7A8-F3C63869839A}" type="datetime1">
              <a:rPr lang="nl-NL"/>
              <a:pPr/>
              <a:t>10-3-2016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7218C-C93D-4913-9E7D-DDD050CA1C54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D34B5A-07FC-4CF4-BBE6-DECC0D224DA1}" type="datetime1">
              <a:rPr lang="nl-NL"/>
              <a:pPr/>
              <a:t>10-3-2016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86C27-C928-4B82-B123-86295CA2EA7E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</a:rPr>
              <a:t>      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828675" y="1363663"/>
            <a:ext cx="246063" cy="247650"/>
          </a:xfrm>
          <a:prstGeom prst="rect">
            <a:avLst/>
          </a:prstGeom>
          <a:solidFill>
            <a:srgbClr val="C5B5A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</a:rPr>
              <a:t>      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auto">
          <a:xfrm>
            <a:off x="825500" y="1655763"/>
            <a:ext cx="128588" cy="127000"/>
          </a:xfrm>
          <a:prstGeom prst="rect">
            <a:avLst/>
          </a:prstGeom>
          <a:solidFill>
            <a:srgbClr val="77769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auto">
          <a:xfrm>
            <a:off x="1114425" y="1362075"/>
            <a:ext cx="130175" cy="128588"/>
          </a:xfrm>
          <a:prstGeom prst="rect">
            <a:avLst/>
          </a:prstGeom>
          <a:solidFill>
            <a:srgbClr val="77769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9706" name="Afbeelding 17" descr="RSM-logo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94788" y="6757988"/>
            <a:ext cx="11890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jdelijke aanduiding voor datum 3"/>
          <p:cNvSpPr>
            <a:spLocks noGrp="1"/>
          </p:cNvSpPr>
          <p:nvPr>
            <p:ph type="dt" sz="half" idx="2"/>
          </p:nvPr>
        </p:nvSpPr>
        <p:spPr bwMode="auto">
          <a:xfrm>
            <a:off x="7062788" y="7210425"/>
            <a:ext cx="1643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9" tIns="45481" rIns="90959" bIns="4548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0275D"/>
                </a:solidFill>
                <a:cs typeface="+mn-cs"/>
              </a:defRPr>
            </a:lvl1pPr>
          </a:lstStyle>
          <a:p>
            <a:fld id="{059CC24E-3762-4832-8598-572ABAE60C55}" type="datetime1">
              <a:rPr lang="nl-NL"/>
              <a:pPr/>
              <a:t>10-3-2016</a:t>
            </a:fld>
            <a:endParaRPr lang="nl-NL"/>
          </a:p>
        </p:txBody>
      </p:sp>
      <p:sp>
        <p:nvSpPr>
          <p:cNvPr id="20" name="Tijdelijke aanduiding voor voettekst 4"/>
          <p:cNvSpPr>
            <a:spLocks noGrp="1"/>
          </p:cNvSpPr>
          <p:nvPr>
            <p:ph type="ftr" sz="quarter" idx="3"/>
          </p:nvPr>
        </p:nvSpPr>
        <p:spPr bwMode="auto">
          <a:xfrm>
            <a:off x="1844675" y="7210425"/>
            <a:ext cx="51450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9" tIns="45481" rIns="90959" bIns="4548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0275D"/>
                </a:solidFill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21" name="Tijdelijke aanduiding voor dianummer 5"/>
          <p:cNvSpPr>
            <a:spLocks noGrp="1"/>
          </p:cNvSpPr>
          <p:nvPr>
            <p:ph type="sldNum" sz="quarter" idx="4"/>
          </p:nvPr>
        </p:nvSpPr>
        <p:spPr bwMode="auto">
          <a:xfrm>
            <a:off x="131763" y="7210425"/>
            <a:ext cx="1573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9" tIns="45481" rIns="90959" bIns="4548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0275D"/>
                </a:solidFill>
                <a:cs typeface="+mn-cs"/>
              </a:defRPr>
            </a:lvl1pPr>
          </a:lstStyle>
          <a:p>
            <a:fld id="{4FBA5164-F10E-4051-894F-3E95D74C6CC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844675" y="279400"/>
            <a:ext cx="8396288" cy="6445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2971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844675" y="1492250"/>
            <a:ext cx="8428038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22" name="Afbeelding 21" descr="Afbeelding7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254992" y="501600"/>
            <a:ext cx="822892" cy="8289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8" r:id="rId12"/>
  </p:sldLayoutIdLst>
  <p:transition>
    <p:fade/>
  </p:transition>
  <p:hf sldNum="0" hdr="0" ftr="0" dt="0"/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+mj-lt"/>
          <a:ea typeface="+mj-ea"/>
          <a:cs typeface="+mj-cs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9pPr>
    </p:titleStyle>
    <p:bodyStyle>
      <a:lvl1pPr marL="390525" indent="-390525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00275D"/>
          </a:solidFill>
          <a:latin typeface="+mn-lt"/>
          <a:ea typeface="+mn-ea"/>
          <a:cs typeface="+mn-cs"/>
        </a:defRPr>
      </a:lvl1pPr>
      <a:lvl2pPr marL="846138" indent="-327025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rgbClr val="00275D"/>
          </a:solidFill>
          <a:latin typeface="+mn-lt"/>
          <a:cs typeface="+mn-cs"/>
        </a:defRPr>
      </a:lvl2pPr>
      <a:lvl3pPr marL="1303338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00275D"/>
          </a:solidFill>
          <a:latin typeface="+mn-lt"/>
          <a:cs typeface="+mn-cs"/>
        </a:defRPr>
      </a:lvl3pPr>
      <a:lvl4pPr marL="1824038" indent="-263525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rgbClr val="00275D"/>
          </a:solidFill>
          <a:latin typeface="+mn-lt"/>
          <a:cs typeface="+mn-cs"/>
        </a:defRPr>
      </a:lvl4pPr>
      <a:lvl5pPr marL="2344738" indent="-258763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275D"/>
          </a:solidFill>
          <a:latin typeface="+mn-lt"/>
          <a:cs typeface="+mn-cs"/>
        </a:defRPr>
      </a:lvl5pPr>
      <a:lvl6pPr marL="2801938" indent="-258763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275D"/>
          </a:solidFill>
          <a:latin typeface="+mn-lt"/>
          <a:cs typeface="+mn-cs"/>
        </a:defRPr>
      </a:lvl6pPr>
      <a:lvl7pPr marL="3259138" indent="-258763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275D"/>
          </a:solidFill>
          <a:latin typeface="+mn-lt"/>
          <a:cs typeface="+mn-cs"/>
        </a:defRPr>
      </a:lvl7pPr>
      <a:lvl8pPr marL="3716338" indent="-258763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275D"/>
          </a:solidFill>
          <a:latin typeface="+mn-lt"/>
          <a:cs typeface="+mn-cs"/>
        </a:defRPr>
      </a:lvl8pPr>
      <a:lvl9pPr marL="4173538" indent="-258763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275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datum 3"/>
          <p:cNvSpPr>
            <a:spLocks noGrp="1"/>
          </p:cNvSpPr>
          <p:nvPr>
            <p:ph type="dt" sz="half" idx="2"/>
          </p:nvPr>
        </p:nvSpPr>
        <p:spPr bwMode="auto">
          <a:xfrm>
            <a:off x="7062788" y="7210425"/>
            <a:ext cx="1643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9" tIns="45481" rIns="90959" bIns="4548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0275D"/>
                </a:solidFill>
                <a:cs typeface="+mn-cs"/>
              </a:defRPr>
            </a:lvl1pPr>
          </a:lstStyle>
          <a:p>
            <a:fld id="{E9E8B488-D088-48B0-9BD4-6259B0C64E1E}" type="datetime1">
              <a:rPr lang="nl-NL"/>
              <a:pPr/>
              <a:t>10-3-2016</a:t>
            </a:fld>
            <a:endParaRPr lang="nl-NL"/>
          </a:p>
        </p:txBody>
      </p:sp>
      <p:sp>
        <p:nvSpPr>
          <p:cNvPr id="20" name="Tijdelijke aanduiding voor voettekst 4"/>
          <p:cNvSpPr>
            <a:spLocks noGrp="1"/>
          </p:cNvSpPr>
          <p:nvPr>
            <p:ph type="ftr" sz="quarter" idx="3"/>
          </p:nvPr>
        </p:nvSpPr>
        <p:spPr bwMode="auto">
          <a:xfrm>
            <a:off x="1844675" y="7210425"/>
            <a:ext cx="51450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9" tIns="45481" rIns="90959" bIns="4548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0275D"/>
                </a:solidFill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21" name="Tijdelijke aanduiding voor dianummer 5"/>
          <p:cNvSpPr>
            <a:spLocks noGrp="1"/>
          </p:cNvSpPr>
          <p:nvPr>
            <p:ph type="sldNum" sz="quarter" idx="4"/>
          </p:nvPr>
        </p:nvSpPr>
        <p:spPr bwMode="auto">
          <a:xfrm>
            <a:off x="131763" y="7210425"/>
            <a:ext cx="1573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9" tIns="45481" rIns="90959" bIns="4548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0275D"/>
                </a:solidFill>
                <a:cs typeface="+mn-cs"/>
              </a:defRPr>
            </a:lvl1pPr>
          </a:lstStyle>
          <a:p>
            <a:fld id="{C1482621-AE00-4B87-B063-07BC0F8A215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844675" y="279400"/>
            <a:ext cx="8396288" cy="6445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308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844675" y="1492250"/>
            <a:ext cx="8428038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  <p:sldLayoutId id="2147483686" r:id="rId3"/>
    <p:sldLayoutId id="2147483687" r:id="rId4"/>
    <p:sldLayoutId id="2147483689" r:id="rId5"/>
  </p:sldLayoutIdLst>
  <p:transition>
    <p:fade/>
  </p:transition>
  <p:hf sldNum="0" hdr="0" ftr="0" dt="0"/>
  <p:txStyles>
    <p:titleStyle>
      <a:lvl1pPr algn="l" defTabSz="1042988" rtl="0" fontAlgn="base">
        <a:spcBef>
          <a:spcPct val="0"/>
        </a:spcBef>
        <a:spcAft>
          <a:spcPct val="0"/>
        </a:spcAft>
        <a:defRPr sz="2100" kern="1200" cap="all">
          <a:solidFill>
            <a:srgbClr val="00275D"/>
          </a:solidFill>
          <a:latin typeface="+mj-lt"/>
          <a:ea typeface="+mj-ea"/>
          <a:cs typeface="+mj-cs"/>
        </a:defRPr>
      </a:lvl1pPr>
      <a:lvl2pPr algn="l" defTabSz="1042988" rtl="0" fontAlgn="base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2pPr>
      <a:lvl3pPr algn="l" defTabSz="1042988" rtl="0" fontAlgn="base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3pPr>
      <a:lvl4pPr algn="l" defTabSz="1042988" rtl="0" fontAlgn="base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4pPr>
      <a:lvl5pPr algn="l" defTabSz="1042988" rtl="0" fontAlgn="base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9pPr>
    </p:titleStyle>
    <p:bodyStyle>
      <a:lvl1pPr marL="390525" indent="-390525" algn="l" defTabSz="1042988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275D"/>
          </a:solidFill>
          <a:latin typeface="+mn-lt"/>
          <a:ea typeface="+mn-ea"/>
          <a:cs typeface="+mn-cs"/>
        </a:defRPr>
      </a:lvl1pPr>
      <a:lvl2pPr marL="846138" indent="-327025" algn="l" defTabSz="1042988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275D"/>
          </a:solidFill>
          <a:latin typeface="+mn-lt"/>
          <a:ea typeface="+mn-ea"/>
          <a:cs typeface="+mn-cs"/>
        </a:defRPr>
      </a:lvl2pPr>
      <a:lvl3pPr marL="1303338" indent="-260350" algn="l" defTabSz="1042988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275D"/>
          </a:solidFill>
          <a:latin typeface="+mn-lt"/>
          <a:ea typeface="+mn-ea"/>
          <a:cs typeface="+mn-cs"/>
        </a:defRPr>
      </a:lvl3pPr>
      <a:lvl4pPr marL="1824038" indent="-263525" algn="l" defTabSz="1042988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275D"/>
          </a:solidFill>
          <a:latin typeface="+mn-lt"/>
          <a:ea typeface="+mn-ea"/>
          <a:cs typeface="+mn-cs"/>
        </a:defRPr>
      </a:lvl4pPr>
      <a:lvl5pPr marL="2344738" indent="-258763" algn="l" defTabSz="1042988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00275D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m.nl/" TargetMode="External"/><Relationship Id="rId2" Type="http://schemas.openxmlformats.org/officeDocument/2006/relationships/hyperlink" Target="mailto:mschippers@rsm.nl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2GkJ3xARKXo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grave-journals.com/articles/palcomms20151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ctrTitle"/>
          </p:nvPr>
        </p:nvSpPr>
        <p:spPr bwMode="auto">
          <a:xfrm>
            <a:off x="488950" y="2522538"/>
            <a:ext cx="5289798" cy="2476500"/>
          </a:xfrm>
          <a:noFill/>
        </p:spPr>
        <p:txBody>
          <a:bodyPr/>
          <a:lstStyle/>
          <a:p>
            <a:r>
              <a:rPr lang="en-GB" sz="4000" b="1" dirty="0" smtClean="0">
                <a:solidFill>
                  <a:srgbClr val="EF8213"/>
                </a:solidFill>
              </a:rPr>
              <a:t>Study success@RSM</a:t>
            </a:r>
            <a:endParaRPr lang="en-GB" sz="4000" b="1" dirty="0">
              <a:solidFill>
                <a:srgbClr val="EF8213"/>
              </a:solidFill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tx1">
                    <a:lumMod val="75000"/>
                  </a:schemeClr>
                </a:solidFill>
              </a:rPr>
              <a:t>Dr.</a:t>
            </a:r>
            <a:r>
              <a:rPr lang="en-GB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1">
                    <a:lumMod val="75000"/>
                  </a:schemeClr>
                </a:solidFill>
              </a:rPr>
              <a:t>Michaéla</a:t>
            </a:r>
            <a:r>
              <a:rPr lang="en-GB" b="1" dirty="0" smtClean="0">
                <a:solidFill>
                  <a:schemeClr val="tx1">
                    <a:lumMod val="75000"/>
                  </a:schemeClr>
                </a:solidFill>
              </a:rPr>
              <a:t> Schippers</a:t>
            </a:r>
          </a:p>
          <a:p>
            <a:endParaRPr lang="en-GB" dirty="0"/>
          </a:p>
        </p:txBody>
      </p:sp>
      <p:sp>
        <p:nvSpPr>
          <p:cNvPr id="2" name="Tijdelijke aanduiding voor titel 1"/>
          <p:cNvSpPr>
            <a:spLocks/>
          </p:cNvSpPr>
          <p:nvPr/>
        </p:nvSpPr>
        <p:spPr bwMode="auto">
          <a:xfrm>
            <a:off x="522288" y="1547813"/>
            <a:ext cx="96488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1042988"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  <a:cs typeface="Arial" charset="0"/>
              </a:rPr>
              <a:t>DEPARTMENT TECHNOLOGY &amp; OPERATIONS MANAGEMENT </a:t>
            </a:r>
            <a:endParaRPr lang="en-GB" sz="2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8788" y="2556495"/>
            <a:ext cx="2448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full model, regression analysis</a:t>
            </a:r>
            <a:br>
              <a:rPr lang="en-US" dirty="0" smtClean="0"/>
            </a:br>
            <a:r>
              <a:rPr lang="en-US" sz="1200" dirty="0" smtClean="0"/>
              <a:t>First year students 2012-2013</a:t>
            </a:r>
            <a:endParaRPr lang="nl-NL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63943692"/>
              </p:ext>
            </p:extLst>
          </p:nvPr>
        </p:nvGraphicFramePr>
        <p:xfrm>
          <a:off x="2394372" y="1548383"/>
          <a:ext cx="6487616" cy="40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55576" y="2564903"/>
            <a:ext cx="2520280" cy="92769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lvl="4" indent="0">
              <a:defRPr/>
            </a:pPr>
            <a:r>
              <a:rPr lang="nl-NL" sz="1600" b="1" i="1" dirty="0" smtClean="0">
                <a:ea typeface="Osaka" pitchFamily="16" charset="-128"/>
              </a:rPr>
              <a:t>Controlling </a:t>
            </a:r>
            <a:r>
              <a:rPr lang="nl-NL" sz="1600" b="1" i="1" dirty="0" err="1" smtClean="0">
                <a:ea typeface="Osaka" pitchFamily="16" charset="-128"/>
              </a:rPr>
              <a:t>for</a:t>
            </a:r>
            <a:r>
              <a:rPr lang="nl-NL" sz="1600" b="1" i="1" dirty="0" smtClean="0">
                <a:ea typeface="Osaka" pitchFamily="16" charset="-128"/>
              </a:rPr>
              <a:t> </a:t>
            </a:r>
            <a:r>
              <a:rPr lang="nl-NL" sz="1600" b="1" i="1" dirty="0" err="1" smtClean="0">
                <a:ea typeface="Osaka" pitchFamily="16" charset="-128"/>
              </a:rPr>
              <a:t>age</a:t>
            </a:r>
            <a:r>
              <a:rPr lang="nl-NL" sz="1600" b="1" i="1" dirty="0" smtClean="0">
                <a:ea typeface="Osaka" pitchFamily="16" charset="-128"/>
              </a:rPr>
              <a:t>, gender, registration date and personality</a:t>
            </a:r>
          </a:p>
        </p:txBody>
      </p:sp>
      <p:sp>
        <p:nvSpPr>
          <p:cNvPr id="7" name="Oval Callout 6"/>
          <p:cNvSpPr>
            <a:spLocks noChangeArrowheads="1"/>
          </p:cNvSpPr>
          <p:nvPr/>
        </p:nvSpPr>
        <p:spPr bwMode="auto">
          <a:xfrm>
            <a:off x="6066780" y="1980430"/>
            <a:ext cx="4585777" cy="1941975"/>
          </a:xfrm>
          <a:prstGeom prst="wedgeEllipseCallout">
            <a:avLst>
              <a:gd name="adj1" fmla="val -20833"/>
              <a:gd name="adj2" fmla="val 62500"/>
            </a:avLst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pPr algn="ctr">
              <a:spcBef>
                <a:spcPts val="0"/>
              </a:spcBef>
              <a:defRPr/>
            </a:pPr>
            <a:r>
              <a:rPr lang="nl-NL" sz="1800" b="1" dirty="0">
                <a:solidFill>
                  <a:srgbClr val="4EA5D8"/>
                </a:solidFill>
              </a:rPr>
              <a:t>Goal </a:t>
            </a:r>
            <a:r>
              <a:rPr lang="nl-NL" sz="1800" b="1" dirty="0" smtClean="0">
                <a:solidFill>
                  <a:srgbClr val="4EA5D8"/>
                </a:solidFill>
              </a:rPr>
              <a:t>setting</a:t>
            </a:r>
          </a:p>
          <a:p>
            <a:pPr algn="ctr">
              <a:spcBef>
                <a:spcPts val="0"/>
              </a:spcBef>
              <a:defRPr/>
            </a:pPr>
            <a:endParaRPr lang="nl-NL" sz="800" b="1" dirty="0">
              <a:solidFill>
                <a:srgbClr val="4EA5D8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1700" b="1" dirty="0" smtClean="0"/>
              <a:t>Nr</a:t>
            </a:r>
            <a:r>
              <a:rPr lang="en-US" sz="1700" b="1" dirty="0"/>
              <a:t>. of </a:t>
            </a:r>
            <a:r>
              <a:rPr lang="en-US" sz="1700" b="1" dirty="0" smtClean="0"/>
              <a:t>credits            </a:t>
            </a:r>
            <a:r>
              <a:rPr lang="en-US" sz="1700" b="1" i="1" dirty="0" smtClean="0"/>
              <a:t>β </a:t>
            </a:r>
            <a:r>
              <a:rPr lang="en-US" sz="1700" b="1" i="1" dirty="0"/>
              <a:t>= .</a:t>
            </a:r>
            <a:r>
              <a:rPr lang="en-US" sz="1700" b="1" dirty="0" smtClean="0"/>
              <a:t>44***</a:t>
            </a:r>
            <a:endParaRPr lang="en-US" sz="1700" b="1" dirty="0"/>
          </a:p>
          <a:p>
            <a:pPr>
              <a:spcBef>
                <a:spcPts val="0"/>
              </a:spcBef>
              <a:defRPr/>
            </a:pPr>
            <a:r>
              <a:rPr lang="en-US" sz="1700" b="1" dirty="0"/>
              <a:t>Retention rate         </a:t>
            </a:r>
            <a:r>
              <a:rPr lang="en-US" sz="1700" b="1" dirty="0" smtClean="0"/>
              <a:t> β </a:t>
            </a:r>
            <a:r>
              <a:rPr lang="en-US" sz="1700" b="1" dirty="0"/>
              <a:t>= </a:t>
            </a:r>
            <a:r>
              <a:rPr lang="en-US" sz="1700" b="1" dirty="0" smtClean="0"/>
              <a:t>.45***</a:t>
            </a:r>
            <a:endParaRPr lang="nl-NL" sz="17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050556" y="6516935"/>
            <a:ext cx="3024336" cy="57606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lvl="4" indent="0" algn="ctr">
              <a:defRPr/>
            </a:pPr>
            <a:r>
              <a:rPr lang="nl-NL" sz="1600" b="1" dirty="0" smtClean="0">
                <a:ea typeface="Osaka" pitchFamily="16" charset="-128"/>
              </a:rPr>
              <a:t>Number of words and strategies/obstacles explained additional variance</a:t>
            </a:r>
          </a:p>
        </p:txBody>
      </p:sp>
    </p:spTree>
    <p:extLst>
      <p:ext uri="{BB962C8B-B14F-4D97-AF65-F5344CB8AC3E}">
        <p14:creationId xmlns:p14="http://schemas.microsoft.com/office/powerpoint/2010/main" val="1965918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600" b="1" dirty="0" err="1" smtClean="0">
                <a:solidFill>
                  <a:srgbClr val="EF8213"/>
                </a:solidFill>
              </a:rPr>
              <a:t>Conclusions</a:t>
            </a:r>
            <a:endParaRPr lang="nl-NL" sz="2600" b="1" dirty="0">
              <a:solidFill>
                <a:srgbClr val="EF8213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954212" y="1620391"/>
            <a:ext cx="9250272" cy="5072098"/>
          </a:xfrm>
        </p:spPr>
        <p:txBody>
          <a:bodyPr>
            <a:normAutofit/>
          </a:bodyPr>
          <a:lstStyle/>
          <a:p>
            <a:endParaRPr lang="nl-NL" sz="2600" dirty="0" smtClean="0"/>
          </a:p>
          <a:p>
            <a:r>
              <a:rPr lang="nl-NL" sz="2600" b="1" dirty="0" smtClean="0"/>
              <a:t>Goal-setting was </a:t>
            </a:r>
            <a:r>
              <a:rPr lang="nl-NL" sz="2600" b="1" dirty="0" err="1" smtClean="0"/>
              <a:t>effective</a:t>
            </a:r>
            <a:r>
              <a:rPr lang="nl-NL" sz="2600" b="1" dirty="0" smtClean="0"/>
              <a:t> in </a:t>
            </a:r>
            <a:r>
              <a:rPr lang="nl-NL" sz="2600" b="1" dirty="0" err="1" smtClean="0"/>
              <a:t>enhancing</a:t>
            </a:r>
            <a:r>
              <a:rPr lang="nl-NL" sz="2600" b="1" dirty="0" smtClean="0"/>
              <a:t> </a:t>
            </a:r>
            <a:r>
              <a:rPr lang="nl-NL" sz="2600" b="1" dirty="0" err="1" smtClean="0">
                <a:solidFill>
                  <a:srgbClr val="EF8213"/>
                </a:solidFill>
              </a:rPr>
              <a:t>academic</a:t>
            </a:r>
            <a:r>
              <a:rPr lang="nl-NL" sz="2600" b="1" dirty="0" smtClean="0">
                <a:solidFill>
                  <a:srgbClr val="EF8213"/>
                </a:solidFill>
              </a:rPr>
              <a:t> </a:t>
            </a:r>
            <a:r>
              <a:rPr lang="nl-NL" sz="2600" b="1" dirty="0" err="1" smtClean="0">
                <a:solidFill>
                  <a:srgbClr val="EF8213"/>
                </a:solidFill>
              </a:rPr>
              <a:t>achievement</a:t>
            </a:r>
            <a:r>
              <a:rPr lang="nl-NL" sz="2600" b="1" dirty="0" smtClean="0"/>
              <a:t> </a:t>
            </a:r>
            <a:r>
              <a:rPr lang="nl-NL" sz="2600" b="1" dirty="0" err="1" smtClean="0"/>
              <a:t>and</a:t>
            </a:r>
            <a:r>
              <a:rPr lang="nl-NL" sz="2600" b="1" dirty="0" smtClean="0"/>
              <a:t> </a:t>
            </a:r>
            <a:r>
              <a:rPr lang="nl-NL" sz="2600" b="1" dirty="0" err="1" smtClean="0">
                <a:solidFill>
                  <a:srgbClr val="EF8213"/>
                </a:solidFill>
              </a:rPr>
              <a:t>retention</a:t>
            </a:r>
            <a:r>
              <a:rPr lang="nl-NL" sz="2600" b="1" dirty="0" smtClean="0"/>
              <a:t> </a:t>
            </a:r>
            <a:r>
              <a:rPr lang="nl-NL" sz="2600" b="1" dirty="0" err="1" smtClean="0"/>
              <a:t>for</a:t>
            </a:r>
            <a:r>
              <a:rPr lang="nl-NL" sz="2600" b="1" dirty="0" smtClean="0"/>
              <a:t> a full cohort of </a:t>
            </a:r>
            <a:r>
              <a:rPr lang="nl-NL" sz="2600" b="1" dirty="0" err="1" smtClean="0"/>
              <a:t>students</a:t>
            </a:r>
            <a:endParaRPr lang="nl-NL" sz="2600" b="1" dirty="0" smtClean="0"/>
          </a:p>
          <a:p>
            <a:endParaRPr lang="nl-NL" sz="2600" b="1" dirty="0"/>
          </a:p>
          <a:p>
            <a:r>
              <a:rPr lang="nl-NL" sz="2600" b="1" dirty="0" err="1" smtClean="0"/>
              <a:t>Especially</a:t>
            </a:r>
            <a:r>
              <a:rPr lang="nl-NL" sz="2600" b="1" dirty="0" smtClean="0"/>
              <a:t> </a:t>
            </a:r>
            <a:r>
              <a:rPr lang="nl-NL" sz="2600" b="1" dirty="0" err="1" smtClean="0"/>
              <a:t>effective</a:t>
            </a:r>
            <a:r>
              <a:rPr lang="nl-NL" sz="2600" b="1" dirty="0" smtClean="0"/>
              <a:t> </a:t>
            </a:r>
            <a:r>
              <a:rPr lang="nl-NL" sz="2600" b="1" dirty="0" err="1" smtClean="0"/>
              <a:t>for</a:t>
            </a:r>
            <a:r>
              <a:rPr lang="nl-NL" sz="2600" b="1" dirty="0" smtClean="0"/>
              <a:t> </a:t>
            </a:r>
            <a:r>
              <a:rPr lang="nl-NL" sz="2600" b="1" dirty="0" err="1" smtClean="0"/>
              <a:t>students</a:t>
            </a:r>
            <a:r>
              <a:rPr lang="nl-NL" sz="2600" b="1" dirty="0" smtClean="0"/>
              <a:t> </a:t>
            </a:r>
            <a:r>
              <a:rPr lang="nl-NL" sz="2600" b="1" dirty="0" err="1" smtClean="0"/>
              <a:t>that</a:t>
            </a:r>
            <a:r>
              <a:rPr lang="nl-NL" sz="2600" b="1" dirty="0" smtClean="0"/>
              <a:t> </a:t>
            </a:r>
            <a:r>
              <a:rPr lang="nl-NL" sz="2600" b="1" dirty="0" err="1" smtClean="0">
                <a:solidFill>
                  <a:srgbClr val="EF8213"/>
                </a:solidFill>
              </a:rPr>
              <a:t>fully</a:t>
            </a:r>
            <a:r>
              <a:rPr lang="nl-NL" sz="2600" b="1" dirty="0" smtClean="0">
                <a:solidFill>
                  <a:srgbClr val="EF8213"/>
                </a:solidFill>
              </a:rPr>
              <a:t> </a:t>
            </a:r>
            <a:r>
              <a:rPr lang="nl-NL" sz="2600" b="1" dirty="0" err="1" smtClean="0">
                <a:solidFill>
                  <a:srgbClr val="EF8213"/>
                </a:solidFill>
              </a:rPr>
              <a:t>participated</a:t>
            </a:r>
            <a:r>
              <a:rPr lang="nl-NL" sz="2600" b="1" dirty="0" smtClean="0"/>
              <a:t>, </a:t>
            </a:r>
            <a:r>
              <a:rPr lang="nl-NL" sz="2600" b="1" dirty="0" err="1" smtClean="0"/>
              <a:t>and</a:t>
            </a:r>
            <a:r>
              <a:rPr lang="nl-NL" sz="2600" b="1" dirty="0" smtClean="0"/>
              <a:t> </a:t>
            </a:r>
            <a:r>
              <a:rPr lang="nl-NL" sz="2600" b="1" dirty="0" err="1" smtClean="0"/>
              <a:t>for</a:t>
            </a:r>
            <a:r>
              <a:rPr lang="nl-NL" sz="2600" b="1" dirty="0" smtClean="0"/>
              <a:t> </a:t>
            </a:r>
            <a:r>
              <a:rPr lang="nl-NL" sz="2600" b="1" dirty="0" smtClean="0">
                <a:solidFill>
                  <a:srgbClr val="EF8213"/>
                </a:solidFill>
              </a:rPr>
              <a:t>men</a:t>
            </a:r>
            <a:r>
              <a:rPr lang="nl-NL" sz="2600" b="1" dirty="0" smtClean="0"/>
              <a:t> </a:t>
            </a:r>
            <a:r>
              <a:rPr lang="nl-NL" sz="2600" b="1" dirty="0" err="1" smtClean="0"/>
              <a:t>and</a:t>
            </a:r>
            <a:r>
              <a:rPr lang="nl-NL" sz="2600" b="1" dirty="0" smtClean="0"/>
              <a:t> </a:t>
            </a:r>
            <a:r>
              <a:rPr lang="nl-NL" sz="2600" b="1" dirty="0" err="1" smtClean="0">
                <a:solidFill>
                  <a:srgbClr val="EF8213"/>
                </a:solidFill>
              </a:rPr>
              <a:t>ethnic</a:t>
            </a:r>
            <a:r>
              <a:rPr lang="nl-NL" sz="2600" b="1" dirty="0" smtClean="0">
                <a:solidFill>
                  <a:srgbClr val="EF8213"/>
                </a:solidFill>
              </a:rPr>
              <a:t> </a:t>
            </a:r>
            <a:r>
              <a:rPr lang="nl-NL" sz="2600" b="1" dirty="0" err="1" smtClean="0">
                <a:solidFill>
                  <a:srgbClr val="EF8213"/>
                </a:solidFill>
              </a:rPr>
              <a:t>minorities</a:t>
            </a:r>
            <a:endParaRPr lang="nl-NL" sz="2600" b="1" dirty="0" smtClean="0">
              <a:solidFill>
                <a:srgbClr val="EF8213"/>
              </a:solidFill>
            </a:endParaRPr>
          </a:p>
          <a:p>
            <a:endParaRPr lang="nl-NL" sz="2600" b="1" dirty="0"/>
          </a:p>
          <a:p>
            <a:r>
              <a:rPr lang="nl-NL" sz="2600" b="1" dirty="0" err="1" smtClean="0"/>
              <a:t>Academic</a:t>
            </a:r>
            <a:r>
              <a:rPr lang="nl-NL" sz="2600" b="1" dirty="0" smtClean="0"/>
              <a:t> </a:t>
            </a:r>
            <a:r>
              <a:rPr lang="nl-NL" sz="2600" b="1" dirty="0" err="1" smtClean="0"/>
              <a:t>institutions</a:t>
            </a:r>
            <a:r>
              <a:rPr lang="nl-NL" sz="2600" b="1" dirty="0" smtClean="0"/>
              <a:t> </a:t>
            </a:r>
            <a:r>
              <a:rPr lang="nl-NL" sz="2600" b="1" dirty="0" err="1" smtClean="0"/>
              <a:t>should</a:t>
            </a:r>
            <a:r>
              <a:rPr lang="nl-NL" sz="2600" b="1" dirty="0" smtClean="0"/>
              <a:t> </a:t>
            </a:r>
            <a:r>
              <a:rPr lang="nl-NL" sz="2600" b="1" dirty="0" err="1" smtClean="0"/>
              <a:t>consider</a:t>
            </a:r>
            <a:r>
              <a:rPr lang="nl-NL" sz="2600" b="1" dirty="0" smtClean="0"/>
              <a:t> </a:t>
            </a:r>
            <a:r>
              <a:rPr lang="nl-NL" sz="2600" b="1" dirty="0" err="1" smtClean="0"/>
              <a:t>using</a:t>
            </a:r>
            <a:r>
              <a:rPr lang="nl-NL" sz="2600" b="1" dirty="0" smtClean="0"/>
              <a:t> goal-setting </a:t>
            </a:r>
            <a:r>
              <a:rPr lang="nl-NL" sz="2600" b="1" dirty="0" smtClean="0">
                <a:solidFill>
                  <a:srgbClr val="EF8213"/>
                </a:solidFill>
              </a:rPr>
              <a:t>as part of </a:t>
            </a:r>
            <a:r>
              <a:rPr lang="nl-NL" sz="2600" b="1" dirty="0" err="1" smtClean="0">
                <a:solidFill>
                  <a:srgbClr val="EF8213"/>
                </a:solidFill>
              </a:rPr>
              <a:t>their</a:t>
            </a:r>
            <a:r>
              <a:rPr lang="nl-NL" sz="2600" b="1" dirty="0" smtClean="0">
                <a:solidFill>
                  <a:srgbClr val="EF8213"/>
                </a:solidFill>
              </a:rPr>
              <a:t> curriculum</a:t>
            </a:r>
            <a:endParaRPr lang="nl-NL" sz="2600" b="1" dirty="0">
              <a:solidFill>
                <a:srgbClr val="EF82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9682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idx="13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600" b="1" dirty="0" smtClean="0">
                <a:solidFill>
                  <a:srgbClr val="EF8213"/>
                </a:solidFill>
              </a:rPr>
              <a:t>FUTURE ADDITIONS TO GOAL-SETTING</a:t>
            </a:r>
            <a:endParaRPr lang="nl-NL" sz="2600" b="1" dirty="0">
              <a:solidFill>
                <a:srgbClr val="EF8213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400" b="1" dirty="0" smtClean="0"/>
          </a:p>
          <a:p>
            <a:pPr marL="0" indent="0">
              <a:buNone/>
            </a:pPr>
            <a:r>
              <a:rPr lang="nl-NL" sz="2400" b="1" dirty="0" smtClean="0"/>
              <a:t>Goal Diaries</a:t>
            </a:r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r>
              <a:rPr lang="nl-NL" sz="2400" b="1" dirty="0" smtClean="0"/>
              <a:t>Create an online support network:</a:t>
            </a:r>
          </a:p>
          <a:p>
            <a:r>
              <a:rPr lang="nl-NL" sz="2400" dirty="0" smtClean="0"/>
              <a:t>Connect </a:t>
            </a:r>
            <a:r>
              <a:rPr lang="nl-NL" sz="2400" dirty="0" err="1" smtClean="0"/>
              <a:t>with</a:t>
            </a:r>
            <a:r>
              <a:rPr lang="nl-NL" sz="2400" dirty="0" smtClean="0"/>
              <a:t> </a:t>
            </a:r>
            <a:r>
              <a:rPr lang="nl-NL" sz="2400" dirty="0" err="1" smtClean="0"/>
              <a:t>others</a:t>
            </a:r>
            <a:r>
              <a:rPr lang="nl-NL" sz="2400" dirty="0" smtClean="0"/>
              <a:t> </a:t>
            </a:r>
            <a:r>
              <a:rPr lang="nl-NL" sz="2400" dirty="0" err="1" smtClean="0"/>
              <a:t>who</a:t>
            </a:r>
            <a:r>
              <a:rPr lang="nl-NL" sz="2400" dirty="0" smtClean="0"/>
              <a:t> have the </a:t>
            </a:r>
            <a:r>
              <a:rPr lang="nl-NL" sz="2400" dirty="0" err="1" smtClean="0"/>
              <a:t>same</a:t>
            </a:r>
            <a:r>
              <a:rPr lang="nl-NL" sz="2400" dirty="0" smtClean="0"/>
              <a:t> goals </a:t>
            </a:r>
            <a:r>
              <a:rPr lang="nl-NL" sz="2400" dirty="0" err="1" smtClean="0"/>
              <a:t>and</a:t>
            </a:r>
            <a:r>
              <a:rPr lang="nl-NL" sz="2400" dirty="0" smtClean="0"/>
              <a:t>/or </a:t>
            </a:r>
            <a:r>
              <a:rPr lang="nl-NL" sz="2400" dirty="0" err="1" smtClean="0"/>
              <a:t>same</a:t>
            </a:r>
            <a:r>
              <a:rPr lang="nl-NL" sz="2400" dirty="0" smtClean="0"/>
              <a:t> past/present </a:t>
            </a:r>
            <a:r>
              <a:rPr lang="nl-NL" sz="2400" dirty="0" err="1" smtClean="0"/>
              <a:t>experiences</a:t>
            </a:r>
            <a:endParaRPr lang="nl-NL" sz="2400" dirty="0" smtClean="0"/>
          </a:p>
          <a:p>
            <a:r>
              <a:rPr lang="nl-NL" sz="2400" dirty="0" smtClean="0"/>
              <a:t>Achievements for </a:t>
            </a:r>
            <a:r>
              <a:rPr lang="nl-NL" sz="2400" smtClean="0"/>
              <a:t>reaching goals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b="1" dirty="0" smtClean="0"/>
              <a:t>Ongoing journaling of significant (life) events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427103905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2284" y="324247"/>
            <a:ext cx="8332404" cy="642942"/>
          </a:xfrm>
        </p:spPr>
        <p:txBody>
          <a:bodyPr/>
          <a:lstStyle/>
          <a:p>
            <a:pPr algn="ctr"/>
            <a:r>
              <a:rPr lang="en-US" b="1" dirty="0" smtClean="0"/>
              <a:t>Contact study success</a:t>
            </a:r>
            <a:endParaRPr lang="nl-NL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86260" y="1548383"/>
            <a:ext cx="8358246" cy="5072098"/>
          </a:xfrm>
        </p:spPr>
        <p:txBody>
          <a:bodyPr/>
          <a:lstStyle/>
          <a:p>
            <a:pPr marL="342900" indent="-342900" algn="ctr">
              <a:defRPr/>
            </a:pPr>
            <a:endParaRPr lang="en-US" sz="2400" dirty="0">
              <a:ea typeface="MS PGothic" pitchFamily="34" charset="-128"/>
            </a:endParaRPr>
          </a:p>
          <a:p>
            <a:pPr marL="0" indent="0" algn="ctr"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PGothic" pitchFamily="34" charset="-128"/>
              </a:rPr>
              <a:t>Dr .Michaéla Schippers</a:t>
            </a:r>
          </a:p>
          <a:p>
            <a:pPr marL="0" indent="0" algn="ctr">
              <a:buNone/>
              <a:defRPr/>
            </a:pPr>
            <a:endParaRPr lang="en-US" sz="2400" dirty="0" smtClean="0">
              <a:ea typeface="MS PGothic" pitchFamily="34" charset="-128"/>
            </a:endParaRPr>
          </a:p>
          <a:p>
            <a:pPr marL="0" indent="0" algn="ctr">
              <a:buNone/>
              <a:defRPr/>
            </a:pPr>
            <a:r>
              <a:rPr lang="en-US" dirty="0" smtClean="0">
                <a:ea typeface="MS PGothic" pitchFamily="34" charset="-128"/>
              </a:rPr>
              <a:t>Department </a:t>
            </a:r>
            <a:r>
              <a:rPr lang="en-US" dirty="0">
                <a:ea typeface="MS PGothic" pitchFamily="34" charset="-128"/>
              </a:rPr>
              <a:t>of Technology &amp; Operations </a:t>
            </a:r>
            <a:r>
              <a:rPr lang="en-US" dirty="0" smtClean="0">
                <a:ea typeface="MS PGothic" pitchFamily="34" charset="-128"/>
              </a:rPr>
              <a:t>Management</a:t>
            </a:r>
          </a:p>
          <a:p>
            <a:pPr marL="0" indent="0" algn="ctr">
              <a:buNone/>
              <a:defRPr/>
            </a:pPr>
            <a:r>
              <a:rPr lang="en-US" dirty="0" smtClean="0">
                <a:ea typeface="MS PGothic" pitchFamily="34" charset="-128"/>
              </a:rPr>
              <a:t>Rotterdam </a:t>
            </a:r>
            <a:r>
              <a:rPr lang="en-US" dirty="0">
                <a:ea typeface="MS PGothic" pitchFamily="34" charset="-128"/>
              </a:rPr>
              <a:t>School of Management</a:t>
            </a:r>
          </a:p>
          <a:p>
            <a:pPr marL="0" indent="0" algn="ctr">
              <a:buNone/>
              <a:defRPr/>
            </a:pPr>
            <a:r>
              <a:rPr lang="en-US" dirty="0">
                <a:ea typeface="MS PGothic" pitchFamily="34" charset="-128"/>
              </a:rPr>
              <a:t>Erasmus University</a:t>
            </a:r>
          </a:p>
          <a:p>
            <a:pPr marL="0" indent="0" algn="ctr">
              <a:buNone/>
              <a:defRPr/>
            </a:pPr>
            <a:r>
              <a:rPr lang="en-US" dirty="0">
                <a:ea typeface="MS PGothic" pitchFamily="34" charset="-128"/>
              </a:rPr>
              <a:t>Burg. Oudlaan 50, Room </a:t>
            </a:r>
            <a:r>
              <a:rPr lang="en-US" dirty="0" smtClean="0">
                <a:ea typeface="MS PGothic" pitchFamily="34" charset="-128"/>
              </a:rPr>
              <a:t>T9-50 </a:t>
            </a:r>
            <a:endParaRPr lang="en-US" dirty="0">
              <a:ea typeface="MS PGothic" pitchFamily="34" charset="-128"/>
            </a:endParaRPr>
          </a:p>
          <a:p>
            <a:pPr marL="0" indent="0" algn="ctr">
              <a:buNone/>
              <a:defRPr/>
            </a:pPr>
            <a:r>
              <a:rPr lang="en-US" dirty="0">
                <a:ea typeface="MS PGothic" pitchFamily="34" charset="-128"/>
              </a:rPr>
              <a:t>3062 PA  Rotterdam</a:t>
            </a:r>
          </a:p>
          <a:p>
            <a:pPr marL="0" indent="0" algn="ctr">
              <a:buNone/>
              <a:defRPr/>
            </a:pPr>
            <a:r>
              <a:rPr lang="en-US" dirty="0">
                <a:ea typeface="MS PGothic" pitchFamily="34" charset="-128"/>
              </a:rPr>
              <a:t>The Netherlands |Tel +31 (0)10 408 1892</a:t>
            </a:r>
          </a:p>
          <a:p>
            <a:pPr marL="342900" indent="-342900" algn="ctr">
              <a:defRPr/>
            </a:pPr>
            <a:endParaRPr lang="en-US" dirty="0">
              <a:ea typeface="MS PGothic" pitchFamily="34" charset="-128"/>
            </a:endParaRPr>
          </a:p>
          <a:p>
            <a:pPr marL="0" indent="0" algn="ctr">
              <a:buNone/>
              <a:defRPr/>
            </a:pPr>
            <a:r>
              <a:rPr lang="en-US" dirty="0">
                <a:ea typeface="MS PGothic" pitchFamily="34" charset="-128"/>
              </a:rPr>
              <a:t>e-mail: </a:t>
            </a:r>
            <a:r>
              <a:rPr lang="nl-NL" u="sng" dirty="0">
                <a:ea typeface="MS PGothic" pitchFamily="34" charset="-128"/>
                <a:hlinkClick r:id="rId2"/>
              </a:rPr>
              <a:t>mschippers@rsm.nl</a:t>
            </a:r>
            <a:r>
              <a:rPr lang="en-US" dirty="0">
                <a:ea typeface="MS PGothic" pitchFamily="34" charset="-128"/>
              </a:rPr>
              <a:t> </a:t>
            </a:r>
            <a:r>
              <a:rPr lang="en-US" dirty="0" smtClean="0">
                <a:ea typeface="MS PGothic" pitchFamily="34" charset="-128"/>
              </a:rPr>
              <a:t>| </a:t>
            </a:r>
            <a:r>
              <a:rPr lang="nl-NL" u="sng" dirty="0" smtClean="0">
                <a:ea typeface="MS PGothic" pitchFamily="34" charset="-128"/>
                <a:hlinkClick r:id="rId3"/>
              </a:rPr>
              <a:t>www.rsm.nl</a:t>
            </a:r>
            <a:r>
              <a:rPr lang="nl-NL" u="sng" dirty="0" smtClean="0">
                <a:ea typeface="MS PGothic" pitchFamily="34" charset="-128"/>
              </a:rPr>
              <a:t> </a:t>
            </a:r>
          </a:p>
          <a:p>
            <a:pPr marL="0" indent="0" algn="ctr">
              <a:buNone/>
              <a:defRPr/>
            </a:pPr>
            <a:r>
              <a:rPr lang="nl-NL" u="sng" dirty="0" smtClean="0">
                <a:ea typeface="MS PGothic" pitchFamily="34" charset="-128"/>
              </a:rPr>
              <a:t>studysuccess@rsm.nl</a:t>
            </a:r>
            <a:endParaRPr lang="nl-NL" dirty="0">
              <a:ea typeface="MS PGothic" pitchFamily="34" charset="-128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3236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wit_achterkant_liggend_ENG_vervo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5257" cy="756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3"/>
          <p:cNvSpPr txBox="1">
            <a:spLocks/>
          </p:cNvSpPr>
          <p:nvPr/>
        </p:nvSpPr>
        <p:spPr bwMode="auto">
          <a:xfrm>
            <a:off x="534670" y="302802"/>
            <a:ext cx="9624060" cy="12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endParaRPr lang="nl-NL" altLang="nl-NL" sz="3700">
              <a:solidFill>
                <a:schemeClr val="tx2"/>
              </a:solidFill>
              <a:ea typeface="Osaka" pitchFamily="16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6743" y="367561"/>
            <a:ext cx="9624060" cy="12602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287" tIns="52144" rIns="104287" bIns="52144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Osaka" pitchFamily="16" charset="-128"/>
              </a:rPr>
              <a:t>References</a:t>
            </a:r>
            <a:r>
              <a:rPr lang="en-US" sz="6800" b="1" dirty="0">
                <a:effectLst>
                  <a:outerShdw blurRad="38100" dist="38100" dir="2700000" algn="tl">
                    <a:srgbClr val="C0C0C0"/>
                  </a:outerShdw>
                </a:effectLst>
                <a:ea typeface="Osaka" pitchFamily="16" charset="-128"/>
              </a:rPr>
              <a:t/>
            </a:r>
            <a:br>
              <a:rPr lang="en-US" sz="6800" b="1" dirty="0">
                <a:effectLst>
                  <a:outerShdw blurRad="38100" dist="38100" dir="2700000" algn="tl">
                    <a:srgbClr val="C0C0C0"/>
                  </a:outerShdw>
                </a:effectLst>
                <a:ea typeface="Osaka" pitchFamily="16" charset="-128"/>
              </a:rPr>
            </a:br>
            <a:endParaRPr lang="en-US" sz="1800" b="1" dirty="0">
              <a:ea typeface="Osaka" pitchFamily="16" charset="-128"/>
            </a:endParaRPr>
          </a:p>
        </p:txBody>
      </p:sp>
      <p:sp>
        <p:nvSpPr>
          <p:cNvPr id="39941" name="Content Placeholder 2"/>
          <p:cNvSpPr txBox="1">
            <a:spLocks/>
          </p:cNvSpPr>
          <p:nvPr/>
        </p:nvSpPr>
        <p:spPr bwMode="auto">
          <a:xfrm>
            <a:off x="1026221" y="1563012"/>
            <a:ext cx="9347443" cy="545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nl-NL" sz="2000" dirty="0" err="1" smtClean="0">
                <a:solidFill>
                  <a:schemeClr val="accent3">
                    <a:lumMod val="50000"/>
                    <a:lumOff val="50000"/>
                  </a:schemeClr>
                </a:solidFill>
              </a:rPr>
              <a:t>Schippers</a:t>
            </a:r>
            <a:r>
              <a:rPr lang="en-US" altLang="nl-NL" sz="2000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, M. C., &amp; </a:t>
            </a:r>
            <a:r>
              <a:rPr lang="en-US" altLang="nl-NL" sz="2000" dirty="0" err="1">
                <a:solidFill>
                  <a:schemeClr val="accent3">
                    <a:lumMod val="50000"/>
                    <a:lumOff val="50000"/>
                  </a:schemeClr>
                </a:solidFill>
              </a:rPr>
              <a:t>Scheepers</a:t>
            </a:r>
            <a:r>
              <a:rPr lang="en-US" altLang="nl-NL" sz="2000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, A. W. &amp; Peterson, J. B. (2015). A scalable goal-setting intervention closes both the gender and minority achievement gap</a:t>
            </a:r>
            <a:r>
              <a:rPr lang="en-US" altLang="nl-NL" sz="20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. Palgrave Communications 1:</a:t>
            </a:r>
            <a:r>
              <a:rPr lang="en-US" altLang="nl-NL" sz="2000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15014. </a:t>
            </a:r>
            <a:r>
              <a:rPr lang="en-US" altLang="nl-NL" sz="2000" dirty="0" err="1">
                <a:solidFill>
                  <a:schemeClr val="accent3">
                    <a:lumMod val="50000"/>
                    <a:lumOff val="50000"/>
                  </a:schemeClr>
                </a:solidFill>
              </a:rPr>
              <a:t>doi</a:t>
            </a:r>
            <a:r>
              <a:rPr lang="en-US" altLang="nl-NL" sz="2000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: 10.1057/palcomms.2015.14</a:t>
            </a:r>
          </a:p>
          <a:p>
            <a:endParaRPr lang="en-US" altLang="nl-NL" sz="800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  <a:p>
            <a:r>
              <a:rPr lang="en-US" altLang="nl-NL" sz="2000" dirty="0" err="1">
                <a:solidFill>
                  <a:schemeClr val="accent3">
                    <a:lumMod val="50000"/>
                    <a:lumOff val="50000"/>
                  </a:schemeClr>
                </a:solidFill>
              </a:rPr>
              <a:t>Schippers</a:t>
            </a:r>
            <a:r>
              <a:rPr lang="en-US" altLang="nl-NL" sz="2000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, M. C., Scheepers, A., </a:t>
            </a:r>
            <a:r>
              <a:rPr lang="en-US" altLang="nl-NL" sz="2000" dirty="0" err="1">
                <a:solidFill>
                  <a:schemeClr val="accent3">
                    <a:lumMod val="50000"/>
                    <a:lumOff val="50000"/>
                  </a:schemeClr>
                </a:solidFill>
              </a:rPr>
              <a:t>Morisano</a:t>
            </a:r>
            <a:r>
              <a:rPr lang="en-US" altLang="nl-NL" sz="2000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, D. &amp; Locke, E. L. &amp; </a:t>
            </a:r>
            <a:br>
              <a:rPr lang="en-US" altLang="nl-NL" sz="2000" dirty="0">
                <a:solidFill>
                  <a:schemeClr val="accent3">
                    <a:lumMod val="50000"/>
                    <a:lumOff val="50000"/>
                  </a:schemeClr>
                </a:solidFill>
              </a:rPr>
            </a:br>
            <a:r>
              <a:rPr lang="en-US" altLang="nl-NL" sz="2000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Peterson, J. B. </a:t>
            </a:r>
            <a:r>
              <a:rPr lang="en-US" altLang="nl-NL" sz="2000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(</a:t>
            </a:r>
            <a:r>
              <a:rPr lang="en-US" altLang="nl-NL" sz="2000" dirty="0" smtClean="0">
                <a:solidFill>
                  <a:schemeClr val="accent3">
                    <a:lumMod val="50000"/>
                    <a:lumOff val="50000"/>
                  </a:schemeClr>
                </a:solidFill>
              </a:rPr>
              <a:t>2016). </a:t>
            </a:r>
            <a:r>
              <a:rPr lang="en-US" sz="20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Enhancing student retention and academic performance: the effects of guided reflection on goals</a:t>
            </a:r>
            <a:r>
              <a:rPr lang="en-US" sz="2000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2000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Working </a:t>
            </a:r>
            <a:r>
              <a:rPr lang="en-US" sz="2000" dirty="0" smtClean="0">
                <a:solidFill>
                  <a:schemeClr val="accent3">
                    <a:lumMod val="50000"/>
                    <a:lumOff val="50000"/>
                  </a:schemeClr>
                </a:solidFill>
              </a:rPr>
              <a:t>paper.</a:t>
            </a:r>
          </a:p>
          <a:p>
            <a:endParaRPr lang="en-US" sz="2000" dirty="0" smtClean="0">
              <a:solidFill>
                <a:schemeClr val="accent3">
                  <a:lumMod val="50000"/>
                  <a:lumOff val="50000"/>
                </a:schemeClr>
              </a:solidFill>
            </a:endParaRPr>
          </a:p>
          <a:p>
            <a:r>
              <a:rPr lang="en-US" sz="2000" dirty="0" err="1">
                <a:solidFill>
                  <a:schemeClr val="accent3">
                    <a:lumMod val="50000"/>
                    <a:lumOff val="50000"/>
                  </a:schemeClr>
                </a:solidFill>
              </a:rPr>
              <a:t>Schippers</a:t>
            </a:r>
            <a:r>
              <a:rPr lang="en-US" sz="2000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, M. C. (2014). Social loafing tendencies and team performance: The </a:t>
            </a:r>
            <a:r>
              <a:rPr lang="en-US" sz="2000" dirty="0" smtClean="0">
                <a:solidFill>
                  <a:schemeClr val="accent3">
                    <a:lumMod val="50000"/>
                    <a:lumOff val="50000"/>
                  </a:schemeClr>
                </a:solidFill>
              </a:rPr>
              <a:t>compensating </a:t>
            </a:r>
            <a:r>
              <a:rPr lang="en-US" sz="2000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effect of agreeableness and conscientiousness. </a:t>
            </a:r>
            <a:r>
              <a:rPr lang="en-US" sz="20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Academy of Management Learning &amp; </a:t>
            </a:r>
            <a:r>
              <a:rPr lang="nl-NL" sz="2000" i="1" dirty="0" smtClean="0">
                <a:solidFill>
                  <a:schemeClr val="accent3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0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Education, 13 (1), </a:t>
            </a:r>
            <a:r>
              <a:rPr lang="nl-NL" sz="2000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62-81</a:t>
            </a:r>
            <a:r>
              <a:rPr lang="nl-NL" sz="20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, </a:t>
            </a:r>
            <a:r>
              <a:rPr lang="nl-NL" sz="2000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doi: </a:t>
            </a:r>
            <a:r>
              <a:rPr lang="nl-NL" sz="2000" dirty="0" smtClean="0">
                <a:solidFill>
                  <a:schemeClr val="accent3">
                    <a:lumMod val="50000"/>
                    <a:lumOff val="50000"/>
                  </a:schemeClr>
                </a:solidFill>
              </a:rPr>
              <a:t>10.5465/amle.2012.0191</a:t>
            </a:r>
            <a:r>
              <a:rPr lang="nl-NL" sz="2000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 </a:t>
            </a:r>
            <a:endParaRPr lang="en-US" sz="800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  <a:p>
            <a:r>
              <a:rPr lang="nl-NL" sz="2000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Schippers, M. C., Homan, A. C., &amp; van Knippenberg, D. (2013).</a:t>
            </a:r>
            <a:r>
              <a:rPr lang="nl-NL" sz="20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To reflect or not to </a:t>
            </a:r>
            <a:r>
              <a:rPr lang="en-US" sz="2000" dirty="0" smtClean="0">
                <a:solidFill>
                  <a:schemeClr val="accent3">
                    <a:lumMod val="50000"/>
                    <a:lumOff val="50000"/>
                  </a:schemeClr>
                </a:solidFill>
              </a:rPr>
              <a:t>reflect: Prior </a:t>
            </a:r>
            <a:r>
              <a:rPr lang="en-US" sz="2000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team performance as a boundary condition of the effects of reflexivity on learning </a:t>
            </a:r>
            <a:r>
              <a:rPr lang="en-US" sz="2000" dirty="0" smtClean="0">
                <a:solidFill>
                  <a:schemeClr val="accent3">
                    <a:lumMod val="50000"/>
                    <a:lumOff val="50000"/>
                  </a:schemeClr>
                </a:solidFill>
              </a:rPr>
              <a:t>and final </a:t>
            </a:r>
            <a:r>
              <a:rPr lang="en-US" sz="2000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team performance. </a:t>
            </a:r>
            <a:r>
              <a:rPr lang="en-GB" sz="20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Journal of Organizational </a:t>
            </a:r>
            <a:r>
              <a:rPr lang="en-GB" sz="2000" i="1" dirty="0" err="1">
                <a:solidFill>
                  <a:schemeClr val="accent3">
                    <a:lumMod val="50000"/>
                    <a:lumOff val="50000"/>
                  </a:schemeClr>
                </a:solidFill>
              </a:rPr>
              <a:t>Behavior</a:t>
            </a:r>
            <a:r>
              <a:rPr lang="en-GB" sz="20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, 34</a:t>
            </a:r>
            <a:r>
              <a:rPr lang="en-GB" sz="2000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, 6-23. </a:t>
            </a:r>
            <a:r>
              <a:rPr lang="en-GB" sz="2000" dirty="0" smtClean="0">
                <a:solidFill>
                  <a:schemeClr val="accent3">
                    <a:lumMod val="50000"/>
                    <a:lumOff val="50000"/>
                  </a:schemeClr>
                </a:solidFill>
              </a:rPr>
              <a:t>doi:10.1002/job.1784</a:t>
            </a:r>
            <a:endParaRPr lang="en-US" altLang="nl-NL" sz="2300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  <a:p>
            <a:endParaRPr lang="en-US" altLang="nl-NL" sz="2300" dirty="0">
              <a:ea typeface="Osaka" pitchFamily="16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6532810"/>
            <a:ext cx="10693400" cy="632197"/>
          </a:xfrm>
        </p:spPr>
        <p:txBody>
          <a:bodyPr/>
          <a:lstStyle/>
          <a:p>
            <a:pPr marL="0" indent="0" algn="ctr">
              <a:buNone/>
            </a:pPr>
            <a:r>
              <a:rPr lang="nl-NL" sz="2400" dirty="0">
                <a:hlinkClick r:id="rId2"/>
              </a:rPr>
              <a:t>h</a:t>
            </a:r>
            <a:r>
              <a:rPr lang="nl-NL" sz="2400" dirty="0" smtClean="0">
                <a:hlinkClick r:id="rId2"/>
              </a:rPr>
              <a:t>ttps</a:t>
            </a:r>
            <a:r>
              <a:rPr lang="nl-NL" sz="2400" dirty="0">
                <a:hlinkClick r:id="rId2"/>
              </a:rPr>
              <a:t>://www.youtube.com/watch?v=2GkJ3xARKXo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476" y="1034519"/>
            <a:ext cx="4039164" cy="6382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02" y="1999208"/>
            <a:ext cx="8087854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600" b="1" dirty="0" smtClean="0">
                <a:solidFill>
                  <a:srgbClr val="EF8213"/>
                </a:solidFill>
              </a:rPr>
              <a:t>THE GOAL-SETTING PROGRAMME</a:t>
            </a:r>
            <a:endParaRPr lang="nl-NL" sz="2600" b="1" dirty="0">
              <a:solidFill>
                <a:srgbClr val="EF8213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 err="1" smtClean="0"/>
              <a:t>Intervention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created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combat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two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problems</a:t>
            </a:r>
            <a:r>
              <a:rPr lang="nl-NL" sz="2400" b="1" dirty="0" smtClean="0"/>
              <a:t> at RSM:</a:t>
            </a:r>
          </a:p>
          <a:p>
            <a:r>
              <a:rPr lang="nl-NL" sz="2400" dirty="0" smtClean="0"/>
              <a:t>High drop-out </a:t>
            </a:r>
            <a:r>
              <a:rPr lang="nl-NL" sz="2400" dirty="0" err="1" smtClean="0"/>
              <a:t>rates</a:t>
            </a:r>
            <a:r>
              <a:rPr lang="nl-NL" sz="2400" dirty="0"/>
              <a:t> </a:t>
            </a:r>
            <a:r>
              <a:rPr lang="nl-NL" sz="2400" dirty="0" smtClean="0"/>
              <a:t>of 50%</a:t>
            </a:r>
          </a:p>
          <a:p>
            <a:r>
              <a:rPr lang="nl-NL" sz="2400" dirty="0" smtClean="0"/>
              <a:t>Large </a:t>
            </a:r>
            <a:r>
              <a:rPr lang="nl-NL" sz="2400" dirty="0" err="1" smtClean="0"/>
              <a:t>differences</a:t>
            </a:r>
            <a:r>
              <a:rPr lang="nl-NL" sz="2400" dirty="0" smtClean="0"/>
              <a:t> in performance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b="1" dirty="0" err="1" smtClean="0"/>
              <a:t>Causes</a:t>
            </a:r>
            <a:r>
              <a:rPr lang="nl-NL" sz="2400" b="1" dirty="0" smtClean="0"/>
              <a:t>:</a:t>
            </a:r>
          </a:p>
          <a:p>
            <a:r>
              <a:rPr lang="nl-NL" sz="2400" dirty="0" err="1" smtClean="0"/>
              <a:t>Students</a:t>
            </a:r>
            <a:r>
              <a:rPr lang="nl-NL" sz="2400" dirty="0" smtClean="0"/>
              <a:t> </a:t>
            </a:r>
            <a:r>
              <a:rPr lang="nl-NL" sz="2400" dirty="0" err="1" smtClean="0"/>
              <a:t>unsure</a:t>
            </a:r>
            <a:r>
              <a:rPr lang="nl-NL" sz="2400" dirty="0" smtClean="0"/>
              <a:t> </a:t>
            </a:r>
            <a:r>
              <a:rPr lang="nl-NL" sz="2400" dirty="0" err="1" smtClean="0"/>
              <a:t>about</a:t>
            </a:r>
            <a:r>
              <a:rPr lang="nl-NL" sz="2400" dirty="0" smtClean="0"/>
              <a:t> goals, no </a:t>
            </a:r>
            <a:r>
              <a:rPr lang="nl-NL" sz="2400" dirty="0" err="1" smtClean="0"/>
              <a:t>deliberate</a:t>
            </a:r>
            <a:r>
              <a:rPr lang="nl-NL" sz="2400" dirty="0" smtClean="0"/>
              <a:t> </a:t>
            </a:r>
            <a:r>
              <a:rPr lang="nl-NL" sz="2400" dirty="0" err="1" smtClean="0"/>
              <a:t>choices</a:t>
            </a:r>
            <a:endParaRPr lang="nl-NL" sz="2400" dirty="0" smtClean="0"/>
          </a:p>
          <a:p>
            <a:r>
              <a:rPr lang="nl-NL" sz="2400" dirty="0" smtClean="0"/>
              <a:t>Low </a:t>
            </a:r>
            <a:r>
              <a:rPr lang="nl-NL" sz="2400" dirty="0" err="1" smtClean="0"/>
              <a:t>motivation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low </a:t>
            </a:r>
            <a:r>
              <a:rPr lang="nl-NL" sz="2400" dirty="0" err="1" smtClean="0"/>
              <a:t>study</a:t>
            </a:r>
            <a:r>
              <a:rPr lang="nl-NL" sz="2400" dirty="0" smtClean="0"/>
              <a:t> performance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b="1" dirty="0" err="1" smtClean="0"/>
              <a:t>Reasons</a:t>
            </a:r>
            <a:r>
              <a:rPr lang="nl-NL" sz="2400" b="1" dirty="0" smtClean="0"/>
              <a:t>:</a:t>
            </a:r>
          </a:p>
          <a:p>
            <a:r>
              <a:rPr lang="nl-NL" sz="2400" dirty="0" err="1" smtClean="0"/>
              <a:t>Individuals</a:t>
            </a:r>
            <a:r>
              <a:rPr lang="nl-NL" sz="2400" dirty="0" smtClean="0"/>
              <a:t> </a:t>
            </a:r>
            <a:r>
              <a:rPr lang="nl-NL" sz="2400" dirty="0" err="1" smtClean="0"/>
              <a:t>with</a:t>
            </a:r>
            <a:r>
              <a:rPr lang="nl-NL" sz="2400" dirty="0" smtClean="0"/>
              <a:t> </a:t>
            </a:r>
            <a:r>
              <a:rPr lang="nl-NL" sz="2400" dirty="0" err="1" smtClean="0"/>
              <a:t>clear</a:t>
            </a:r>
            <a:r>
              <a:rPr lang="nl-NL" sz="2400" dirty="0" smtClean="0"/>
              <a:t> goals are more </a:t>
            </a:r>
            <a:r>
              <a:rPr lang="nl-NL" sz="2400" dirty="0" err="1" smtClean="0"/>
              <a:t>able</a:t>
            </a:r>
            <a:r>
              <a:rPr lang="nl-NL" sz="2400" dirty="0" smtClean="0"/>
              <a:t> </a:t>
            </a:r>
            <a:r>
              <a:rPr lang="nl-NL" sz="2400" dirty="0" err="1" smtClean="0"/>
              <a:t>to</a:t>
            </a:r>
            <a:r>
              <a:rPr lang="nl-NL" sz="2400" dirty="0" smtClean="0"/>
              <a:t> direct attention </a:t>
            </a:r>
            <a:r>
              <a:rPr lang="nl-NL" sz="2400" dirty="0" err="1" smtClean="0"/>
              <a:t>and</a:t>
            </a:r>
            <a:r>
              <a:rPr lang="nl-NL" sz="2400" dirty="0" smtClean="0"/>
              <a:t> effort </a:t>
            </a:r>
            <a:r>
              <a:rPr lang="nl-NL" sz="2400" dirty="0" err="1" smtClean="0"/>
              <a:t>to</a:t>
            </a:r>
            <a:r>
              <a:rPr lang="nl-NL" sz="2400" dirty="0" smtClean="0"/>
              <a:t> goal-relevant </a:t>
            </a:r>
            <a:r>
              <a:rPr lang="nl-NL" sz="2400" dirty="0" err="1" smtClean="0"/>
              <a:t>activities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96600354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andtales.com/hdt-content/uploads/2013/01/ThePurposeofL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81" y="154962"/>
            <a:ext cx="5220980" cy="326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kigaiway.com/wp-content/themes/clockstone/theme/classes/timthumb.php?src=http://www.ikigaiway.com/wp-content/uploads/2011/07/bestofikigai_bookcover.png&amp;w=200&amp;h=200&amp;zc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8" y="38387"/>
            <a:ext cx="3710544" cy="349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eehunter.com/wp-content/uploads/2012/12/DSC_1776_gran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959" y="3542455"/>
            <a:ext cx="6303483" cy="395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2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 err="1" smtClean="0"/>
              <a:t>IkiGaI</a:t>
            </a:r>
            <a:r>
              <a:rPr lang="nl-NL" sz="3600" b="1" dirty="0" smtClean="0"/>
              <a:t>  - goal-setting</a:t>
            </a:r>
            <a:endParaRPr lang="nl-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148" y="1332360"/>
            <a:ext cx="9894565" cy="523195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</a:t>
            </a:r>
            <a:r>
              <a:rPr lang="en-US" sz="2800" dirty="0" smtClean="0"/>
              <a:t>eople </a:t>
            </a:r>
            <a:r>
              <a:rPr lang="en-US" sz="2800" dirty="0"/>
              <a:t>with a strong sense of </a:t>
            </a:r>
            <a:r>
              <a:rPr lang="en-US" sz="2800" dirty="0" smtClean="0"/>
              <a:t>purpose have: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800" dirty="0" smtClean="0"/>
              <a:t>- Boosted </a:t>
            </a:r>
            <a:r>
              <a:rPr lang="en-US" sz="2800" dirty="0"/>
              <a:t>immune </a:t>
            </a:r>
            <a:r>
              <a:rPr lang="en-US" sz="2800" dirty="0" smtClean="0"/>
              <a:t>systems</a:t>
            </a:r>
          </a:p>
          <a:p>
            <a:pPr marL="0" indent="0">
              <a:buNone/>
            </a:pPr>
            <a:r>
              <a:rPr lang="en-US" sz="2800" dirty="0" smtClean="0"/>
              <a:t>- Lower </a:t>
            </a:r>
            <a:r>
              <a:rPr lang="en-US" sz="2800" dirty="0"/>
              <a:t>stress </a:t>
            </a:r>
            <a:r>
              <a:rPr lang="en-US" sz="2800" dirty="0" smtClean="0"/>
              <a:t>hormones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900" i="1" dirty="0" smtClean="0"/>
          </a:p>
          <a:p>
            <a:pPr marL="0" indent="0">
              <a:buNone/>
            </a:pPr>
            <a:r>
              <a:rPr lang="en-US" sz="2400" i="1" dirty="0" smtClean="0"/>
              <a:t>And:</a:t>
            </a:r>
          </a:p>
          <a:p>
            <a:pPr marL="0" indent="0">
              <a:buNone/>
            </a:pPr>
            <a:r>
              <a:rPr lang="en-US" sz="2400" dirty="0" smtClean="0"/>
              <a:t>Are </a:t>
            </a:r>
            <a:r>
              <a:rPr lang="en-US" sz="2400" dirty="0"/>
              <a:t>able to grapple with the difficulties of </a:t>
            </a:r>
            <a:r>
              <a:rPr lang="en-US" sz="2400" dirty="0" smtClean="0"/>
              <a:t>life</a:t>
            </a:r>
          </a:p>
          <a:p>
            <a:pPr marL="0" indent="0">
              <a:buNone/>
            </a:pPr>
            <a:r>
              <a:rPr lang="en-US" sz="2400" dirty="0" smtClean="0"/>
              <a:t>Live longer</a:t>
            </a:r>
          </a:p>
          <a:p>
            <a:r>
              <a:rPr lang="en-US" sz="2000" dirty="0" smtClean="0"/>
              <a:t>Nowadays more attention to life goals</a:t>
            </a:r>
          </a:p>
          <a:p>
            <a:r>
              <a:rPr lang="en-US" sz="2000" dirty="0" smtClean="0"/>
              <a:t>goal-setting</a:t>
            </a:r>
            <a:r>
              <a:rPr lang="en-US" sz="2000" dirty="0"/>
              <a:t> </a:t>
            </a:r>
            <a:r>
              <a:rPr lang="en-US" sz="2000" dirty="0" smtClean="0"/>
              <a:t>seen an important skill</a:t>
            </a:r>
            <a:endParaRPr lang="nl-NL" sz="2000" dirty="0"/>
          </a:p>
        </p:txBody>
      </p:sp>
      <p:sp>
        <p:nvSpPr>
          <p:cNvPr id="4" name="Rectangle 3"/>
          <p:cNvSpPr/>
          <p:nvPr/>
        </p:nvSpPr>
        <p:spPr>
          <a:xfrm>
            <a:off x="1922026" y="7177629"/>
            <a:ext cx="8771374" cy="351546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nl-NL" sz="1600" dirty="0"/>
              <a:t>http://ngm.nationalgeographic.com/ngm/longevity/1108/daily_vid.html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85" y="1836415"/>
            <a:ext cx="5112568" cy="347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0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2600" b="1" dirty="0" smtClean="0">
                <a:solidFill>
                  <a:srgbClr val="EF8213"/>
                </a:solidFill>
              </a:rPr>
              <a:t>THE GOAL-SETTING INTERVENTION</a:t>
            </a:r>
            <a:endParaRPr lang="nl-NL" sz="2600" b="1" dirty="0">
              <a:solidFill>
                <a:srgbClr val="EF8213"/>
              </a:solidFill>
            </a:endParaRPr>
          </a:p>
        </p:txBody>
      </p:sp>
      <p:sp>
        <p:nvSpPr>
          <p:cNvPr id="13" name="Tijdelijke aanduiding voor tekst 12"/>
          <p:cNvSpPr txBox="1">
            <a:spLocks/>
          </p:cNvSpPr>
          <p:nvPr/>
        </p:nvSpPr>
        <p:spPr bwMode="auto">
          <a:xfrm>
            <a:off x="1060248" y="1620391"/>
            <a:ext cx="4724775" cy="70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rgbClr val="00275D"/>
                </a:solidFill>
                <a:latin typeface="+mn-lt"/>
                <a:ea typeface="+mn-ea"/>
                <a:cs typeface="+mn-cs"/>
              </a:defRPr>
            </a:lvl1pPr>
            <a:lvl2pPr marL="846138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rgbClr val="00275D"/>
                </a:solidFill>
                <a:latin typeface="+mn-lt"/>
                <a:cs typeface="+mn-cs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0275D"/>
                </a:solidFill>
                <a:latin typeface="+mn-lt"/>
                <a:cs typeface="+mn-cs"/>
              </a:defRPr>
            </a:lvl3pPr>
            <a:lvl4pPr marL="1824038" indent="-263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rgbClr val="00275D"/>
                </a:solidFill>
                <a:latin typeface="+mn-lt"/>
                <a:cs typeface="+mn-cs"/>
              </a:defRPr>
            </a:lvl4pPr>
            <a:lvl5pPr marL="2344738" indent="-258763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rgbClr val="00275D"/>
                </a:solidFill>
                <a:latin typeface="+mn-lt"/>
                <a:cs typeface="+mn-cs"/>
              </a:defRPr>
            </a:lvl5pPr>
            <a:lvl6pPr marL="2801938" indent="-258763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rgbClr val="00275D"/>
                </a:solidFill>
                <a:latin typeface="+mn-lt"/>
                <a:cs typeface="+mn-cs"/>
              </a:defRPr>
            </a:lvl6pPr>
            <a:lvl7pPr marL="3259138" indent="-258763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rgbClr val="00275D"/>
                </a:solidFill>
                <a:latin typeface="+mn-lt"/>
                <a:cs typeface="+mn-cs"/>
              </a:defRPr>
            </a:lvl7pPr>
            <a:lvl8pPr marL="3716338" indent="-258763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rgbClr val="00275D"/>
                </a:solidFill>
                <a:latin typeface="+mn-lt"/>
                <a:cs typeface="+mn-cs"/>
              </a:defRPr>
            </a:lvl8pPr>
            <a:lvl9pPr marL="4173538" indent="-258763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rgbClr val="00275D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kern="0" dirty="0" smtClean="0"/>
              <a:t>Part 1</a:t>
            </a:r>
            <a:endParaRPr lang="nl-NL" sz="2400" b="1" kern="0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2"/>
          </p:nvPr>
        </p:nvSpPr>
        <p:spPr>
          <a:xfrm>
            <a:off x="1026220" y="2502492"/>
            <a:ext cx="4724775" cy="3432491"/>
          </a:xfrm>
        </p:spPr>
        <p:txBody>
          <a:bodyPr/>
          <a:lstStyle/>
          <a:p>
            <a:r>
              <a:rPr lang="en-US" sz="2000" dirty="0" smtClean="0"/>
              <a:t>Guided writing about </a:t>
            </a:r>
            <a:r>
              <a:rPr lang="en-US" sz="2000" dirty="0"/>
              <a:t>the future:</a:t>
            </a:r>
          </a:p>
          <a:p>
            <a:pPr lvl="1"/>
            <a:r>
              <a:rPr lang="en-US" sz="1800" dirty="0"/>
              <a:t>Habits</a:t>
            </a:r>
          </a:p>
          <a:p>
            <a:pPr lvl="1"/>
            <a:r>
              <a:rPr lang="en-US" sz="1800" dirty="0"/>
              <a:t>Learning</a:t>
            </a:r>
          </a:p>
          <a:p>
            <a:pPr lvl="1"/>
            <a:r>
              <a:rPr lang="en-US" sz="1800" dirty="0"/>
              <a:t>Social </a:t>
            </a:r>
            <a:r>
              <a:rPr lang="en-US" sz="1800" dirty="0" smtClean="0"/>
              <a:t>life</a:t>
            </a:r>
            <a:endParaRPr lang="en-US" sz="1800" dirty="0"/>
          </a:p>
          <a:p>
            <a:pPr lvl="1"/>
            <a:r>
              <a:rPr lang="en-US" sz="1800" dirty="0"/>
              <a:t>Leisure</a:t>
            </a:r>
          </a:p>
          <a:p>
            <a:pPr lvl="1"/>
            <a:r>
              <a:rPr lang="en-US" sz="1800" dirty="0"/>
              <a:t>Family</a:t>
            </a:r>
          </a:p>
          <a:p>
            <a:pPr lvl="1"/>
            <a:r>
              <a:rPr lang="en-US" sz="1800" dirty="0" smtClean="0"/>
              <a:t>Career</a:t>
            </a:r>
            <a:endParaRPr lang="en-US" sz="1800" dirty="0"/>
          </a:p>
          <a:p>
            <a:endParaRPr lang="en-US" sz="1000" dirty="0"/>
          </a:p>
          <a:p>
            <a:r>
              <a:rPr lang="en-US" sz="2000" dirty="0"/>
              <a:t>Describe </a:t>
            </a:r>
            <a:r>
              <a:rPr lang="en-US" sz="2000" dirty="0" smtClean="0"/>
              <a:t>ideal future life versus </a:t>
            </a:r>
            <a:br>
              <a:rPr lang="en-US" sz="2000" dirty="0" smtClean="0"/>
            </a:br>
            <a:r>
              <a:rPr lang="en-US" sz="2000" dirty="0" smtClean="0"/>
              <a:t>the life you want </a:t>
            </a:r>
            <a:r>
              <a:rPr lang="en-US" sz="2000" dirty="0"/>
              <a:t>to </a:t>
            </a:r>
            <a:r>
              <a:rPr lang="en-US" sz="2000" dirty="0" smtClean="0"/>
              <a:t>avoid</a:t>
            </a:r>
          </a:p>
          <a:p>
            <a:endParaRPr lang="en-US" sz="1000" dirty="0"/>
          </a:p>
        </p:txBody>
      </p:sp>
      <p:sp>
        <p:nvSpPr>
          <p:cNvPr id="15" name="Tijdelijke aanduiding voor tekst 14"/>
          <p:cNvSpPr txBox="1">
            <a:spLocks/>
          </p:cNvSpPr>
          <p:nvPr/>
        </p:nvSpPr>
        <p:spPr>
          <a:xfrm>
            <a:off x="5956167" y="1692399"/>
            <a:ext cx="4726631" cy="705367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275D"/>
                </a:solidFill>
                <a:latin typeface="+mn-lt"/>
                <a:ea typeface="+mn-ea"/>
                <a:cs typeface="+mn-cs"/>
              </a:defRPr>
            </a:lvl1pPr>
            <a:lvl2pPr marL="846138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rgbClr val="00275D"/>
                </a:solidFill>
                <a:latin typeface="+mn-lt"/>
                <a:cs typeface="+mn-cs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275D"/>
                </a:solidFill>
                <a:latin typeface="+mn-lt"/>
                <a:cs typeface="+mn-cs"/>
              </a:defRPr>
            </a:lvl3pPr>
            <a:lvl4pPr marL="1824038" indent="-263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rgbClr val="00275D"/>
                </a:solidFill>
                <a:latin typeface="+mn-lt"/>
                <a:cs typeface="+mn-cs"/>
              </a:defRPr>
            </a:lvl4pPr>
            <a:lvl5pPr marL="2344738" indent="-258763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275D"/>
                </a:solidFill>
                <a:latin typeface="+mn-lt"/>
                <a:cs typeface="+mn-cs"/>
              </a:defRPr>
            </a:lvl5pPr>
            <a:lvl6pPr marL="2801938" indent="-258763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275D"/>
                </a:solidFill>
                <a:latin typeface="+mn-lt"/>
                <a:cs typeface="+mn-cs"/>
              </a:defRPr>
            </a:lvl6pPr>
            <a:lvl7pPr marL="3259138" indent="-258763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275D"/>
                </a:solidFill>
                <a:latin typeface="+mn-lt"/>
                <a:cs typeface="+mn-cs"/>
              </a:defRPr>
            </a:lvl7pPr>
            <a:lvl8pPr marL="3716338" indent="-258763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275D"/>
                </a:solidFill>
                <a:latin typeface="+mn-lt"/>
                <a:cs typeface="+mn-cs"/>
              </a:defRPr>
            </a:lvl8pPr>
            <a:lvl9pPr marL="4173538" indent="-258763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275D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kern="0" dirty="0"/>
              <a:t>P</a:t>
            </a:r>
            <a:r>
              <a:rPr lang="en-US" sz="2400" b="1" kern="0" dirty="0" smtClean="0"/>
              <a:t>art 2</a:t>
            </a:r>
            <a:endParaRPr lang="nl-NL" sz="2400" b="1" kern="0" dirty="0"/>
          </a:p>
        </p:txBody>
      </p:sp>
      <p:sp>
        <p:nvSpPr>
          <p:cNvPr id="16" name="Tijdelijke aanduiding voor inhoud 15"/>
          <p:cNvSpPr>
            <a:spLocks noGrp="1"/>
          </p:cNvSpPr>
          <p:nvPr>
            <p:ph sz="quarter" idx="4294967295"/>
          </p:nvPr>
        </p:nvSpPr>
        <p:spPr>
          <a:xfrm>
            <a:off x="5956167" y="2577792"/>
            <a:ext cx="4726631" cy="4356478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Describe future plan</a:t>
            </a:r>
          </a:p>
          <a:p>
            <a:endParaRPr lang="en-US" sz="1000" dirty="0"/>
          </a:p>
          <a:p>
            <a:r>
              <a:rPr lang="en-US" sz="2000" dirty="0"/>
              <a:t>Specifying, clarifying, defining and prioritizing </a:t>
            </a:r>
            <a:r>
              <a:rPr lang="en-US" sz="2000" dirty="0" smtClean="0"/>
              <a:t>6-8 </a:t>
            </a:r>
            <a:r>
              <a:rPr lang="en-US" sz="2000" dirty="0"/>
              <a:t>specific </a:t>
            </a:r>
            <a:r>
              <a:rPr lang="en-US" sz="2000" dirty="0" smtClean="0"/>
              <a:t>goals</a:t>
            </a:r>
          </a:p>
          <a:p>
            <a:endParaRPr lang="en-US" sz="1000" dirty="0"/>
          </a:p>
          <a:p>
            <a:r>
              <a:rPr lang="en-US" sz="2000" dirty="0" smtClean="0"/>
              <a:t>Back-up plans, goal-monitoring</a:t>
            </a:r>
            <a:endParaRPr lang="en-US" sz="2000" dirty="0"/>
          </a:p>
          <a:p>
            <a:endParaRPr lang="nl-NL" sz="2000" dirty="0"/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 rot="855474">
            <a:off x="5819337" y="5079710"/>
            <a:ext cx="3225107" cy="2218944"/>
          </a:xfrm>
          <a:prstGeom prst="ellipse">
            <a:avLst/>
          </a:prstGeom>
          <a:solidFill>
            <a:schemeClr val="accent6">
              <a:lumMod val="20000"/>
              <a:lumOff val="80000"/>
              <a:alpha val="67058"/>
            </a:schemeClr>
          </a:solidFill>
          <a:ln w="9525" algn="ctr">
            <a:noFill/>
            <a:round/>
            <a:headEnd/>
            <a:tailEnd/>
          </a:ln>
        </p:spPr>
        <p:txBody>
          <a:bodyPr lIns="104306" tIns="52153" rIns="104306" bIns="52153"/>
          <a:lstStyle/>
          <a:p>
            <a:pPr algn="ctr"/>
            <a:r>
              <a:rPr lang="en-US" altLang="nl-NL" sz="1600" b="1" dirty="0">
                <a:latin typeface="Verdana" pitchFamily="-16" charset="0"/>
              </a:rPr>
              <a:t>“I feel that after defining these </a:t>
            </a:r>
            <a:r>
              <a:rPr lang="en-US" altLang="nl-NL" sz="1600" b="1" dirty="0">
                <a:solidFill>
                  <a:srgbClr val="C00000"/>
                </a:solidFill>
                <a:latin typeface="Verdana" pitchFamily="-16" charset="0"/>
              </a:rPr>
              <a:t>goals</a:t>
            </a:r>
            <a:r>
              <a:rPr lang="en-US" altLang="nl-NL" sz="1600" b="1" dirty="0">
                <a:solidFill>
                  <a:schemeClr val="accent2"/>
                </a:solidFill>
                <a:latin typeface="Verdana" pitchFamily="-16" charset="0"/>
              </a:rPr>
              <a:t> </a:t>
            </a:r>
            <a:r>
              <a:rPr lang="en-US" altLang="nl-NL" sz="1600" b="1" dirty="0">
                <a:latin typeface="Verdana" pitchFamily="-16" charset="0"/>
              </a:rPr>
              <a:t>I have much more </a:t>
            </a:r>
            <a:r>
              <a:rPr lang="en-US" altLang="nl-NL" sz="1600" b="1" dirty="0">
                <a:solidFill>
                  <a:srgbClr val="C00000"/>
                </a:solidFill>
                <a:latin typeface="Verdana" pitchFamily="-16" charset="0"/>
              </a:rPr>
              <a:t>direction</a:t>
            </a:r>
            <a:r>
              <a:rPr lang="en-US" altLang="nl-NL" sz="1600" b="1" dirty="0">
                <a:latin typeface="Verdana" pitchFamily="-16" charset="0"/>
              </a:rPr>
              <a:t> in what I do every day.” </a:t>
            </a:r>
          </a:p>
          <a:p>
            <a:pPr algn="ctr"/>
            <a:endParaRPr lang="en-US" altLang="nl-NL" sz="900" dirty="0">
              <a:latin typeface="Verdana" pitchFamily="-16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034332" y="1044327"/>
            <a:ext cx="78488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rgbClr val="EF8213"/>
                </a:solidFill>
              </a:rPr>
              <a:t>Online computerized goal-setting </a:t>
            </a:r>
            <a:r>
              <a:rPr lang="nl-NL" dirty="0" smtClean="0">
                <a:solidFill>
                  <a:srgbClr val="EF8213"/>
                </a:solidFill>
              </a:rPr>
              <a:t>programme (evidence based)</a:t>
            </a:r>
            <a:endParaRPr lang="nl-NL" dirty="0">
              <a:solidFill>
                <a:srgbClr val="EF8213"/>
              </a:solidFill>
            </a:endParaRPr>
          </a:p>
        </p:txBody>
      </p:sp>
      <p:sp>
        <p:nvSpPr>
          <p:cNvPr id="19" name="Tijdelijke aanduiding voor tekst 14"/>
          <p:cNvSpPr txBox="1">
            <a:spLocks/>
          </p:cNvSpPr>
          <p:nvPr/>
        </p:nvSpPr>
        <p:spPr bwMode="auto">
          <a:xfrm>
            <a:off x="1026220" y="6228903"/>
            <a:ext cx="4726631" cy="70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1042988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700" b="1" kern="1200">
                <a:solidFill>
                  <a:srgbClr val="00275D"/>
                </a:solidFill>
                <a:latin typeface="+mn-lt"/>
                <a:ea typeface="+mn-ea"/>
                <a:cs typeface="+mn-cs"/>
              </a:defRPr>
            </a:lvl1pPr>
            <a:lvl2pPr marL="521528" indent="0" algn="l" defTabSz="1042988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300" b="1" kern="1200">
                <a:solidFill>
                  <a:srgbClr val="00275D"/>
                </a:solidFill>
                <a:latin typeface="+mn-lt"/>
                <a:ea typeface="+mn-ea"/>
                <a:cs typeface="+mn-cs"/>
              </a:defRPr>
            </a:lvl2pPr>
            <a:lvl3pPr marL="1043056" indent="0" algn="l" defTabSz="1042988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b="1" kern="1200">
                <a:solidFill>
                  <a:srgbClr val="00275D"/>
                </a:solidFill>
                <a:latin typeface="+mn-lt"/>
                <a:ea typeface="+mn-ea"/>
                <a:cs typeface="+mn-cs"/>
              </a:defRPr>
            </a:lvl3pPr>
            <a:lvl4pPr marL="1564584" indent="0" algn="l" defTabSz="1042988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275D"/>
                </a:solidFill>
                <a:latin typeface="+mn-lt"/>
                <a:ea typeface="+mn-ea"/>
                <a:cs typeface="+mn-cs"/>
              </a:defRPr>
            </a:lvl4pPr>
            <a:lvl5pPr marL="2086112" indent="0" algn="l" defTabSz="1042988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275D"/>
                </a:solidFill>
                <a:latin typeface="+mn-lt"/>
                <a:ea typeface="+mn-ea"/>
                <a:cs typeface="+mn-cs"/>
              </a:defRPr>
            </a:lvl5pPr>
            <a:lvl6pPr marL="2607640" indent="0" algn="l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l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l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l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Part 3: I WILL statement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81313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"/>
            <a:ext cx="10693892" cy="756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32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6220" y="324247"/>
            <a:ext cx="8332404" cy="642942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>
                <a:solidFill>
                  <a:srgbClr val="EF8213"/>
                </a:solidFill>
              </a:rPr>
              <a:t>RESULTS AND EFFECTS</a:t>
            </a:r>
            <a:endParaRPr lang="nl-NL" sz="3200" b="1" dirty="0">
              <a:solidFill>
                <a:srgbClr val="EF821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54212" y="1800623"/>
            <a:ext cx="8718286" cy="57606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Overall the academic performance of the intervention cohort improved by ~ </a:t>
            </a:r>
            <a:r>
              <a:rPr lang="en-US" sz="3200" b="1" dirty="0" smtClean="0">
                <a:solidFill>
                  <a:srgbClr val="EF8213"/>
                </a:solidFill>
              </a:rPr>
              <a:t>20%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9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900" b="1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</a:rPr>
              <a:t>Both for credits    (21 %) </a:t>
            </a:r>
            <a:br>
              <a:rPr lang="en-US" sz="3200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</a:rPr>
              <a:t>and retention rate (22%)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8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8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8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B83E08"/>
                </a:solidFill>
              </a:rPr>
              <a:t>Gender gap closes by 98%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B83E08"/>
                </a:solidFill>
              </a:rPr>
              <a:t>Ethnicity gap closes by 38% </a:t>
            </a:r>
            <a:br>
              <a:rPr lang="en-US" sz="3200" b="1" dirty="0" smtClean="0">
                <a:solidFill>
                  <a:srgbClr val="B83E08"/>
                </a:solidFill>
              </a:rPr>
            </a:br>
            <a:r>
              <a:rPr lang="en-US" sz="2800" b="1" dirty="0" smtClean="0">
                <a:solidFill>
                  <a:srgbClr val="B83E08"/>
                </a:solidFill>
              </a:rPr>
              <a:t>(and by 93% after the second academic year)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800" b="1" dirty="0" smtClean="0">
              <a:solidFill>
                <a:srgbClr val="EF8213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800" b="1" dirty="0">
              <a:solidFill>
                <a:srgbClr val="EF8213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800" b="1" dirty="0" smtClean="0">
              <a:solidFill>
                <a:srgbClr val="EF8213"/>
              </a:solidFill>
            </a:endParaRPr>
          </a:p>
          <a:p>
            <a:pPr marL="0" indent="0" algn="ctr">
              <a:buNone/>
            </a:pPr>
            <a:r>
              <a:rPr lang="en-US" sz="1200" b="1" dirty="0" err="1"/>
              <a:t>Schippers</a:t>
            </a:r>
            <a:r>
              <a:rPr lang="en-US" sz="1200" b="1" dirty="0"/>
              <a:t>, M. C., &amp; Scheepers, A. W. &amp; Peterson, J. B. (2015). </a:t>
            </a:r>
            <a:r>
              <a:rPr lang="en-US" sz="1200" dirty="0"/>
              <a:t>A scalable goal-setting intervention </a:t>
            </a:r>
            <a:br>
              <a:rPr lang="en-US" sz="1200" dirty="0"/>
            </a:br>
            <a:r>
              <a:rPr lang="en-US" sz="1200" dirty="0"/>
              <a:t>closes both the gender and minority achievement gap.</a:t>
            </a:r>
            <a:endParaRPr lang="fr-FR" sz="1200" dirty="0"/>
          </a:p>
          <a:p>
            <a:pPr marL="0" indent="0" algn="ctr">
              <a:buNone/>
            </a:pPr>
            <a:r>
              <a:rPr lang="en-US" sz="1200" dirty="0"/>
              <a:t>	</a:t>
            </a:r>
            <a:br>
              <a:rPr lang="en-US" sz="1200" dirty="0"/>
            </a:br>
            <a:r>
              <a:rPr lang="en-US" sz="1200" dirty="0"/>
              <a:t>Open access: </a:t>
            </a:r>
            <a:r>
              <a:rPr lang="en-US" sz="1200" dirty="0">
                <a:hlinkClick r:id="rId3"/>
              </a:rPr>
              <a:t>http://www.palgrave-journals.com/articles/palcomms201514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0132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# ECTS participation goal-setting/I will  (2012/2013)</a:t>
            </a:r>
            <a:endParaRPr lang="nl-NL" b="1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5" name="Grafiek 9"/>
          <p:cNvGraphicFramePr/>
          <p:nvPr>
            <p:extLst>
              <p:ext uri="{D42A27DB-BD31-4B8C-83A1-F6EECF244321}">
                <p14:modId xmlns:p14="http://schemas.microsoft.com/office/powerpoint/2010/main" val="741907235"/>
              </p:ext>
            </p:extLst>
          </p:nvPr>
        </p:nvGraphicFramePr>
        <p:xfrm>
          <a:off x="1314252" y="1332359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30059" y="6932433"/>
            <a:ext cx="41044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SCM = study choice meetings</a:t>
            </a:r>
            <a:endParaRPr lang="nl-NL" dirty="0"/>
          </a:p>
        </p:txBody>
      </p:sp>
      <p:sp>
        <p:nvSpPr>
          <p:cNvPr id="8" name="Oval 7"/>
          <p:cNvSpPr/>
          <p:nvPr/>
        </p:nvSpPr>
        <p:spPr bwMode="auto">
          <a:xfrm>
            <a:off x="2398590" y="1240958"/>
            <a:ext cx="3117052" cy="1349475"/>
          </a:xfrm>
          <a:prstGeom prst="ellipse">
            <a:avLst/>
          </a:prstGeom>
          <a:solidFill>
            <a:srgbClr val="FBE2B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306" tIns="52153" rIns="104306" bIns="52153"/>
          <a:lstStyle/>
          <a:p>
            <a:pPr algn="ctr">
              <a:defRPr/>
            </a:pPr>
            <a:r>
              <a:rPr lang="nl-NL" b="1" dirty="0" err="1"/>
              <a:t>Difference</a:t>
            </a:r>
            <a:r>
              <a:rPr lang="nl-NL" b="1" dirty="0"/>
              <a:t>:</a:t>
            </a:r>
          </a:p>
          <a:p>
            <a:pPr algn="ctr">
              <a:defRPr/>
            </a:pPr>
            <a:r>
              <a:rPr lang="nl-NL" b="1" dirty="0"/>
              <a:t>31 ECTS</a:t>
            </a:r>
          </a:p>
        </p:txBody>
      </p:sp>
    </p:spTree>
    <p:extLst>
      <p:ext uri="{BB962C8B-B14F-4D97-AF65-F5344CB8AC3E}">
        <p14:creationId xmlns:p14="http://schemas.microsoft.com/office/powerpoint/2010/main" val="8992304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RSM-A1-corporate-editable-PPT">
  <a:themeElements>
    <a:clrScheme name="3_RSM-A1-corporate-editable-PPT 1">
      <a:dk1>
        <a:srgbClr val="6A5546"/>
      </a:dk1>
      <a:lt1>
        <a:srgbClr val="FFFFFF"/>
      </a:lt1>
      <a:dk2>
        <a:srgbClr val="00275D"/>
      </a:dk2>
      <a:lt2>
        <a:srgbClr val="DDD3CB"/>
      </a:lt2>
      <a:accent1>
        <a:srgbClr val="7F93AE"/>
      </a:accent1>
      <a:accent2>
        <a:srgbClr val="CBD3DE"/>
      </a:accent2>
      <a:accent3>
        <a:srgbClr val="FFFFFF"/>
      </a:accent3>
      <a:accent4>
        <a:srgbClr val="59473A"/>
      </a:accent4>
      <a:accent5>
        <a:srgbClr val="C0C8D3"/>
      </a:accent5>
      <a:accent6>
        <a:srgbClr val="B8BFC9"/>
      </a:accent6>
      <a:hlink>
        <a:srgbClr val="00275D"/>
      </a:hlink>
      <a:folHlink>
        <a:srgbClr val="00275D"/>
      </a:folHlink>
    </a:clrScheme>
    <a:fontScheme name="3_RSM-A1-corporate-editable-PP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RSM-A1-corporate-editable-PPT 1">
        <a:dk1>
          <a:srgbClr val="6A5546"/>
        </a:dk1>
        <a:lt1>
          <a:srgbClr val="FFFFFF"/>
        </a:lt1>
        <a:dk2>
          <a:srgbClr val="00275D"/>
        </a:dk2>
        <a:lt2>
          <a:srgbClr val="DDD3CB"/>
        </a:lt2>
        <a:accent1>
          <a:srgbClr val="7F93AE"/>
        </a:accent1>
        <a:accent2>
          <a:srgbClr val="CBD3DE"/>
        </a:accent2>
        <a:accent3>
          <a:srgbClr val="FFFFFF"/>
        </a:accent3>
        <a:accent4>
          <a:srgbClr val="59473A"/>
        </a:accent4>
        <a:accent5>
          <a:srgbClr val="C0C8D3"/>
        </a:accent5>
        <a:accent6>
          <a:srgbClr val="B8BFC9"/>
        </a:accent6>
        <a:hlink>
          <a:srgbClr val="00275D"/>
        </a:hlink>
        <a:folHlink>
          <a:srgbClr val="0027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RSM-A1-corporate-editable-PPT">
  <a:themeElements>
    <a:clrScheme name="Aangepast 3">
      <a:dk1>
        <a:srgbClr val="6A5546"/>
      </a:dk1>
      <a:lt1>
        <a:sysClr val="window" lastClr="FFFFFF"/>
      </a:lt1>
      <a:dk2>
        <a:srgbClr val="00275D"/>
      </a:dk2>
      <a:lt2>
        <a:srgbClr val="DDD3CB"/>
      </a:lt2>
      <a:accent1>
        <a:srgbClr val="7F93AE"/>
      </a:accent1>
      <a:accent2>
        <a:srgbClr val="CBD3DE"/>
      </a:accent2>
      <a:accent3>
        <a:srgbClr val="00275D"/>
      </a:accent3>
      <a:accent4>
        <a:srgbClr val="C6B4A5"/>
      </a:accent4>
      <a:accent5>
        <a:srgbClr val="6A5546"/>
      </a:accent5>
      <a:accent6>
        <a:srgbClr val="DDD3CB"/>
      </a:accent6>
      <a:hlink>
        <a:srgbClr val="00275D"/>
      </a:hlink>
      <a:folHlink>
        <a:srgbClr val="00275D"/>
      </a:folHlink>
    </a:clrScheme>
    <a:fontScheme name="4_RSM-A1-corporate-editable-PP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F821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RSM-A1-corporate-editable-PPT</Template>
  <TotalTime>2487</TotalTime>
  <Words>473</Words>
  <Application>Microsoft Office PowerPoint</Application>
  <PresentationFormat>Custom</PresentationFormat>
  <Paragraphs>130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RSM-A1-corporate-editable-PPT</vt:lpstr>
      <vt:lpstr>4_RSM-A1-corporate-editable-PPT</vt:lpstr>
      <vt:lpstr>Study success@RSM</vt:lpstr>
      <vt:lpstr>PowerPoint Presentation</vt:lpstr>
      <vt:lpstr>THE GOAL-SETTING PROGRAMME</vt:lpstr>
      <vt:lpstr>PowerPoint Presentation</vt:lpstr>
      <vt:lpstr>IkiGaI  - goal-setting</vt:lpstr>
      <vt:lpstr>THE GOAL-SETTING INTERVENTION</vt:lpstr>
      <vt:lpstr>PowerPoint Presentation</vt:lpstr>
      <vt:lpstr>RESULTS AND EFFECTS</vt:lpstr>
      <vt:lpstr># ECTS participation goal-setting/I will  (2012/2013)</vt:lpstr>
      <vt:lpstr>More full model, regression analysis First year students 2012-2013</vt:lpstr>
      <vt:lpstr>Conclusions</vt:lpstr>
      <vt:lpstr>FUTURE ADDITIONS TO GOAL-SETTING</vt:lpstr>
      <vt:lpstr>Contact study success</vt:lpstr>
      <vt:lpstr>PowerPoint Presentation</vt:lpstr>
    </vt:vector>
  </TitlesOfParts>
  <Company>Rotterdam School of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Maron Zewdie</dc:creator>
  <cp:lastModifiedBy>Test</cp:lastModifiedBy>
  <cp:revision>157</cp:revision>
  <dcterms:created xsi:type="dcterms:W3CDTF">2011-04-13T12:57:44Z</dcterms:created>
  <dcterms:modified xsi:type="dcterms:W3CDTF">2016-03-10T20:06:52Z</dcterms:modified>
</cp:coreProperties>
</file>