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1" r:id="rId2"/>
  </p:sldMasterIdLst>
  <p:notesMasterIdLst>
    <p:notesMasterId r:id="rId13"/>
  </p:notesMasterIdLst>
  <p:sldIdLst>
    <p:sldId id="256" r:id="rId3"/>
    <p:sldId id="257" r:id="rId4"/>
    <p:sldId id="268" r:id="rId5"/>
    <p:sldId id="258" r:id="rId6"/>
    <p:sldId id="259" r:id="rId7"/>
    <p:sldId id="260" r:id="rId8"/>
    <p:sldId id="262" r:id="rId9"/>
    <p:sldId id="263" r:id="rId10"/>
    <p:sldId id="270" r:id="rId11"/>
    <p:sldId id="266" r:id="rId12"/>
  </p:sldIdLst>
  <p:sldSz cx="1219835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inion" panose="02000503070000020003" pitchFamily="2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custDataLst>
    <p:tags r:id="rId28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6433" autoAdjust="0"/>
  </p:normalViewPr>
  <p:slideViewPr>
    <p:cSldViewPr>
      <p:cViewPr varScale="1">
        <p:scale>
          <a:sx n="103" d="100"/>
          <a:sy n="103" d="100"/>
        </p:scale>
        <p:origin x="-144" y="-84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-46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914254-7EB2-4EC7-8EC1-517DC87FA55B}" type="datetimeFigureOut">
              <a:rPr lang="nl-NL"/>
              <a:pPr>
                <a:defRPr/>
              </a:pPr>
              <a:t>11-11-2016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DB4C23-3220-43BB-A914-7B57699E65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604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2867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DD2EF4-C25F-46FF-AC98-991405DDFB09}" type="slidenum">
              <a:rPr lang="nl-NL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0688" y="4926013"/>
            <a:ext cx="2673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6543675"/>
            <a:ext cx="2846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J:\Workgroups\ICL\Algemeen\Communicatie ICLON\Logo's\Logo's ICLON\ICLON\JPG\Logo ICLON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891588" y="5119688"/>
            <a:ext cx="290195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052736"/>
            <a:ext cx="1029885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/>
          </p:nvPr>
        </p:nvSpPr>
        <p:spPr>
          <a:xfrm>
            <a:off x="1511300" y="3934610"/>
            <a:ext cx="5828311" cy="393700"/>
          </a:xfrm>
        </p:spPr>
        <p:txBody>
          <a:bodyPr anchor="ctr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15"/>
          </p:nvPr>
        </p:nvSpPr>
        <p:spPr>
          <a:xfrm>
            <a:off x="7467600" y="3935413"/>
            <a:ext cx="4325938" cy="3937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>
            <a:grpSpLocks/>
          </p:cNvGrpSpPr>
          <p:nvPr userDrawn="1"/>
        </p:nvGrpSpPr>
        <p:grpSpPr bwMode="auto">
          <a:xfrm>
            <a:off x="0" y="0"/>
            <a:ext cx="12198350" cy="6858000"/>
            <a:chOff x="-2" y="-1"/>
            <a:chExt cx="12198353" cy="6858003"/>
          </a:xfrm>
        </p:grpSpPr>
        <p:sp>
          <p:nvSpPr>
            <p:cNvPr id="6" name="Rechthoek 7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7" name="Rechthoek 8"/>
            <p:cNvSpPr/>
            <p:nvPr userDrawn="1"/>
          </p:nvSpPr>
          <p:spPr bwMode="auto">
            <a:xfrm rot="5400000">
              <a:off x="-3226596" y="3226593"/>
              <a:ext cx="685800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9"/>
            <p:cNvSpPr/>
            <p:nvPr userDrawn="1"/>
          </p:nvSpPr>
          <p:spPr bwMode="auto">
            <a:xfrm rot="5400000">
              <a:off x="8566943" y="3226594"/>
              <a:ext cx="6858003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10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0" name="Rechthoek 11"/>
            <p:cNvSpPr/>
            <p:nvPr userDrawn="1"/>
          </p:nvSpPr>
          <p:spPr bwMode="auto">
            <a:xfrm>
              <a:off x="-2" y="6048377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11" name="Afbeelding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quarter" idx="13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>
            <a:grpSpLocks/>
          </p:cNvGrpSpPr>
          <p:nvPr userDrawn="1"/>
        </p:nvGrpSpPr>
        <p:grpSpPr bwMode="auto">
          <a:xfrm>
            <a:off x="0" y="0"/>
            <a:ext cx="12198350" cy="6858000"/>
            <a:chOff x="-2" y="-1"/>
            <a:chExt cx="12198353" cy="6858003"/>
          </a:xfrm>
        </p:grpSpPr>
        <p:sp>
          <p:nvSpPr>
            <p:cNvPr id="5" name="Rechthoek 7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6" name="Rechthoek 8"/>
            <p:cNvSpPr/>
            <p:nvPr userDrawn="1"/>
          </p:nvSpPr>
          <p:spPr bwMode="auto">
            <a:xfrm rot="5400000">
              <a:off x="-3226596" y="3226593"/>
              <a:ext cx="685800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7" name="Rechthoek 9"/>
            <p:cNvSpPr/>
            <p:nvPr userDrawn="1"/>
          </p:nvSpPr>
          <p:spPr bwMode="auto">
            <a:xfrm rot="5400000">
              <a:off x="8566943" y="3226594"/>
              <a:ext cx="6858003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10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11"/>
            <p:cNvSpPr/>
            <p:nvPr userDrawn="1"/>
          </p:nvSpPr>
          <p:spPr bwMode="auto">
            <a:xfrm>
              <a:off x="-2" y="6048377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10" name="Afbeelding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3" name="Tijdelijke aanduiding voor media 12"/>
          <p:cNvSpPr>
            <a:spLocks noGrp="1"/>
          </p:cNvSpPr>
          <p:nvPr>
            <p:ph type="media" sz="quarter" idx="13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media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1" descr="Logo-UniversiteitLeiden-CMYK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0688" y="4926013"/>
            <a:ext cx="2673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11300" y="6543675"/>
            <a:ext cx="2846388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J:\Workgroups\ICL\Algemeen\Communicatie ICLON\Logo's\Logo's ICLON\ICLON\JPG\Logo ICLON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891588" y="5119688"/>
            <a:ext cx="290195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1300" y="1052736"/>
            <a:ext cx="10298858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5588" y="1122363"/>
            <a:ext cx="914876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5588" y="3602038"/>
            <a:ext cx="91487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5FD4E-43C6-4196-82E6-6377CA8C42E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3859-2791-4D02-B235-A864473D152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219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21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505B-FDB9-4CAB-957F-5B701B1517C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4775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5375" y="1825625"/>
            <a:ext cx="5184775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494-C43A-485D-94DF-5988612D76C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2195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6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60962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5375" y="1681163"/>
            <a:ext cx="51863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5375" y="2505075"/>
            <a:ext cx="5186363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20DB-4EBB-471E-9870-90972906CFC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809DA-CB38-4DA0-8C26-0ADF29677A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56F59-222F-4F88-A68C-C0476DB3DC6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>
            <a:grpSpLocks/>
          </p:cNvGrpSpPr>
          <p:nvPr userDrawn="1"/>
        </p:nvGrpSpPr>
        <p:grpSpPr bwMode="auto">
          <a:xfrm>
            <a:off x="0" y="0"/>
            <a:ext cx="12198350" cy="6858000"/>
            <a:chOff x="-2" y="-1"/>
            <a:chExt cx="12198353" cy="6858004"/>
          </a:xfrm>
        </p:grpSpPr>
        <p:sp>
          <p:nvSpPr>
            <p:cNvPr id="6" name="Rechthoek 8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9"/>
            <p:cNvSpPr/>
            <p:nvPr userDrawn="1"/>
          </p:nvSpPr>
          <p:spPr bwMode="auto">
            <a:xfrm rot="5400000">
              <a:off x="-3226597" y="3226594"/>
              <a:ext cx="6858004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10"/>
            <p:cNvSpPr/>
            <p:nvPr userDrawn="1"/>
          </p:nvSpPr>
          <p:spPr bwMode="auto">
            <a:xfrm rot="5400000">
              <a:off x="8566943" y="3226595"/>
              <a:ext cx="6858004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0" name="Rechthoek 11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1" name="Rechthoek 12"/>
            <p:cNvSpPr/>
            <p:nvPr userDrawn="1"/>
          </p:nvSpPr>
          <p:spPr bwMode="auto">
            <a:xfrm>
              <a:off x="-2" y="6048378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2" name="Rechthoek 13"/>
            <p:cNvSpPr/>
            <p:nvPr userDrawn="1"/>
          </p:nvSpPr>
          <p:spPr bwMode="auto">
            <a:xfrm rot="5400000">
              <a:off x="3923505" y="3328194"/>
              <a:ext cx="6858004" cy="2016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13" name="Afbeelding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3" y="1252836"/>
            <a:ext cx="6846640" cy="4795836"/>
          </a:xfrm>
          <a:noFill/>
        </p:spPr>
        <p:txBody>
          <a:bodyPr wrap="none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6363" y="987425"/>
            <a:ext cx="61753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5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188A-82FF-4304-A8D7-AF115C50C8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54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6363" y="987425"/>
            <a:ext cx="6175375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541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295E6-6FDC-4F3C-9892-F692C63F671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C4F77-9D19-46BF-AE1A-D0EE9D292D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9663" y="365125"/>
            <a:ext cx="2630487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9063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559C7-25C5-4BF7-8CEB-C7AAB68D930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nl-NL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>
            <a:grpSpLocks/>
          </p:cNvGrpSpPr>
          <p:nvPr userDrawn="1"/>
        </p:nvGrpSpPr>
        <p:grpSpPr bwMode="auto">
          <a:xfrm>
            <a:off x="0" y="0"/>
            <a:ext cx="12198350" cy="6858000"/>
            <a:chOff x="-2" y="-1"/>
            <a:chExt cx="12198353" cy="6858004"/>
          </a:xfrm>
        </p:grpSpPr>
        <p:sp>
          <p:nvSpPr>
            <p:cNvPr id="6" name="Rechthoek 7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7" name="Rechthoek 8"/>
            <p:cNvSpPr/>
            <p:nvPr userDrawn="1"/>
          </p:nvSpPr>
          <p:spPr bwMode="auto">
            <a:xfrm rot="5400000">
              <a:off x="-3226597" y="3226594"/>
              <a:ext cx="6858004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9"/>
            <p:cNvSpPr/>
            <p:nvPr userDrawn="1"/>
          </p:nvSpPr>
          <p:spPr bwMode="auto">
            <a:xfrm rot="5400000">
              <a:off x="8566943" y="3226595"/>
              <a:ext cx="6858004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10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0" name="Rechthoek 11"/>
            <p:cNvSpPr/>
            <p:nvPr userDrawn="1"/>
          </p:nvSpPr>
          <p:spPr bwMode="auto">
            <a:xfrm>
              <a:off x="-2" y="6048378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1" name="Rechthoek 12"/>
            <p:cNvSpPr/>
            <p:nvPr userDrawn="1"/>
          </p:nvSpPr>
          <p:spPr bwMode="auto">
            <a:xfrm rot="5400000">
              <a:off x="5003798" y="3327401"/>
              <a:ext cx="6858004" cy="203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12" name="Afbeelding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7926761" cy="4795836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nl-NL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>
            <a:grpSpLocks/>
          </p:cNvGrpSpPr>
          <p:nvPr userDrawn="1"/>
        </p:nvGrpSpPr>
        <p:grpSpPr bwMode="auto">
          <a:xfrm>
            <a:off x="0" y="0"/>
            <a:ext cx="12198350" cy="6858000"/>
            <a:chOff x="-2" y="-1"/>
            <a:chExt cx="12198353" cy="6858004"/>
          </a:xfrm>
        </p:grpSpPr>
        <p:sp>
          <p:nvSpPr>
            <p:cNvPr id="6" name="Rechthoek 7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7" name="Rechthoek 8"/>
            <p:cNvSpPr/>
            <p:nvPr userDrawn="1"/>
          </p:nvSpPr>
          <p:spPr bwMode="auto">
            <a:xfrm rot="5400000">
              <a:off x="-3226597" y="3226594"/>
              <a:ext cx="6858004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9"/>
            <p:cNvSpPr/>
            <p:nvPr userDrawn="1"/>
          </p:nvSpPr>
          <p:spPr bwMode="auto">
            <a:xfrm rot="5400000">
              <a:off x="8566943" y="3226595"/>
              <a:ext cx="6858004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10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0" name="Rechthoek 11"/>
            <p:cNvSpPr/>
            <p:nvPr userDrawn="1"/>
          </p:nvSpPr>
          <p:spPr bwMode="auto">
            <a:xfrm>
              <a:off x="-2" y="6048378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1" name="Rechthoek 12"/>
            <p:cNvSpPr/>
            <p:nvPr userDrawn="1"/>
          </p:nvSpPr>
          <p:spPr bwMode="auto">
            <a:xfrm rot="5400000">
              <a:off x="2670172" y="3327401"/>
              <a:ext cx="6858004" cy="203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12" name="Afbeelding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5593347" cy="4795836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nl-NL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id" hidden="1"/>
          <p:cNvGrpSpPr>
            <a:grpSpLocks/>
          </p:cNvGrpSpPr>
          <p:nvPr userDrawn="1"/>
        </p:nvGrpSpPr>
        <p:grpSpPr bwMode="auto">
          <a:xfrm>
            <a:off x="0" y="0"/>
            <a:ext cx="12198350" cy="6858000"/>
            <a:chOff x="-2" y="-1"/>
            <a:chExt cx="12198353" cy="6858004"/>
          </a:xfrm>
        </p:grpSpPr>
        <p:sp>
          <p:nvSpPr>
            <p:cNvPr id="6" name="Rechthoek 7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7" name="Rechthoek 8"/>
            <p:cNvSpPr/>
            <p:nvPr userDrawn="1"/>
          </p:nvSpPr>
          <p:spPr bwMode="auto">
            <a:xfrm rot="5400000">
              <a:off x="-3226597" y="3226594"/>
              <a:ext cx="6858004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9"/>
            <p:cNvSpPr/>
            <p:nvPr userDrawn="1"/>
          </p:nvSpPr>
          <p:spPr bwMode="auto">
            <a:xfrm rot="5400000">
              <a:off x="8566943" y="3226595"/>
              <a:ext cx="6858004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10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0" name="Rechthoek 11"/>
            <p:cNvSpPr/>
            <p:nvPr userDrawn="1"/>
          </p:nvSpPr>
          <p:spPr bwMode="auto">
            <a:xfrm>
              <a:off x="-2" y="6048378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1" name="Rechthoek 12"/>
            <p:cNvSpPr/>
            <p:nvPr userDrawn="1"/>
          </p:nvSpPr>
          <p:spPr bwMode="auto">
            <a:xfrm rot="5400000">
              <a:off x="611185" y="3327401"/>
              <a:ext cx="6858004" cy="203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12" name="Afbeelding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3534273" cy="4795836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nl-NL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id" hidden="1"/>
          <p:cNvGrpSpPr>
            <a:grpSpLocks/>
          </p:cNvGrpSpPr>
          <p:nvPr userDrawn="1"/>
        </p:nvGrpSpPr>
        <p:grpSpPr bwMode="auto">
          <a:xfrm>
            <a:off x="0" y="0"/>
            <a:ext cx="12198350" cy="6858000"/>
            <a:chOff x="-2" y="-1"/>
            <a:chExt cx="12198353" cy="6858003"/>
          </a:xfrm>
        </p:grpSpPr>
        <p:sp>
          <p:nvSpPr>
            <p:cNvPr id="5" name="Rechthoek 7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6" name="Rechthoek 8"/>
            <p:cNvSpPr/>
            <p:nvPr userDrawn="1"/>
          </p:nvSpPr>
          <p:spPr bwMode="auto">
            <a:xfrm rot="5400000">
              <a:off x="-3226596" y="3226593"/>
              <a:ext cx="685800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7" name="Rechthoek 9"/>
            <p:cNvSpPr/>
            <p:nvPr userDrawn="1"/>
          </p:nvSpPr>
          <p:spPr bwMode="auto">
            <a:xfrm rot="5400000">
              <a:off x="8566943" y="3226594"/>
              <a:ext cx="6858003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10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11"/>
            <p:cNvSpPr/>
            <p:nvPr userDrawn="1"/>
          </p:nvSpPr>
          <p:spPr bwMode="auto">
            <a:xfrm>
              <a:off x="-2" y="6048377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10" name="Afbeelding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id" hidden="1"/>
          <p:cNvGrpSpPr>
            <a:grpSpLocks/>
          </p:cNvGrpSpPr>
          <p:nvPr userDrawn="1"/>
        </p:nvGrpSpPr>
        <p:grpSpPr bwMode="auto">
          <a:xfrm>
            <a:off x="0" y="0"/>
            <a:ext cx="12218988" cy="6858000"/>
            <a:chOff x="-2" y="-1"/>
            <a:chExt cx="12218777" cy="6858004"/>
          </a:xfrm>
        </p:grpSpPr>
        <p:sp>
          <p:nvSpPr>
            <p:cNvPr id="9" name="Rechthoek 7"/>
            <p:cNvSpPr/>
            <p:nvPr userDrawn="1"/>
          </p:nvSpPr>
          <p:spPr bwMode="auto">
            <a:xfrm>
              <a:off x="-2" y="-1"/>
              <a:ext cx="12198139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0" name="Rechthoek 8"/>
            <p:cNvSpPr/>
            <p:nvPr userDrawn="1"/>
          </p:nvSpPr>
          <p:spPr bwMode="auto">
            <a:xfrm rot="5400000">
              <a:off x="-3226600" y="3226597"/>
              <a:ext cx="6858004" cy="40480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1" name="Rechthoek 9"/>
            <p:cNvSpPr/>
            <p:nvPr userDrawn="1"/>
          </p:nvSpPr>
          <p:spPr bwMode="auto">
            <a:xfrm rot="5400000">
              <a:off x="8566733" y="3226598"/>
              <a:ext cx="6858004" cy="404805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2" name="Rechthoek 10"/>
            <p:cNvSpPr/>
            <p:nvPr userDrawn="1"/>
          </p:nvSpPr>
          <p:spPr bwMode="auto">
            <a:xfrm>
              <a:off x="-2" y="847724"/>
              <a:ext cx="12198139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3" name="Rechthoek 11"/>
            <p:cNvSpPr/>
            <p:nvPr userDrawn="1"/>
          </p:nvSpPr>
          <p:spPr bwMode="auto">
            <a:xfrm>
              <a:off x="-2" y="6048378"/>
              <a:ext cx="12198139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5" name="Rechthoek 12"/>
            <p:cNvSpPr/>
            <p:nvPr userDrawn="1"/>
          </p:nvSpPr>
          <p:spPr bwMode="auto">
            <a:xfrm rot="5400000">
              <a:off x="2670066" y="3327403"/>
              <a:ext cx="6858004" cy="20319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6" name="Rechthoek 14"/>
            <p:cNvSpPr/>
            <p:nvPr userDrawn="1"/>
          </p:nvSpPr>
          <p:spPr bwMode="auto">
            <a:xfrm rot="5400000">
              <a:off x="5567998" y="3328196"/>
              <a:ext cx="6858004" cy="20161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20" name="Rechthoek 15"/>
            <p:cNvSpPr/>
            <p:nvPr userDrawn="1"/>
          </p:nvSpPr>
          <p:spPr bwMode="auto">
            <a:xfrm rot="10800000">
              <a:off x="5360893" y="3549651"/>
              <a:ext cx="6857882" cy="2016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5593347" cy="4795836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nl-NL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&amp; Beeld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>
            <a:grpSpLocks/>
          </p:cNvGrpSpPr>
          <p:nvPr userDrawn="1"/>
        </p:nvGrpSpPr>
        <p:grpSpPr bwMode="auto">
          <a:xfrm>
            <a:off x="0" y="0"/>
            <a:ext cx="12198350" cy="6858000"/>
            <a:chOff x="-2" y="-1"/>
            <a:chExt cx="12198353" cy="6858004"/>
          </a:xfrm>
        </p:grpSpPr>
        <p:sp>
          <p:nvSpPr>
            <p:cNvPr id="7" name="Rechthoek 7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8"/>
            <p:cNvSpPr/>
            <p:nvPr userDrawn="1"/>
          </p:nvSpPr>
          <p:spPr bwMode="auto">
            <a:xfrm rot="5400000">
              <a:off x="-3226597" y="3226594"/>
              <a:ext cx="6858004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9"/>
            <p:cNvSpPr/>
            <p:nvPr userDrawn="1"/>
          </p:nvSpPr>
          <p:spPr bwMode="auto">
            <a:xfrm rot="5400000">
              <a:off x="8566943" y="3226595"/>
              <a:ext cx="6858004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0" name="Rechthoek 10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1" name="Rechthoek 11"/>
            <p:cNvSpPr/>
            <p:nvPr userDrawn="1"/>
          </p:nvSpPr>
          <p:spPr bwMode="auto">
            <a:xfrm>
              <a:off x="-2" y="6048378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2" name="Rechthoek 12"/>
            <p:cNvSpPr/>
            <p:nvPr userDrawn="1"/>
          </p:nvSpPr>
          <p:spPr bwMode="auto">
            <a:xfrm rot="5400000">
              <a:off x="2670172" y="3327401"/>
              <a:ext cx="6858004" cy="2032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3" name="Rechthoek 14"/>
            <p:cNvSpPr/>
            <p:nvPr userDrawn="1"/>
          </p:nvSpPr>
          <p:spPr bwMode="auto">
            <a:xfrm rot="5400000">
              <a:off x="5568155" y="3328194"/>
              <a:ext cx="6858004" cy="2016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pic>
        <p:nvPicPr>
          <p:cNvPr id="15" name="Afbeelding 1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543675"/>
            <a:ext cx="4656137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5593347" cy="4795836"/>
          </a:xfrm>
        </p:spPr>
        <p:txBody>
          <a:bodyPr/>
          <a:lstStyle/>
          <a:p>
            <a:pPr lvl="0"/>
            <a:r>
              <a:rPr lang="en-US" dirty="0" err="1" smtClean="0"/>
              <a:t>Click to edit Master text styles</a:t>
            </a:r>
          </a:p>
          <a:p>
            <a:pPr lvl="1"/>
            <a:r>
              <a:rPr lang="en-US" dirty="0" err="1" smtClean="0"/>
              <a:t>Second level</a:t>
            </a:r>
          </a:p>
          <a:p>
            <a:pPr lvl="2"/>
            <a:r>
              <a:rPr lang="en-US" dirty="0" err="1" smtClean="0"/>
              <a:t>Third level</a:t>
            </a:r>
          </a:p>
          <a:p>
            <a:pPr lvl="3"/>
            <a:r>
              <a:rPr lang="en-US" dirty="0" err="1" smtClean="0"/>
              <a:t>Fourth level</a:t>
            </a:r>
          </a:p>
          <a:p>
            <a:pPr lvl="4"/>
            <a:r>
              <a:rPr lang="en-US" dirty="0" err="1" smtClean="0"/>
              <a:t>Fifth level</a:t>
            </a:r>
            <a:endParaRPr lang="nl-NL" dirty="0"/>
          </a:p>
        </p:txBody>
      </p:sp>
      <p:sp>
        <p:nvSpPr>
          <p:cNvPr id="14" name="Tijdelijke aanduiding voor afbeelding 13"/>
          <p:cNvSpPr>
            <a:spLocks noGrp="1"/>
          </p:cNvSpPr>
          <p:nvPr>
            <p:ph type="pic" sz="quarter" idx="13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/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nl-NL" noProof="0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04813" y="404813"/>
            <a:ext cx="11388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813" y="1252538"/>
            <a:ext cx="11388725" cy="47958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err="1" smtClean="0"/>
              <a:t>Bullet</a:t>
            </a:r>
            <a:endParaRPr lang="nl-NL" dirty="0" smtClean="0"/>
          </a:p>
          <a:p>
            <a:pPr lvl="1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2"/>
            <a:r>
              <a:rPr lang="nl-NL" dirty="0" smtClean="0"/>
              <a:t>Leestekst</a:t>
            </a:r>
          </a:p>
          <a:p>
            <a:pPr lvl="3"/>
            <a:r>
              <a:rPr lang="nl-NL" dirty="0" smtClean="0"/>
              <a:t>Kopje donker blauw</a:t>
            </a:r>
          </a:p>
          <a:p>
            <a:pPr lvl="4"/>
            <a:r>
              <a:rPr lang="nl-NL" dirty="0" smtClean="0"/>
              <a:t>Kopje licht blauw</a:t>
            </a:r>
          </a:p>
          <a:p>
            <a:pPr lvl="5"/>
            <a:r>
              <a:rPr lang="nl-NL" dirty="0" err="1" smtClean="0"/>
              <a:t>Bullet</a:t>
            </a:r>
            <a:endParaRPr lang="nl-NL" dirty="0" smtClean="0"/>
          </a:p>
          <a:p>
            <a:pPr lvl="6"/>
            <a:r>
              <a:rPr lang="nl-NL" dirty="0" smtClean="0"/>
              <a:t>Sub-</a:t>
            </a:r>
            <a:r>
              <a:rPr lang="nl-NL" dirty="0" err="1" smtClean="0"/>
              <a:t>bullet</a:t>
            </a:r>
            <a:endParaRPr lang="nl-NL" dirty="0" smtClean="0"/>
          </a:p>
          <a:p>
            <a:pPr lvl="7"/>
            <a:r>
              <a:rPr lang="nl-NL" dirty="0" smtClean="0"/>
              <a:t>Leestekst</a:t>
            </a:r>
          </a:p>
          <a:p>
            <a:pPr lvl="8"/>
            <a:r>
              <a:rPr lang="nl-NL" dirty="0" smtClean="0"/>
              <a:t>Kopje donker blauw</a:t>
            </a:r>
            <a:endParaRPr lang="nl-NL" dirty="0"/>
          </a:p>
        </p:txBody>
      </p:sp>
      <p:grpSp>
        <p:nvGrpSpPr>
          <p:cNvPr id="1028" name="Grid" hidden="1"/>
          <p:cNvGrpSpPr>
            <a:grpSpLocks/>
          </p:cNvGrpSpPr>
          <p:nvPr/>
        </p:nvGrpSpPr>
        <p:grpSpPr bwMode="auto">
          <a:xfrm>
            <a:off x="0" y="0"/>
            <a:ext cx="12198350" cy="6858000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-2" y="-1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596" y="3226593"/>
              <a:ext cx="685800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6943" y="3226594"/>
              <a:ext cx="6858003" cy="40481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 dirty="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-2" y="847724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-2" y="6048377"/>
              <a:ext cx="12198353" cy="404813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lnSpc>
                  <a:spcPct val="95000"/>
                </a:lnSpc>
                <a:buFont typeface="Arial" charset="0"/>
                <a:buNone/>
                <a:defRPr/>
              </a:pPr>
              <a:endParaRPr lang="nl-NL" sz="2000">
                <a:solidFill>
                  <a:schemeClr val="bg1"/>
                </a:solidFill>
                <a:latin typeface="Minion" pitchFamily="2" charset="0"/>
                <a:cs typeface="+mn-cs"/>
              </a:endParaRPr>
            </a:p>
          </p:txBody>
        </p:sp>
      </p:grpSp>
      <p:sp>
        <p:nvSpPr>
          <p:cNvPr id="20" name="Rechthoek 19"/>
          <p:cNvSpPr/>
          <p:nvPr/>
        </p:nvSpPr>
        <p:spPr bwMode="auto">
          <a:xfrm>
            <a:off x="0" y="6453188"/>
            <a:ext cx="12198350" cy="404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pPr>
              <a:lnSpc>
                <a:spcPct val="95000"/>
              </a:lnSpc>
              <a:buFont typeface="Arial" charset="0"/>
              <a:buNone/>
              <a:defRPr/>
            </a:pPr>
            <a:endParaRPr lang="nl-NL" sz="2000">
              <a:solidFill>
                <a:schemeClr val="bg1"/>
              </a:solidFill>
              <a:latin typeface="Minion" pitchFamily="2" charset="0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04813" y="6453188"/>
            <a:ext cx="508000" cy="4048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nl-NL" sz="1400"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470A3-D9F9-4DA3-B1E6-9EA8070B69C4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14" name="Tijdelijke aanduiding voor dianummer 5"/>
          <p:cNvSpPr txBox="1">
            <a:spLocks/>
          </p:cNvSpPr>
          <p:nvPr/>
        </p:nvSpPr>
        <p:spPr>
          <a:xfrm>
            <a:off x="9177338" y="6453188"/>
            <a:ext cx="2744787" cy="415925"/>
          </a:xfrm>
          <a:prstGeom prst="rect">
            <a:avLst/>
          </a:prstGeom>
        </p:spPr>
        <p:txBody>
          <a:bodyPr anchor="ctr"/>
          <a:lstStyle>
            <a:defPPr>
              <a:defRPr lang="nl-NL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F29BA68-A22E-4DB3-897C-64219F3B0066}" type="slidenum">
              <a:rPr lang="nl-NL" smtClean="0">
                <a:solidFill>
                  <a:schemeClr val="bg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Georgia" pitchFamily="18" charset="0"/>
        </a:defRPr>
      </a:lvl9pPr>
    </p:titleStyle>
    <p:bodyStyle>
      <a:lvl1pPr marL="180975" indent="-180975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defRPr b="1" kern="1200">
          <a:solidFill>
            <a:schemeClr val="bg2"/>
          </a:solidFill>
          <a:latin typeface="+mn-lt"/>
          <a:ea typeface="+mn-ea"/>
          <a:cs typeface="+mn-cs"/>
        </a:defRPr>
      </a:lvl4pPr>
      <a:lvl5pPr algn="l" rtl="0" fontAlgn="base">
        <a:lnSpc>
          <a:spcPct val="90000"/>
        </a:lnSpc>
        <a:spcBef>
          <a:spcPts val="600"/>
        </a:spcBef>
        <a:spcAft>
          <a:spcPts val="600"/>
        </a:spcAft>
        <a:buFont typeface="Arial" charset="0"/>
        <a:defRPr b="1" kern="120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219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433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2195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4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40188" y="6356350"/>
            <a:ext cx="4117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5363" y="6356350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2495D7-DDEA-4C5B-9EFE-3BE32C7EC7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jdelijke aanduiding voor tekst 9"/>
          <p:cNvSpPr>
            <a:spLocks noGrp="1"/>
          </p:cNvSpPr>
          <p:nvPr>
            <p:ph type="body" sz="quarter" idx="13"/>
          </p:nvPr>
        </p:nvSpPr>
        <p:spPr bwMode="auto">
          <a:xfrm>
            <a:off x="0" y="0"/>
            <a:ext cx="12198350" cy="4521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0" name="Tijdelijke aanduiding voor tekst 7"/>
          <p:cNvSpPr>
            <a:spLocks noGrp="1"/>
          </p:cNvSpPr>
          <p:nvPr>
            <p:ph type="body" sz="quarter" idx="12"/>
          </p:nvPr>
        </p:nvSpPr>
        <p:spPr bwMode="auto">
          <a:xfrm>
            <a:off x="0" y="0"/>
            <a:ext cx="12198350" cy="37195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7651" name="Titel 3"/>
          <p:cNvSpPr>
            <a:spLocks noGrp="1"/>
          </p:cNvSpPr>
          <p:nvPr>
            <p:ph type="title"/>
          </p:nvPr>
        </p:nvSpPr>
        <p:spPr>
          <a:xfrm>
            <a:off x="1511300" y="1052513"/>
            <a:ext cx="10298113" cy="1655762"/>
          </a:xfrm>
        </p:spPr>
        <p:txBody>
          <a:bodyPr/>
          <a:lstStyle/>
          <a:p>
            <a:r>
              <a:rPr lang="en-GB" smtClean="0"/>
              <a:t>Dissolve the contemporary dichotomy</a:t>
            </a:r>
          </a:p>
        </p:txBody>
      </p:sp>
      <p:sp>
        <p:nvSpPr>
          <p:cNvPr id="27652" name="Tijdelijke aanduiding voor tekst 4"/>
          <p:cNvSpPr>
            <a:spLocks noGrp="1"/>
          </p:cNvSpPr>
          <p:nvPr>
            <p:ph type="body" sz="quarter" idx="14"/>
          </p:nvPr>
        </p:nvSpPr>
        <p:spPr bwMode="auto">
          <a:xfrm>
            <a:off x="1511300" y="3933825"/>
            <a:ext cx="5827713" cy="393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nl-NL" smtClean="0"/>
              <a:t>Roeland van der Rijst| Leiden</a:t>
            </a:r>
          </a:p>
        </p:txBody>
      </p:sp>
      <p:sp>
        <p:nvSpPr>
          <p:cNvPr id="27653" name="Tijdelijke aanduiding voor datum 12"/>
          <p:cNvSpPr>
            <a:spLocks noGrp="1"/>
          </p:cNvSpPr>
          <p:nvPr>
            <p:ph type="dt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cs typeface="Arial" charset="0"/>
              </a:rPr>
              <a:t>11</a:t>
            </a:r>
            <a:r>
              <a:rPr lang="en-US" baseline="30000" smtClean="0">
                <a:cs typeface="Arial" charset="0"/>
              </a:rPr>
              <a:t>th</a:t>
            </a:r>
            <a:r>
              <a:rPr lang="en-US" smtClean="0">
                <a:cs typeface="Arial" charset="0"/>
              </a:rPr>
              <a:t> of November 2016</a:t>
            </a:r>
            <a:endParaRPr lang="nl-NL" smtClean="0">
              <a:cs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jdelijke aanduiding voor tekst 3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0"/>
            <a:ext cx="12198350" cy="45212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38914" name="Tijdelijke aanduiding voor tekst 1"/>
          <p:cNvSpPr>
            <a:spLocks noGrp="1"/>
          </p:cNvSpPr>
          <p:nvPr>
            <p:ph type="body" sz="quarter" idx="12"/>
          </p:nvPr>
        </p:nvSpPr>
        <p:spPr bwMode="auto">
          <a:xfrm>
            <a:off x="0" y="0"/>
            <a:ext cx="12198350" cy="4521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5" name="TextBox 4"/>
          <p:cNvSpPr txBox="1"/>
          <p:nvPr/>
        </p:nvSpPr>
        <p:spPr>
          <a:xfrm>
            <a:off x="703263" y="561975"/>
            <a:ext cx="10656887" cy="295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3275" indent="-80327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References</a:t>
            </a:r>
          </a:p>
          <a:p>
            <a:pPr marL="1081088" indent="-10810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Furtak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E. M., Seidel, T., Iverson, H., &amp; Briggs, D. C. (2012). Teaching : A meta-analysis experimental and quasi-experimental studies of inquiry-based science. </a:t>
            </a:r>
            <a:r>
              <a:rPr lang="en-US" sz="1400" i="1" dirty="0">
                <a:solidFill>
                  <a:schemeClr val="bg1"/>
                </a:solidFill>
                <a:latin typeface="+mn-lt"/>
                <a:cs typeface="+mn-cs"/>
              </a:rPr>
              <a:t>Review of Educational Research, 82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300-329.</a:t>
            </a:r>
          </a:p>
          <a:p>
            <a:pPr marL="1081088" indent="-10810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Minner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D. D., Levy, A. J., &amp; Century, J. (2010). Inquiry-based science instruction—what is it and does it matter? Results from a research synthesis years 1984 to 2002. </a:t>
            </a:r>
            <a:r>
              <a:rPr lang="en-US" sz="1400" i="1" dirty="0">
                <a:solidFill>
                  <a:schemeClr val="bg1"/>
                </a:solidFill>
                <a:latin typeface="+mn-lt"/>
                <a:cs typeface="+mn-cs"/>
              </a:rPr>
              <a:t>Journal of Research in Science Teaching, 47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474–496.</a:t>
            </a:r>
          </a:p>
          <a:p>
            <a:pPr marL="1081088" indent="-10810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van der Rijst, R. M. (2009). </a:t>
            </a:r>
            <a:r>
              <a:rPr lang="en-US" sz="1400" i="1" dirty="0">
                <a:solidFill>
                  <a:schemeClr val="bg1"/>
                </a:solidFill>
                <a:latin typeface="+mn-lt"/>
                <a:cs typeface="+mn-cs"/>
              </a:rPr>
              <a:t>The research-teaching nexus in the sciences: Scientific research dispositions and teaching practice.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Academic dissertation. Leiden: Leiden University.</a:t>
            </a:r>
          </a:p>
          <a:p>
            <a:pPr marL="1081088" indent="-10810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van der Rijst, R. M. (in press). The transformative nature of research-based education: A thematic overview of the literature. In E. </a:t>
            </a: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Bastiaens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J. van Tilburg &amp; J. van </a:t>
            </a: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Merriënboer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+mn-lt"/>
                <a:cs typeface="+mn-cs"/>
              </a:rPr>
              <a:t>Research based learning: Case studies from Maastricht University.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Series Professional Learning and Development in Schools and Higher Education. Dordrecht: Springer.</a:t>
            </a:r>
          </a:p>
          <a:p>
            <a:pPr marL="1081088" indent="-10810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Visser-Wijnveen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G. J., van Driel, J. H., van der Rijst, R. M., Verloop, N., &amp; </a:t>
            </a: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Visser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A. (2010). The ideal research-teaching nexus in the eyes of academics: Building profiles. </a:t>
            </a:r>
            <a:r>
              <a:rPr lang="en-US" sz="1400" i="1" dirty="0">
                <a:solidFill>
                  <a:schemeClr val="bg1"/>
                </a:solidFill>
                <a:latin typeface="+mn-lt"/>
                <a:cs typeface="+mn-cs"/>
              </a:rPr>
              <a:t>Higher Education Research &amp; Development, 29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, 195-210.</a:t>
            </a:r>
          </a:p>
          <a:p>
            <a:pPr marL="803275" indent="-80327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Aim of presentation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813" y="1252538"/>
            <a:ext cx="10663237" cy="47958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</a:pPr>
            <a:r>
              <a:rPr lang="en-US" smtClean="0"/>
              <a:t>Based on a literature study about research-based learning internationally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r>
              <a:rPr lang="en-US" smtClean="0"/>
              <a:t>My message in this presentation:</a:t>
            </a:r>
          </a:p>
          <a:p>
            <a:pPr>
              <a:buFont typeface="+mj-lt"/>
              <a:buNone/>
            </a:pPr>
            <a:r>
              <a:rPr lang="en-US" i="1" smtClean="0"/>
              <a:t>“Dissolve the dichotomy within academe: We are all part of the academic community.”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825" y="3856038"/>
            <a:ext cx="736123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What do we mean by …?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>
            <a:off x="411163" y="1341438"/>
            <a:ext cx="7205662" cy="453548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3"/>
            <a:r>
              <a:rPr lang="nl-NL" sz="2000" b="0" dirty="0" smtClean="0"/>
              <a:t>“A cluster of student-</a:t>
            </a:r>
            <a:r>
              <a:rPr lang="nl-NL" sz="2000" b="0" dirty="0" err="1" smtClean="0"/>
              <a:t>centered</a:t>
            </a:r>
            <a:r>
              <a:rPr lang="nl-NL" sz="2000" b="0" dirty="0" smtClean="0"/>
              <a:t> approaches </a:t>
            </a:r>
            <a:r>
              <a:rPr lang="nl-NL" sz="2000" b="0" dirty="0" err="1" smtClean="0"/>
              <a:t>to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learning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and</a:t>
            </a:r>
            <a:r>
              <a:rPr lang="nl-NL" sz="2000" b="0" dirty="0" smtClean="0"/>
              <a:t> teaching </a:t>
            </a:r>
            <a:r>
              <a:rPr lang="nl-NL" sz="2000" b="0" dirty="0" err="1" smtClean="0"/>
              <a:t>that</a:t>
            </a:r>
            <a:r>
              <a:rPr lang="nl-NL" sz="2000" b="0" dirty="0" smtClean="0"/>
              <a:t> are </a:t>
            </a:r>
            <a:r>
              <a:rPr lang="nl-NL" sz="2000" b="0" dirty="0" err="1" smtClean="0"/>
              <a:t>driven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by</a:t>
            </a:r>
            <a:r>
              <a:rPr lang="nl-NL" sz="2000" b="0" dirty="0" smtClean="0"/>
              <a:t> </a:t>
            </a:r>
            <a:r>
              <a:rPr lang="nl-NL" sz="2000" b="0" dirty="0" err="1" smtClean="0"/>
              <a:t>inquiry</a:t>
            </a:r>
            <a:r>
              <a:rPr lang="nl-NL" sz="2000" b="0" dirty="0" smtClean="0"/>
              <a:t> or research.” (</a:t>
            </a:r>
            <a:r>
              <a:rPr lang="nl-NL" sz="2000" b="0" dirty="0" err="1" smtClean="0"/>
              <a:t>Miner</a:t>
            </a:r>
            <a:r>
              <a:rPr lang="nl-NL" sz="2000" b="0" dirty="0" smtClean="0"/>
              <a:t> et al., 2010)</a:t>
            </a:r>
          </a:p>
          <a:p>
            <a:pPr lvl="3"/>
            <a:endParaRPr lang="en-US" sz="2000" b="0" dirty="0" smtClean="0"/>
          </a:p>
          <a:p>
            <a:pPr lvl="3"/>
            <a:r>
              <a:rPr lang="en-US" sz="2000" b="0" dirty="0" smtClean="0"/>
              <a:t>“A cluster of student-centered approaches to teaching in which students learn by engaging in thinking processes and activities of scientists.” (</a:t>
            </a:r>
            <a:r>
              <a:rPr lang="en-US" sz="2000" b="0" dirty="0" err="1" smtClean="0"/>
              <a:t>Furtak</a:t>
            </a:r>
            <a:r>
              <a:rPr lang="en-US" sz="2000" b="0" dirty="0" smtClean="0"/>
              <a:t> et al., 2012)</a:t>
            </a:r>
            <a:r>
              <a:rPr lang="nl-NL" sz="2000" b="0" dirty="0" smtClean="0"/>
              <a:t> 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9738" y="1125538"/>
            <a:ext cx="3929062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Benifits for students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fontScale="92500" lnSpcReduction="10000"/>
          </a:bodyPr>
          <a:lstStyle/>
          <a:p>
            <a:pPr lvl="3" fontAlgn="auto">
              <a:buFont typeface="Arial" panose="020B0604020202020204" pitchFamily="34" charset="0"/>
              <a:buNone/>
              <a:defRPr/>
            </a:pPr>
            <a:r>
              <a:rPr lang="nl-NL" dirty="0" smtClean="0"/>
              <a:t>Student </a:t>
            </a:r>
            <a:r>
              <a:rPr lang="nl-NL" dirty="0" err="1" smtClean="0"/>
              <a:t>outcomes</a:t>
            </a:r>
            <a:endParaRPr lang="nl-NL" dirty="0" smtClean="0"/>
          </a:p>
          <a:p>
            <a:pPr lvl="5">
              <a:defRPr/>
            </a:pPr>
            <a:r>
              <a:rPr lang="en-US" dirty="0"/>
              <a:t>Enhanced knowledge and understanding</a:t>
            </a:r>
          </a:p>
          <a:p>
            <a:pPr lvl="5">
              <a:defRPr/>
            </a:pPr>
            <a:r>
              <a:rPr lang="en-US" dirty="0" smtClean="0"/>
              <a:t>Improved skills</a:t>
            </a:r>
          </a:p>
          <a:p>
            <a:pPr lvl="5">
              <a:defRPr/>
            </a:pPr>
            <a:r>
              <a:rPr lang="en-US" dirty="0" smtClean="0"/>
              <a:t>Matured dispositions</a:t>
            </a:r>
          </a:p>
          <a:p>
            <a:pPr lvl="5">
              <a:defRPr/>
            </a:pPr>
            <a:endParaRPr lang="nl-NL" dirty="0" smtClean="0"/>
          </a:p>
          <a:p>
            <a:pPr lvl="3" fontAlgn="auto">
              <a:buFont typeface="Arial" panose="020B0604020202020204" pitchFamily="34" charset="0"/>
              <a:buNone/>
              <a:defRPr/>
            </a:pPr>
            <a:r>
              <a:rPr lang="en-US" dirty="0" smtClean="0"/>
              <a:t>Student experiences</a:t>
            </a:r>
          </a:p>
          <a:p>
            <a:pPr lvl="5">
              <a:defRPr/>
            </a:pPr>
            <a:r>
              <a:rPr lang="en-US" dirty="0" smtClean="0"/>
              <a:t>Efficacy and competence</a:t>
            </a:r>
          </a:p>
          <a:p>
            <a:pPr lvl="5">
              <a:defRPr/>
            </a:pPr>
            <a:r>
              <a:rPr lang="en-US" dirty="0"/>
              <a:t>Feeling of autonomy</a:t>
            </a:r>
          </a:p>
          <a:p>
            <a:pPr lvl="5">
              <a:defRPr/>
            </a:pPr>
            <a:r>
              <a:rPr lang="en-US" dirty="0" smtClean="0"/>
              <a:t>Engagement </a:t>
            </a:r>
            <a:r>
              <a:rPr lang="en-US" dirty="0"/>
              <a:t>and relatedness</a:t>
            </a:r>
          </a:p>
          <a:p>
            <a:pPr lvl="5">
              <a:defRPr/>
            </a:pPr>
            <a:endParaRPr lang="nl-NL" dirty="0" smtClean="0"/>
          </a:p>
          <a:p>
            <a:pPr lvl="2" fontAlgn="auto">
              <a:buFont typeface="Arial" panose="020B0604020202020204" pitchFamily="34" charset="0"/>
              <a:buNone/>
              <a:defRPr/>
            </a:pPr>
            <a:r>
              <a:rPr lang="nl-NL" i="1" dirty="0" smtClean="0"/>
              <a:t>“</a:t>
            </a:r>
            <a:r>
              <a:rPr lang="nl-NL" i="1" dirty="0" err="1" smtClean="0"/>
              <a:t>Provide</a:t>
            </a:r>
            <a:r>
              <a:rPr lang="nl-NL" i="1" dirty="0" smtClean="0"/>
              <a:t> </a:t>
            </a:r>
            <a:r>
              <a:rPr lang="nl-NL" i="1" dirty="0" err="1" smtClean="0"/>
              <a:t>students</a:t>
            </a:r>
            <a:r>
              <a:rPr lang="nl-NL" i="1" dirty="0" smtClean="0"/>
              <a:t> </a:t>
            </a:r>
            <a:r>
              <a:rPr lang="nl-NL" i="1" dirty="0" err="1" smtClean="0"/>
              <a:t>with</a:t>
            </a:r>
            <a:r>
              <a:rPr lang="nl-NL" i="1" dirty="0" smtClean="0"/>
              <a:t> </a:t>
            </a:r>
            <a:r>
              <a:rPr lang="nl-NL" i="1" dirty="0" err="1" smtClean="0"/>
              <a:t>transformative</a:t>
            </a:r>
            <a:r>
              <a:rPr lang="nl-NL" i="1" dirty="0" smtClean="0"/>
              <a:t> </a:t>
            </a:r>
            <a:r>
              <a:rPr lang="nl-NL" i="1" dirty="0" err="1" smtClean="0"/>
              <a:t>epistemological</a:t>
            </a:r>
            <a:r>
              <a:rPr lang="nl-NL" i="1" dirty="0" smtClean="0"/>
              <a:t> </a:t>
            </a:r>
            <a:r>
              <a:rPr lang="nl-NL" i="1" dirty="0" err="1" smtClean="0"/>
              <a:t>experience</a:t>
            </a:r>
            <a:r>
              <a:rPr lang="nl-NL" i="1" dirty="0" smtClean="0"/>
              <a:t>”</a:t>
            </a:r>
            <a:endParaRPr lang="nl-NL" i="1" dirty="0"/>
          </a:p>
          <a:p>
            <a:pPr lvl="5">
              <a:defRPr/>
            </a:pPr>
            <a:r>
              <a:rPr lang="en-US" dirty="0" smtClean="0"/>
              <a:t>How does knowledge come into existence?</a:t>
            </a:r>
          </a:p>
          <a:p>
            <a:pPr lvl="5">
              <a:defRPr/>
            </a:pPr>
            <a:r>
              <a:rPr lang="en-US" dirty="0" smtClean="0"/>
              <a:t>How do we know this is true?</a:t>
            </a:r>
            <a:endParaRPr lang="nl-NL" dirty="0" smtClean="0"/>
          </a:p>
          <a:p>
            <a:pPr fontAlgn="auto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17" name="Tijdelijke aanduiding voor afbeelding 1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" r="16"/>
          <a:stretch>
            <a:fillRect/>
          </a:stretch>
        </p:blipFill>
        <p:spPr>
          <a:xfrm>
            <a:off x="8534400" y="1252538"/>
            <a:ext cx="3259138" cy="4795837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Institutional change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 lvl="3" fontAlgn="auto">
              <a:buFont typeface="Arial" panose="020B0604020202020204" pitchFamily="34" charset="0"/>
              <a:buNone/>
              <a:defRPr/>
            </a:pPr>
            <a:r>
              <a:rPr lang="nl-NL" dirty="0" err="1" smtClean="0"/>
              <a:t>Programmatic</a:t>
            </a:r>
            <a:r>
              <a:rPr lang="nl-NL" dirty="0" smtClean="0"/>
              <a:t> issues</a:t>
            </a:r>
          </a:p>
          <a:p>
            <a:pPr lvl="5">
              <a:defRPr/>
            </a:pPr>
            <a:r>
              <a:rPr lang="en-US" dirty="0" smtClean="0"/>
              <a:t>Curriculum design</a:t>
            </a:r>
          </a:p>
          <a:p>
            <a:pPr lvl="5">
              <a:defRPr/>
            </a:pPr>
            <a:r>
              <a:rPr lang="en-US" dirty="0" smtClean="0"/>
              <a:t>Communities of practice</a:t>
            </a:r>
          </a:p>
          <a:p>
            <a:pPr lvl="5">
              <a:defRPr/>
            </a:pPr>
            <a:endParaRPr lang="nl-NL" dirty="0" smtClean="0"/>
          </a:p>
          <a:p>
            <a:pPr lvl="3" fontAlgn="auto">
              <a:buFont typeface="Arial" panose="020B0604020202020204" pitchFamily="34" charset="0"/>
              <a:buNone/>
              <a:defRPr/>
            </a:pPr>
            <a:r>
              <a:rPr lang="en-US" dirty="0" smtClean="0"/>
              <a:t>Institutional issues</a:t>
            </a:r>
          </a:p>
          <a:p>
            <a:pPr lvl="5">
              <a:defRPr/>
            </a:pPr>
            <a:r>
              <a:rPr lang="en-US" dirty="0" smtClean="0"/>
              <a:t>Academic identity</a:t>
            </a:r>
          </a:p>
          <a:p>
            <a:pPr lvl="5">
              <a:defRPr/>
            </a:pPr>
            <a:r>
              <a:rPr lang="en-US" dirty="0" smtClean="0"/>
              <a:t>Institutional policies</a:t>
            </a:r>
          </a:p>
          <a:p>
            <a:pPr lvl="5">
              <a:defRPr/>
            </a:pPr>
            <a:endParaRPr lang="en-US" dirty="0"/>
          </a:p>
          <a:p>
            <a:pPr marL="0" lvl="5" indent="0">
              <a:buFont typeface="Arial" panose="020B0604020202020204" pitchFamily="34" charset="0"/>
              <a:buNone/>
              <a:defRPr/>
            </a:pPr>
            <a:r>
              <a:rPr lang="en-US" i="1" dirty="0" smtClean="0"/>
              <a:t>“Overall research-teaching links do not come about naturally in our HEI.”</a:t>
            </a:r>
          </a:p>
          <a:p>
            <a:pPr lvl="5">
              <a:defRPr/>
            </a:pPr>
            <a:r>
              <a:rPr lang="en-US" dirty="0" smtClean="0"/>
              <a:t>Disconnection</a:t>
            </a:r>
          </a:p>
          <a:p>
            <a:pPr lvl="5">
              <a:defRPr/>
            </a:pPr>
            <a:r>
              <a:rPr lang="en-US" dirty="0" smtClean="0"/>
              <a:t>Conflict</a:t>
            </a:r>
          </a:p>
          <a:p>
            <a:pPr lvl="5">
              <a:defRPr/>
            </a:pPr>
            <a:r>
              <a:rPr lang="en-US" dirty="0"/>
              <a:t>C</a:t>
            </a:r>
            <a:r>
              <a:rPr lang="en-US" dirty="0" smtClean="0"/>
              <a:t>ompetition</a:t>
            </a:r>
            <a:endParaRPr lang="nl-NL" dirty="0" smtClean="0"/>
          </a:p>
          <a:p>
            <a:pPr fontAlgn="auto"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" r="12"/>
          <a:stretch>
            <a:fillRect/>
          </a:stretch>
        </p:blipFill>
        <p:spPr/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Take-home message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>
          <a:xfrm>
            <a:off x="404813" y="1252538"/>
            <a:ext cx="6270625" cy="47958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nl-NL" b="1" smtClean="0"/>
              <a:t>Real change only when we are aware that </a:t>
            </a:r>
            <a:r>
              <a:rPr lang="nl-NL" b="1" i="1" u="sng" smtClean="0"/>
              <a:t>we</a:t>
            </a:r>
            <a:r>
              <a:rPr lang="nl-NL" b="1" smtClean="0"/>
              <a:t> keep the dichotomy alive.</a:t>
            </a:r>
          </a:p>
          <a:p>
            <a:pPr marL="0" indent="0">
              <a:buFont typeface="Arial" charset="0"/>
              <a:buNone/>
            </a:pPr>
            <a:r>
              <a:rPr lang="en-US" smtClean="0"/>
              <a:t>In our:</a:t>
            </a:r>
          </a:p>
          <a:p>
            <a:pPr marL="0" indent="0"/>
            <a:r>
              <a:rPr lang="en-US" smtClean="0"/>
              <a:t> Buildings</a:t>
            </a:r>
            <a:endParaRPr lang="nl-NL" smtClean="0"/>
          </a:p>
          <a:p>
            <a:pPr marL="0" indent="0"/>
            <a:r>
              <a:rPr lang="en-US" smtClean="0"/>
              <a:t> Institutes</a:t>
            </a:r>
          </a:p>
          <a:p>
            <a:pPr marL="0" indent="0"/>
            <a:r>
              <a:rPr lang="en-US" smtClean="0"/>
              <a:t> Curricula</a:t>
            </a:r>
          </a:p>
          <a:p>
            <a:pPr marL="0" indent="0"/>
            <a:r>
              <a:rPr lang="en-US" smtClean="0"/>
              <a:t> Terminology</a:t>
            </a:r>
          </a:p>
          <a:p>
            <a:pPr marL="0" indent="0"/>
            <a:r>
              <a:rPr lang="en-US" smtClean="0"/>
              <a:t> Thinking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2063" y="404813"/>
            <a:ext cx="4103687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Dissolve the dichotomies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pPr lvl="3" fontAlgn="auto">
              <a:buFont typeface="Arial" panose="020B0604020202020204" pitchFamily="34" charset="0"/>
              <a:buNone/>
              <a:defRPr/>
            </a:pPr>
            <a:r>
              <a:rPr lang="nl-NL" dirty="0" smtClean="0"/>
              <a:t>We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:</a:t>
            </a:r>
          </a:p>
          <a:p>
            <a:pPr lvl="5">
              <a:defRPr/>
            </a:pPr>
            <a:r>
              <a:rPr lang="nl-NL" dirty="0" err="1" smtClean="0"/>
              <a:t>Acknowledge</a:t>
            </a:r>
            <a:r>
              <a:rPr lang="nl-NL" dirty="0" smtClean="0"/>
              <a:t> we </a:t>
            </a:r>
            <a:r>
              <a:rPr lang="nl-NL" dirty="0" err="1" smtClean="0"/>
              <a:t>belong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one</a:t>
            </a:r>
            <a:r>
              <a:rPr lang="nl-NL" dirty="0" smtClean="0"/>
              <a:t> community</a:t>
            </a:r>
          </a:p>
          <a:p>
            <a:pPr lvl="5">
              <a:defRPr/>
            </a:pPr>
            <a:r>
              <a:rPr lang="en-US" dirty="0" smtClean="0"/>
              <a:t>Note we all feel a ‘love for knowledge’</a:t>
            </a:r>
          </a:p>
          <a:p>
            <a:pPr lvl="5">
              <a:defRPr/>
            </a:pPr>
            <a:r>
              <a:rPr lang="en-US" dirty="0" smtClean="0"/>
              <a:t>Understand  that the heart of academe centers around ‘episteme’</a:t>
            </a:r>
            <a:endParaRPr lang="nl-NL" dirty="0"/>
          </a:p>
          <a:p>
            <a:pPr marL="0" lvl="5" indent="0"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lvl="5" indent="0">
              <a:buFont typeface="Arial" panose="020B0604020202020204" pitchFamily="34" charset="0"/>
              <a:buNone/>
              <a:defRPr/>
            </a:pPr>
            <a:r>
              <a:rPr lang="en-US" dirty="0" smtClean="0"/>
              <a:t>Academics, students and staff alike, all:</a:t>
            </a:r>
          </a:p>
          <a:p>
            <a:pPr lvl="6">
              <a:defRPr/>
            </a:pPr>
            <a:r>
              <a:rPr lang="en-US" dirty="0" smtClean="0"/>
              <a:t>Want to know</a:t>
            </a:r>
          </a:p>
          <a:p>
            <a:pPr lvl="6">
              <a:defRPr/>
            </a:pPr>
            <a:r>
              <a:rPr lang="en-US" dirty="0" smtClean="0"/>
              <a:t>Want to understand</a:t>
            </a:r>
          </a:p>
          <a:p>
            <a:pPr lvl="6">
              <a:defRPr/>
            </a:pPr>
            <a:r>
              <a:rPr lang="en-US" dirty="0" smtClean="0"/>
              <a:t>Want to criticize</a:t>
            </a:r>
          </a:p>
          <a:p>
            <a:pPr lvl="6">
              <a:defRPr/>
            </a:pPr>
            <a:r>
              <a:rPr lang="en-US" dirty="0" smtClean="0"/>
              <a:t>Want to innovate</a:t>
            </a:r>
          </a:p>
          <a:p>
            <a:pPr lvl="6">
              <a:defRPr/>
            </a:pPr>
            <a:r>
              <a:rPr lang="en-US" dirty="0" smtClean="0"/>
              <a:t>Want to achieve</a:t>
            </a:r>
          </a:p>
          <a:p>
            <a:pPr lvl="6">
              <a:defRPr/>
            </a:pPr>
            <a:r>
              <a:rPr lang="en-US" dirty="0" smtClean="0"/>
              <a:t>Want to share</a:t>
            </a:r>
          </a:p>
          <a:p>
            <a:pPr marL="180975" lvl="6" indent="0" algn="r">
              <a:buFont typeface="Arial" panose="020B0604020202020204" pitchFamily="34" charset="0"/>
              <a:buNone/>
              <a:defRPr/>
            </a:pPr>
            <a:r>
              <a:rPr lang="en-US" sz="1200" dirty="0" smtClean="0"/>
              <a:t>(Van der Rijst, 2009)</a:t>
            </a:r>
          </a:p>
        </p:txBody>
      </p:sp>
      <p:pic>
        <p:nvPicPr>
          <p:cNvPr id="2050" name="Picture 2" descr="Z:\PPTdesign\1. 0pdrachtgevers\_ Onderhande werk\Universiteit Leiden\José Baggerman\Beeldmateriaal\Leiden_-_Rapenburg_-_universiteit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l="6035" r="6035"/>
          <a:stretch>
            <a:fillRect/>
          </a:stretch>
        </p:blipFill>
        <p:spPr>
          <a:xfrm>
            <a:off x="6200775" y="1252538"/>
            <a:ext cx="2695575" cy="2297112"/>
          </a:xfrm>
        </p:spPr>
      </p:pic>
      <p:pic>
        <p:nvPicPr>
          <p:cNvPr id="2053" name="Picture 5" descr="Z:\PPTdesign\1. 0pdrachtgevers\_ Onderhande werk\Universiteit Leiden\José Baggerman\Beeldmateriaal\Kerkbrug_Oude_Rijn_Leiden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/>
          <a:srcRect l="5975" r="5975"/>
          <a:stretch>
            <a:fillRect/>
          </a:stretch>
        </p:blipFill>
        <p:spPr>
          <a:xfrm>
            <a:off x="9097963" y="1252538"/>
            <a:ext cx="2695575" cy="2297112"/>
          </a:xfrm>
        </p:spPr>
      </p:pic>
      <p:pic>
        <p:nvPicPr>
          <p:cNvPr id="2052" name="Picture 4" descr="Z:\PPTdesign\1. 0pdrachtgevers\_ Onderhande werk\Universiteit Leiden\José Baggerman\Beeldmateriaal\Koornbrug_Leiden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/>
          <a:srcRect l="5975" r="5975"/>
          <a:stretch>
            <a:fillRect/>
          </a:stretch>
        </p:blipFill>
        <p:spPr>
          <a:xfrm>
            <a:off x="6200775" y="3751263"/>
            <a:ext cx="2695575" cy="2297112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6"/>
          <a:srcRect t="45" b="45"/>
          <a:stretch>
            <a:fillRect/>
          </a:stretch>
        </p:blipFill>
        <p:spPr>
          <a:xfrm>
            <a:off x="9097963" y="3751263"/>
            <a:ext cx="2695575" cy="2297112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Start rebuilding our academy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>
          <a:xfrm>
            <a:off x="404813" y="1252538"/>
            <a:ext cx="5592762" cy="4795837"/>
          </a:xfrm>
        </p:spPr>
        <p:txBody>
          <a:bodyPr/>
          <a:lstStyle/>
          <a:p>
            <a:pPr lvl="3" fontAlgn="auto">
              <a:buFont typeface="Arial" panose="020B0604020202020204" pitchFamily="34" charset="0"/>
              <a:buNone/>
              <a:defRPr/>
            </a:pPr>
            <a:r>
              <a:rPr lang="en-US" dirty="0" smtClean="0"/>
              <a:t>Ways to engage novices in academic work:</a:t>
            </a:r>
            <a:endParaRPr lang="nl-NL" dirty="0" smtClean="0"/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nl-NL" dirty="0" err="1"/>
              <a:t>Teach</a:t>
            </a:r>
            <a:r>
              <a:rPr lang="nl-NL" dirty="0"/>
              <a:t> research </a:t>
            </a:r>
            <a:r>
              <a:rPr lang="nl-NL" dirty="0" err="1" smtClean="0"/>
              <a:t>results</a:t>
            </a:r>
            <a:endParaRPr lang="nl-NL" dirty="0" smtClean="0"/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nl-NL" dirty="0" smtClean="0"/>
              <a:t>Make </a:t>
            </a:r>
            <a:r>
              <a:rPr lang="nl-NL" dirty="0"/>
              <a:t>research </a:t>
            </a:r>
            <a:r>
              <a:rPr lang="nl-NL" dirty="0" err="1" smtClean="0"/>
              <a:t>known</a:t>
            </a:r>
            <a:endParaRPr lang="nl-NL" dirty="0" smtClean="0"/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Show </a:t>
            </a:r>
            <a:r>
              <a:rPr lang="en-US" dirty="0"/>
              <a:t>what it means to be </a:t>
            </a:r>
            <a:r>
              <a:rPr lang="en-US" dirty="0" smtClean="0"/>
              <a:t>a researcher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nl-NL" dirty="0"/>
              <a:t>Help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conduct</a:t>
            </a:r>
            <a:r>
              <a:rPr lang="nl-NL" dirty="0"/>
              <a:t> </a:t>
            </a:r>
            <a:r>
              <a:rPr lang="nl-NL" dirty="0" smtClean="0"/>
              <a:t>research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nl-NL" dirty="0" err="1"/>
              <a:t>Provide</a:t>
            </a:r>
            <a:r>
              <a:rPr lang="nl-NL" dirty="0"/>
              <a:t> research </a:t>
            </a:r>
            <a:r>
              <a:rPr lang="nl-NL" dirty="0" err="1" smtClean="0"/>
              <a:t>experiences</a:t>
            </a:r>
            <a:endParaRPr lang="nl-NL" dirty="0" smtClean="0"/>
          </a:p>
          <a:p>
            <a:pPr marL="0" indent="0" algn="r" fontAlgn="auto">
              <a:buFont typeface="Arial" panose="020B0604020202020204" pitchFamily="34" charset="0"/>
              <a:buNone/>
              <a:defRPr/>
            </a:pPr>
            <a:r>
              <a:rPr lang="en-US" sz="1400" dirty="0" smtClean="0"/>
              <a:t>(</a:t>
            </a:r>
            <a:r>
              <a:rPr lang="en-US" sz="1400" dirty="0" err="1" smtClean="0"/>
              <a:t>Visser-Wijnveen</a:t>
            </a:r>
            <a:r>
              <a:rPr lang="en-US" sz="1400" dirty="0" smtClean="0"/>
              <a:t> et al., 2010)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en-US" b="1" dirty="0" smtClean="0"/>
              <a:t>How to build expertise in academic work?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Deliberate practice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Reflection on action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Just-in-time feedback</a:t>
            </a:r>
            <a:endParaRPr lang="nl-NL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/>
          <a:srcRect t="10" b="10"/>
          <a:stretch>
            <a:fillRect/>
          </a:stretch>
        </p:blipFill>
        <p:spPr>
          <a:xfrm>
            <a:off x="6200775" y="1252538"/>
            <a:ext cx="2693988" cy="4795837"/>
          </a:xfr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/>
          <a:srcRect l="74" r="74"/>
          <a:stretch>
            <a:fillRect/>
          </a:stretch>
        </p:blipFill>
        <p:spPr>
          <a:xfrm>
            <a:off x="9097963" y="1252538"/>
            <a:ext cx="2695575" cy="4795837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>
          <a:xfrm>
            <a:off x="404813" y="404813"/>
            <a:ext cx="11388725" cy="576262"/>
          </a:xfrm>
        </p:spPr>
        <p:txBody>
          <a:bodyPr/>
          <a:lstStyle/>
          <a:p>
            <a:r>
              <a:rPr lang="en-GB" smtClean="0"/>
              <a:t>Potential ways forwards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wrap="square">
            <a:normAutofit fontScale="92500" lnSpcReduction="20000"/>
          </a:bodyPr>
          <a:lstStyle/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Use an apprenticeship model</a:t>
            </a:r>
          </a:p>
          <a:p>
            <a:pPr lvl="6">
              <a:defRPr/>
            </a:pPr>
            <a:r>
              <a:rPr lang="en-GB" dirty="0" smtClean="0"/>
              <a:t>Professors guide PhD’s;</a:t>
            </a:r>
          </a:p>
          <a:p>
            <a:pPr lvl="6">
              <a:defRPr/>
            </a:pPr>
            <a:r>
              <a:rPr lang="en-GB" dirty="0" smtClean="0"/>
              <a:t>PhD’s guide graduates;</a:t>
            </a:r>
          </a:p>
          <a:p>
            <a:pPr lvl="6">
              <a:defRPr/>
            </a:pPr>
            <a:r>
              <a:rPr lang="en-GB" dirty="0" smtClean="0"/>
              <a:t>Graduates guide undergraduates;</a:t>
            </a:r>
          </a:p>
          <a:p>
            <a:pPr lvl="6">
              <a:defRPr/>
            </a:pPr>
            <a:r>
              <a:rPr lang="en-GB" dirty="0" smtClean="0"/>
              <a:t>Undergraduates guide freshmen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Renegotiate the role of undergraduates and graduates in research grant proposals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Renegotiate the role of graduates and undergraduates in research groups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Reconsider your studies; “how can undergraduates and graduates assist you?”</a:t>
            </a:r>
          </a:p>
          <a:p>
            <a:pPr fontAlgn="auto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Re-evaluate the academic development opportunities (for all scholarly roles) at your institute</a:t>
            </a:r>
            <a:endParaRPr lang="en-GB" dirty="0"/>
          </a:p>
        </p:txBody>
      </p:sp>
      <p:pic>
        <p:nvPicPr>
          <p:cNvPr id="11" name="Tijdelijke aanduiding voor afbeelding 10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" b="16"/>
          <a:stretch>
            <a:fillRect/>
          </a:stretch>
        </p:blipFill>
        <p:spPr>
          <a:xfrm>
            <a:off x="7453313" y="1252538"/>
            <a:ext cx="4340225" cy="4795837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79df663fd594932a3918d4dd59275d6b9651"/>
</p:tagLst>
</file>

<file path=ppt/theme/theme1.xml><?xml version="1.0" encoding="utf-8"?>
<a:theme xmlns:a="http://schemas.openxmlformats.org/drawingml/2006/main" name="blank">
  <a:themeElements>
    <a:clrScheme name="Aangepast 28">
      <a:dk1>
        <a:srgbClr val="000000"/>
      </a:dk1>
      <a:lt1>
        <a:srgbClr val="FFFFFF"/>
      </a:lt1>
      <a:dk2>
        <a:srgbClr val="8592BC"/>
      </a:dk2>
      <a:lt2>
        <a:srgbClr val="0C2577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658</TotalTime>
  <Words>661</Words>
  <Application>Microsoft Office PowerPoint</Application>
  <PresentationFormat>Custom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Minion</vt:lpstr>
      <vt:lpstr>Georgia</vt:lpstr>
      <vt:lpstr>Calibri Light</vt:lpstr>
      <vt:lpstr>blank</vt:lpstr>
      <vt:lpstr>Aangepast ontwerp</vt:lpstr>
      <vt:lpstr>Dissolve the contemporary dichotomy</vt:lpstr>
      <vt:lpstr>Aim of presentation</vt:lpstr>
      <vt:lpstr>What do we mean by …?</vt:lpstr>
      <vt:lpstr>Benifits for students</vt:lpstr>
      <vt:lpstr>Institutional change</vt:lpstr>
      <vt:lpstr>Take-home message</vt:lpstr>
      <vt:lpstr>Dissolve the dichotomies</vt:lpstr>
      <vt:lpstr>Start rebuilding our academy</vt:lpstr>
      <vt:lpstr>Potential ways forwards</vt:lpstr>
      <vt:lpstr>PowerPoint Presentation</vt:lpstr>
    </vt:vector>
  </TitlesOfParts>
  <Company>Universiteit Leiden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Epistemological experience</dc:title>
  <dc:creator>Rijst, R.M. van der</dc:creator>
  <cp:lastModifiedBy>Rijst, R.M. van der</cp:lastModifiedBy>
  <cp:revision>24</cp:revision>
  <dcterms:created xsi:type="dcterms:W3CDTF">2016-11-03T10:14:29Z</dcterms:created>
  <dcterms:modified xsi:type="dcterms:W3CDTF">2016-11-11T08:01:27Z</dcterms:modified>
</cp:coreProperties>
</file>