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9" r:id="rId3"/>
    <p:sldId id="260" r:id="rId4"/>
    <p:sldId id="261" r:id="rId5"/>
    <p:sldId id="256" r:id="rId6"/>
    <p:sldId id="257" r:id="rId7"/>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3" d="100"/>
          <a:sy n="103" d="100"/>
        </p:scale>
        <p:origin x="-11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C2737133-8858-4AF6-A8E5-FBDD77C01D5A}" type="datetimeFigureOut">
              <a:rPr lang="nl-NL" smtClean="0"/>
              <a:t>19-5-2016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12748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2737133-8858-4AF6-A8E5-FBDD77C01D5A}" type="datetimeFigureOut">
              <a:rPr lang="nl-NL" smtClean="0"/>
              <a:t>19-5-2016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292140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2737133-8858-4AF6-A8E5-FBDD77C01D5A}" type="datetimeFigureOut">
              <a:rPr lang="nl-NL" smtClean="0"/>
              <a:t>19-5-2016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89774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2737133-8858-4AF6-A8E5-FBDD77C01D5A}" type="datetimeFigureOut">
              <a:rPr lang="nl-NL" smtClean="0"/>
              <a:t>19-5-2016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88440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37133-8858-4AF6-A8E5-FBDD77C01D5A}" type="datetimeFigureOut">
              <a:rPr lang="nl-NL" smtClean="0"/>
              <a:t>19-5-2016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44903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C2737133-8858-4AF6-A8E5-FBDD77C01D5A}" type="datetimeFigureOut">
              <a:rPr lang="nl-NL" smtClean="0"/>
              <a:t>19-5-2016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79085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C2737133-8858-4AF6-A8E5-FBDD77C01D5A}" type="datetimeFigureOut">
              <a:rPr lang="nl-NL" smtClean="0"/>
              <a:t>19-5-2016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277556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C2737133-8858-4AF6-A8E5-FBDD77C01D5A}" type="datetimeFigureOut">
              <a:rPr lang="nl-NL" smtClean="0"/>
              <a:t>19-5-2016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403209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37133-8858-4AF6-A8E5-FBDD77C01D5A}" type="datetimeFigureOut">
              <a:rPr lang="nl-NL" smtClean="0"/>
              <a:t>19-5-2016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423198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37133-8858-4AF6-A8E5-FBDD77C01D5A}" type="datetimeFigureOut">
              <a:rPr lang="nl-NL" smtClean="0"/>
              <a:t>19-5-2016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151823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37133-8858-4AF6-A8E5-FBDD77C01D5A}" type="datetimeFigureOut">
              <a:rPr lang="nl-NL" smtClean="0"/>
              <a:t>19-5-2016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EA11E28-9EBF-446A-A691-DE84FD4C9E59}" type="slidenum">
              <a:rPr lang="nl-NL" smtClean="0"/>
              <a:t>‹#›</a:t>
            </a:fld>
            <a:endParaRPr lang="nl-NL"/>
          </a:p>
        </p:txBody>
      </p:sp>
    </p:spTree>
    <p:extLst>
      <p:ext uri="{BB962C8B-B14F-4D97-AF65-F5344CB8AC3E}">
        <p14:creationId xmlns:p14="http://schemas.microsoft.com/office/powerpoint/2010/main" val="367177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37133-8858-4AF6-A8E5-FBDD77C01D5A}" type="datetimeFigureOut">
              <a:rPr lang="nl-NL" smtClean="0"/>
              <a:t>19-5-2016</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11E28-9EBF-446A-A691-DE84FD4C9E59}" type="slidenum">
              <a:rPr lang="nl-NL" smtClean="0"/>
              <a:t>‹#›</a:t>
            </a:fld>
            <a:endParaRPr lang="nl-NL"/>
          </a:p>
        </p:txBody>
      </p:sp>
    </p:spTree>
    <p:extLst>
      <p:ext uri="{BB962C8B-B14F-4D97-AF65-F5344CB8AC3E}">
        <p14:creationId xmlns:p14="http://schemas.microsoft.com/office/powerpoint/2010/main" val="388545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leidenuniv.mediasite.com/Mediasite/Play/8792d1c0e5554d2b83abac0446f601641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47564" y="908720"/>
            <a:ext cx="784887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Helvetica" pitchFamily="34" charset="0"/>
              </a:defRPr>
            </a:lvl1pPr>
            <a:lvl2pPr marL="742950" indent="-285750" eaLnBrk="0" hangingPunct="0">
              <a:defRPr sz="2400">
                <a:solidFill>
                  <a:schemeClr val="tx1"/>
                </a:solidFill>
                <a:latin typeface="Helvetica" pitchFamily="34" charset="0"/>
              </a:defRPr>
            </a:lvl2pPr>
            <a:lvl3pPr marL="1143000" indent="-228600" eaLnBrk="0" hangingPunct="0">
              <a:defRPr sz="2400">
                <a:solidFill>
                  <a:schemeClr val="tx1"/>
                </a:solidFill>
                <a:latin typeface="Helvetica" pitchFamily="34" charset="0"/>
              </a:defRPr>
            </a:lvl3pPr>
            <a:lvl4pPr marL="1600200" indent="-228600" eaLnBrk="0" hangingPunct="0">
              <a:defRPr sz="2400">
                <a:solidFill>
                  <a:schemeClr val="tx1"/>
                </a:solidFill>
                <a:latin typeface="Helvetica" pitchFamily="34" charset="0"/>
              </a:defRPr>
            </a:lvl4pPr>
            <a:lvl5pPr marL="2057400" indent="-228600" eaLnBrk="0" hangingPunct="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algn="ctr" eaLnBrk="1" hangingPunct="1"/>
            <a:r>
              <a:rPr lang="en-US" sz="2800" dirty="0" err="1">
                <a:latin typeface="Arial" panose="020B0604020202020204" pitchFamily="34" charset="0"/>
                <a:cs typeface="Arial" panose="020B0604020202020204" pitchFamily="34" charset="0"/>
              </a:rPr>
              <a:t>CEL</a:t>
            </a:r>
            <a:r>
              <a:rPr lang="en-US" sz="2800" dirty="0">
                <a:latin typeface="Arial" panose="020B0604020202020204" pitchFamily="34" charset="0"/>
                <a:cs typeface="Arial" panose="020B0604020202020204" pitchFamily="34" charset="0"/>
              </a:rPr>
              <a:t> Innovation Room #6: Videos in </a:t>
            </a:r>
            <a:r>
              <a:rPr lang="en-US" sz="2800" dirty="0" smtClean="0">
                <a:latin typeface="Arial" panose="020B0604020202020204" pitchFamily="34" charset="0"/>
                <a:cs typeface="Arial" panose="020B0604020202020204" pitchFamily="34" charset="0"/>
              </a:rPr>
              <a:t>Education</a:t>
            </a:r>
          </a:p>
          <a:p>
            <a:pPr algn="ctr" eaLnBrk="1" hangingPunct="1"/>
            <a:endParaRPr lang="en-US" sz="2800" dirty="0">
              <a:latin typeface="Arial" panose="020B0604020202020204" pitchFamily="34" charset="0"/>
              <a:cs typeface="Arial" panose="020B0604020202020204" pitchFamily="34" charset="0"/>
            </a:endParaRPr>
          </a:p>
          <a:p>
            <a:pPr algn="ctr" eaLnBrk="1" hangingPunct="1"/>
            <a:endParaRPr lang="en-US" sz="4000" dirty="0" smtClean="0">
              <a:latin typeface="Arial" panose="020B0604020202020204" pitchFamily="34" charset="0"/>
              <a:cs typeface="Arial" panose="020B0604020202020204" pitchFamily="34" charset="0"/>
            </a:endParaRPr>
          </a:p>
          <a:p>
            <a:pPr algn="ctr" eaLnBrk="1" hangingPunct="1"/>
            <a:r>
              <a:rPr lang="en-US" sz="4000" dirty="0" smtClean="0">
                <a:latin typeface="Arial" panose="020B0604020202020204" pitchFamily="34" charset="0"/>
                <a:cs typeface="Arial" panose="020B0604020202020204" pitchFamily="34" charset="0"/>
              </a:rPr>
              <a:t>Developing a knowledge clip for a third-year psychology course</a:t>
            </a:r>
          </a:p>
          <a:p>
            <a:pPr algn="ctr" eaLnBrk="1" hangingPunct="1"/>
            <a:endParaRPr lang="en-US" dirty="0" smtClean="0">
              <a:latin typeface="Arial" panose="020B0604020202020204" pitchFamily="34" charset="0"/>
              <a:cs typeface="Arial" panose="020B0604020202020204" pitchFamily="34" charset="0"/>
            </a:endParaRPr>
          </a:p>
          <a:p>
            <a:pPr algn="ctr" eaLnBrk="1" hangingPunct="1"/>
            <a:endParaRPr lang="en-US" dirty="0" smtClean="0">
              <a:latin typeface="Arial" panose="020B0604020202020204" pitchFamily="34" charset="0"/>
              <a:cs typeface="Arial" panose="020B0604020202020204" pitchFamily="34" charset="0"/>
            </a:endParaRPr>
          </a:p>
          <a:p>
            <a:pPr algn="ctr" eaLnBrk="1" hangingPunct="1"/>
            <a:endParaRPr lang="en-US" dirty="0">
              <a:latin typeface="Arial" panose="020B0604020202020204" pitchFamily="34" charset="0"/>
              <a:cs typeface="Arial" panose="020B0604020202020204" pitchFamily="34" charset="0"/>
            </a:endParaRPr>
          </a:p>
          <a:p>
            <a:pPr algn="ctr" eaLnBrk="1" hangingPunct="1"/>
            <a:r>
              <a:rPr lang="en-US" sz="2000" dirty="0">
                <a:latin typeface="Arial" panose="020B0604020202020204" pitchFamily="34" charset="0"/>
                <a:cs typeface="Arial" panose="020B0604020202020204" pitchFamily="34" charset="0"/>
              </a:rPr>
              <a:t>Harrie Boelens</a:t>
            </a:r>
          </a:p>
          <a:p>
            <a:pPr algn="ctr" eaLnBrk="1" hangingPunct="1"/>
            <a:endParaRPr lang="en-US" sz="2000" dirty="0">
              <a:latin typeface="Arial" panose="020B0604020202020204" pitchFamily="34" charset="0"/>
              <a:cs typeface="Arial" panose="020B0604020202020204" pitchFamily="34" charset="0"/>
            </a:endParaRPr>
          </a:p>
          <a:p>
            <a:pPr algn="ctr" eaLnBrk="1" hangingPunct="1"/>
            <a:r>
              <a:rPr lang="en-US" sz="2000" dirty="0" smtClean="0">
                <a:latin typeface="Arial" panose="020B0604020202020204" pitchFamily="34" charset="0"/>
                <a:cs typeface="Arial" panose="020B0604020202020204" pitchFamily="34" charset="0"/>
              </a:rPr>
              <a:t>20 May 2016</a:t>
            </a:r>
            <a:endParaRPr lang="en-US" sz="2000" dirty="0">
              <a:latin typeface="Arial" panose="020B0604020202020204" pitchFamily="34" charset="0"/>
              <a:cs typeface="Arial" panose="020B0604020202020204" pitchFamily="34" charset="0"/>
            </a:endParaRPr>
          </a:p>
        </p:txBody>
      </p:sp>
      <p:pic>
        <p:nvPicPr>
          <p:cNvPr id="1026" name="Picture 2" descr="http://www.universityreview.org/wp-content/uploads/2012/03/Leiden-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411102"/>
            <a:ext cx="2703959" cy="221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4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179512" y="260648"/>
            <a:ext cx="6359921"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Helvetica" pitchFamily="34" charset="0"/>
              </a:defRPr>
            </a:lvl1pPr>
            <a:lvl2pPr marL="742950" indent="-285750" eaLnBrk="0" hangingPunct="0">
              <a:defRPr sz="2400">
                <a:solidFill>
                  <a:schemeClr val="tx1"/>
                </a:solidFill>
                <a:latin typeface="Helvetica" pitchFamily="34" charset="0"/>
              </a:defRPr>
            </a:lvl2pPr>
            <a:lvl3pPr marL="1143000" indent="-228600" eaLnBrk="0" hangingPunct="0">
              <a:defRPr sz="2400">
                <a:solidFill>
                  <a:schemeClr val="tx1"/>
                </a:solidFill>
                <a:latin typeface="Helvetica" pitchFamily="34" charset="0"/>
              </a:defRPr>
            </a:lvl3pPr>
            <a:lvl4pPr marL="1600200" indent="-228600" eaLnBrk="0" hangingPunct="0">
              <a:defRPr sz="2400">
                <a:solidFill>
                  <a:schemeClr val="tx1"/>
                </a:solidFill>
                <a:latin typeface="Helvetica" pitchFamily="34" charset="0"/>
              </a:defRPr>
            </a:lvl4pPr>
            <a:lvl5pPr marL="2057400" indent="-228600" eaLnBrk="0" hangingPunct="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algn="ctr" eaLnBrk="1" hangingPunct="1"/>
            <a:r>
              <a:rPr lang="en-US" sz="4000" dirty="0"/>
              <a:t>Conceptual development</a:t>
            </a:r>
          </a:p>
          <a:p>
            <a:pPr algn="ctr" eaLnBrk="1" hangingPunct="1"/>
            <a:r>
              <a:rPr lang="en-US" sz="4000" dirty="0"/>
              <a:t>and</a:t>
            </a:r>
          </a:p>
          <a:p>
            <a:pPr algn="ctr" eaLnBrk="1" hangingPunct="1"/>
            <a:r>
              <a:rPr lang="en-US" sz="4000" dirty="0"/>
              <a:t>the biological world</a:t>
            </a:r>
          </a:p>
          <a:p>
            <a:pPr algn="ctr" eaLnBrk="1" hangingPunct="1"/>
            <a:endParaRPr lang="en-US" sz="4000" dirty="0"/>
          </a:p>
          <a:p>
            <a:pPr algn="ctr" eaLnBrk="1" hangingPunct="1"/>
            <a:endParaRPr lang="en-US" dirty="0"/>
          </a:p>
          <a:p>
            <a:pPr algn="ctr" eaLnBrk="1" hangingPunct="1"/>
            <a:r>
              <a:rPr lang="en-US" sz="2000" dirty="0"/>
              <a:t>Harrie Boelens</a:t>
            </a:r>
          </a:p>
          <a:p>
            <a:pPr algn="ctr" eaLnBrk="1" hangingPunct="1"/>
            <a:endParaRPr lang="en-US" sz="2000" dirty="0"/>
          </a:p>
          <a:p>
            <a:pPr algn="ctr" eaLnBrk="1" hangingPunct="1"/>
            <a:r>
              <a:rPr lang="en-US" sz="2000" dirty="0" smtClean="0"/>
              <a:t>7 December 2015</a:t>
            </a:r>
            <a:endParaRPr lang="en-US" sz="2000" dirty="0"/>
          </a:p>
        </p:txBody>
      </p:sp>
      <p:pic>
        <p:nvPicPr>
          <p:cNvPr id="8194" name="Picture 2" descr="C:\Users\boelenshh\AppData\Local\Microsoft\Windows\Temporary Internet Files\Content.IE5\1YRONYBB\MP9004448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476672"/>
            <a:ext cx="1651839" cy="216713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boelenshh\AppData\Local\Microsoft\Windows\Temporary Internet Files\Content.IE5\FEOD4AZD\MP9004423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006" y="3501008"/>
            <a:ext cx="4374708" cy="31933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boelenshh\AppData\Local\Microsoft\Windows\Temporary Internet Files\Content.IE5\YB8I54D3\MP9004448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276872"/>
            <a:ext cx="1154824" cy="15150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boelenshh\AppData\Local\Microsoft\Windows\Temporary Internet Files\Content.IE5\ZCWYT0NV\MP9004388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365104"/>
            <a:ext cx="3144011" cy="2358008"/>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boelenshh\AppData\Local\Microsoft\Windows\Temporary Internet Files\Content.IE5\KZW4UQ39\MP90040489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2132856"/>
            <a:ext cx="2797155" cy="199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871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528" y="1268760"/>
            <a:ext cx="554461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Helvetica" pitchFamily="34" charset="0"/>
              </a:defRPr>
            </a:lvl1pPr>
            <a:lvl2pPr marL="742950" indent="-285750" eaLnBrk="0" hangingPunct="0">
              <a:defRPr sz="2400">
                <a:solidFill>
                  <a:schemeClr val="tx1"/>
                </a:solidFill>
                <a:latin typeface="Helvetica" pitchFamily="34" charset="0"/>
              </a:defRPr>
            </a:lvl2pPr>
            <a:lvl3pPr marL="1143000" indent="-228600" eaLnBrk="0" hangingPunct="0">
              <a:defRPr sz="2400">
                <a:solidFill>
                  <a:schemeClr val="tx1"/>
                </a:solidFill>
                <a:latin typeface="Helvetica" pitchFamily="34" charset="0"/>
              </a:defRPr>
            </a:lvl3pPr>
            <a:lvl4pPr marL="1600200" indent="-228600" eaLnBrk="0" hangingPunct="0">
              <a:defRPr sz="2400">
                <a:solidFill>
                  <a:schemeClr val="tx1"/>
                </a:solidFill>
                <a:latin typeface="Helvetica" pitchFamily="34" charset="0"/>
              </a:defRPr>
            </a:lvl4pPr>
            <a:lvl5pPr marL="2057400" indent="-228600" eaLnBrk="0" hangingPunct="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eaLnBrk="1" hangingPunct="1"/>
            <a:r>
              <a:rPr lang="en-US" dirty="0">
                <a:solidFill>
                  <a:srgbClr val="3333FF"/>
                </a:solidFill>
              </a:rPr>
              <a:t>Superordinate, basic level and subordinate categories</a:t>
            </a:r>
          </a:p>
          <a:p>
            <a:pPr eaLnBrk="1" hangingPunct="1"/>
            <a:endParaRPr lang="en-US" dirty="0">
              <a:solidFill>
                <a:srgbClr val="3333FF"/>
              </a:solidFill>
            </a:endParaRPr>
          </a:p>
          <a:p>
            <a:pPr eaLnBrk="1" hangingPunct="1"/>
            <a:endParaRPr lang="en-US" dirty="0">
              <a:solidFill>
                <a:srgbClr val="3333FF"/>
              </a:solidFill>
            </a:endParaRPr>
          </a:p>
          <a:p>
            <a:pPr eaLnBrk="1" hangingPunct="1"/>
            <a:r>
              <a:rPr lang="en-US" dirty="0">
                <a:solidFill>
                  <a:srgbClr val="3333FF"/>
                </a:solidFill>
              </a:rPr>
              <a:t>The role of language in conceptual development</a:t>
            </a:r>
          </a:p>
          <a:p>
            <a:pPr eaLnBrk="1" hangingPunct="1"/>
            <a:endParaRPr lang="en-US" dirty="0">
              <a:solidFill>
                <a:srgbClr val="3333FF"/>
              </a:solidFill>
            </a:endParaRPr>
          </a:p>
          <a:p>
            <a:pPr eaLnBrk="1" hangingPunct="1"/>
            <a:endParaRPr lang="en-US" dirty="0">
              <a:solidFill>
                <a:srgbClr val="3333FF"/>
              </a:solidFill>
            </a:endParaRPr>
          </a:p>
          <a:p>
            <a:pPr eaLnBrk="1" hangingPunct="1"/>
            <a:r>
              <a:rPr lang="en-US" dirty="0">
                <a:solidFill>
                  <a:srgbClr val="3333FF"/>
                </a:solidFill>
              </a:rPr>
              <a:t>The biological/</a:t>
            </a:r>
            <a:r>
              <a:rPr lang="en-US" dirty="0" err="1">
                <a:solidFill>
                  <a:srgbClr val="3333FF"/>
                </a:solidFill>
              </a:rPr>
              <a:t>nonbiological</a:t>
            </a:r>
            <a:r>
              <a:rPr lang="en-US" dirty="0">
                <a:solidFill>
                  <a:srgbClr val="3333FF"/>
                </a:solidFill>
              </a:rPr>
              <a:t> distinction</a:t>
            </a:r>
          </a:p>
          <a:p>
            <a:pPr eaLnBrk="1" hangingPunct="1"/>
            <a:endParaRPr lang="en-US" dirty="0">
              <a:solidFill>
                <a:srgbClr val="3333FF"/>
              </a:solidFill>
            </a:endParaRPr>
          </a:p>
          <a:p>
            <a:pPr eaLnBrk="1" hangingPunct="1"/>
            <a:endParaRPr lang="en-US" dirty="0">
              <a:solidFill>
                <a:srgbClr val="3333FF"/>
              </a:solidFill>
            </a:endParaRPr>
          </a:p>
          <a:p>
            <a:pPr eaLnBrk="1" hangingPunct="1"/>
            <a:r>
              <a:rPr lang="en-US" dirty="0">
                <a:solidFill>
                  <a:srgbClr val="3333FF"/>
                </a:solidFill>
              </a:rPr>
              <a:t>The representation of categorical knowledge: A historical perspective</a:t>
            </a:r>
          </a:p>
        </p:txBody>
      </p:sp>
      <p:sp>
        <p:nvSpPr>
          <p:cNvPr id="3075" name="Text Box 3"/>
          <p:cNvSpPr txBox="1">
            <a:spLocks noChangeArrowheads="1"/>
          </p:cNvSpPr>
          <p:nvPr/>
        </p:nvSpPr>
        <p:spPr bwMode="auto">
          <a:xfrm>
            <a:off x="250825" y="188913"/>
            <a:ext cx="1912703" cy="46166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Helvetica" pitchFamily="34" charset="0"/>
              </a:defRPr>
            </a:lvl1pPr>
            <a:lvl2pPr marL="742950" indent="-285750" eaLnBrk="0" hangingPunct="0">
              <a:defRPr sz="2400">
                <a:solidFill>
                  <a:schemeClr val="tx1"/>
                </a:solidFill>
                <a:latin typeface="Helvetica" pitchFamily="34" charset="0"/>
              </a:defRPr>
            </a:lvl2pPr>
            <a:lvl3pPr marL="1143000" indent="-228600" eaLnBrk="0" hangingPunct="0">
              <a:defRPr sz="2400">
                <a:solidFill>
                  <a:schemeClr val="tx1"/>
                </a:solidFill>
                <a:latin typeface="Helvetica" pitchFamily="34" charset="0"/>
              </a:defRPr>
            </a:lvl3pPr>
            <a:lvl4pPr marL="1600200" indent="-228600" eaLnBrk="0" hangingPunct="0">
              <a:defRPr sz="2400">
                <a:solidFill>
                  <a:schemeClr val="tx1"/>
                </a:solidFill>
                <a:latin typeface="Helvetica" pitchFamily="34" charset="0"/>
              </a:defRPr>
            </a:lvl4pPr>
            <a:lvl5pPr marL="2057400" indent="-228600" eaLnBrk="0" hangingPunct="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eaLnBrk="1" hangingPunct="1"/>
            <a:r>
              <a:rPr lang="en-US" dirty="0" smtClean="0">
                <a:solidFill>
                  <a:schemeClr val="bg1"/>
                </a:solidFill>
              </a:rPr>
              <a:t>CHAPTER </a:t>
            </a:r>
            <a:r>
              <a:rPr lang="en-US" dirty="0">
                <a:solidFill>
                  <a:schemeClr val="bg1"/>
                </a:solidFill>
              </a:rPr>
              <a:t>4</a:t>
            </a:r>
          </a:p>
        </p:txBody>
      </p:sp>
      <p:pic>
        <p:nvPicPr>
          <p:cNvPr id="9219" name="Picture 3" descr="C:\Users\boelenshh\AppData\Local\Microsoft\Windows\Temporary Internet Files\Content.IE5\YZA5UD62\MP9004485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554" y="188640"/>
            <a:ext cx="387243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5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7452" y="3198167"/>
            <a:ext cx="2549096"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hlinkClick r:id="rId2"/>
              </a:rPr>
              <a:t>Clip on </a:t>
            </a:r>
            <a:r>
              <a:rPr lang="en-US" sz="2400" dirty="0" err="1" smtClean="0">
                <a:latin typeface="Arial" panose="020B0604020202020204" pitchFamily="34" charset="0"/>
                <a:cs typeface="Arial" panose="020B0604020202020204" pitchFamily="34" charset="0"/>
                <a:hlinkClick r:id="rId2"/>
              </a:rPr>
              <a:t>mediasite</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629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1417" y="1052736"/>
            <a:ext cx="4248472" cy="53285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tangle 1"/>
          <p:cNvSpPr/>
          <p:nvPr/>
        </p:nvSpPr>
        <p:spPr>
          <a:xfrm>
            <a:off x="4572000" y="1052736"/>
            <a:ext cx="4248472"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2374924" y="404664"/>
            <a:ext cx="4394152"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Made with Screencast-O-</a:t>
            </a:r>
            <a:r>
              <a:rPr lang="en-US" sz="2400" dirty="0" err="1" smtClean="0">
                <a:latin typeface="Arial" panose="020B0604020202020204" pitchFamily="34" charset="0"/>
                <a:cs typeface="Arial" panose="020B0604020202020204" pitchFamily="34" charset="0"/>
              </a:rPr>
              <a:t>Matic</a:t>
            </a:r>
            <a:endParaRPr lang="nl-NL" sz="24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737" t="10280" r="15318" b="1643"/>
          <a:stretch/>
        </p:blipFill>
        <p:spPr bwMode="auto">
          <a:xfrm>
            <a:off x="4788024" y="1340767"/>
            <a:ext cx="3096344" cy="2472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20" t="31000" r="9130" b="8508"/>
          <a:stretch/>
        </p:blipFill>
        <p:spPr bwMode="auto">
          <a:xfrm>
            <a:off x="4788024" y="4293096"/>
            <a:ext cx="389729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71600" y="1916832"/>
            <a:ext cx="3384376" cy="1200329"/>
          </a:xfrm>
          <a:prstGeom prst="rect">
            <a:avLst/>
          </a:prstGeom>
          <a:solidFill>
            <a:schemeClr val="bg1"/>
          </a:solidFill>
        </p:spPr>
        <p:txBody>
          <a:bodyPr wrap="square" rtlCol="0">
            <a:spAutoFit/>
          </a:bodyPr>
          <a:lstStyle/>
          <a:p>
            <a:r>
              <a:rPr lang="en-US" sz="2400" i="1" dirty="0" smtClean="0"/>
              <a:t>There are cars and dogs, scattered on the floor, in front of the child.</a:t>
            </a:r>
            <a:endParaRPr lang="nl-NL" sz="2400" i="1" dirty="0"/>
          </a:p>
        </p:txBody>
      </p:sp>
      <p:sp>
        <p:nvSpPr>
          <p:cNvPr id="5" name="TextBox 4"/>
          <p:cNvSpPr txBox="1"/>
          <p:nvPr/>
        </p:nvSpPr>
        <p:spPr>
          <a:xfrm>
            <a:off x="1187624" y="4581128"/>
            <a:ext cx="3168352" cy="1200329"/>
          </a:xfrm>
          <a:prstGeom prst="rect">
            <a:avLst/>
          </a:prstGeom>
          <a:solidFill>
            <a:schemeClr val="bg1"/>
          </a:solidFill>
        </p:spPr>
        <p:txBody>
          <a:bodyPr wrap="square" rtlCol="0">
            <a:spAutoFit/>
          </a:bodyPr>
          <a:lstStyle/>
          <a:p>
            <a:r>
              <a:rPr lang="en-US" sz="2400" i="1" dirty="0" smtClean="0"/>
              <a:t>The child picks them up, and makes two groups, or piles.</a:t>
            </a:r>
            <a:endParaRPr lang="nl-NL" sz="2400" i="1" dirty="0"/>
          </a:p>
        </p:txBody>
      </p:sp>
    </p:spTree>
    <p:extLst>
      <p:ext uri="{BB962C8B-B14F-4D97-AF65-F5344CB8AC3E}">
        <p14:creationId xmlns:p14="http://schemas.microsoft.com/office/powerpoint/2010/main" val="139080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556" y="1351508"/>
            <a:ext cx="7992888" cy="4154984"/>
          </a:xfrm>
          <a:prstGeom prst="rect">
            <a:avLst/>
          </a:prstGeom>
          <a:noFill/>
        </p:spPr>
        <p:txBody>
          <a:bodyPr wrap="square" rtlCol="0">
            <a:spAutoFit/>
          </a:bodyPr>
          <a:lstStyle/>
          <a:p>
            <a:pPr algn="ctr"/>
            <a:r>
              <a:rPr lang="en-US" sz="2400" b="1" dirty="0" smtClean="0">
                <a:solidFill>
                  <a:srgbClr val="00B050"/>
                </a:solidFill>
                <a:latin typeface="Arial" panose="020B0604020202020204" pitchFamily="34" charset="0"/>
                <a:cs typeface="Arial" panose="020B0604020202020204" pitchFamily="34" charset="0"/>
              </a:rPr>
              <a:t>Conclusions</a:t>
            </a:r>
          </a:p>
          <a:p>
            <a:pPr algn="ctr"/>
            <a:endParaRPr lang="en-US" sz="2400" dirty="0">
              <a:solidFill>
                <a:srgbClr val="00B050"/>
              </a:solidFill>
              <a:latin typeface="Arial" panose="020B0604020202020204" pitchFamily="34" charset="0"/>
              <a:cs typeface="Arial" panose="020B0604020202020204" pitchFamily="34" charset="0"/>
            </a:endParaRPr>
          </a:p>
          <a:p>
            <a:pPr algn="ctr"/>
            <a:r>
              <a:rPr lang="en-US" sz="2400" dirty="0" smtClean="0">
                <a:solidFill>
                  <a:srgbClr val="00B050"/>
                </a:solidFill>
                <a:latin typeface="Arial" panose="020B0604020202020204" pitchFamily="34" charset="0"/>
                <a:cs typeface="Arial" panose="020B0604020202020204" pitchFamily="34" charset="0"/>
              </a:rPr>
              <a:t>Knowledge </a:t>
            </a:r>
            <a:r>
              <a:rPr lang="en-US" sz="2400" dirty="0">
                <a:solidFill>
                  <a:srgbClr val="00B050"/>
                </a:solidFill>
                <a:latin typeface="Arial" panose="020B0604020202020204" pitchFamily="34" charset="0"/>
                <a:cs typeface="Arial" panose="020B0604020202020204" pitchFamily="34" charset="0"/>
              </a:rPr>
              <a:t>clips and flipped classrooms go together well</a:t>
            </a:r>
            <a:r>
              <a:rPr lang="en-US" sz="2400" dirty="0" smtClean="0">
                <a:solidFill>
                  <a:srgbClr val="00B050"/>
                </a:solidFill>
                <a:latin typeface="Arial" panose="020B0604020202020204" pitchFamily="34" charset="0"/>
                <a:cs typeface="Arial" panose="020B0604020202020204" pitchFamily="34" charset="0"/>
              </a:rPr>
              <a:t>.</a:t>
            </a:r>
          </a:p>
          <a:p>
            <a:pPr algn="ctr"/>
            <a:endParaRPr lang="en-US" sz="2400" dirty="0" smtClean="0">
              <a:solidFill>
                <a:srgbClr val="00B050"/>
              </a:solidFill>
              <a:latin typeface="Arial" panose="020B0604020202020204" pitchFamily="34" charset="0"/>
              <a:cs typeface="Arial" panose="020B0604020202020204" pitchFamily="34" charset="0"/>
            </a:endParaRPr>
          </a:p>
          <a:p>
            <a:pPr algn="ctr"/>
            <a:r>
              <a:rPr lang="en-US" sz="2400" dirty="0" smtClean="0">
                <a:solidFill>
                  <a:srgbClr val="00B050"/>
                </a:solidFill>
                <a:latin typeface="Arial" panose="020B0604020202020204" pitchFamily="34" charset="0"/>
                <a:cs typeface="Arial" panose="020B0604020202020204" pitchFamily="34" charset="0"/>
              </a:rPr>
              <a:t>Knowledge </a:t>
            </a:r>
            <a:r>
              <a:rPr lang="en-US" sz="2400" dirty="0">
                <a:solidFill>
                  <a:srgbClr val="00B050"/>
                </a:solidFill>
                <a:latin typeface="Arial" panose="020B0604020202020204" pitchFamily="34" charset="0"/>
                <a:cs typeface="Arial" panose="020B0604020202020204" pitchFamily="34" charset="0"/>
              </a:rPr>
              <a:t>clips may be especially suitable for foundational </a:t>
            </a:r>
            <a:r>
              <a:rPr lang="en-US" sz="2400" dirty="0" smtClean="0">
                <a:solidFill>
                  <a:srgbClr val="00B050"/>
                </a:solidFill>
                <a:latin typeface="Arial" panose="020B0604020202020204" pitchFamily="34" charset="0"/>
                <a:cs typeface="Arial" panose="020B0604020202020204" pitchFamily="34" charset="0"/>
              </a:rPr>
              <a:t>content.</a:t>
            </a:r>
          </a:p>
          <a:p>
            <a:pPr algn="ctr"/>
            <a:endParaRPr lang="en-US" sz="2400" dirty="0">
              <a:solidFill>
                <a:srgbClr val="00B050"/>
              </a:solidFill>
              <a:latin typeface="Arial" panose="020B0604020202020204" pitchFamily="34" charset="0"/>
              <a:cs typeface="Arial" panose="020B0604020202020204" pitchFamily="34" charset="0"/>
            </a:endParaRPr>
          </a:p>
          <a:p>
            <a:pPr algn="ctr"/>
            <a:r>
              <a:rPr lang="en-US" sz="2400" dirty="0" smtClean="0">
                <a:solidFill>
                  <a:srgbClr val="00B050"/>
                </a:solidFill>
                <a:latin typeface="Arial" panose="020B0604020202020204" pitchFamily="34" charset="0"/>
                <a:cs typeface="Arial" panose="020B0604020202020204" pitchFamily="34" charset="0"/>
              </a:rPr>
              <a:t>The </a:t>
            </a:r>
            <a:r>
              <a:rPr lang="en-US" sz="2400" dirty="0">
                <a:solidFill>
                  <a:srgbClr val="00B050"/>
                </a:solidFill>
                <a:latin typeface="Arial" panose="020B0604020202020204" pitchFamily="34" charset="0"/>
                <a:cs typeface="Arial" panose="020B0604020202020204" pitchFamily="34" charset="0"/>
              </a:rPr>
              <a:t>animation-plus-voice-over type of knowledge clip may be especially useful when the original content is very 'visual', and might be especially effective when the owner of the voice is the instructor of the course.</a:t>
            </a:r>
            <a:endParaRPr lang="nl-NL"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828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155</Words>
  <Application>Microsoft Office PowerPoint</Application>
  <PresentationFormat>On-screen Show (4:3)</PresentationFormat>
  <Paragraphs>40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Universiteit Leiden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Boelens, Harrie</dc:creator>
  <cp:lastModifiedBy>Boelens, Harrie</cp:lastModifiedBy>
  <cp:revision>9</cp:revision>
  <cp:lastPrinted>2016-05-19T07:39:33Z</cp:lastPrinted>
  <dcterms:created xsi:type="dcterms:W3CDTF">2016-05-12T11:53:56Z</dcterms:created>
  <dcterms:modified xsi:type="dcterms:W3CDTF">2016-05-19T07:43:28Z</dcterms:modified>
</cp:coreProperties>
</file>