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78" r:id="rId3"/>
    <p:sldId id="260" r:id="rId4"/>
    <p:sldId id="269" r:id="rId5"/>
    <p:sldId id="262" r:id="rId6"/>
    <p:sldId id="271" r:id="rId7"/>
    <p:sldId id="292" r:id="rId8"/>
    <p:sldId id="270" r:id="rId9"/>
    <p:sldId id="272" r:id="rId10"/>
    <p:sldId id="261" r:id="rId11"/>
    <p:sldId id="273" r:id="rId12"/>
    <p:sldId id="275" r:id="rId13"/>
    <p:sldId id="274" r:id="rId14"/>
    <p:sldId id="276" r:id="rId15"/>
    <p:sldId id="266" r:id="rId16"/>
    <p:sldId id="277" r:id="rId17"/>
    <p:sldId id="279" r:id="rId18"/>
    <p:sldId id="286" r:id="rId19"/>
    <p:sldId id="287" r:id="rId20"/>
    <p:sldId id="288" r:id="rId21"/>
    <p:sldId id="293" r:id="rId22"/>
    <p:sldId id="289" r:id="rId23"/>
    <p:sldId id="294" r:id="rId24"/>
    <p:sldId id="290" r:id="rId25"/>
    <p:sldId id="291" r:id="rId26"/>
    <p:sldId id="268" r:id="rId27"/>
    <p:sldId id="280" r:id="rId28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67" autoAdjust="0"/>
    <p:restoredTop sz="98464" autoAdjust="0"/>
  </p:normalViewPr>
  <p:slideViewPr>
    <p:cSldViewPr snapToGrid="0" snapToObjects="1">
      <p:cViewPr>
        <p:scale>
          <a:sx n="123" d="100"/>
          <a:sy n="123" d="100"/>
        </p:scale>
        <p:origin x="-1284" y="210"/>
      </p:cViewPr>
      <p:guideLst>
        <p:guide orient="horz" pos="2687"/>
        <p:guide pos="19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88427-736F-48E5-AB0B-6B2DE6C7E3F9}" type="datetimeFigureOut">
              <a:rPr lang="en-GB" smtClean="0"/>
              <a:pPr/>
              <a:t>05/01/2016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BB00A-71ED-40C6-A1CF-164C43AE5C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473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395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395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91525" y="1335600"/>
            <a:ext cx="5941025" cy="1512000"/>
          </a:xfrm>
        </p:spPr>
        <p:txBody>
          <a:bodyPr/>
          <a:lstStyle>
            <a:lvl1pPr>
              <a:lnSpc>
                <a:spcPts val="6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edit title</a:t>
            </a:r>
            <a:endParaRPr lang="en-GB" noProof="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491525" y="2966400"/>
            <a:ext cx="5941025" cy="1080000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FFFFFF"/>
                </a:solidFill>
                <a:latin typeface="Museo Sans 100"/>
                <a:cs typeface="Museo Sans 1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subtitle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en-GB" noProof="0" smtClean="0"/>
              <a:pPr/>
              <a:t>05/01/2016</a:t>
            </a:fld>
            <a:endParaRPr lang="en-GB" noProof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6BC05E-DB9A-EB4A-A776-575FA40369A3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491525" y="900000"/>
            <a:ext cx="8172000" cy="461815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 smtClean="0"/>
              <a:t>Click on the icon to </a:t>
            </a:r>
            <a:br>
              <a:rPr lang="en-GB" noProof="0" dirty="0" smtClean="0"/>
            </a:br>
            <a:r>
              <a:rPr lang="en-GB" noProof="0" dirty="0" smtClean="0"/>
              <a:t>insert a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1525" y="396000"/>
            <a:ext cx="8172000" cy="360000"/>
          </a:xfrm>
        </p:spPr>
        <p:txBody>
          <a:bodyPr anchor="t" anchorCtr="0"/>
          <a:lstStyle>
            <a:lvl1pPr algn="l">
              <a:lnSpc>
                <a:spcPts val="2500"/>
              </a:lnSpc>
              <a:defRPr sz="2000"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 dirty="0" smtClean="0"/>
              <a:t>Click to edit title</a:t>
            </a:r>
            <a:endParaRPr lang="en-GB" noProof="0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en-GB" noProof="0" smtClean="0"/>
              <a:pPr/>
              <a:t>05/01/2016</a:t>
            </a:fld>
            <a:endParaRPr lang="en-GB" noProof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6BC05E-DB9A-EB4A-A776-575FA40369A3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noProof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afbeeld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91525" y="1335600"/>
            <a:ext cx="4874225" cy="1512000"/>
          </a:xfrm>
        </p:spPr>
        <p:txBody>
          <a:bodyPr/>
          <a:lstStyle>
            <a:lvl1pPr>
              <a:lnSpc>
                <a:spcPts val="6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edit title</a:t>
            </a:r>
            <a:endParaRPr lang="en-GB" noProof="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491525" y="2966400"/>
            <a:ext cx="4874225" cy="1080000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FFFFFF"/>
                </a:solidFill>
                <a:latin typeface="Museo Sans 100"/>
                <a:cs typeface="Museo Sans 1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Insert a picture and move it backwards with right mouse button &gt; send to back</a:t>
            </a:r>
            <a:endParaRPr lang="en-GB" noProof="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  <a:lvl3pPr>
              <a:defRPr baseline="0"/>
            </a:lvl3pPr>
            <a:lvl5pPr>
              <a:defRPr baseline="0"/>
            </a:lvl5pPr>
          </a:lstStyle>
          <a:p>
            <a:pPr lvl="0"/>
            <a:r>
              <a:rPr lang="en-GB" noProof="0" dirty="0" smtClean="0"/>
              <a:t>Click to edit text in bullets</a:t>
            </a:r>
          </a:p>
          <a:p>
            <a:pPr lvl="1"/>
            <a:r>
              <a:rPr lang="en-GB" noProof="0" dirty="0" smtClean="0"/>
              <a:t>Second level text</a:t>
            </a:r>
          </a:p>
          <a:p>
            <a:pPr lvl="2"/>
            <a:r>
              <a:rPr lang="en-GB" noProof="0" dirty="0" smtClean="0"/>
              <a:t>Third level text</a:t>
            </a:r>
          </a:p>
          <a:p>
            <a:pPr lvl="3"/>
            <a:r>
              <a:rPr lang="en-GB" noProof="0" dirty="0" smtClean="0"/>
              <a:t>Forth level text</a:t>
            </a:r>
          </a:p>
          <a:p>
            <a:pPr lvl="4"/>
            <a:r>
              <a:rPr lang="en-GB" noProof="0" dirty="0" smtClean="0"/>
              <a:t>Fifth level text</a:t>
            </a:r>
            <a:endParaRPr lang="en-GB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en-GB" noProof="0" smtClean="0"/>
              <a:pPr/>
              <a:t>05/01/2016</a:t>
            </a:fld>
            <a:endParaRPr lang="en-GB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 baseline="0"/>
            </a:lvl5pPr>
          </a:lstStyle>
          <a:p>
            <a:pPr lvl="0"/>
            <a:r>
              <a:rPr lang="en-GB" noProof="0" smtClean="0"/>
              <a:t>Click to edit text</a:t>
            </a:r>
          </a:p>
          <a:p>
            <a:pPr lvl="1"/>
            <a:r>
              <a:rPr lang="en-GB" noProof="0" smtClean="0"/>
              <a:t>Second level text</a:t>
            </a:r>
          </a:p>
          <a:p>
            <a:pPr lvl="2"/>
            <a:r>
              <a:rPr lang="en-GB" noProof="0" smtClean="0"/>
              <a:t>Third level text</a:t>
            </a:r>
          </a:p>
          <a:p>
            <a:pPr lvl="3"/>
            <a:r>
              <a:rPr lang="en-GB" noProof="0" smtClean="0"/>
              <a:t>Forth level text</a:t>
            </a:r>
          </a:p>
          <a:p>
            <a:pPr lvl="4"/>
            <a:r>
              <a:rPr lang="en-GB" noProof="0" smtClean="0"/>
              <a:t>Fifth level text</a:t>
            </a:r>
            <a:endParaRPr lang="en-GB" noProof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en-GB" noProof="0" smtClean="0"/>
              <a:pPr/>
              <a:t>05/01/2016</a:t>
            </a:fld>
            <a:endParaRPr lang="en-GB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93200" y="1296000"/>
            <a:ext cx="4014000" cy="4680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text in bullets</a:t>
            </a:r>
          </a:p>
          <a:p>
            <a:pPr lvl="1"/>
            <a:r>
              <a:rPr lang="en-GB" noProof="0" dirty="0" smtClean="0"/>
              <a:t>Second level text</a:t>
            </a:r>
          </a:p>
          <a:p>
            <a:pPr lvl="2"/>
            <a:r>
              <a:rPr lang="en-GB" noProof="0" dirty="0" smtClean="0"/>
              <a:t>Third level text</a:t>
            </a:r>
          </a:p>
          <a:p>
            <a:pPr lvl="3"/>
            <a:r>
              <a:rPr lang="en-GB" noProof="0" dirty="0" smtClean="0"/>
              <a:t>Forth level text</a:t>
            </a:r>
          </a:p>
          <a:p>
            <a:pPr lvl="4"/>
            <a:r>
              <a:rPr lang="en-GB" noProof="0" dirty="0" smtClean="0"/>
              <a:t>Fifth level text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48200" y="1295999"/>
            <a:ext cx="4015325" cy="4680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text in bullets</a:t>
            </a:r>
          </a:p>
          <a:p>
            <a:pPr lvl="1"/>
            <a:r>
              <a:rPr lang="en-GB" noProof="0" dirty="0" smtClean="0"/>
              <a:t>Second level text</a:t>
            </a:r>
          </a:p>
          <a:p>
            <a:pPr lvl="2"/>
            <a:r>
              <a:rPr lang="en-GB" noProof="0" dirty="0" smtClean="0"/>
              <a:t>Third level text</a:t>
            </a:r>
          </a:p>
          <a:p>
            <a:pPr lvl="3"/>
            <a:r>
              <a:rPr lang="en-GB" noProof="0" dirty="0" smtClean="0"/>
              <a:t>Forth level text</a:t>
            </a:r>
          </a:p>
          <a:p>
            <a:pPr lvl="4"/>
            <a:r>
              <a:rPr lang="en-GB" noProof="0" dirty="0" smtClean="0"/>
              <a:t>Fifth level text</a:t>
            </a:r>
            <a:endParaRPr lang="en-GB" noProof="0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en-GB" noProof="0" smtClean="0"/>
              <a:pPr/>
              <a:t>05/01/2016</a:t>
            </a:fld>
            <a:endParaRPr lang="en-GB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93200" y="1296000"/>
            <a:ext cx="3997924" cy="355000"/>
          </a:xfrm>
        </p:spPr>
        <p:txBody>
          <a:bodyPr anchor="t" anchorCtr="0"/>
          <a:lstStyle>
            <a:lvl1pPr marL="0" indent="0">
              <a:buNone/>
              <a:defRPr sz="2000" b="0" i="0">
                <a:latin typeface="Museo Sans 900"/>
                <a:cs typeface="Museo Sans 9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text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1524" y="1600200"/>
            <a:ext cx="3999600" cy="437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text in bullets</a:t>
            </a:r>
          </a:p>
          <a:p>
            <a:pPr lvl="1"/>
            <a:r>
              <a:rPr lang="en-GB" noProof="0" dirty="0" smtClean="0"/>
              <a:t>Second level text</a:t>
            </a:r>
          </a:p>
          <a:p>
            <a:pPr lvl="2"/>
            <a:r>
              <a:rPr lang="en-GB" noProof="0" dirty="0" smtClean="0"/>
              <a:t>Third level text</a:t>
            </a:r>
          </a:p>
          <a:p>
            <a:pPr lvl="3"/>
            <a:r>
              <a:rPr lang="en-GB" noProof="0" dirty="0" smtClean="0"/>
              <a:t>Forth level text</a:t>
            </a:r>
          </a:p>
          <a:p>
            <a:pPr lvl="4"/>
            <a:r>
              <a:rPr lang="en-GB" noProof="0" dirty="0" smtClean="0"/>
              <a:t>Fifth level text</a:t>
            </a:r>
            <a:endParaRPr lang="en-GB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296000"/>
            <a:ext cx="4014000" cy="355000"/>
          </a:xfrm>
        </p:spPr>
        <p:txBody>
          <a:bodyPr anchor="t" anchorCtr="0"/>
          <a:lstStyle>
            <a:lvl1pPr marL="0" indent="0">
              <a:buNone/>
              <a:defRPr sz="2000" b="0" i="0">
                <a:latin typeface="Museo Sans 900"/>
                <a:cs typeface="Museo Sans 9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text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645025" y="1600200"/>
            <a:ext cx="4014000" cy="437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text in bullets</a:t>
            </a:r>
          </a:p>
          <a:p>
            <a:pPr lvl="1"/>
            <a:r>
              <a:rPr lang="en-GB" noProof="0" dirty="0" smtClean="0"/>
              <a:t>Second level text</a:t>
            </a:r>
          </a:p>
          <a:p>
            <a:pPr lvl="2"/>
            <a:r>
              <a:rPr lang="en-GB" noProof="0" dirty="0" smtClean="0"/>
              <a:t>Third level text</a:t>
            </a:r>
          </a:p>
          <a:p>
            <a:pPr lvl="3"/>
            <a:r>
              <a:rPr lang="en-GB" noProof="0" dirty="0" smtClean="0"/>
              <a:t>Forth level text</a:t>
            </a:r>
          </a:p>
          <a:p>
            <a:pPr lvl="4"/>
            <a:r>
              <a:rPr lang="en-GB" noProof="0" dirty="0" smtClean="0"/>
              <a:t>Fifth level text</a:t>
            </a:r>
            <a:endParaRPr lang="en-GB" noProof="0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en-GB" noProof="0" smtClean="0"/>
              <a:pPr/>
              <a:t>05/01/2016</a:t>
            </a:fld>
            <a:endParaRPr lang="en-GB" noProof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1525" y="396000"/>
            <a:ext cx="3999599" cy="828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93200" y="1296000"/>
            <a:ext cx="3997924" cy="355000"/>
          </a:xfrm>
        </p:spPr>
        <p:txBody>
          <a:bodyPr anchor="t" anchorCtr="0"/>
          <a:lstStyle>
            <a:lvl1pPr marL="0" indent="0">
              <a:buNone/>
              <a:defRPr sz="2000" b="0" i="0">
                <a:latin typeface="Museo Sans 900"/>
                <a:cs typeface="Museo Sans 9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text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1524" y="1600200"/>
            <a:ext cx="3999600" cy="437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text in bullets</a:t>
            </a:r>
          </a:p>
          <a:p>
            <a:pPr lvl="1"/>
            <a:r>
              <a:rPr lang="en-GB" noProof="0" dirty="0" smtClean="0"/>
              <a:t>Second level text</a:t>
            </a:r>
          </a:p>
          <a:p>
            <a:pPr lvl="2"/>
            <a:r>
              <a:rPr lang="en-GB" noProof="0" dirty="0" smtClean="0"/>
              <a:t>Third level text</a:t>
            </a:r>
          </a:p>
          <a:p>
            <a:pPr lvl="3"/>
            <a:r>
              <a:rPr lang="en-GB" noProof="0" dirty="0" smtClean="0"/>
              <a:t>Forth level text</a:t>
            </a:r>
          </a:p>
          <a:p>
            <a:pPr lvl="4"/>
            <a:r>
              <a:rPr lang="en-GB" noProof="0" dirty="0" smtClean="0"/>
              <a:t>Fifth level text</a:t>
            </a:r>
            <a:endParaRPr lang="en-GB" noProof="0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en-GB" noProof="0" smtClean="0"/>
              <a:pPr/>
              <a:t>05/01/2016</a:t>
            </a:fld>
            <a:endParaRPr lang="en-GB" noProof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4643999" y="488950"/>
            <a:ext cx="4014000" cy="50292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smtClean="0"/>
              <a:t>Click on the icon to </a:t>
            </a:r>
            <a:br>
              <a:rPr lang="en-GB" noProof="0" smtClean="0"/>
            </a:br>
            <a:r>
              <a:rPr lang="en-GB" noProof="0" smtClean="0"/>
              <a:t>insert a picture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2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1525" y="396000"/>
            <a:ext cx="3999599" cy="828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93200" y="1296000"/>
            <a:ext cx="3997924" cy="355000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Museo Sans 900"/>
                <a:cs typeface="Museo Sans 9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smtClean="0"/>
              <a:t>Click to edit text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1524" y="1600200"/>
            <a:ext cx="3999600" cy="437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text in bullets</a:t>
            </a:r>
          </a:p>
          <a:p>
            <a:pPr lvl="1"/>
            <a:r>
              <a:rPr lang="en-GB" noProof="0" dirty="0" smtClean="0"/>
              <a:t>Second level text</a:t>
            </a:r>
          </a:p>
          <a:p>
            <a:pPr lvl="2"/>
            <a:r>
              <a:rPr lang="en-GB" noProof="0" dirty="0" smtClean="0"/>
              <a:t>Third level text</a:t>
            </a:r>
          </a:p>
          <a:p>
            <a:pPr lvl="3"/>
            <a:r>
              <a:rPr lang="en-GB" noProof="0" dirty="0" smtClean="0"/>
              <a:t>Forth level text</a:t>
            </a:r>
          </a:p>
          <a:p>
            <a:pPr lvl="4"/>
            <a:r>
              <a:rPr lang="en-GB" noProof="0" dirty="0" smtClean="0"/>
              <a:t>Fifth level text</a:t>
            </a:r>
            <a:endParaRPr lang="en-GB" noProof="0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en-GB" noProof="0" smtClean="0"/>
              <a:pPr/>
              <a:t>05/01/2016</a:t>
            </a:fld>
            <a:endParaRPr lang="en-GB" noProof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4643999" y="488950"/>
            <a:ext cx="4014000" cy="24300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smtClean="0"/>
              <a:t>Click on the icon to </a:t>
            </a:r>
            <a:br>
              <a:rPr lang="en-GB" noProof="0" smtClean="0"/>
            </a:br>
            <a:r>
              <a:rPr lang="en-GB" noProof="0" smtClean="0"/>
              <a:t>insert a picture</a:t>
            </a:r>
          </a:p>
        </p:txBody>
      </p:sp>
      <p:sp>
        <p:nvSpPr>
          <p:cNvPr id="11" name="Tijdelijke aanduiding voor afbeelding 2"/>
          <p:cNvSpPr>
            <a:spLocks noGrp="1"/>
          </p:cNvSpPr>
          <p:nvPr>
            <p:ph type="pic" idx="14" hasCustomPrompt="1"/>
          </p:nvPr>
        </p:nvSpPr>
        <p:spPr>
          <a:xfrm>
            <a:off x="4643999" y="3088800"/>
            <a:ext cx="4014000" cy="24300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smtClean="0"/>
              <a:t>Click on the icon to </a:t>
            </a:r>
            <a:br>
              <a:rPr lang="en-GB" noProof="0" smtClean="0"/>
            </a:br>
            <a:r>
              <a:rPr lang="en-GB" noProof="0" smtClean="0"/>
              <a:t>insert a picture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edit title </a:t>
            </a:r>
            <a:endParaRPr lang="en-GB" noProof="0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en-GB" noProof="0" smtClean="0"/>
              <a:pPr/>
              <a:t>05/01/2016</a:t>
            </a:fld>
            <a:endParaRPr lang="en-GB" noProof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6BC05E-DB9A-EB4A-A776-575FA40369A3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91525" y="396000"/>
            <a:ext cx="8172000" cy="82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1524" y="1295401"/>
            <a:ext cx="8172000" cy="46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 dirty="0" smtClean="0"/>
              <a:t>Click to edit text</a:t>
            </a:r>
          </a:p>
          <a:p>
            <a:pPr lvl="1"/>
            <a:r>
              <a:rPr lang="en-GB" noProof="0" dirty="0" smtClean="0"/>
              <a:t>Second level text</a:t>
            </a:r>
          </a:p>
          <a:p>
            <a:pPr lvl="2"/>
            <a:r>
              <a:rPr lang="en-GB" noProof="0" dirty="0" smtClean="0"/>
              <a:t>Third level text</a:t>
            </a:r>
          </a:p>
          <a:p>
            <a:pPr lvl="3"/>
            <a:r>
              <a:rPr lang="en-GB" noProof="0" dirty="0" smtClean="0"/>
              <a:t>Forth level text</a:t>
            </a:r>
          </a:p>
          <a:p>
            <a:pPr lvl="4"/>
            <a:r>
              <a:rPr lang="en-GB" noProof="0" dirty="0" smtClean="0"/>
              <a:t>Fifth level text</a:t>
            </a:r>
            <a:endParaRPr lang="en-GB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17200" y="6217570"/>
            <a:ext cx="756000" cy="2403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Museo Sans 100"/>
                <a:cs typeface="Museo Sans 100"/>
              </a:defRPr>
            </a:lvl1pPr>
          </a:lstStyle>
          <a:p>
            <a:fld id="{F10973AC-957D-C346-BA56-D82065FA2AEB}" type="datetimeFigureOut">
              <a:rPr lang="en-GB" noProof="0" smtClean="0"/>
              <a:pPr/>
              <a:t>05/01/2016</a:t>
            </a:fld>
            <a:endParaRPr lang="en-GB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73200" y="6217570"/>
            <a:ext cx="5102920" cy="2403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0" i="0">
                <a:solidFill>
                  <a:schemeClr val="tx2"/>
                </a:solidFill>
                <a:latin typeface="+mn-lt"/>
                <a:cs typeface="Museo Sans 500"/>
              </a:defRPr>
            </a:lvl1pPr>
          </a:lstStyle>
          <a:p>
            <a:endParaRPr lang="en-GB" noProof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91525" y="6217570"/>
            <a:ext cx="324000" cy="2403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0" i="0">
                <a:solidFill>
                  <a:schemeClr val="tx2"/>
                </a:solidFill>
                <a:latin typeface="+mn-lt"/>
                <a:cs typeface="Museo Sans 500"/>
              </a:defRPr>
            </a:lvl1pPr>
          </a:lstStyle>
          <a:p>
            <a:fld id="{8C6BC05E-DB9A-EB4A-A776-575FA40369A3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7" name="Afbeelding 6" descr="EU_Logo_Groen_300.png"/>
          <p:cNvPicPr>
            <a:picLocks noChangeAspect="1"/>
          </p:cNvPicPr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308000" y="6012000"/>
            <a:ext cx="1432608" cy="576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9" r:id="rId4"/>
    <p:sldLayoutId id="2147483652" r:id="rId5"/>
    <p:sldLayoutId id="2147483653" r:id="rId6"/>
    <p:sldLayoutId id="2147483660" r:id="rId7"/>
    <p:sldLayoutId id="2147483661" r:id="rId8"/>
    <p:sldLayoutId id="2147483654" r:id="rId9"/>
    <p:sldLayoutId id="2147483655" r:id="rId10"/>
    <p:sldLayoutId id="2147483657" r:id="rId11"/>
  </p:sldLayoutIdLst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2800" b="0" i="0" kern="1200" baseline="0">
          <a:solidFill>
            <a:schemeClr val="tx2"/>
          </a:solidFill>
          <a:latin typeface="+mj-lt"/>
          <a:ea typeface="+mj-ea"/>
          <a:cs typeface="Museo Sans 700"/>
        </a:defRPr>
      </a:lvl1pPr>
    </p:titleStyle>
    <p:bodyStyle>
      <a:lvl1pPr marL="288000" indent="-288000" algn="l" defTabSz="457200" rtl="0" eaLnBrk="1" latinLnBrk="0" hangingPunct="1">
        <a:lnSpc>
          <a:spcPts val="2500"/>
        </a:lnSpc>
        <a:spcBef>
          <a:spcPts val="0"/>
        </a:spcBef>
        <a:buSzPct val="130000"/>
        <a:buFont typeface="Arial"/>
        <a:buChar char="•"/>
        <a:defRPr sz="2000" b="0" i="0" kern="1200" baseline="0">
          <a:solidFill>
            <a:schemeClr val="tx1"/>
          </a:solidFill>
          <a:latin typeface="+mn-lt"/>
          <a:ea typeface="+mn-ea"/>
          <a:cs typeface="Museo Sans 500"/>
        </a:defRPr>
      </a:lvl1pPr>
      <a:lvl2pPr marL="576000" indent="-288000" algn="l" defTabSz="457200" rtl="0" eaLnBrk="1" latinLnBrk="0" hangingPunct="1">
        <a:lnSpc>
          <a:spcPts val="2500"/>
        </a:lnSpc>
        <a:spcBef>
          <a:spcPts val="0"/>
        </a:spcBef>
        <a:buSzPct val="130000"/>
        <a:buFont typeface="Arial"/>
        <a:buChar char="•"/>
        <a:defRPr sz="2000" b="0" i="0" kern="1200">
          <a:solidFill>
            <a:schemeClr val="tx1"/>
          </a:solidFill>
          <a:latin typeface="+mn-lt"/>
          <a:ea typeface="+mn-ea"/>
          <a:cs typeface="Museo Sans 500"/>
        </a:defRPr>
      </a:lvl2pPr>
      <a:lvl3pPr marL="864000" indent="-288000" algn="l" defTabSz="457200" rtl="0" eaLnBrk="1" latinLnBrk="0" hangingPunct="1">
        <a:lnSpc>
          <a:spcPts val="2500"/>
        </a:lnSpc>
        <a:spcBef>
          <a:spcPts val="0"/>
        </a:spcBef>
        <a:buSzPct val="130000"/>
        <a:buFont typeface="Arial"/>
        <a:buChar char="•"/>
        <a:defRPr sz="2000" b="0" i="0" kern="1200" baseline="0">
          <a:solidFill>
            <a:schemeClr val="tx1"/>
          </a:solidFill>
          <a:latin typeface="+mn-lt"/>
          <a:ea typeface="+mn-ea"/>
          <a:cs typeface="Museo Sans 500"/>
        </a:defRPr>
      </a:lvl3pPr>
      <a:lvl4pPr marL="1152000" indent="-288000" algn="l" defTabSz="457200" rtl="0" eaLnBrk="1" latinLnBrk="0" hangingPunct="1">
        <a:lnSpc>
          <a:spcPts val="2500"/>
        </a:lnSpc>
        <a:spcBef>
          <a:spcPts val="0"/>
        </a:spcBef>
        <a:buSzPct val="130000"/>
        <a:buFont typeface="Arial"/>
        <a:buChar char="•"/>
        <a:defRPr sz="2000" b="0" i="0" kern="1200">
          <a:solidFill>
            <a:schemeClr val="tx1"/>
          </a:solidFill>
          <a:latin typeface="+mn-lt"/>
          <a:ea typeface="+mn-ea"/>
          <a:cs typeface="Museo Sans 500"/>
        </a:defRPr>
      </a:lvl4pPr>
      <a:lvl5pPr marL="1440000" indent="-288000" algn="l" defTabSz="457200" rtl="0" eaLnBrk="1" latinLnBrk="0" hangingPunct="1">
        <a:lnSpc>
          <a:spcPts val="2500"/>
        </a:lnSpc>
        <a:spcBef>
          <a:spcPts val="0"/>
        </a:spcBef>
        <a:buSzPct val="130000"/>
        <a:buFont typeface="Arial"/>
        <a:buChar char="•"/>
        <a:defRPr sz="2000" b="0" i="0" kern="1200">
          <a:solidFill>
            <a:schemeClr val="tx1"/>
          </a:solidFill>
          <a:latin typeface="+mn-lt"/>
          <a:ea typeface="+mn-ea"/>
          <a:cs typeface="Museo Sans 50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8645" y="1335600"/>
            <a:ext cx="8398475" cy="1512000"/>
          </a:xfrm>
        </p:spPr>
        <p:txBody>
          <a:bodyPr/>
          <a:lstStyle/>
          <a:p>
            <a:r>
              <a:rPr lang="nl-NL" sz="5400" dirty="0">
                <a:solidFill>
                  <a:srgbClr val="FFFFFF"/>
                </a:solidFill>
              </a:rPr>
              <a:t>Proceed </a:t>
            </a:r>
            <a:r>
              <a:rPr lang="nl-NL" sz="5400" dirty="0" err="1">
                <a:solidFill>
                  <a:srgbClr val="FFFFFF"/>
                </a:solidFill>
              </a:rPr>
              <a:t>to</a:t>
            </a:r>
            <a:r>
              <a:rPr lang="nl-NL" sz="5400" dirty="0">
                <a:solidFill>
                  <a:srgbClr val="FFFFFF"/>
                </a:solidFill>
              </a:rPr>
              <a:t> </a:t>
            </a:r>
            <a:r>
              <a:rPr lang="nl-NL" sz="5400" dirty="0" smtClean="0">
                <a:solidFill>
                  <a:srgbClr val="FFFFFF"/>
                </a:solidFill>
              </a:rPr>
              <a:t/>
            </a:r>
            <a:br>
              <a:rPr lang="nl-NL" sz="5400" dirty="0" smtClean="0">
                <a:solidFill>
                  <a:srgbClr val="FFFFFF"/>
                </a:solidFill>
              </a:rPr>
            </a:br>
            <a:r>
              <a:rPr lang="nl-NL" sz="5400" dirty="0" smtClean="0">
                <a:solidFill>
                  <a:srgbClr val="FFFFFF"/>
                </a:solidFill>
              </a:rPr>
              <a:t>the next level </a:t>
            </a:r>
            <a:r>
              <a:rPr lang="nl-NL" sz="6000" dirty="0" smtClean="0">
                <a:solidFill>
                  <a:srgbClr val="FFFFFF"/>
                </a:solidFill>
              </a:rPr>
              <a:t/>
            </a:r>
            <a:br>
              <a:rPr lang="nl-NL" sz="6000" dirty="0" smtClean="0">
                <a:solidFill>
                  <a:srgbClr val="FFFFFF"/>
                </a:solidFill>
              </a:rPr>
            </a:br>
            <a:r>
              <a:rPr lang="nl-NL" sz="6000" dirty="0">
                <a:solidFill>
                  <a:srgbClr val="FFFFFF"/>
                </a:solidFill>
              </a:rPr>
              <a:t/>
            </a:r>
            <a:br>
              <a:rPr lang="nl-NL" sz="6000" dirty="0">
                <a:solidFill>
                  <a:srgbClr val="FFFFFF"/>
                </a:solidFill>
              </a:rPr>
            </a:br>
            <a:endParaRPr lang="en-GB" sz="6000" dirty="0">
              <a:solidFill>
                <a:srgbClr val="FFFFFF"/>
              </a:solidFill>
            </a:endParaRP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91525" y="4321066"/>
            <a:ext cx="5941025" cy="1080000"/>
          </a:xfrm>
        </p:spPr>
        <p:txBody>
          <a:bodyPr/>
          <a:lstStyle/>
          <a:p>
            <a:r>
              <a:rPr lang="nl-NL" dirty="0" smtClean="0"/>
              <a:t>Prof. Dr. Jeroen Jansz</a:t>
            </a:r>
          </a:p>
          <a:p>
            <a:endParaRPr lang="nl-NL" dirty="0"/>
          </a:p>
          <a:p>
            <a:r>
              <a:rPr lang="nl-NL" dirty="0" smtClean="0"/>
              <a:t>Dept. of Media &amp; Communication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Afbeelding 6" descr="BookGamesN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000"/>
            <a:ext cx="9144000" cy="5646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2: serious games</a:t>
            </a:r>
            <a:endParaRPr lang="en-US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Educational games</a:t>
            </a:r>
          </a:p>
          <a:p>
            <a:endParaRPr lang="en-US" dirty="0"/>
          </a:p>
          <a:p>
            <a:r>
              <a:rPr lang="en-US" dirty="0" smtClean="0"/>
              <a:t>(Some) Teachers uncomfortable</a:t>
            </a:r>
          </a:p>
          <a:p>
            <a:endParaRPr lang="en-US" dirty="0"/>
          </a:p>
          <a:p>
            <a:r>
              <a:rPr lang="en-US" dirty="0" smtClean="0"/>
              <a:t>The structure of the Dutch school day</a:t>
            </a:r>
          </a:p>
        </p:txBody>
      </p:sp>
      <p:pic>
        <p:nvPicPr>
          <p:cNvPr id="2" name="Afbeelding 1" descr="Snip20151216_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441" y="2272580"/>
            <a:ext cx="3152500" cy="31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5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2: serious games</a:t>
            </a:r>
            <a:endParaRPr lang="en-US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domains of application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2" name="Afbeelding 1" descr="GamesF_heal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8" y="2135859"/>
            <a:ext cx="8826420" cy="457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7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2: serious games</a:t>
            </a:r>
            <a:endParaRPr lang="en-US" dirty="0"/>
          </a:p>
        </p:txBody>
      </p:sp>
      <p:pic>
        <p:nvPicPr>
          <p:cNvPr id="6" name="Afbeelding 5" descr="Snip20151206_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135" y="1634909"/>
            <a:ext cx="4319329" cy="289201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tel 6"/>
          <p:cNvSpPr txBox="1">
            <a:spLocks/>
          </p:cNvSpPr>
          <p:nvPr/>
        </p:nvSpPr>
        <p:spPr>
          <a:xfrm>
            <a:off x="491525" y="4526926"/>
            <a:ext cx="8172000" cy="1191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tx2"/>
                </a:solidFill>
                <a:latin typeface="+mj-lt"/>
                <a:ea typeface="+mj-ea"/>
                <a:cs typeface="Museo Sans 700"/>
              </a:defRPr>
            </a:lvl1pPr>
          </a:lstStyle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This video cannot be accessed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45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2: serious games</a:t>
            </a:r>
            <a:endParaRPr lang="en-US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Games and civic engagement</a:t>
            </a:r>
          </a:p>
          <a:p>
            <a:endParaRPr lang="en-US" dirty="0"/>
          </a:p>
          <a:p>
            <a:r>
              <a:rPr lang="en-US" dirty="0" smtClean="0"/>
              <a:t>‘Games for Change’</a:t>
            </a:r>
          </a:p>
          <a:p>
            <a:endParaRPr lang="en-US" dirty="0"/>
          </a:p>
          <a:p>
            <a:r>
              <a:rPr lang="en-US" sz="1800" i="1" dirty="0" smtClean="0"/>
              <a:t>Darfur is Dying			September 12</a:t>
            </a:r>
            <a:r>
              <a:rPr lang="en-US" sz="1800" i="1" baseline="30000" dirty="0" smtClean="0"/>
              <a:t>th</a:t>
            </a:r>
            <a:r>
              <a:rPr lang="en-US" sz="1800" i="1" dirty="0" smtClean="0"/>
              <a:t> 			  Poverty Is Not a Game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49" y="3150121"/>
            <a:ext cx="2551239" cy="191343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946" y="3250916"/>
            <a:ext cx="2730579" cy="163834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909" y="3078388"/>
            <a:ext cx="3003519" cy="225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7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nip20151216_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90293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3:</a:t>
            </a:r>
            <a:endParaRPr lang="en-US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55521" y="1547123"/>
            <a:ext cx="8172000" cy="4680000"/>
          </a:xfrm>
        </p:spPr>
        <p:txBody>
          <a:bodyPr/>
          <a:lstStyle/>
          <a:p>
            <a:r>
              <a:rPr lang="en-US" dirty="0" smtClean="0"/>
              <a:t>3 Pillars: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1800" dirty="0" smtClean="0"/>
              <a:t>http</a:t>
            </a:r>
            <a:r>
              <a:rPr lang="en-US" sz="1800" dirty="0"/>
              <a:t>://</a:t>
            </a:r>
            <a:r>
              <a:rPr lang="en-US" sz="1800" dirty="0" err="1"/>
              <a:t>www.persuasivegaming.nl</a:t>
            </a:r>
            <a:endParaRPr lang="en-US" sz="1800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521" y="279402"/>
            <a:ext cx="2794000" cy="783577"/>
          </a:xfrm>
          <a:prstGeom prst="rect">
            <a:avLst/>
          </a:prstGeom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4" y="3473586"/>
            <a:ext cx="1884046" cy="660384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520" y="3555707"/>
            <a:ext cx="2682240" cy="578263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36" y="2082111"/>
            <a:ext cx="5510115" cy="110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3: persuasive gaming</a:t>
            </a:r>
            <a:endParaRPr lang="en-US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91524" y="1295401"/>
            <a:ext cx="8172000" cy="4680000"/>
          </a:xfrm>
        </p:spPr>
        <p:txBody>
          <a:bodyPr/>
          <a:lstStyle/>
          <a:p>
            <a:r>
              <a:rPr lang="en-US" dirty="0" smtClean="0"/>
              <a:t>The theory: Persuasion</a:t>
            </a:r>
          </a:p>
          <a:p>
            <a:endParaRPr lang="en-US" dirty="0"/>
          </a:p>
          <a:p>
            <a:r>
              <a:rPr lang="en-US" dirty="0" smtClean="0"/>
              <a:t>Operates </a:t>
            </a:r>
            <a:r>
              <a:rPr lang="en-US" dirty="0"/>
              <a:t>through ‘manipulation of symbols’ or </a:t>
            </a:r>
            <a:r>
              <a:rPr lang="en-US" i="1" dirty="0"/>
              <a:t>procedural rhetoric </a:t>
            </a:r>
            <a:r>
              <a:rPr lang="en-US" dirty="0"/>
              <a:t>in a game </a:t>
            </a:r>
            <a:r>
              <a:rPr lang="en-US" sz="1600" dirty="0"/>
              <a:t>(</a:t>
            </a:r>
            <a:r>
              <a:rPr lang="en-US" sz="1600" dirty="0" err="1"/>
              <a:t>Bogost</a:t>
            </a:r>
            <a:r>
              <a:rPr lang="en-US" sz="1600" dirty="0"/>
              <a:t>, 2007)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Definition of the process of persuasion</a:t>
            </a:r>
            <a:r>
              <a:rPr lang="en-US" dirty="0" smtClean="0"/>
              <a:t>:</a:t>
            </a:r>
          </a:p>
          <a:p>
            <a:pPr marL="803275" lvl="2"/>
            <a:endParaRPr lang="en-US" sz="1800" dirty="0" smtClean="0"/>
          </a:p>
          <a:p>
            <a:pPr marL="803275" lvl="4"/>
            <a:r>
              <a:rPr lang="en-US" sz="1800" dirty="0" smtClean="0"/>
              <a:t>“A successful intentional effort at influencing another’s mental state through communication in a circumstance in which the </a:t>
            </a:r>
            <a:r>
              <a:rPr lang="en-US" sz="1800" dirty="0" err="1" smtClean="0"/>
              <a:t>persuadee</a:t>
            </a:r>
            <a:r>
              <a:rPr lang="en-US" sz="1800" dirty="0" smtClean="0"/>
              <a:t> has some measure of freedom.”</a:t>
            </a:r>
          </a:p>
          <a:p>
            <a:pPr algn="r"/>
            <a:r>
              <a:rPr lang="en-US" sz="1600" dirty="0" smtClean="0"/>
              <a:t>(</a:t>
            </a:r>
            <a:r>
              <a:rPr lang="en-US" sz="1600" dirty="0"/>
              <a:t>O’Keefe, 2002, p. 5)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776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3: persuasive gaming</a:t>
            </a:r>
            <a:endParaRPr lang="en-US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91524" y="1295401"/>
            <a:ext cx="8172000" cy="4680000"/>
          </a:xfrm>
        </p:spPr>
        <p:txBody>
          <a:bodyPr/>
          <a:lstStyle/>
          <a:p>
            <a:r>
              <a:rPr lang="en-US" dirty="0" smtClean="0"/>
              <a:t>The theory: Persuasion</a:t>
            </a:r>
          </a:p>
          <a:p>
            <a:endParaRPr lang="en-US" dirty="0"/>
          </a:p>
          <a:p>
            <a:r>
              <a:rPr lang="en-US" dirty="0"/>
              <a:t>Successful intentional effort.</a:t>
            </a:r>
          </a:p>
          <a:p>
            <a:r>
              <a:rPr lang="en-US" dirty="0"/>
              <a:t>	‘I persuaded him, but failed</a:t>
            </a:r>
            <a:r>
              <a:rPr lang="en-US" dirty="0" smtClean="0"/>
              <a:t>’</a:t>
            </a:r>
          </a:p>
          <a:p>
            <a:endParaRPr lang="en-US" dirty="0"/>
          </a:p>
          <a:p>
            <a:r>
              <a:rPr lang="en-US" dirty="0"/>
              <a:t>Mental state</a:t>
            </a:r>
            <a:r>
              <a:rPr lang="en-US" dirty="0" smtClean="0"/>
              <a:t>? Focus </a:t>
            </a:r>
            <a:r>
              <a:rPr lang="en-US" dirty="0"/>
              <a:t>on players’ mental state.</a:t>
            </a:r>
          </a:p>
          <a:p>
            <a:endParaRPr lang="en-US" dirty="0"/>
          </a:p>
          <a:p>
            <a:r>
              <a:rPr lang="en-US" dirty="0"/>
              <a:t>The game designer’s intention to influence.</a:t>
            </a:r>
          </a:p>
          <a:p>
            <a:endParaRPr lang="en-US" dirty="0"/>
          </a:p>
          <a:p>
            <a:r>
              <a:rPr lang="en-US" dirty="0"/>
              <a:t>Deliberately changing an </a:t>
            </a:r>
            <a:r>
              <a:rPr lang="en-US" dirty="0" smtClean="0"/>
              <a:t>attitude (the </a:t>
            </a:r>
            <a:r>
              <a:rPr lang="en-US" dirty="0"/>
              <a:t>psychological concept</a:t>
            </a:r>
            <a:r>
              <a:rPr lang="en-US" dirty="0" smtClean="0"/>
              <a:t>).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242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3: persuasive gaming</a:t>
            </a:r>
            <a:endParaRPr lang="en-US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91524" y="1295401"/>
            <a:ext cx="8172000" cy="4680000"/>
          </a:xfrm>
        </p:spPr>
        <p:txBody>
          <a:bodyPr/>
          <a:lstStyle/>
          <a:p>
            <a:r>
              <a:rPr lang="en-US" dirty="0" smtClean="0"/>
              <a:t>The theory in practice</a:t>
            </a:r>
          </a:p>
          <a:p>
            <a:endParaRPr lang="en-US" dirty="0" smtClean="0"/>
          </a:p>
          <a:p>
            <a:r>
              <a:rPr lang="en-US" dirty="0"/>
              <a:t>Persuasion is not coercion</a:t>
            </a:r>
          </a:p>
          <a:p>
            <a:r>
              <a:rPr lang="en-US" dirty="0" smtClean="0"/>
              <a:t>	“</a:t>
            </a:r>
            <a:r>
              <a:rPr lang="en-US" dirty="0"/>
              <a:t>the </a:t>
            </a:r>
            <a:r>
              <a:rPr lang="en-US" dirty="0" err="1"/>
              <a:t>persuadee</a:t>
            </a:r>
            <a:r>
              <a:rPr lang="en-US" dirty="0"/>
              <a:t> has some measure of freedom” </a:t>
            </a:r>
            <a:r>
              <a:rPr lang="en-US" sz="1600" dirty="0"/>
              <a:t>(O’Keefe</a:t>
            </a:r>
            <a:r>
              <a:rPr lang="en-US" sz="1600" dirty="0" smtClean="0"/>
              <a:t>)</a:t>
            </a:r>
          </a:p>
          <a:p>
            <a:endParaRPr lang="en-US" dirty="0"/>
          </a:p>
          <a:p>
            <a:r>
              <a:rPr lang="en-US" dirty="0"/>
              <a:t>What is the goal of the persuasive game?</a:t>
            </a:r>
          </a:p>
          <a:p>
            <a:pPr marL="447675" lvl="2"/>
            <a:r>
              <a:rPr lang="en-US" sz="1800" dirty="0"/>
              <a:t>For example:</a:t>
            </a:r>
          </a:p>
          <a:p>
            <a:pPr marL="447675" lvl="2"/>
            <a:r>
              <a:rPr lang="en-US" sz="1800" dirty="0"/>
              <a:t>Fight poverty</a:t>
            </a:r>
          </a:p>
          <a:p>
            <a:pPr marL="447675" lvl="2"/>
            <a:r>
              <a:rPr lang="en-US" sz="1800" dirty="0"/>
              <a:t>Donate to relief funds</a:t>
            </a:r>
          </a:p>
          <a:p>
            <a:pPr marL="447675" lvl="2"/>
            <a:r>
              <a:rPr lang="en-US" sz="1800" dirty="0"/>
              <a:t>Stop smoking</a:t>
            </a:r>
          </a:p>
          <a:p>
            <a:endParaRPr lang="en-US" dirty="0"/>
          </a:p>
          <a:p>
            <a:r>
              <a:rPr lang="en-US" dirty="0"/>
              <a:t>Abject goals</a:t>
            </a:r>
          </a:p>
          <a:p>
            <a:r>
              <a:rPr lang="en-US" dirty="0" smtClean="0"/>
              <a:t>	</a:t>
            </a:r>
            <a:r>
              <a:rPr lang="en-US" sz="1800" dirty="0" smtClean="0"/>
              <a:t>Border </a:t>
            </a:r>
            <a:r>
              <a:rPr lang="en-US" sz="1800" dirty="0"/>
              <a:t>Patrol: kill Mexicans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160" y="3729355"/>
            <a:ext cx="3334801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1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8645" y="1335600"/>
            <a:ext cx="8398475" cy="1512000"/>
          </a:xfrm>
        </p:spPr>
        <p:txBody>
          <a:bodyPr/>
          <a:lstStyle/>
          <a:p>
            <a:r>
              <a:rPr lang="nl-NL" sz="5400" dirty="0">
                <a:solidFill>
                  <a:srgbClr val="FFFFFF"/>
                </a:solidFill>
              </a:rPr>
              <a:t>Proceed </a:t>
            </a:r>
            <a:r>
              <a:rPr lang="nl-NL" sz="5400" dirty="0" err="1">
                <a:solidFill>
                  <a:srgbClr val="FFFFFF"/>
                </a:solidFill>
              </a:rPr>
              <a:t>to</a:t>
            </a:r>
            <a:r>
              <a:rPr lang="nl-NL" sz="5400" dirty="0">
                <a:solidFill>
                  <a:srgbClr val="FFFFFF"/>
                </a:solidFill>
              </a:rPr>
              <a:t> </a:t>
            </a:r>
            <a:r>
              <a:rPr lang="nl-NL" sz="5400" dirty="0" smtClean="0">
                <a:solidFill>
                  <a:srgbClr val="FFFFFF"/>
                </a:solidFill>
              </a:rPr>
              <a:t/>
            </a:r>
            <a:br>
              <a:rPr lang="nl-NL" sz="5400" dirty="0" smtClean="0">
                <a:solidFill>
                  <a:srgbClr val="FFFFFF"/>
                </a:solidFill>
              </a:rPr>
            </a:br>
            <a:r>
              <a:rPr lang="nl-NL" sz="5400" dirty="0" smtClean="0">
                <a:solidFill>
                  <a:srgbClr val="FFFFFF"/>
                </a:solidFill>
              </a:rPr>
              <a:t>the next level, </a:t>
            </a:r>
            <a:r>
              <a:rPr lang="nl-NL" sz="5400" i="1" dirty="0" err="1" smtClean="0">
                <a:solidFill>
                  <a:srgbClr val="FFFFFF"/>
                </a:solidFill>
              </a:rPr>
              <a:t>please</a:t>
            </a:r>
            <a:r>
              <a:rPr lang="nl-NL" sz="6000" dirty="0" smtClean="0">
                <a:solidFill>
                  <a:srgbClr val="FFFFFF"/>
                </a:solidFill>
              </a:rPr>
              <a:t/>
            </a:r>
            <a:br>
              <a:rPr lang="nl-NL" sz="6000" dirty="0" smtClean="0">
                <a:solidFill>
                  <a:srgbClr val="FFFFFF"/>
                </a:solidFill>
              </a:rPr>
            </a:br>
            <a:r>
              <a:rPr lang="nl-NL" sz="3600" i="1" dirty="0" err="1">
                <a:solidFill>
                  <a:srgbClr val="FFFFFF"/>
                </a:solidFill>
              </a:rPr>
              <a:t>g</a:t>
            </a:r>
            <a:r>
              <a:rPr lang="nl-NL" sz="3600" i="1" dirty="0" err="1" smtClean="0">
                <a:solidFill>
                  <a:srgbClr val="FFFFFF"/>
                </a:solidFill>
              </a:rPr>
              <a:t>aming:research:teaching</a:t>
            </a:r>
            <a:r>
              <a:rPr lang="nl-NL" sz="6000" dirty="0">
                <a:solidFill>
                  <a:srgbClr val="FFFFFF"/>
                </a:solidFill>
              </a:rPr>
              <a:t/>
            </a:r>
            <a:br>
              <a:rPr lang="nl-NL" sz="6000" dirty="0">
                <a:solidFill>
                  <a:srgbClr val="FFFFFF"/>
                </a:solidFill>
              </a:rPr>
            </a:br>
            <a:endParaRPr lang="en-GB" sz="6000" dirty="0">
              <a:solidFill>
                <a:srgbClr val="FFFFFF"/>
              </a:solidFill>
            </a:endParaRP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91525" y="4321066"/>
            <a:ext cx="5941025" cy="1080000"/>
          </a:xfrm>
        </p:spPr>
        <p:txBody>
          <a:bodyPr/>
          <a:lstStyle/>
          <a:p>
            <a:r>
              <a:rPr lang="nl-NL" dirty="0" smtClean="0"/>
              <a:t>Prof. Dr. Jeroen Jansz</a:t>
            </a:r>
          </a:p>
          <a:p>
            <a:endParaRPr lang="nl-NL" dirty="0"/>
          </a:p>
          <a:p>
            <a:r>
              <a:rPr lang="nl-NL" dirty="0" smtClean="0"/>
              <a:t>Dept. of Media &amp; Communication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545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4: teaching</a:t>
            </a:r>
            <a:endParaRPr lang="en-US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91524" y="1295401"/>
            <a:ext cx="8172000" cy="4680000"/>
          </a:xfrm>
        </p:spPr>
        <p:txBody>
          <a:bodyPr/>
          <a:lstStyle/>
          <a:p>
            <a:r>
              <a:rPr lang="en-US" dirty="0" smtClean="0"/>
              <a:t>Games and play in my teaching?</a:t>
            </a:r>
          </a:p>
          <a:p>
            <a:endParaRPr lang="en-US" dirty="0"/>
          </a:p>
          <a:p>
            <a:r>
              <a:rPr lang="en-US" dirty="0" err="1" smtClean="0"/>
              <a:t>Gamify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  <p:pic>
        <p:nvPicPr>
          <p:cNvPr id="2" name="Afbeelding 1" descr="Gamification.jpg"/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96" y="188326"/>
            <a:ext cx="6501192" cy="650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0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4: teaching</a:t>
            </a:r>
            <a:endParaRPr lang="en-US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91524" y="1295400"/>
            <a:ext cx="8172000" cy="5264045"/>
          </a:xfrm>
        </p:spPr>
        <p:txBody>
          <a:bodyPr/>
          <a:lstStyle/>
          <a:p>
            <a:r>
              <a:rPr lang="en-US" dirty="0" smtClean="0"/>
              <a:t>Games and play in my teaching?</a:t>
            </a:r>
          </a:p>
          <a:p>
            <a:endParaRPr lang="en-US" dirty="0"/>
          </a:p>
          <a:p>
            <a:r>
              <a:rPr lang="en-US" dirty="0" err="1" smtClean="0"/>
              <a:t>Gamify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 </a:t>
            </a:r>
            <a:r>
              <a:rPr lang="en-US" i="1" dirty="0" err="1" smtClean="0"/>
              <a:t>gamification</a:t>
            </a:r>
            <a:r>
              <a:rPr lang="en-US" dirty="0" smtClean="0"/>
              <a:t> of my lectures, seminars and tutorials.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Digital games and gamers are addressed as topics.</a:t>
            </a:r>
          </a:p>
        </p:txBody>
      </p:sp>
      <p:pic>
        <p:nvPicPr>
          <p:cNvPr id="3" name="Afbeelding 2" descr="twitter-logo.png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536"/>
            <a:ext cx="9144000" cy="343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5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4: teaching / research</a:t>
            </a:r>
            <a:endParaRPr lang="en-US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91524" y="1295401"/>
            <a:ext cx="8172000" cy="4680000"/>
          </a:xfrm>
        </p:spPr>
        <p:txBody>
          <a:bodyPr/>
          <a:lstStyle/>
          <a:p>
            <a:r>
              <a:rPr lang="en-US" dirty="0" smtClean="0"/>
              <a:t>MOOC Serious Gaming</a:t>
            </a:r>
          </a:p>
          <a:p>
            <a:endParaRPr lang="en-US" dirty="0"/>
          </a:p>
          <a:p>
            <a:r>
              <a:rPr lang="en-US" dirty="0" smtClean="0"/>
              <a:t>Release early 2016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Developers (M&amp;C): 	</a:t>
            </a:r>
            <a:r>
              <a:rPr lang="en-US" i="1" dirty="0" err="1" smtClean="0"/>
              <a:t>Mijke</a:t>
            </a:r>
            <a:r>
              <a:rPr lang="en-US" i="1" dirty="0" smtClean="0"/>
              <a:t> Slot &amp; Jeroen Jansz </a:t>
            </a:r>
            <a:r>
              <a:rPr lang="en-US" dirty="0" smtClean="0"/>
              <a:t>	</a:t>
            </a:r>
          </a:p>
          <a:p>
            <a:endParaRPr lang="en-US" dirty="0" smtClean="0"/>
          </a:p>
          <a:p>
            <a:r>
              <a:rPr lang="en-US" dirty="0" smtClean="0"/>
              <a:t>Reviewers (M&amp;C): </a:t>
            </a:r>
            <a:r>
              <a:rPr lang="en-US" i="1" dirty="0" err="1" smtClean="0"/>
              <a:t>Wannes</a:t>
            </a:r>
            <a:r>
              <a:rPr lang="en-US" i="1" dirty="0" smtClean="0"/>
              <a:t> </a:t>
            </a:r>
            <a:r>
              <a:rPr lang="en-US" i="1" dirty="0" err="1" smtClean="0"/>
              <a:t>Ribbens</a:t>
            </a:r>
            <a:r>
              <a:rPr lang="en-US" i="1" dirty="0" smtClean="0"/>
              <a:t>, Ruud Jacobs, Julia </a:t>
            </a:r>
            <a:r>
              <a:rPr lang="en-US" i="1" dirty="0" err="1" smtClean="0"/>
              <a:t>Kneer</a:t>
            </a:r>
            <a:endParaRPr lang="en-US" i="1" dirty="0" smtClean="0"/>
          </a:p>
          <a:p>
            <a:endParaRPr lang="en-US" dirty="0" smtClean="0"/>
          </a:p>
          <a:p>
            <a:r>
              <a:rPr lang="en-US" dirty="0" smtClean="0"/>
              <a:t>RISBO: </a:t>
            </a:r>
            <a:r>
              <a:rPr lang="en-US" i="1" dirty="0" smtClean="0"/>
              <a:t>Kris </a:t>
            </a:r>
            <a:r>
              <a:rPr lang="en-US" i="1" dirty="0" err="1" smtClean="0"/>
              <a:t>Stabel</a:t>
            </a:r>
            <a:r>
              <a:rPr lang="en-US" i="1" dirty="0" smtClean="0"/>
              <a:t>, </a:t>
            </a:r>
            <a:r>
              <a:rPr lang="en-US" i="1" dirty="0" err="1" smtClean="0"/>
              <a:t>Marit</a:t>
            </a:r>
            <a:r>
              <a:rPr lang="en-US" i="1" dirty="0"/>
              <a:t> </a:t>
            </a:r>
            <a:r>
              <a:rPr lang="en-US" i="1" dirty="0" err="1" smtClean="0"/>
              <a:t>Nieuwenhuys</a:t>
            </a:r>
            <a:r>
              <a:rPr lang="en-US" i="1" dirty="0" smtClean="0"/>
              <a:t>, Remy </a:t>
            </a:r>
            <a:r>
              <a:rPr lang="en-US" i="1" dirty="0" err="1" smtClean="0"/>
              <a:t>Fermont</a:t>
            </a:r>
            <a:endParaRPr lang="en-US" i="1" dirty="0" smtClean="0"/>
          </a:p>
          <a:p>
            <a:endParaRPr lang="en-US" dirty="0" smtClean="0"/>
          </a:p>
          <a:p>
            <a:r>
              <a:rPr lang="en-US" dirty="0" smtClean="0"/>
              <a:t>Studio EUR: </a:t>
            </a:r>
            <a:r>
              <a:rPr lang="en-US" i="1" dirty="0" smtClean="0"/>
              <a:t>F-J van der </a:t>
            </a:r>
            <a:r>
              <a:rPr lang="en-US" i="1" dirty="0" err="1" smtClean="0"/>
              <a:t>Stok</a:t>
            </a:r>
            <a:r>
              <a:rPr lang="en-US" i="1" dirty="0" smtClean="0"/>
              <a:t>, Ramon </a:t>
            </a:r>
            <a:r>
              <a:rPr lang="en-US" i="1" dirty="0" err="1" smtClean="0"/>
              <a:t>Bovenlander</a:t>
            </a:r>
            <a:endParaRPr lang="en-US" i="1" dirty="0" smtClean="0"/>
          </a:p>
          <a:p>
            <a:endParaRPr lang="en-US" dirty="0"/>
          </a:p>
          <a:p>
            <a:r>
              <a:rPr lang="en-US" dirty="0" smtClean="0"/>
              <a:t>Game developers: </a:t>
            </a:r>
            <a:r>
              <a:rPr lang="en-US" i="1" dirty="0" err="1" smtClean="0"/>
              <a:t>Ranj</a:t>
            </a:r>
            <a:r>
              <a:rPr lang="en-US" i="1" dirty="0" smtClean="0"/>
              <a:t>, </a:t>
            </a:r>
            <a:r>
              <a:rPr lang="en-US" i="1" dirty="0" err="1" smtClean="0"/>
              <a:t>Organiq</a:t>
            </a:r>
            <a:r>
              <a:rPr lang="en-US" i="1" dirty="0" smtClean="0"/>
              <a:t>, VSTEP</a:t>
            </a:r>
          </a:p>
          <a:p>
            <a:endParaRPr lang="en-US" i="1" dirty="0" smtClean="0"/>
          </a:p>
        </p:txBody>
      </p:sp>
      <p:pic>
        <p:nvPicPr>
          <p:cNvPr id="3" name="Afbeelding 2" descr="Snip20151216_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07" y="512639"/>
            <a:ext cx="4004925" cy="273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2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91525" y="3107410"/>
            <a:ext cx="8172000" cy="2611464"/>
          </a:xfrm>
        </p:spPr>
        <p:txBody>
          <a:bodyPr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This video cannot be accessed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8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4: teaching / the </a:t>
            </a:r>
            <a:r>
              <a:rPr lang="en-US" i="1" dirty="0" smtClean="0"/>
              <a:t>next</a:t>
            </a:r>
            <a:r>
              <a:rPr lang="en-US" dirty="0" smtClean="0"/>
              <a:t> level</a:t>
            </a:r>
            <a:endParaRPr lang="en-US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91524" y="1295401"/>
            <a:ext cx="8172000" cy="4680000"/>
          </a:xfrm>
        </p:spPr>
        <p:txBody>
          <a:bodyPr/>
          <a:lstStyle/>
          <a:p>
            <a:r>
              <a:rPr lang="en-US" dirty="0" smtClean="0"/>
              <a:t>Our MOOC will not replace campus teaching.</a:t>
            </a:r>
          </a:p>
          <a:p>
            <a:endParaRPr lang="en-US" dirty="0"/>
          </a:p>
          <a:p>
            <a:r>
              <a:rPr lang="en-US" dirty="0" smtClean="0"/>
              <a:t>Another MOOC from Media &amp; Communication?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Benefits?</a:t>
            </a:r>
          </a:p>
          <a:p>
            <a:endParaRPr lang="en-US" dirty="0"/>
          </a:p>
          <a:p>
            <a:r>
              <a:rPr lang="en-US" dirty="0" smtClean="0"/>
              <a:t>‘You know how to lecture, but can you </a:t>
            </a:r>
            <a:r>
              <a:rPr lang="en-US" i="1" dirty="0" smtClean="0"/>
              <a:t>teach</a:t>
            </a:r>
            <a:r>
              <a:rPr lang="en-US" dirty="0" smtClean="0"/>
              <a:t>?’</a:t>
            </a:r>
          </a:p>
          <a:p>
            <a:endParaRPr lang="en-US" dirty="0"/>
          </a:p>
        </p:txBody>
      </p:sp>
      <p:pic>
        <p:nvPicPr>
          <p:cNvPr id="2" name="Afbeelding 1" descr="RKeus2010113032975.jpg"/>
          <p:cNvPicPr>
            <a:picLocks noChangeAspect="1"/>
          </p:cNvPicPr>
          <p:nvPr/>
        </p:nvPicPr>
        <p:blipFill>
          <a:blip r:embed="rId2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6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4: teaching / the </a:t>
            </a:r>
            <a:r>
              <a:rPr lang="en-US" i="1" dirty="0" smtClean="0"/>
              <a:t>next</a:t>
            </a:r>
            <a:r>
              <a:rPr lang="en-US" dirty="0" smtClean="0"/>
              <a:t> level</a:t>
            </a:r>
            <a:endParaRPr lang="en-US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91524" y="1295401"/>
            <a:ext cx="8172000" cy="4680000"/>
          </a:xfrm>
        </p:spPr>
        <p:txBody>
          <a:bodyPr/>
          <a:lstStyle/>
          <a:p>
            <a:r>
              <a:rPr lang="en-US" dirty="0" smtClean="0"/>
              <a:t>Benefits</a:t>
            </a:r>
          </a:p>
          <a:p>
            <a:endParaRPr lang="en-US" dirty="0"/>
          </a:p>
          <a:p>
            <a:pPr marL="342900" indent="-342900">
              <a:buFont typeface="Lucida Grande"/>
              <a:buChar char="-"/>
            </a:pPr>
            <a:r>
              <a:rPr lang="en-US" dirty="0" smtClean="0"/>
              <a:t>Course development</a:t>
            </a:r>
          </a:p>
          <a:p>
            <a:pPr lvl="4"/>
            <a:r>
              <a:rPr lang="en-US" dirty="0" smtClean="0"/>
              <a:t>		- ILO (Intended Learning Outcome) / Course / Assessment</a:t>
            </a:r>
          </a:p>
          <a:p>
            <a:pPr marL="342900" indent="-342900">
              <a:buFont typeface="Lucida Grande"/>
              <a:buChar char="-"/>
            </a:pPr>
            <a:endParaRPr lang="en-US" dirty="0" smtClean="0"/>
          </a:p>
          <a:p>
            <a:pPr marL="342900" indent="-342900">
              <a:buFont typeface="Lucida Grande"/>
              <a:buChar char="-"/>
            </a:pPr>
            <a:r>
              <a:rPr lang="en-US" dirty="0" smtClean="0"/>
              <a:t>New teaching formats</a:t>
            </a:r>
          </a:p>
          <a:p>
            <a:pPr lvl="4"/>
            <a:r>
              <a:rPr lang="en-US" dirty="0" smtClean="0"/>
              <a:t>		- Blended learning; flipping the classroom</a:t>
            </a:r>
          </a:p>
          <a:p>
            <a:pPr marL="342900" indent="-342900">
              <a:buFont typeface="Lucida Grande"/>
              <a:buChar char="-"/>
            </a:pPr>
            <a:endParaRPr lang="en-US" dirty="0" smtClean="0"/>
          </a:p>
          <a:p>
            <a:pPr marL="342900" indent="-342900">
              <a:buFont typeface="Lucida Grande"/>
              <a:buChar char="-"/>
            </a:pPr>
            <a:r>
              <a:rPr lang="en-US" dirty="0" smtClean="0"/>
              <a:t>Inspire colleagues</a:t>
            </a:r>
          </a:p>
          <a:p>
            <a:r>
              <a:rPr lang="en-US" dirty="0" smtClean="0"/>
              <a:t>		- The ‘wow’ factor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3" name="Afbeelding 2" descr="WOWfactor.jpg"/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9" y="962302"/>
            <a:ext cx="8597446" cy="572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3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 descr="EU_Titel_01_Tr_3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" y="153814"/>
            <a:ext cx="8674897" cy="655037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1041" y="1335600"/>
            <a:ext cx="8173856" cy="1512000"/>
          </a:xfrm>
        </p:spPr>
        <p:txBody>
          <a:bodyPr/>
          <a:lstStyle/>
          <a:p>
            <a:r>
              <a:rPr lang="nl-NL" sz="3200" dirty="0" err="1" smtClean="0">
                <a:solidFill>
                  <a:schemeClr val="tx1"/>
                </a:solidFill>
              </a:rPr>
              <a:t>Thank</a:t>
            </a:r>
            <a:r>
              <a:rPr lang="nl-NL" sz="3200" dirty="0" smtClean="0">
                <a:solidFill>
                  <a:schemeClr val="tx1"/>
                </a:solidFill>
              </a:rPr>
              <a:t> </a:t>
            </a:r>
            <a:r>
              <a:rPr lang="nl-NL" sz="3200" dirty="0" err="1" smtClean="0">
                <a:solidFill>
                  <a:schemeClr val="tx1"/>
                </a:solidFill>
              </a:rPr>
              <a:t>you</a:t>
            </a:r>
            <a:r>
              <a:rPr lang="nl-NL" sz="3200" dirty="0" smtClean="0">
                <a:solidFill>
                  <a:schemeClr val="tx1"/>
                </a:solidFill>
              </a:rPr>
              <a:t> </a:t>
            </a:r>
            <a:r>
              <a:rPr lang="nl-NL" sz="3200" dirty="0" err="1" smtClean="0">
                <a:solidFill>
                  <a:schemeClr val="tx1"/>
                </a:solidFill>
              </a:rPr>
              <a:t>for</a:t>
            </a:r>
            <a:r>
              <a:rPr lang="nl-NL" sz="3200" dirty="0" smtClean="0">
                <a:solidFill>
                  <a:schemeClr val="tx1"/>
                </a:solidFill>
              </a:rPr>
              <a:t> </a:t>
            </a:r>
            <a:r>
              <a:rPr lang="nl-NL" sz="3200" dirty="0" err="1" smtClean="0">
                <a:solidFill>
                  <a:schemeClr val="tx1"/>
                </a:solidFill>
              </a:rPr>
              <a:t>your</a:t>
            </a:r>
            <a:r>
              <a:rPr lang="nl-NL" sz="3200" dirty="0" smtClean="0">
                <a:solidFill>
                  <a:schemeClr val="tx1"/>
                </a:solidFill>
              </a:rPr>
              <a:t> attention!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01041" y="2966400"/>
            <a:ext cx="4864710" cy="1080000"/>
          </a:xfrm>
        </p:spPr>
        <p:txBody>
          <a:bodyPr/>
          <a:lstStyle/>
          <a:p>
            <a:r>
              <a:rPr lang="nl-NL" sz="2800" dirty="0" smtClean="0"/>
              <a:t>jansz@eshcc.eur.nl</a:t>
            </a:r>
          </a:p>
          <a:p>
            <a:endParaRPr lang="nl-NL" sz="2800" dirty="0" smtClean="0"/>
          </a:p>
          <a:p>
            <a:r>
              <a:rPr lang="nl-NL" sz="2800" dirty="0"/>
              <a:t>http://</a:t>
            </a:r>
            <a:r>
              <a:rPr lang="nl-NL" sz="2800" dirty="0" smtClean="0"/>
              <a:t>jeroenjansz.nl</a:t>
            </a:r>
          </a:p>
          <a:p>
            <a:endParaRPr lang="nl-NL" dirty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Tijdelijke aanduiding voor inhoud 1" descr="Fotolia_80096316_Subscription_Monthly_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b="67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7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Foreplay</a:t>
            </a:r>
            <a:endParaRPr lang="en-US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Digital games as objects of research.</a:t>
            </a:r>
          </a:p>
          <a:p>
            <a:endParaRPr lang="en-US" dirty="0"/>
          </a:p>
          <a:p>
            <a:r>
              <a:rPr lang="en-US" dirty="0" smtClean="0"/>
              <a:t>Gaming. </a:t>
            </a:r>
            <a:endParaRPr lang="en-US" dirty="0"/>
          </a:p>
        </p:txBody>
      </p:sp>
      <p:pic>
        <p:nvPicPr>
          <p:cNvPr id="3" name="Afbeelding 2" descr="couple_gaming.jpg"/>
          <p:cNvPicPr>
            <a:picLocks noChangeAspect="1"/>
          </p:cNvPicPr>
          <p:nvPr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1045"/>
            <a:ext cx="4797942" cy="7199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walkthrough</a:t>
            </a:r>
            <a:endParaRPr lang="en-US" dirty="0"/>
          </a:p>
        </p:txBody>
      </p:sp>
      <p:pic>
        <p:nvPicPr>
          <p:cNvPr id="3" name="Tijdelijke aanduiding voor inhoud 2" descr="IBCoM20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1" b="28521"/>
          <a:stretch>
            <a:fillRect/>
          </a:stretch>
        </p:blipFill>
        <p:spPr>
          <a:xfrm>
            <a:off x="491524" y="1295401"/>
            <a:ext cx="2395023" cy="1371599"/>
          </a:xfrm>
        </p:spPr>
      </p:pic>
      <p:pic>
        <p:nvPicPr>
          <p:cNvPr id="6" name="Afbeelding 5" descr="Modern Warfare 2 airport terrorist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5" y="2848504"/>
            <a:ext cx="2405408" cy="1410229"/>
          </a:xfrm>
          <a:prstGeom prst="rect">
            <a:avLst/>
          </a:prstGeom>
        </p:spPr>
      </p:pic>
      <p:pic>
        <p:nvPicPr>
          <p:cNvPr id="7" name="Afbeelding 6" descr="Snip20151130_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5" y="4431771"/>
            <a:ext cx="2395022" cy="175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6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1: digital entertainment games</a:t>
            </a:r>
            <a:endParaRPr lang="en-US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Persistence</a:t>
            </a:r>
            <a:endParaRPr lang="en-US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Violence </a:t>
            </a:r>
            <a:endParaRPr lang="en-US" dirty="0"/>
          </a:p>
        </p:txBody>
      </p:sp>
      <p:pic>
        <p:nvPicPr>
          <p:cNvPr id="3" name="Tijdelijke aanduiding voor inhoud 2" descr="sanandreas1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3" r="17883"/>
          <a:stretch>
            <a:fillRect/>
          </a:stretch>
        </p:blipFill>
        <p:spPr>
          <a:xfrm>
            <a:off x="4645025" y="1778002"/>
            <a:ext cx="3396531" cy="3702677"/>
          </a:xfrm>
        </p:spPr>
      </p:pic>
      <p:pic>
        <p:nvPicPr>
          <p:cNvPr id="7" name="Tijdelijke aanduiding voor inhoud 6" descr="gamer_frustrated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5" r="19515"/>
          <a:stretch>
            <a:fillRect/>
          </a:stretch>
        </p:blipFill>
        <p:spPr>
          <a:xfrm>
            <a:off x="491524" y="1778002"/>
            <a:ext cx="3463198" cy="378894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1: digital entertainment games</a:t>
            </a:r>
            <a:endParaRPr lang="en-US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appeal of gaming.</a:t>
            </a:r>
          </a:p>
          <a:p>
            <a:endParaRPr lang="en-US" dirty="0"/>
          </a:p>
          <a:p>
            <a:r>
              <a:rPr lang="en-US" dirty="0" smtClean="0"/>
              <a:t>The short answer:</a:t>
            </a:r>
          </a:p>
          <a:p>
            <a:endParaRPr lang="en-US" dirty="0"/>
          </a:p>
          <a:p>
            <a:r>
              <a:rPr lang="en-US" dirty="0" smtClean="0"/>
              <a:t>Preference for a digital game (over TV, film, book).</a:t>
            </a:r>
          </a:p>
          <a:p>
            <a:endParaRPr lang="en-US" dirty="0" smtClean="0"/>
          </a:p>
          <a:p>
            <a:pPr lvl="3"/>
            <a:r>
              <a:rPr lang="en-US" dirty="0" smtClean="0"/>
              <a:t>1. Play theory</a:t>
            </a:r>
          </a:p>
          <a:p>
            <a:pPr lvl="3"/>
            <a:r>
              <a:rPr lang="en-US" dirty="0"/>
              <a:t>	</a:t>
            </a:r>
            <a:r>
              <a:rPr lang="en-US" dirty="0" smtClean="0"/>
              <a:t>- Huizinga’s Homo </a:t>
            </a:r>
            <a:r>
              <a:rPr lang="en-US" dirty="0" err="1" smtClean="0"/>
              <a:t>Ludens</a:t>
            </a:r>
            <a:endParaRPr lang="en-US" dirty="0" smtClean="0"/>
          </a:p>
          <a:p>
            <a:pPr lvl="3"/>
            <a:r>
              <a:rPr lang="en-US" dirty="0" smtClean="0"/>
              <a:t>	- Psychologists, </a:t>
            </a:r>
            <a:r>
              <a:rPr lang="en-US" i="1" dirty="0" smtClean="0"/>
              <a:t>e.g.</a:t>
            </a:r>
            <a:r>
              <a:rPr lang="en-US" dirty="0" smtClean="0"/>
              <a:t>, Piaget, Sutton-Smith</a:t>
            </a:r>
          </a:p>
          <a:p>
            <a:pPr lvl="3"/>
            <a:endParaRPr lang="en-US" dirty="0" smtClean="0"/>
          </a:p>
          <a:p>
            <a:pPr lvl="3"/>
            <a:r>
              <a:rPr lang="en-US" dirty="0" smtClean="0"/>
              <a:t>2. Gaming as motivated action</a:t>
            </a:r>
          </a:p>
          <a:p>
            <a:pPr lvl="3"/>
            <a:r>
              <a:rPr lang="en-US" dirty="0"/>
              <a:t>	</a:t>
            </a:r>
            <a:r>
              <a:rPr lang="en-US" dirty="0" smtClean="0"/>
              <a:t>- Uses &amp; Gratifications Theory</a:t>
            </a:r>
          </a:p>
          <a:p>
            <a:pPr lvl="3"/>
            <a:r>
              <a:rPr lang="en-US" dirty="0"/>
              <a:t>	</a:t>
            </a:r>
            <a:r>
              <a:rPr lang="en-US" dirty="0" smtClean="0"/>
              <a:t>- Self-Determination Theory</a:t>
            </a:r>
          </a:p>
          <a:p>
            <a:endParaRPr lang="en-US" dirty="0"/>
          </a:p>
        </p:txBody>
      </p:sp>
      <p:pic>
        <p:nvPicPr>
          <p:cNvPr id="2" name="Afbeelding 1" descr="young_gamer.jpg"/>
          <p:cNvPicPr>
            <a:picLocks noChangeAspect="1"/>
          </p:cNvPicPr>
          <p:nvPr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16" y="246160"/>
            <a:ext cx="9158424" cy="637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0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1: digital entertainment games</a:t>
            </a:r>
            <a:endParaRPr lang="en-US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Gratifications sought, gratifications obtained.</a:t>
            </a:r>
          </a:p>
          <a:p>
            <a:endParaRPr lang="en-US" dirty="0" smtClean="0"/>
          </a:p>
          <a:p>
            <a:r>
              <a:rPr lang="en-US" dirty="0" smtClean="0"/>
              <a:t>Competition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Competence</a:t>
            </a:r>
          </a:p>
          <a:p>
            <a:r>
              <a:rPr lang="en-US" dirty="0" smtClean="0"/>
              <a:t>Challenge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Fantasy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Relatedness, social interaction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Afbeelding 1" descr="fifa_13_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070" y="1716246"/>
            <a:ext cx="2869512" cy="1633498"/>
          </a:xfrm>
          <a:prstGeom prst="rect">
            <a:avLst/>
          </a:prstGeom>
        </p:spPr>
      </p:pic>
      <p:pic>
        <p:nvPicPr>
          <p:cNvPr id="3" name="Afbeelding 2" descr="the_sims_3_7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89" y="2193649"/>
            <a:ext cx="2931217" cy="1606826"/>
          </a:xfrm>
          <a:prstGeom prst="rect">
            <a:avLst/>
          </a:prstGeom>
        </p:spPr>
      </p:pic>
      <p:pic>
        <p:nvPicPr>
          <p:cNvPr id="6" name="Afbeelding 5" descr="final_fantasy_15_6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44" y="3215644"/>
            <a:ext cx="3044764" cy="171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9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1: digital entertainment games</a:t>
            </a:r>
            <a:endParaRPr lang="en-US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appeal of violence</a:t>
            </a:r>
          </a:p>
          <a:p>
            <a:endParaRPr lang="en-US" dirty="0" smtClean="0"/>
          </a:p>
          <a:p>
            <a:r>
              <a:rPr lang="en-US" dirty="0" smtClean="0"/>
              <a:t>A safe laboratory</a:t>
            </a:r>
          </a:p>
          <a:p>
            <a:r>
              <a:rPr lang="en-US" dirty="0"/>
              <a:t>	</a:t>
            </a:r>
            <a:r>
              <a:rPr lang="en-US" dirty="0" smtClean="0"/>
              <a:t>- who you are or could be</a:t>
            </a:r>
          </a:p>
          <a:p>
            <a:r>
              <a:rPr lang="en-US" dirty="0"/>
              <a:t>	</a:t>
            </a:r>
            <a:r>
              <a:rPr lang="en-US" dirty="0" smtClean="0"/>
              <a:t>- what you feel</a:t>
            </a:r>
            <a:endParaRPr lang="en-US" dirty="0"/>
          </a:p>
        </p:txBody>
      </p:sp>
      <p:pic>
        <p:nvPicPr>
          <p:cNvPr id="6" name="Afbeelding 5" descr="LAN boys.png"/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8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2: serious games</a:t>
            </a:r>
            <a:endParaRPr lang="en-US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Oxymoron: game / play / serious? </a:t>
            </a:r>
          </a:p>
          <a:p>
            <a:endParaRPr lang="en-US" dirty="0"/>
          </a:p>
          <a:p>
            <a:r>
              <a:rPr lang="en-US" dirty="0" smtClean="0"/>
              <a:t>‘</a:t>
            </a:r>
            <a:r>
              <a:rPr lang="en-US" i="1" dirty="0"/>
              <a:t>Serious games are games that use computer game and simulation approaches and/or technologies for primarily non-entertainment purposes’.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 major creative industry in the Netherlands.</a:t>
            </a:r>
          </a:p>
        </p:txBody>
      </p:sp>
    </p:spTree>
    <p:extLst>
      <p:ext uri="{BB962C8B-B14F-4D97-AF65-F5344CB8AC3E}">
        <p14:creationId xmlns:p14="http://schemas.microsoft.com/office/powerpoint/2010/main" val="13336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51218 CEL_Jansz">
  <a:themeElements>
    <a:clrScheme name="EUR_ESHCC">
      <a:dk1>
        <a:srgbClr val="002328"/>
      </a:dk1>
      <a:lt1>
        <a:sysClr val="window" lastClr="FFFFFF"/>
      </a:lt1>
      <a:dk2>
        <a:srgbClr val="006EC3"/>
      </a:dk2>
      <a:lt2>
        <a:srgbClr val="9C9C9C"/>
      </a:lt2>
      <a:accent1>
        <a:srgbClr val="006EC3"/>
      </a:accent1>
      <a:accent2>
        <a:srgbClr val="00B4D2"/>
      </a:accent2>
      <a:accent3>
        <a:srgbClr val="00A22E"/>
      </a:accent3>
      <a:accent4>
        <a:srgbClr val="FFD700"/>
      </a:accent4>
      <a:accent5>
        <a:srgbClr val="FF9E00"/>
      </a:accent5>
      <a:accent6>
        <a:srgbClr val="BC0436"/>
      </a:accent6>
      <a:hlink>
        <a:srgbClr val="000000"/>
      </a:hlink>
      <a:folHlink>
        <a:srgbClr val="000000"/>
      </a:folHlink>
    </a:clrScheme>
    <a:fontScheme name="Erasmus_500-700">
      <a:majorFont>
        <a:latin typeface="Museo Sans 700"/>
        <a:ea typeface=""/>
        <a:cs typeface=""/>
      </a:majorFont>
      <a:minorFont>
        <a:latin typeface="Museo Sans 500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e2.potx" id="{91A6F19B-1627-48DA-98E7-F14FDCD95BC8}" vid="{9E373E47-EBED-4C2E-81E9-7C35F947BC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20151218 CEL_Jansz.potx</Template>
  <TotalTime>437</TotalTime>
  <Words>437</Words>
  <Application>Microsoft Office PowerPoint</Application>
  <PresentationFormat>On-screen Show (4:3)</PresentationFormat>
  <Paragraphs>190</Paragraphs>
  <Slides>27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20151218 CEL_Jansz</vt:lpstr>
      <vt:lpstr>Proceed to  the next level   </vt:lpstr>
      <vt:lpstr>Proceed to  the next level, please gaming:research:teaching </vt:lpstr>
      <vt:lpstr>Foreplay</vt:lpstr>
      <vt:lpstr>The walkthrough</vt:lpstr>
      <vt:lpstr>Level 1: digital entertainment games</vt:lpstr>
      <vt:lpstr>Level 1: digital entertainment games</vt:lpstr>
      <vt:lpstr>Level 1: digital entertainment games</vt:lpstr>
      <vt:lpstr>Level 1: digital entertainment games</vt:lpstr>
      <vt:lpstr>Level 2: serious games</vt:lpstr>
      <vt:lpstr>PowerPoint Presentation</vt:lpstr>
      <vt:lpstr>Level 2: serious games</vt:lpstr>
      <vt:lpstr>Level 2: serious games</vt:lpstr>
      <vt:lpstr>Level 2: serious games</vt:lpstr>
      <vt:lpstr>Level 2: serious games</vt:lpstr>
      <vt:lpstr>PowerPoint Presentation</vt:lpstr>
      <vt:lpstr>Level 3:</vt:lpstr>
      <vt:lpstr>Level 3: persuasive gaming</vt:lpstr>
      <vt:lpstr>Level 3: persuasive gaming</vt:lpstr>
      <vt:lpstr>Level 3: persuasive gaming</vt:lpstr>
      <vt:lpstr>Level 4: teaching</vt:lpstr>
      <vt:lpstr>Level 4: teaching</vt:lpstr>
      <vt:lpstr>Level 4: teaching / research</vt:lpstr>
      <vt:lpstr>This video cannot be accessed</vt:lpstr>
      <vt:lpstr>Level 4: teaching / the next level</vt:lpstr>
      <vt:lpstr>Level 4: teaching / the next level</vt:lpstr>
      <vt:lpstr>Thank you for your attention!</vt:lpstr>
      <vt:lpstr>PowerPoint Presentation</vt:lpstr>
    </vt:vector>
  </TitlesOfParts>
  <Manager/>
  <Company>Erasmus University Rotterdam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subject/>
  <dc:creator/>
  <cp:keywords/>
  <dc:description>ESHCC presentatie _x000d_versie 1.0 - december 2014_x000d_Ontwerp: Fabrique_x000d_Sjabloon: Ton Persoon</dc:description>
  <cp:lastModifiedBy>Jorien Cousijn</cp:lastModifiedBy>
  <cp:revision>44</cp:revision>
  <dcterms:created xsi:type="dcterms:W3CDTF">2014-12-08T12:55:07Z</dcterms:created>
  <dcterms:modified xsi:type="dcterms:W3CDTF">2016-01-05T13:05:35Z</dcterms:modified>
  <cp:category/>
</cp:coreProperties>
</file>