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7"/>
  </p:notesMasterIdLst>
  <p:handoutMasterIdLst>
    <p:handoutMasterId r:id="rId28"/>
  </p:handoutMasterIdLst>
  <p:sldIdLst>
    <p:sldId id="258" r:id="rId2"/>
    <p:sldId id="431" r:id="rId3"/>
    <p:sldId id="437" r:id="rId4"/>
    <p:sldId id="434" r:id="rId5"/>
    <p:sldId id="487" r:id="rId6"/>
    <p:sldId id="432" r:id="rId7"/>
    <p:sldId id="433" r:id="rId8"/>
    <p:sldId id="439" r:id="rId9"/>
    <p:sldId id="440" r:id="rId10"/>
    <p:sldId id="476" r:id="rId11"/>
    <p:sldId id="458" r:id="rId12"/>
    <p:sldId id="457" r:id="rId13"/>
    <p:sldId id="485" r:id="rId14"/>
    <p:sldId id="482" r:id="rId15"/>
    <p:sldId id="481" r:id="rId16"/>
    <p:sldId id="460" r:id="rId17"/>
    <p:sldId id="448" r:id="rId18"/>
    <p:sldId id="449" r:id="rId19"/>
    <p:sldId id="484" r:id="rId20"/>
    <p:sldId id="451" r:id="rId21"/>
    <p:sldId id="452" r:id="rId22"/>
    <p:sldId id="453" r:id="rId23"/>
    <p:sldId id="488" r:id="rId24"/>
    <p:sldId id="486" r:id="rId25"/>
    <p:sldId id="430" r:id="rId26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i="1" kern="1200">
        <a:solidFill>
          <a:srgbClr val="0D1F7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0D1F74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FE2"/>
    <a:srgbClr val="AEE8F4"/>
    <a:srgbClr val="006666"/>
    <a:srgbClr val="009999"/>
    <a:srgbClr val="FF0000"/>
    <a:srgbClr val="FFFF66"/>
    <a:srgbClr val="DAA600"/>
    <a:srgbClr val="FFD85D"/>
    <a:srgbClr val="0C2074"/>
    <a:srgbClr val="1820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9" autoAdjust="0"/>
    <p:restoredTop sz="88929" autoAdjust="0"/>
  </p:normalViewPr>
  <p:slideViewPr>
    <p:cSldViewPr>
      <p:cViewPr varScale="1">
        <p:scale>
          <a:sx n="99" d="100"/>
          <a:sy n="99" d="100"/>
        </p:scale>
        <p:origin x="-4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824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mary\Erasmus%20MC\Onderzoek%20ABCDE%20Game\AIOS\2_Effectiviteit%20game\Data%20analyse\NL%20versie%20GrafiekTabel%201%20-%203%20Totaal%20v01006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mary\Erasmus%20MC\Onderzoek%20ABCDE%20Game\AIOS\2_Effectiviteit%20game\Data%20analyse\NL%20versie%20GrafiekTabel%201%20-%203%20Totaal%20v01006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afiek%20i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F:\mary\Erasmus%20MC\Onderzoek%20ABCDE%20Game\GNK%20studenten\assesm_april%202014\Def%20data%20en%20resultaten\NL%20Grafieken%20Resultaten%20GNK%20Groepen_08042015_def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F:\mary\Erasmus%20MC\Onderzoek%20ABCDE%20Game\GNK%20studenten\assesm_april%202014\Def%20data%20en%20resultaten\Resultaten%20GNK%20Groepen_06012015_def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F:\mary\Erasmus%20MC\Onderzoek%20ABCDE%20Game\GNK%20studenten\assesm_april%202014\Def%20data%20en%20resultaten\Resultaten%20GNK%20Groepen_06012015_d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241750916564824"/>
          <c:y val="4.1166942650111192E-2"/>
          <c:w val="0.87829907788023565"/>
          <c:h val="0.89121534996993268"/>
        </c:manualLayout>
      </c:layout>
      <c:barChart>
        <c:barDir val="col"/>
        <c:grouping val="clustered"/>
        <c:ser>
          <c:idx val="1"/>
          <c:order val="0"/>
          <c:spPr>
            <a:solidFill>
              <a:srgbClr val="006666"/>
            </a:solidFill>
          </c:spPr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6666"/>
              </a:solidFill>
            </c:spPr>
          </c:dPt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'[NL versie GrafiekTabel 1 - 3 Totaal v010062015.xlsx]Blad1'!$B$43</c:f>
                <c:numCache>
                  <c:formatCode>General</c:formatCode>
                  <c:ptCount val="1"/>
                  <c:pt idx="0">
                    <c:v>0.63500000000000023</c:v>
                  </c:pt>
                </c:numCache>
              </c:numRef>
            </c:plus>
            <c:minus>
              <c:numRef>
                <c:f>'[NL versie GrafiekTabel 1 - 3 Totaal v010062015.xlsx]Blad1'!$C$43</c:f>
                <c:numCache>
                  <c:formatCode>General</c:formatCode>
                  <c:ptCount val="1"/>
                  <c:pt idx="0">
                    <c:v>0.37500000000000011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cat>
            <c:strRef>
              <c:f>'[NL versie GrafiekTabel 1 - 3 Totaal v010062015.xlsx]Blad1'!$B$33:$C$33</c:f>
              <c:strCache>
                <c:ptCount val="2"/>
                <c:pt idx="0">
                  <c:v>Reading group</c:v>
                </c:pt>
                <c:pt idx="1">
                  <c:v>Reading &amp; game group</c:v>
                </c:pt>
              </c:strCache>
            </c:strRef>
          </c:cat>
          <c:val>
            <c:numRef>
              <c:f>'[NL versie GrafiekTabel 1 - 3 Totaal v010062015.xlsx]Blad1'!$B$35:$C$35</c:f>
              <c:numCache>
                <c:formatCode>General</c:formatCode>
                <c:ptCount val="2"/>
                <c:pt idx="0">
                  <c:v>3.46</c:v>
                </c:pt>
                <c:pt idx="1">
                  <c:v>4.25</c:v>
                </c:pt>
              </c:numCache>
            </c:numRef>
          </c:val>
        </c:ser>
        <c:dLbls/>
        <c:axId val="110206976"/>
        <c:axId val="110208512"/>
      </c:barChart>
      <c:catAx>
        <c:axId val="1102069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208512"/>
        <c:crosses val="autoZero"/>
        <c:auto val="1"/>
        <c:lblAlgn val="ctr"/>
        <c:lblOffset val="100"/>
      </c:catAx>
      <c:valAx>
        <c:axId val="110208512"/>
        <c:scaling>
          <c:orientation val="minMax"/>
          <c:max val="7"/>
          <c:min val="1"/>
        </c:scaling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2069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0522363343276324"/>
          <c:y val="1.9635363095856732E-2"/>
          <c:w val="0.88518780932097696"/>
          <c:h val="0.88946075884041542"/>
        </c:manualLayout>
      </c:layout>
      <c:barChart>
        <c:barDir val="col"/>
        <c:grouping val="clustered"/>
        <c:ser>
          <c:idx val="0"/>
          <c:order val="0"/>
          <c:tx>
            <c:strRef>
              <c:f>Blad1!$A$71</c:f>
              <c:strCache>
                <c:ptCount val="1"/>
                <c:pt idx="0">
                  <c:v>Klinische competentie</c:v>
                </c:pt>
              </c:strCache>
            </c:strRef>
          </c:tx>
          <c:spPr>
            <a:solidFill>
              <a:srgbClr val="FFFF00"/>
            </a:solidFill>
          </c:spPr>
          <c:dPt>
            <c:idx val="1"/>
            <c:spPr>
              <a:solidFill>
                <a:srgbClr val="006666"/>
              </a:solidFill>
            </c:spPr>
          </c:dPt>
          <c:dLbls>
            <c:dLbl>
              <c:idx val="0"/>
              <c:layout>
                <c:manualLayout>
                  <c:x val="0"/>
                  <c:y val="-2.2346368715083813E-2"/>
                </c:manualLayout>
              </c:layout>
              <c:showVal val="1"/>
            </c:dLbl>
            <c:dLbl>
              <c:idx val="1"/>
              <c:layout>
                <c:manualLayout>
                  <c:x val="-9.0702947845805008E-3"/>
                  <c:y val="-4.096834264432029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Blad1!$B$78</c:f>
                <c:numCache>
                  <c:formatCode>General</c:formatCode>
                  <c:ptCount val="1"/>
                  <c:pt idx="0">
                    <c:v>0.27</c:v>
                  </c:pt>
                </c:numCache>
              </c:numRef>
            </c:plus>
            <c:minus>
              <c:numRef>
                <c:f>Blad1!$B$78</c:f>
                <c:numCache>
                  <c:formatCode>General</c:formatCode>
                  <c:ptCount val="1"/>
                  <c:pt idx="0">
                    <c:v>0.27</c:v>
                  </c:pt>
                </c:numCache>
              </c:numRef>
            </c:minus>
            <c:spPr>
              <a:ln>
                <a:solidFill>
                  <a:schemeClr val="bg2"/>
                </a:solidFill>
              </a:ln>
            </c:spPr>
          </c:errBars>
          <c:cat>
            <c:strRef>
              <c:f>Blad1!$B$70:$C$70</c:f>
              <c:strCache>
                <c:ptCount val="2"/>
                <c:pt idx="0">
                  <c:v>Reading group</c:v>
                </c:pt>
                <c:pt idx="1">
                  <c:v>Reading &amp; game group </c:v>
                </c:pt>
              </c:strCache>
            </c:strRef>
          </c:cat>
          <c:val>
            <c:numRef>
              <c:f>Blad1!$B$71:$C$71</c:f>
              <c:numCache>
                <c:formatCode>General</c:formatCode>
                <c:ptCount val="2"/>
                <c:pt idx="0">
                  <c:v>5.6</c:v>
                </c:pt>
                <c:pt idx="1">
                  <c:v>5.7</c:v>
                </c:pt>
              </c:numCache>
            </c:numRef>
          </c:val>
        </c:ser>
        <c:dLbls/>
        <c:gapWidth val="134"/>
        <c:overlap val="-100"/>
        <c:axId val="110888448"/>
        <c:axId val="110889984"/>
      </c:barChart>
      <c:catAx>
        <c:axId val="110888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889984"/>
        <c:crosses val="autoZero"/>
        <c:auto val="1"/>
        <c:lblAlgn val="ctr"/>
        <c:lblOffset val="100"/>
      </c:catAx>
      <c:valAx>
        <c:axId val="110889984"/>
        <c:scaling>
          <c:orientation val="minMax"/>
          <c:max val="7"/>
          <c:min val="1"/>
        </c:scaling>
        <c:axPos val="l"/>
        <c:majorGridlines>
          <c:spPr>
            <a:ln>
              <a:solidFill>
                <a:schemeClr val="tx1">
                  <a:lumMod val="5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200">
                <a:solidFill>
                  <a:schemeClr val="bg2"/>
                </a:solidFill>
              </a:defRPr>
            </a:pPr>
            <a:endParaRPr lang="en-US"/>
          </a:p>
        </c:txPr>
        <c:crossAx val="11088844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9914020122484698"/>
          <c:y val="2.984711100476016E-2"/>
          <c:w val="0.48866535433070868"/>
          <c:h val="0.90581409757890163"/>
        </c:manualLayout>
      </c:layout>
      <c:barChart>
        <c:barDir val="bar"/>
        <c:grouping val="clustered"/>
        <c:ser>
          <c:idx val="0"/>
          <c:order val="0"/>
          <c:tx>
            <c:strRef>
              <c:f>'[Grafiek in Microsoft Office PowerPoint]Blad1'!$C$140</c:f>
              <c:strCache>
                <c:ptCount val="1"/>
                <c:pt idx="0">
                  <c:v>mean</c:v>
                </c:pt>
              </c:strCache>
            </c:strRef>
          </c:tx>
          <c:dLbls>
            <c:showVal val="1"/>
          </c:dLbls>
          <c:cat>
            <c:strRef>
              <c:f>'[Grafiek in Microsoft Office PowerPoint]Blad1'!$A$141:$B$150</c:f>
              <c:strCache>
                <c:ptCount val="10"/>
                <c:pt idx="1">
                  <c:v>my attention was completely at the game scenarios</c:v>
                </c:pt>
                <c:pt idx="2">
                  <c:v>I felt actively involved with the patient scenarios</c:v>
                </c:pt>
                <c:pt idx="3">
                  <c:v>I liked playing the game</c:v>
                </c:pt>
                <c:pt idx="4">
                  <c:v>I found the content of the game instructive</c:v>
                </c:pt>
                <c:pt idx="5">
                  <c:v>I was able to concentrate well during play</c:v>
                </c:pt>
                <c:pt idx="6">
                  <c:v>I found the way of learning enjoyable </c:v>
                </c:pt>
                <c:pt idx="7">
                  <c:v>I could find out for myself what did and did not work well</c:v>
                </c:pt>
                <c:pt idx="8">
                  <c:v>During gameplay, I felt to be the doctor in charge in the ED</c:v>
                </c:pt>
                <c:pt idx="9">
                  <c:v>I regularly felt stressed during playing the scenarios</c:v>
                </c:pt>
              </c:strCache>
            </c:strRef>
          </c:cat>
          <c:val>
            <c:numRef>
              <c:f>'[Grafiek in Microsoft Office PowerPoint]Blad1'!$C$141:$C$150</c:f>
              <c:numCache>
                <c:formatCode>General</c:formatCode>
                <c:ptCount val="10"/>
                <c:pt idx="1">
                  <c:v>4.2</c:v>
                </c:pt>
                <c:pt idx="2">
                  <c:v>4.2</c:v>
                </c:pt>
                <c:pt idx="3">
                  <c:v>4.2</c:v>
                </c:pt>
                <c:pt idx="4">
                  <c:v>4.0999999999999996</c:v>
                </c:pt>
                <c:pt idx="5" formatCode="0.0">
                  <c:v>4</c:v>
                </c:pt>
                <c:pt idx="6">
                  <c:v>3.9</c:v>
                </c:pt>
                <c:pt idx="7">
                  <c:v>3.6</c:v>
                </c:pt>
                <c:pt idx="8">
                  <c:v>3.6</c:v>
                </c:pt>
                <c:pt idx="9">
                  <c:v>3.3</c:v>
                </c:pt>
              </c:numCache>
            </c:numRef>
          </c:val>
        </c:ser>
        <c:dLbls/>
        <c:axId val="111157248"/>
        <c:axId val="111158784"/>
      </c:barChart>
      <c:catAx>
        <c:axId val="11115724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158784"/>
        <c:crosses val="autoZero"/>
        <c:auto val="1"/>
        <c:lblAlgn val="ctr"/>
        <c:lblOffset val="100"/>
      </c:catAx>
      <c:valAx>
        <c:axId val="111158784"/>
        <c:scaling>
          <c:orientation val="minMax"/>
          <c:max val="5"/>
          <c:min val="1"/>
        </c:scaling>
        <c:axPos val="b"/>
        <c:majorGridlines/>
        <c:numFmt formatCode="General" sourceLinked="1"/>
        <c:tickLblPos val="nextTo"/>
        <c:crossAx val="111157248"/>
        <c:crossesAt val="1"/>
        <c:crossBetween val="between"/>
        <c:majorUnit val="1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3.9446880731473441E-2"/>
          <c:y val="2.1677061677061685E-2"/>
          <c:w val="0.93096333531617892"/>
          <c:h val="0.87966735966735954"/>
        </c:manualLayout>
      </c:layout>
      <c:barChart>
        <c:barDir val="col"/>
        <c:grouping val="clustered"/>
        <c:ser>
          <c:idx val="0"/>
          <c:order val="0"/>
          <c:spPr>
            <a:ln>
              <a:solidFill>
                <a:schemeClr val="bg2"/>
              </a:solidFill>
            </a:ln>
          </c:spPr>
          <c:dPt>
            <c:idx val="0"/>
            <c:spPr>
              <a:solidFill>
                <a:srgbClr val="006666"/>
              </a:solidFill>
              <a:ln>
                <a:solidFill>
                  <a:schemeClr val="bg2"/>
                </a:solidFill>
              </a:ln>
            </c:spPr>
          </c:dPt>
          <c:dPt>
            <c:idx val="1"/>
            <c:spPr>
              <a:solidFill>
                <a:srgbClr val="AEE8F4"/>
              </a:solidFill>
              <a:ln>
                <a:solidFill>
                  <a:schemeClr val="bg2"/>
                </a:solidFill>
              </a:ln>
            </c:spPr>
          </c:dPt>
          <c:dPt>
            <c:idx val="2"/>
            <c:spPr>
              <a:solidFill>
                <a:srgbClr val="FFFF00"/>
              </a:solidFill>
              <a:ln>
                <a:solidFill>
                  <a:schemeClr val="bg2"/>
                </a:solidFill>
              </a:ln>
            </c:spPr>
          </c:dPt>
          <c:dLbls>
            <c:dLbl>
              <c:idx val="0"/>
              <c:layout>
                <c:manualLayout>
                  <c:x val="1.8493614970217273E-3"/>
                  <c:y val="-4.1580041580041575E-2"/>
                </c:manualLayout>
              </c:layout>
              <c:showVal val="1"/>
            </c:dLbl>
            <c:dLbl>
              <c:idx val="1"/>
              <c:layout>
                <c:manualLayout>
                  <c:x val="-3.6987229940434545E-3"/>
                  <c:y val="-7.2072072072072071E-2"/>
                </c:manualLayout>
              </c:layout>
              <c:showVal val="1"/>
            </c:dLbl>
            <c:dLbl>
              <c:idx val="2"/>
              <c:layout>
                <c:manualLayout>
                  <c:x val="1.8493614970217273E-3"/>
                  <c:y val="-1.386023212794866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Grafieken!$T$12:$V$12</c:f>
              <c:strCache>
                <c:ptCount val="3"/>
                <c:pt idx="0">
                  <c:v>game group</c:v>
                </c:pt>
                <c:pt idx="1">
                  <c:v>cases group</c:v>
                </c:pt>
                <c:pt idx="2">
                  <c:v>control group</c:v>
                </c:pt>
              </c:strCache>
            </c:strRef>
          </c:cat>
          <c:val>
            <c:numRef>
              <c:f>Grafieken!$T$15:$V$15</c:f>
              <c:numCache>
                <c:formatCode>General</c:formatCode>
                <c:ptCount val="3"/>
                <c:pt idx="0">
                  <c:v>5.4</c:v>
                </c:pt>
                <c:pt idx="1">
                  <c:v>5.2</c:v>
                </c:pt>
                <c:pt idx="2">
                  <c:v>5.6</c:v>
                </c:pt>
              </c:numCache>
            </c:numRef>
          </c:val>
        </c:ser>
        <c:dLbls/>
        <c:axId val="110535040"/>
        <c:axId val="110536576"/>
      </c:barChart>
      <c:catAx>
        <c:axId val="110535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bg2"/>
                </a:solidFill>
              </a:defRPr>
            </a:pPr>
            <a:endParaRPr lang="en-US"/>
          </a:p>
        </c:txPr>
        <c:crossAx val="110536576"/>
        <c:crosses val="autoZero"/>
        <c:auto val="1"/>
        <c:lblAlgn val="ctr"/>
        <c:lblOffset val="100"/>
      </c:catAx>
      <c:valAx>
        <c:axId val="110536576"/>
        <c:scaling>
          <c:orientation val="minMax"/>
          <c:max val="7"/>
          <c:min val="1"/>
        </c:scaling>
        <c:axPos val="l"/>
        <c:majorGridlines/>
        <c:numFmt formatCode="General" sourceLinked="1"/>
        <c:tickLblPos val="nextTo"/>
        <c:spPr>
          <a:solidFill>
            <a:schemeClr val="tx1">
              <a:lumMod val="85000"/>
            </a:schemeClr>
          </a:solidFill>
        </c:spPr>
        <c:txPr>
          <a:bodyPr/>
          <a:lstStyle/>
          <a:p>
            <a:pPr>
              <a:defRPr sz="1400" baseline="0">
                <a:solidFill>
                  <a:schemeClr val="bg2"/>
                </a:solidFill>
              </a:defRPr>
            </a:pPr>
            <a:endParaRPr lang="en-US"/>
          </a:p>
        </c:txPr>
        <c:crossAx val="110535040"/>
        <c:crosses val="autoZero"/>
        <c:crossBetween val="between"/>
        <c:majorUnit val="1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</c:chart>
  <c:spPr>
    <a:solidFill>
      <a:schemeClr val="tx1">
        <a:lumMod val="85000"/>
      </a:schemeClr>
    </a:solidFill>
    <a:ln>
      <a:solidFill>
        <a:schemeClr val="bg2"/>
      </a:solidFill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4409833386211525E-2"/>
          <c:y val="2.362949693049108E-2"/>
          <c:w val="0.69642660052108984"/>
          <c:h val="0.86201676205809863"/>
        </c:manualLayout>
      </c:layout>
      <c:barChart>
        <c:barDir val="col"/>
        <c:grouping val="clustered"/>
        <c:ser>
          <c:idx val="0"/>
          <c:order val="0"/>
          <c:tx>
            <c:v>Game groep</c:v>
          </c:tx>
          <c:spPr>
            <a:solidFill>
              <a:srgbClr val="006666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(Blad1!$K$199,Blad1!$K$201,Blad1!$K$203)</c:f>
                <c:numCache>
                  <c:formatCode>General</c:formatCode>
                  <c:ptCount val="3"/>
                  <c:pt idx="0">
                    <c:v>0.85000000000000064</c:v>
                  </c:pt>
                  <c:pt idx="1">
                    <c:v>0.85000000000000064</c:v>
                  </c:pt>
                  <c:pt idx="2">
                    <c:v>0.8</c:v>
                  </c:pt>
                </c:numCache>
              </c:numRef>
            </c:plus>
            <c:minus>
              <c:numRef>
                <c:f>(Blad1!$K$199,Blad1!$K$201,Blad1!$K$203)</c:f>
                <c:numCache>
                  <c:formatCode>General</c:formatCode>
                  <c:ptCount val="3"/>
                  <c:pt idx="0">
                    <c:v>0.85000000000000064</c:v>
                  </c:pt>
                  <c:pt idx="1">
                    <c:v>0.85000000000000064</c:v>
                  </c:pt>
                  <c:pt idx="2">
                    <c:v>0.8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(Blad1!$J$198,Blad1!$J$200,Blad1!$J$202)</c:f>
              <c:strCache>
                <c:ptCount val="3"/>
                <c:pt idx="0">
                  <c:v>Intrinsic  Load</c:v>
                </c:pt>
                <c:pt idx="1">
                  <c:v>Extraneous Load</c:v>
                </c:pt>
                <c:pt idx="2">
                  <c:v>Germane Load</c:v>
                </c:pt>
              </c:strCache>
            </c:strRef>
          </c:cat>
          <c:val>
            <c:numRef>
              <c:f>(Blad1!$K$198,Blad1!$K$200,Blad1!$K$202)</c:f>
              <c:numCache>
                <c:formatCode>0.0</c:formatCode>
                <c:ptCount val="3"/>
                <c:pt idx="0">
                  <c:v>6.0476190476190466</c:v>
                </c:pt>
                <c:pt idx="1">
                  <c:v>3.2539682539682544</c:v>
                </c:pt>
                <c:pt idx="2">
                  <c:v>8.4166666666666767</c:v>
                </c:pt>
              </c:numCache>
            </c:numRef>
          </c:val>
        </c:ser>
        <c:ser>
          <c:idx val="1"/>
          <c:order val="1"/>
          <c:tx>
            <c:v>Cases groep</c:v>
          </c:tx>
          <c:spPr>
            <a:solidFill>
              <a:srgbClr val="AEE8F4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(Blad1!$L$199,Blad1!$L$201,Blad1!$L$203)</c:f>
                <c:numCache>
                  <c:formatCode>General</c:formatCode>
                  <c:ptCount val="3"/>
                  <c:pt idx="0">
                    <c:v>0.60000000000000064</c:v>
                  </c:pt>
                  <c:pt idx="1">
                    <c:v>0.60000000000000064</c:v>
                  </c:pt>
                  <c:pt idx="2">
                    <c:v>0.60000000000000064</c:v>
                  </c:pt>
                </c:numCache>
              </c:numRef>
            </c:plus>
            <c:minus>
              <c:numRef>
                <c:f>(Blad1!$L$199,Blad1!$L$201,Blad1!$L$203)</c:f>
                <c:numCache>
                  <c:formatCode>General</c:formatCode>
                  <c:ptCount val="3"/>
                  <c:pt idx="0">
                    <c:v>0.60000000000000064</c:v>
                  </c:pt>
                  <c:pt idx="1">
                    <c:v>0.60000000000000064</c:v>
                  </c:pt>
                  <c:pt idx="2">
                    <c:v>0.60000000000000064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(Blad1!$J$198,Blad1!$J$200,Blad1!$J$202)</c:f>
              <c:strCache>
                <c:ptCount val="3"/>
                <c:pt idx="0">
                  <c:v>Intrinsic  Load</c:v>
                </c:pt>
                <c:pt idx="1">
                  <c:v>Extraneous Load</c:v>
                </c:pt>
                <c:pt idx="2">
                  <c:v>Germane Load</c:v>
                </c:pt>
              </c:strCache>
            </c:strRef>
          </c:cat>
          <c:val>
            <c:numRef>
              <c:f>(Blad1!$L$198,Blad1!$L$200,Blad1!$L$202)</c:f>
              <c:numCache>
                <c:formatCode>0.0</c:formatCode>
                <c:ptCount val="3"/>
                <c:pt idx="0">
                  <c:v>5.0350877192982457</c:v>
                </c:pt>
                <c:pt idx="1">
                  <c:v>3.4035087719298249</c:v>
                </c:pt>
                <c:pt idx="2">
                  <c:v>7.1842105263157654</c:v>
                </c:pt>
              </c:numCache>
            </c:numRef>
          </c:val>
        </c:ser>
        <c:dLbls/>
        <c:overlap val="-48"/>
        <c:axId val="111508864"/>
        <c:axId val="111514752"/>
      </c:barChart>
      <c:catAx>
        <c:axId val="111508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1514752"/>
        <c:crosses val="autoZero"/>
        <c:auto val="1"/>
        <c:lblAlgn val="ctr"/>
        <c:lblOffset val="100"/>
      </c:catAx>
      <c:valAx>
        <c:axId val="11151475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1508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v>Game group</c:v>
          </c:tx>
          <c:spPr>
            <a:solidFill>
              <a:srgbClr val="006666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(Blad1!$C$330,Blad1!$C$332)</c:f>
                <c:numCache>
                  <c:formatCode>General</c:formatCode>
                  <c:ptCount val="2"/>
                  <c:pt idx="0">
                    <c:v>0.30500000000000038</c:v>
                  </c:pt>
                  <c:pt idx="1">
                    <c:v>0.34419076325601738</c:v>
                  </c:pt>
                </c:numCache>
              </c:numRef>
            </c:plus>
            <c:minus>
              <c:numRef>
                <c:f>(Blad1!$C$330,Blad1!$C$332)</c:f>
                <c:numCache>
                  <c:formatCode>General</c:formatCode>
                  <c:ptCount val="2"/>
                  <c:pt idx="0">
                    <c:v>0.30500000000000038</c:v>
                  </c:pt>
                  <c:pt idx="1">
                    <c:v>0.34419076325601738</c:v>
                  </c:pt>
                </c:numCache>
              </c:numRef>
            </c:minus>
            <c:spPr>
              <a:ln>
                <a:solidFill>
                  <a:schemeClr val="bg2"/>
                </a:solidFill>
              </a:ln>
            </c:spPr>
          </c:errBars>
          <c:cat>
            <c:strRef>
              <c:f>(Blad1!$B$329,Blad1!$B$331)</c:f>
              <c:strCache>
                <c:ptCount val="2"/>
                <c:pt idx="0">
                  <c:v>Engagement</c:v>
                </c:pt>
                <c:pt idx="1">
                  <c:v>Feedback</c:v>
                </c:pt>
              </c:strCache>
            </c:strRef>
          </c:cat>
          <c:val>
            <c:numRef>
              <c:f>(Blad1!$C$329,Blad1!$C$331)</c:f>
              <c:numCache>
                <c:formatCode>General</c:formatCode>
                <c:ptCount val="2"/>
                <c:pt idx="0">
                  <c:v>4.3</c:v>
                </c:pt>
                <c:pt idx="1">
                  <c:v>3.4</c:v>
                </c:pt>
              </c:numCache>
            </c:numRef>
          </c:val>
        </c:ser>
        <c:ser>
          <c:idx val="1"/>
          <c:order val="1"/>
          <c:tx>
            <c:v>Cases group</c:v>
          </c:tx>
          <c:spPr>
            <a:solidFill>
              <a:srgbClr val="AEE8F4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(Blad1!$D$330,Blad1!$D$332)</c:f>
                <c:numCache>
                  <c:formatCode>General</c:formatCode>
                  <c:ptCount val="2"/>
                  <c:pt idx="0">
                    <c:v>0.28741131355236332</c:v>
                  </c:pt>
                  <c:pt idx="1">
                    <c:v>0.42094296817519211</c:v>
                  </c:pt>
                </c:numCache>
              </c:numRef>
            </c:plus>
            <c:minus>
              <c:numRef>
                <c:f>(Blad1!$D$330,Blad1!$D$332)</c:f>
                <c:numCache>
                  <c:formatCode>General</c:formatCode>
                  <c:ptCount val="2"/>
                  <c:pt idx="0">
                    <c:v>0.28741131355236332</c:v>
                  </c:pt>
                  <c:pt idx="1">
                    <c:v>0.42094296817519211</c:v>
                  </c:pt>
                </c:numCache>
              </c:numRef>
            </c:minus>
            <c:spPr>
              <a:ln>
                <a:solidFill>
                  <a:schemeClr val="bg1"/>
                </a:solidFill>
              </a:ln>
            </c:spPr>
          </c:errBars>
          <c:cat>
            <c:strRef>
              <c:f>(Blad1!$B$329,Blad1!$B$331)</c:f>
              <c:strCache>
                <c:ptCount val="2"/>
                <c:pt idx="0">
                  <c:v>Engagement</c:v>
                </c:pt>
                <c:pt idx="1">
                  <c:v>Feedback</c:v>
                </c:pt>
              </c:strCache>
            </c:strRef>
          </c:cat>
          <c:val>
            <c:numRef>
              <c:f>(Blad1!$D$329,Blad1!$D$331)</c:f>
              <c:numCache>
                <c:formatCode>0.0</c:formatCode>
                <c:ptCount val="2"/>
                <c:pt idx="0">
                  <c:v>3.5</c:v>
                </c:pt>
                <c:pt idx="1">
                  <c:v>3.1</c:v>
                </c:pt>
              </c:numCache>
            </c:numRef>
          </c:val>
        </c:ser>
        <c:ser>
          <c:idx val="2"/>
          <c:order val="2"/>
          <c:tx>
            <c:v>Control group</c:v>
          </c:tx>
          <c:spPr>
            <a:solidFill>
              <a:srgbClr val="FFFF00"/>
            </a:solidFill>
            <a:ln>
              <a:solidFill>
                <a:schemeClr val="bg2"/>
              </a:solidFill>
            </a:ln>
          </c:spPr>
          <c:dLbls>
            <c:txPr>
              <a:bodyPr/>
              <a:lstStyle/>
              <a:p>
                <a:pPr>
                  <a:defRPr sz="1200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Val val="1"/>
          </c:dLbls>
          <c:errBars>
            <c:errBarType val="both"/>
            <c:errValType val="cust"/>
            <c:plus>
              <c:numRef>
                <c:f>(Blad1!$E$330,Blad1!$E$332)</c:f>
                <c:numCache>
                  <c:formatCode>General</c:formatCode>
                  <c:ptCount val="2"/>
                  <c:pt idx="0">
                    <c:v>0.27325202042558877</c:v>
                  </c:pt>
                  <c:pt idx="1">
                    <c:v>0.33884334848837566</c:v>
                  </c:pt>
                </c:numCache>
              </c:numRef>
            </c:plus>
            <c:minus>
              <c:numRef>
                <c:f>(Blad1!$E$330,Blad1!$E$332)</c:f>
                <c:numCache>
                  <c:formatCode>General</c:formatCode>
                  <c:ptCount val="2"/>
                  <c:pt idx="0">
                    <c:v>0.27325202042558877</c:v>
                  </c:pt>
                  <c:pt idx="1">
                    <c:v>0.33884334848837566</c:v>
                  </c:pt>
                </c:numCache>
              </c:numRef>
            </c:minus>
            <c:spPr>
              <a:ln>
                <a:solidFill>
                  <a:schemeClr val="bg2"/>
                </a:solidFill>
              </a:ln>
            </c:spPr>
          </c:errBars>
          <c:cat>
            <c:strRef>
              <c:f>(Blad1!$B$329,Blad1!$B$331)</c:f>
              <c:strCache>
                <c:ptCount val="2"/>
                <c:pt idx="0">
                  <c:v>Engagement</c:v>
                </c:pt>
                <c:pt idx="1">
                  <c:v>Feedback</c:v>
                </c:pt>
              </c:strCache>
            </c:strRef>
          </c:cat>
          <c:val>
            <c:numRef>
              <c:f>(Blad1!$E$329,Blad1!$E$331)</c:f>
              <c:numCache>
                <c:formatCode>0.0</c:formatCode>
                <c:ptCount val="2"/>
                <c:pt idx="0">
                  <c:v>3.6</c:v>
                </c:pt>
                <c:pt idx="1">
                  <c:v>2.7</c:v>
                </c:pt>
              </c:numCache>
            </c:numRef>
          </c:val>
        </c:ser>
        <c:dLbls/>
        <c:axId val="111690496"/>
        <c:axId val="111692032"/>
      </c:barChart>
      <c:catAx>
        <c:axId val="111690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111692032"/>
        <c:crosses val="autoZero"/>
        <c:auto val="1"/>
        <c:lblAlgn val="ctr"/>
        <c:lblOffset val="100"/>
      </c:catAx>
      <c:valAx>
        <c:axId val="111692032"/>
        <c:scaling>
          <c:orientation val="minMax"/>
          <c:max val="5"/>
          <c:min val="1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116904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spPr>
    <a:solidFill>
      <a:schemeClr val="accent3">
        <a:lumMod val="20000"/>
        <a:lumOff val="80000"/>
      </a:schemeClr>
    </a:solidFill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</cdr:x>
      <cdr:y>0.01102</cdr:y>
    </cdr:from>
    <cdr:to>
      <cdr:x>1</cdr:x>
      <cdr:y>0.0733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8312" y="49993"/>
          <a:ext cx="792088" cy="2825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l-NL" sz="1200" dirty="0" smtClean="0"/>
            <a:t>N=42</a:t>
          </a:r>
          <a:endParaRPr lang="nl-NL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0.42854</cdr:x>
      <cdr:y>0.0123</cdr:y>
    </cdr:from>
    <cdr:to>
      <cdr:x>0.57122</cdr:x>
      <cdr:y>0.09294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2942852" y="56373"/>
          <a:ext cx="979817" cy="36945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2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P = 0.13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0.09692</cdr:x>
      <cdr:y>0.08932</cdr:y>
    </cdr:from>
    <cdr:to>
      <cdr:x>0.22549</cdr:x>
      <cdr:y>0.17642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711859" y="495245"/>
          <a:ext cx="944325" cy="48293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P=0.03</a:t>
          </a:r>
        </a:p>
        <a:p xmlns:a="http://schemas.openxmlformats.org/drawingml/2006/main">
          <a:r>
            <a:rPr lang="en-US" dirty="0" smtClean="0"/>
            <a:t>ES=0.8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0.67647</cdr:x>
      <cdr:y>0.07792</cdr:y>
    </cdr:from>
    <cdr:to>
      <cdr:x>0.80392</cdr:x>
      <cdr:y>0.16416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4968553" y="432048"/>
          <a:ext cx="936104" cy="47814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P=0.01</a:t>
          </a:r>
        </a:p>
        <a:p xmlns:a="http://schemas.openxmlformats.org/drawingml/2006/main">
          <a:r>
            <a:rPr lang="en-US" dirty="0" smtClean="0"/>
            <a:t>ES=1.0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0.37255</cdr:x>
      <cdr:y>0.37662</cdr:y>
    </cdr:from>
    <cdr:to>
      <cdr:x>0.49699</cdr:x>
      <cdr:y>0.44486</cdr:y>
    </cdr:to>
    <cdr:sp macro="" textlink="">
      <cdr:nvSpPr>
        <cdr:cNvPr id="4" name="Tekstvak 3"/>
        <cdr:cNvSpPr txBox="1"/>
      </cdr:nvSpPr>
      <cdr:spPr>
        <a:xfrm xmlns:a="http://schemas.openxmlformats.org/drawingml/2006/main">
          <a:off x="2736304" y="2088232"/>
          <a:ext cx="913977" cy="3783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P=0.75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0.16667</cdr:x>
      <cdr:y>0.03636</cdr:y>
    </cdr:from>
    <cdr:to>
      <cdr:x>0.36929</cdr:x>
      <cdr:y>0.13011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1296144" y="144016"/>
          <a:ext cx="1575748" cy="371291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P &lt; 0.001*,</a:t>
          </a:r>
          <a:r>
            <a:rPr lang="en-US" sz="1100" baseline="0" dirty="0" smtClean="0">
              <a:solidFill>
                <a:schemeClr val="bg1"/>
              </a:solidFill>
            </a:rPr>
            <a:t> ES =</a:t>
          </a:r>
          <a:r>
            <a:rPr lang="en-US" sz="1100" baseline="0" dirty="0">
              <a:solidFill>
                <a:schemeClr val="bg1"/>
              </a:solidFill>
            </a:rPr>
            <a:t>1.4</a:t>
          </a:r>
          <a:endParaRPr lang="en-US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0.51151</cdr:x>
      <cdr:y>0.03636</cdr:y>
    </cdr:from>
    <cdr:to>
      <cdr:x>0.72339</cdr:x>
      <cdr:y>0.15094</cdr:y>
    </cdr:to>
    <cdr:sp macro="" textlink="">
      <cdr:nvSpPr>
        <cdr:cNvPr id="3" name="Tekstvak 2"/>
        <cdr:cNvSpPr txBox="1"/>
      </cdr:nvSpPr>
      <cdr:spPr>
        <a:xfrm xmlns:a="http://schemas.openxmlformats.org/drawingml/2006/main">
          <a:off x="3977934" y="144016"/>
          <a:ext cx="1647762" cy="4537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bg1"/>
              </a:solidFill>
            </a:rPr>
            <a:t>P &lt; 0.05**, ES =</a:t>
          </a:r>
          <a:r>
            <a:rPr lang="en-US" sz="1100" dirty="0">
              <a:solidFill>
                <a:schemeClr val="bg1"/>
              </a:solidFill>
            </a:rPr>
            <a:t>1.0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E3B94A-74A1-4546-8A9D-962243F6A66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642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1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948" y="4715154"/>
            <a:ext cx="453021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0307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</a:defRPr>
            </a:lvl1pPr>
          </a:lstStyle>
          <a:p>
            <a:fld id="{92C1D47C-B503-4507-9C65-90CD0157751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444130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6E3FF-EA28-4C34-A370-310C32B8A99A}" type="slidenum">
              <a:rPr lang="nl-NL"/>
              <a:pPr/>
              <a:t>1</a:t>
            </a:fld>
            <a:endParaRPr lang="nl-NL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32947" y="4715154"/>
            <a:ext cx="4682843" cy="4466987"/>
          </a:xfrm>
        </p:spPr>
        <p:txBody>
          <a:bodyPr/>
          <a:lstStyle/>
          <a:p>
            <a:endParaRPr lang="en-US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74409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2180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95DB2-0D58-47ED-8B4C-4FC4B73E52CB}" type="slidenum">
              <a:rPr lang="nl-NL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nl-NL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1D47C-B503-4507-9C65-90CD0157751E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8851" name="Rectangle 3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8852" name="Group 4"/>
            <p:cNvGrpSpPr>
              <a:grpSpLocks/>
            </p:cNvGrpSpPr>
            <p:nvPr userDrawn="1"/>
          </p:nvGrpSpPr>
          <p:grpSpPr bwMode="auto">
            <a:xfrm>
              <a:off x="2" y="49"/>
              <a:ext cx="5758" cy="4227"/>
              <a:chOff x="2" y="49"/>
              <a:chExt cx="5736" cy="4227"/>
            </a:xfrm>
          </p:grpSpPr>
          <p:sp>
            <p:nvSpPr>
              <p:cNvPr id="78853" name="Rectangle 5"/>
              <p:cNvSpPr>
                <a:spLocks noChangeArrowheads="1"/>
              </p:cNvSpPr>
              <p:nvPr/>
            </p:nvSpPr>
            <p:spPr bwMode="auto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4" name="Rectangle 6"/>
              <p:cNvSpPr>
                <a:spLocks noChangeArrowheads="1"/>
              </p:cNvSpPr>
              <p:nvPr/>
            </p:nvSpPr>
            <p:spPr bwMode="auto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/>
            </p:nvSpPr>
            <p:spPr bwMode="auto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/>
            </p:nvSpPr>
            <p:spPr bwMode="auto">
              <a:xfrm>
                <a:off x="26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7" name="Rectangle 9"/>
              <p:cNvSpPr>
                <a:spLocks noChangeArrowheads="1"/>
              </p:cNvSpPr>
              <p:nvPr/>
            </p:nvSpPr>
            <p:spPr bwMode="auto">
              <a:xfrm>
                <a:off x="34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8" name="Rectangle 10"/>
              <p:cNvSpPr>
                <a:spLocks noChangeArrowheads="1"/>
              </p:cNvSpPr>
              <p:nvPr/>
            </p:nvSpPr>
            <p:spPr bwMode="auto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/>
            </p:nvSpPr>
            <p:spPr bwMode="auto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/>
            </p:nvSpPr>
            <p:spPr bwMode="auto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/>
            </p:nvSpPr>
            <p:spPr bwMode="auto">
              <a:xfrm>
                <a:off x="69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/>
            </p:nvSpPr>
            <p:spPr bwMode="auto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/>
            </p:nvSpPr>
            <p:spPr bwMode="auto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4" name="Rectangle 16"/>
              <p:cNvSpPr>
                <a:spLocks noChangeArrowheads="1"/>
              </p:cNvSpPr>
              <p:nvPr/>
            </p:nvSpPr>
            <p:spPr bwMode="auto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5" name="Rectangle 17"/>
              <p:cNvSpPr>
                <a:spLocks noChangeArrowheads="1"/>
              </p:cNvSpPr>
              <p:nvPr/>
            </p:nvSpPr>
            <p:spPr bwMode="auto">
              <a:xfrm>
                <a:off x="103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6" name="Rectangle 18"/>
              <p:cNvSpPr>
                <a:spLocks noChangeArrowheads="1"/>
              </p:cNvSpPr>
              <p:nvPr/>
            </p:nvSpPr>
            <p:spPr bwMode="auto">
              <a:xfrm>
                <a:off x="11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7" name="Rectangle 19"/>
              <p:cNvSpPr>
                <a:spLocks noChangeArrowheads="1"/>
              </p:cNvSpPr>
              <p:nvPr/>
            </p:nvSpPr>
            <p:spPr bwMode="auto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69" name="Rectangle 21"/>
              <p:cNvSpPr>
                <a:spLocks noChangeArrowheads="1"/>
              </p:cNvSpPr>
              <p:nvPr/>
            </p:nvSpPr>
            <p:spPr bwMode="auto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146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155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181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190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24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233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2" name="Rectangle 34"/>
              <p:cNvSpPr>
                <a:spLocks noChangeArrowheads="1"/>
              </p:cNvSpPr>
              <p:nvPr/>
            </p:nvSpPr>
            <p:spPr bwMode="auto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Rectangle 35"/>
              <p:cNvSpPr>
                <a:spLocks noChangeArrowheads="1"/>
              </p:cNvSpPr>
              <p:nvPr/>
            </p:nvSpPr>
            <p:spPr bwMode="auto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Rectangle 36"/>
              <p:cNvSpPr>
                <a:spLocks noChangeArrowheads="1"/>
              </p:cNvSpPr>
              <p:nvPr/>
            </p:nvSpPr>
            <p:spPr bwMode="auto">
              <a:xfrm>
                <a:off x="267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Rectangle 37"/>
              <p:cNvSpPr>
                <a:spLocks noChangeArrowheads="1"/>
              </p:cNvSpPr>
              <p:nvPr/>
            </p:nvSpPr>
            <p:spPr bwMode="auto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Rectangle 38"/>
              <p:cNvSpPr>
                <a:spLocks noChangeArrowheads="1"/>
              </p:cNvSpPr>
              <p:nvPr/>
            </p:nvSpPr>
            <p:spPr bwMode="auto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Rectangle 39"/>
              <p:cNvSpPr>
                <a:spLocks noChangeArrowheads="1"/>
              </p:cNvSpPr>
              <p:nvPr/>
            </p:nvSpPr>
            <p:spPr bwMode="auto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Rectangle 40"/>
              <p:cNvSpPr>
                <a:spLocks noChangeArrowheads="1"/>
              </p:cNvSpPr>
              <p:nvPr/>
            </p:nvSpPr>
            <p:spPr bwMode="auto">
              <a:xfrm>
                <a:off x="302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Rectangle 41"/>
              <p:cNvSpPr>
                <a:spLocks noChangeArrowheads="1"/>
              </p:cNvSpPr>
              <p:nvPr/>
            </p:nvSpPr>
            <p:spPr bwMode="auto">
              <a:xfrm>
                <a:off x="310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Rectangle 42"/>
              <p:cNvSpPr>
                <a:spLocks noChangeArrowheads="1"/>
              </p:cNvSpPr>
              <p:nvPr/>
            </p:nvSpPr>
            <p:spPr bwMode="auto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1" name="Rectangle 43"/>
              <p:cNvSpPr>
                <a:spLocks noChangeArrowheads="1"/>
              </p:cNvSpPr>
              <p:nvPr/>
            </p:nvSpPr>
            <p:spPr bwMode="auto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2" name="Rectangle 44"/>
              <p:cNvSpPr>
                <a:spLocks noChangeArrowheads="1"/>
              </p:cNvSpPr>
              <p:nvPr/>
            </p:nvSpPr>
            <p:spPr bwMode="auto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3" name="Rectangle 45"/>
              <p:cNvSpPr>
                <a:spLocks noChangeArrowheads="1"/>
              </p:cNvSpPr>
              <p:nvPr/>
            </p:nvSpPr>
            <p:spPr bwMode="auto">
              <a:xfrm>
                <a:off x="345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4" name="Rectangle 46"/>
              <p:cNvSpPr>
                <a:spLocks noChangeArrowheads="1"/>
              </p:cNvSpPr>
              <p:nvPr/>
            </p:nvSpPr>
            <p:spPr bwMode="auto">
              <a:xfrm>
                <a:off x="353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5" name="Rectangle 47"/>
              <p:cNvSpPr>
                <a:spLocks noChangeArrowheads="1"/>
              </p:cNvSpPr>
              <p:nvPr/>
            </p:nvSpPr>
            <p:spPr bwMode="auto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6" name="Rectangle 48"/>
              <p:cNvSpPr>
                <a:spLocks noChangeArrowheads="1"/>
              </p:cNvSpPr>
              <p:nvPr/>
            </p:nvSpPr>
            <p:spPr bwMode="auto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7" name="Rectangle 49"/>
              <p:cNvSpPr>
                <a:spLocks noChangeArrowheads="1"/>
              </p:cNvSpPr>
              <p:nvPr/>
            </p:nvSpPr>
            <p:spPr bwMode="auto">
              <a:xfrm>
                <a:off x="379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8" name="Rectangle 50"/>
              <p:cNvSpPr>
                <a:spLocks noChangeArrowheads="1"/>
              </p:cNvSpPr>
              <p:nvPr/>
            </p:nvSpPr>
            <p:spPr bwMode="auto">
              <a:xfrm>
                <a:off x="388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Rectangle 51"/>
              <p:cNvSpPr>
                <a:spLocks noChangeArrowheads="1"/>
              </p:cNvSpPr>
              <p:nvPr/>
            </p:nvSpPr>
            <p:spPr bwMode="auto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0" name="Rectangle 52"/>
              <p:cNvSpPr>
                <a:spLocks noChangeArrowheads="1"/>
              </p:cNvSpPr>
              <p:nvPr/>
            </p:nvSpPr>
            <p:spPr bwMode="auto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Rectangle 53"/>
              <p:cNvSpPr>
                <a:spLocks noChangeArrowheads="1"/>
              </p:cNvSpPr>
              <p:nvPr/>
            </p:nvSpPr>
            <p:spPr bwMode="auto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2" name="Rectangle 54"/>
              <p:cNvSpPr>
                <a:spLocks noChangeArrowheads="1"/>
              </p:cNvSpPr>
              <p:nvPr/>
            </p:nvSpPr>
            <p:spPr bwMode="auto">
              <a:xfrm>
                <a:off x="422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3" name="Rectangle 55"/>
              <p:cNvSpPr>
                <a:spLocks noChangeArrowheads="1"/>
              </p:cNvSpPr>
              <p:nvPr/>
            </p:nvSpPr>
            <p:spPr bwMode="auto">
              <a:xfrm>
                <a:off x="431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4" name="Rectangle 56"/>
              <p:cNvSpPr>
                <a:spLocks noChangeArrowheads="1"/>
              </p:cNvSpPr>
              <p:nvPr/>
            </p:nvSpPr>
            <p:spPr bwMode="auto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5" name="Rectangle 57"/>
              <p:cNvSpPr>
                <a:spLocks noChangeArrowheads="1"/>
              </p:cNvSpPr>
              <p:nvPr/>
            </p:nvSpPr>
            <p:spPr bwMode="auto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6" name="Rectangle 58"/>
              <p:cNvSpPr>
                <a:spLocks noChangeArrowheads="1"/>
              </p:cNvSpPr>
              <p:nvPr/>
            </p:nvSpPr>
            <p:spPr bwMode="auto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7" name="Rectangle 59"/>
              <p:cNvSpPr>
                <a:spLocks noChangeArrowheads="1"/>
              </p:cNvSpPr>
              <p:nvPr/>
            </p:nvSpPr>
            <p:spPr bwMode="auto">
              <a:xfrm>
                <a:off x="466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8" name="Rectangle 60"/>
              <p:cNvSpPr>
                <a:spLocks noChangeArrowheads="1"/>
              </p:cNvSpPr>
              <p:nvPr/>
            </p:nvSpPr>
            <p:spPr bwMode="auto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9" name="Rectangle 61"/>
              <p:cNvSpPr>
                <a:spLocks noChangeArrowheads="1"/>
              </p:cNvSpPr>
              <p:nvPr/>
            </p:nvSpPr>
            <p:spPr bwMode="auto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0" name="Rectangle 62"/>
              <p:cNvSpPr>
                <a:spLocks noChangeArrowheads="1"/>
              </p:cNvSpPr>
              <p:nvPr/>
            </p:nvSpPr>
            <p:spPr bwMode="auto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1" name="Rectangle 63"/>
              <p:cNvSpPr>
                <a:spLocks noChangeArrowheads="1"/>
              </p:cNvSpPr>
              <p:nvPr/>
            </p:nvSpPr>
            <p:spPr bwMode="auto">
              <a:xfrm>
                <a:off x="500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2" name="Rectangle 64"/>
              <p:cNvSpPr>
                <a:spLocks noChangeArrowheads="1"/>
              </p:cNvSpPr>
              <p:nvPr/>
            </p:nvSpPr>
            <p:spPr bwMode="auto">
              <a:xfrm>
                <a:off x="509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3" name="Rectangle 65"/>
              <p:cNvSpPr>
                <a:spLocks noChangeArrowheads="1"/>
              </p:cNvSpPr>
              <p:nvPr/>
            </p:nvSpPr>
            <p:spPr bwMode="auto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4" name="Rectangle 66"/>
              <p:cNvSpPr>
                <a:spLocks noChangeArrowheads="1"/>
              </p:cNvSpPr>
              <p:nvPr/>
            </p:nvSpPr>
            <p:spPr bwMode="auto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5" name="Rectangle 67"/>
              <p:cNvSpPr>
                <a:spLocks noChangeArrowheads="1"/>
              </p:cNvSpPr>
              <p:nvPr/>
            </p:nvSpPr>
            <p:spPr bwMode="auto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6" name="Rectangle 68"/>
              <p:cNvSpPr>
                <a:spLocks noChangeArrowheads="1"/>
              </p:cNvSpPr>
              <p:nvPr/>
            </p:nvSpPr>
            <p:spPr bwMode="auto">
              <a:xfrm>
                <a:off x="543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7" name="Rectangle 69"/>
              <p:cNvSpPr>
                <a:spLocks noChangeArrowheads="1"/>
              </p:cNvSpPr>
              <p:nvPr/>
            </p:nvSpPr>
            <p:spPr bwMode="auto">
              <a:xfrm>
                <a:off x="55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8" name="Rectangle 70"/>
              <p:cNvSpPr>
                <a:spLocks noChangeArrowheads="1"/>
              </p:cNvSpPr>
              <p:nvPr/>
            </p:nvSpPr>
            <p:spPr bwMode="auto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19" name="Rectangle 71"/>
              <p:cNvSpPr>
                <a:spLocks noChangeArrowheads="1"/>
              </p:cNvSpPr>
              <p:nvPr/>
            </p:nvSpPr>
            <p:spPr bwMode="auto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0" name="Rectangle 72"/>
              <p:cNvSpPr>
                <a:spLocks noChangeArrowheads="1"/>
              </p:cNvSpPr>
              <p:nvPr/>
            </p:nvSpPr>
            <p:spPr bwMode="auto">
              <a:xfrm>
                <a:off x="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1" name="Rectangle 73"/>
              <p:cNvSpPr>
                <a:spLocks noChangeArrowheads="1"/>
              </p:cNvSpPr>
              <p:nvPr/>
            </p:nvSpPr>
            <p:spPr bwMode="auto">
              <a:xfrm>
                <a:off x="8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2" name="Rectangle 74"/>
              <p:cNvSpPr>
                <a:spLocks noChangeArrowheads="1"/>
              </p:cNvSpPr>
              <p:nvPr/>
            </p:nvSpPr>
            <p:spPr bwMode="auto">
              <a:xfrm>
                <a:off x="1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3" name="Rectangle 75"/>
              <p:cNvSpPr>
                <a:spLocks noChangeArrowheads="1"/>
              </p:cNvSpPr>
              <p:nvPr/>
            </p:nvSpPr>
            <p:spPr bwMode="auto">
              <a:xfrm>
                <a:off x="26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4" name="Rectangle 76"/>
              <p:cNvSpPr>
                <a:spLocks noChangeArrowheads="1"/>
              </p:cNvSpPr>
              <p:nvPr/>
            </p:nvSpPr>
            <p:spPr bwMode="auto">
              <a:xfrm>
                <a:off x="34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5" name="Rectangle 77"/>
              <p:cNvSpPr>
                <a:spLocks noChangeArrowheads="1"/>
              </p:cNvSpPr>
              <p:nvPr/>
            </p:nvSpPr>
            <p:spPr bwMode="auto">
              <a:xfrm>
                <a:off x="43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6" name="Rectangle 78"/>
              <p:cNvSpPr>
                <a:spLocks noChangeArrowheads="1"/>
              </p:cNvSpPr>
              <p:nvPr/>
            </p:nvSpPr>
            <p:spPr bwMode="auto">
              <a:xfrm>
                <a:off x="51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7" name="Rectangle 79"/>
              <p:cNvSpPr>
                <a:spLocks noChangeArrowheads="1"/>
              </p:cNvSpPr>
              <p:nvPr/>
            </p:nvSpPr>
            <p:spPr bwMode="auto">
              <a:xfrm>
                <a:off x="60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8" name="Rectangle 80"/>
              <p:cNvSpPr>
                <a:spLocks noChangeArrowheads="1"/>
              </p:cNvSpPr>
              <p:nvPr/>
            </p:nvSpPr>
            <p:spPr bwMode="auto">
              <a:xfrm>
                <a:off x="69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29" name="Rectangle 81"/>
              <p:cNvSpPr>
                <a:spLocks noChangeArrowheads="1"/>
              </p:cNvSpPr>
              <p:nvPr/>
            </p:nvSpPr>
            <p:spPr bwMode="auto">
              <a:xfrm>
                <a:off x="7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0" name="Rectangle 82"/>
              <p:cNvSpPr>
                <a:spLocks noChangeArrowheads="1"/>
              </p:cNvSpPr>
              <p:nvPr/>
            </p:nvSpPr>
            <p:spPr bwMode="auto">
              <a:xfrm>
                <a:off x="864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1" name="Rectangle 83"/>
              <p:cNvSpPr>
                <a:spLocks noChangeArrowheads="1"/>
              </p:cNvSpPr>
              <p:nvPr/>
            </p:nvSpPr>
            <p:spPr bwMode="auto">
              <a:xfrm>
                <a:off x="95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2" name="Rectangle 84"/>
              <p:cNvSpPr>
                <a:spLocks noChangeArrowheads="1"/>
              </p:cNvSpPr>
              <p:nvPr/>
            </p:nvSpPr>
            <p:spPr bwMode="auto">
              <a:xfrm>
                <a:off x="103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3" name="Rectangle 85"/>
              <p:cNvSpPr>
                <a:spLocks noChangeArrowheads="1"/>
              </p:cNvSpPr>
              <p:nvPr/>
            </p:nvSpPr>
            <p:spPr bwMode="auto">
              <a:xfrm>
                <a:off x="11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4" name="Rectangle 86"/>
              <p:cNvSpPr>
                <a:spLocks noChangeArrowheads="1"/>
              </p:cNvSpPr>
              <p:nvPr/>
            </p:nvSpPr>
            <p:spPr bwMode="auto">
              <a:xfrm>
                <a:off x="120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5" name="Rectangle 87"/>
              <p:cNvSpPr>
                <a:spLocks noChangeArrowheads="1"/>
              </p:cNvSpPr>
              <p:nvPr/>
            </p:nvSpPr>
            <p:spPr bwMode="auto">
              <a:xfrm>
                <a:off x="129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6" name="Rectangle 88"/>
              <p:cNvSpPr>
                <a:spLocks noChangeArrowheads="1"/>
              </p:cNvSpPr>
              <p:nvPr/>
            </p:nvSpPr>
            <p:spPr bwMode="auto">
              <a:xfrm>
                <a:off x="138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7" name="Rectangle 89"/>
              <p:cNvSpPr>
                <a:spLocks noChangeArrowheads="1"/>
              </p:cNvSpPr>
              <p:nvPr/>
            </p:nvSpPr>
            <p:spPr bwMode="auto">
              <a:xfrm>
                <a:off x="146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8" name="Rectangle 90"/>
              <p:cNvSpPr>
                <a:spLocks noChangeArrowheads="1"/>
              </p:cNvSpPr>
              <p:nvPr/>
            </p:nvSpPr>
            <p:spPr bwMode="auto">
              <a:xfrm>
                <a:off x="155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39" name="Rectangle 91"/>
              <p:cNvSpPr>
                <a:spLocks noChangeArrowheads="1"/>
              </p:cNvSpPr>
              <p:nvPr/>
            </p:nvSpPr>
            <p:spPr bwMode="auto">
              <a:xfrm>
                <a:off x="164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0" name="Rectangle 92"/>
              <p:cNvSpPr>
                <a:spLocks noChangeArrowheads="1"/>
              </p:cNvSpPr>
              <p:nvPr/>
            </p:nvSpPr>
            <p:spPr bwMode="auto">
              <a:xfrm>
                <a:off x="172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1" name="Rectangle 93"/>
              <p:cNvSpPr>
                <a:spLocks noChangeArrowheads="1"/>
              </p:cNvSpPr>
              <p:nvPr/>
            </p:nvSpPr>
            <p:spPr bwMode="auto">
              <a:xfrm>
                <a:off x="181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2" name="Rectangle 94"/>
              <p:cNvSpPr>
                <a:spLocks noChangeArrowheads="1"/>
              </p:cNvSpPr>
              <p:nvPr/>
            </p:nvSpPr>
            <p:spPr bwMode="auto">
              <a:xfrm>
                <a:off x="190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3" name="Rectangle 95"/>
              <p:cNvSpPr>
                <a:spLocks noChangeArrowheads="1"/>
              </p:cNvSpPr>
              <p:nvPr/>
            </p:nvSpPr>
            <p:spPr bwMode="auto">
              <a:xfrm>
                <a:off x="198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4" name="Rectangle 96"/>
              <p:cNvSpPr>
                <a:spLocks noChangeArrowheads="1"/>
              </p:cNvSpPr>
              <p:nvPr/>
            </p:nvSpPr>
            <p:spPr bwMode="auto">
              <a:xfrm>
                <a:off x="207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5" name="Rectangle 97"/>
              <p:cNvSpPr>
                <a:spLocks noChangeArrowheads="1"/>
              </p:cNvSpPr>
              <p:nvPr/>
            </p:nvSpPr>
            <p:spPr bwMode="auto">
              <a:xfrm>
                <a:off x="215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6" name="Rectangle 98"/>
              <p:cNvSpPr>
                <a:spLocks noChangeArrowheads="1"/>
              </p:cNvSpPr>
              <p:nvPr/>
            </p:nvSpPr>
            <p:spPr bwMode="auto">
              <a:xfrm>
                <a:off x="224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7" name="Rectangle 99"/>
              <p:cNvSpPr>
                <a:spLocks noChangeArrowheads="1"/>
              </p:cNvSpPr>
              <p:nvPr/>
            </p:nvSpPr>
            <p:spPr bwMode="auto">
              <a:xfrm>
                <a:off x="233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8" name="Rectangle 100"/>
              <p:cNvSpPr>
                <a:spLocks noChangeArrowheads="1"/>
              </p:cNvSpPr>
              <p:nvPr/>
            </p:nvSpPr>
            <p:spPr bwMode="auto">
              <a:xfrm>
                <a:off x="241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49" name="Rectangle 101"/>
              <p:cNvSpPr>
                <a:spLocks noChangeArrowheads="1"/>
              </p:cNvSpPr>
              <p:nvPr/>
            </p:nvSpPr>
            <p:spPr bwMode="auto">
              <a:xfrm>
                <a:off x="2503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0" name="Rectangle 102"/>
              <p:cNvSpPr>
                <a:spLocks noChangeArrowheads="1"/>
              </p:cNvSpPr>
              <p:nvPr/>
            </p:nvSpPr>
            <p:spPr bwMode="auto">
              <a:xfrm>
                <a:off x="259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1" name="Rectangle 103"/>
              <p:cNvSpPr>
                <a:spLocks noChangeArrowheads="1"/>
              </p:cNvSpPr>
              <p:nvPr/>
            </p:nvSpPr>
            <p:spPr bwMode="auto">
              <a:xfrm>
                <a:off x="267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2" name="Rectangle 104"/>
              <p:cNvSpPr>
                <a:spLocks noChangeArrowheads="1"/>
              </p:cNvSpPr>
              <p:nvPr/>
            </p:nvSpPr>
            <p:spPr bwMode="auto">
              <a:xfrm>
                <a:off x="276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3" name="Rectangle 105"/>
              <p:cNvSpPr>
                <a:spLocks noChangeArrowheads="1"/>
              </p:cNvSpPr>
              <p:nvPr/>
            </p:nvSpPr>
            <p:spPr bwMode="auto">
              <a:xfrm>
                <a:off x="2848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4" name="Rectangle 106"/>
              <p:cNvSpPr>
                <a:spLocks noChangeArrowheads="1"/>
              </p:cNvSpPr>
              <p:nvPr/>
            </p:nvSpPr>
            <p:spPr bwMode="auto">
              <a:xfrm>
                <a:off x="293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5" name="Rectangle 107"/>
              <p:cNvSpPr>
                <a:spLocks noChangeArrowheads="1"/>
              </p:cNvSpPr>
              <p:nvPr/>
            </p:nvSpPr>
            <p:spPr bwMode="auto">
              <a:xfrm>
                <a:off x="302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6" name="Rectangle 108"/>
              <p:cNvSpPr>
                <a:spLocks noChangeArrowheads="1"/>
              </p:cNvSpPr>
              <p:nvPr/>
            </p:nvSpPr>
            <p:spPr bwMode="auto">
              <a:xfrm>
                <a:off x="310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7" name="Rectangle 109"/>
              <p:cNvSpPr>
                <a:spLocks noChangeArrowheads="1"/>
              </p:cNvSpPr>
              <p:nvPr/>
            </p:nvSpPr>
            <p:spPr bwMode="auto">
              <a:xfrm>
                <a:off x="319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8" name="Rectangle 110"/>
              <p:cNvSpPr>
                <a:spLocks noChangeArrowheads="1"/>
              </p:cNvSpPr>
              <p:nvPr/>
            </p:nvSpPr>
            <p:spPr bwMode="auto">
              <a:xfrm>
                <a:off x="328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59" name="Rectangle 111"/>
              <p:cNvSpPr>
                <a:spLocks noChangeArrowheads="1"/>
              </p:cNvSpPr>
              <p:nvPr/>
            </p:nvSpPr>
            <p:spPr bwMode="auto">
              <a:xfrm>
                <a:off x="336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0" name="Rectangle 112"/>
              <p:cNvSpPr>
                <a:spLocks noChangeArrowheads="1"/>
              </p:cNvSpPr>
              <p:nvPr/>
            </p:nvSpPr>
            <p:spPr bwMode="auto">
              <a:xfrm>
                <a:off x="345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1" name="Rectangle 113"/>
              <p:cNvSpPr>
                <a:spLocks noChangeArrowheads="1"/>
              </p:cNvSpPr>
              <p:nvPr/>
            </p:nvSpPr>
            <p:spPr bwMode="auto">
              <a:xfrm>
                <a:off x="353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2" name="Rectangle 114"/>
              <p:cNvSpPr>
                <a:spLocks noChangeArrowheads="1"/>
              </p:cNvSpPr>
              <p:nvPr/>
            </p:nvSpPr>
            <p:spPr bwMode="auto">
              <a:xfrm>
                <a:off x="362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3" name="Rectangle 115"/>
              <p:cNvSpPr>
                <a:spLocks noChangeArrowheads="1"/>
              </p:cNvSpPr>
              <p:nvPr/>
            </p:nvSpPr>
            <p:spPr bwMode="auto">
              <a:xfrm>
                <a:off x="371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4" name="Rectangle 116"/>
              <p:cNvSpPr>
                <a:spLocks noChangeArrowheads="1"/>
              </p:cNvSpPr>
              <p:nvPr/>
            </p:nvSpPr>
            <p:spPr bwMode="auto">
              <a:xfrm>
                <a:off x="379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5" name="Rectangle 117"/>
              <p:cNvSpPr>
                <a:spLocks noChangeArrowheads="1"/>
              </p:cNvSpPr>
              <p:nvPr/>
            </p:nvSpPr>
            <p:spPr bwMode="auto">
              <a:xfrm>
                <a:off x="388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6" name="Rectangle 118"/>
              <p:cNvSpPr>
                <a:spLocks noChangeArrowheads="1"/>
              </p:cNvSpPr>
              <p:nvPr/>
            </p:nvSpPr>
            <p:spPr bwMode="auto">
              <a:xfrm>
                <a:off x="397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7" name="Rectangle 119"/>
              <p:cNvSpPr>
                <a:spLocks noChangeArrowheads="1"/>
              </p:cNvSpPr>
              <p:nvPr/>
            </p:nvSpPr>
            <p:spPr bwMode="auto">
              <a:xfrm>
                <a:off x="405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8" name="Rectangle 120"/>
              <p:cNvSpPr>
                <a:spLocks noChangeArrowheads="1"/>
              </p:cNvSpPr>
              <p:nvPr/>
            </p:nvSpPr>
            <p:spPr bwMode="auto">
              <a:xfrm>
                <a:off x="414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69" name="Rectangle 121"/>
              <p:cNvSpPr>
                <a:spLocks noChangeArrowheads="1"/>
              </p:cNvSpPr>
              <p:nvPr/>
            </p:nvSpPr>
            <p:spPr bwMode="auto">
              <a:xfrm>
                <a:off x="422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0" name="Rectangle 122"/>
              <p:cNvSpPr>
                <a:spLocks noChangeArrowheads="1"/>
              </p:cNvSpPr>
              <p:nvPr/>
            </p:nvSpPr>
            <p:spPr bwMode="auto">
              <a:xfrm>
                <a:off x="431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1" name="Rectangle 123"/>
              <p:cNvSpPr>
                <a:spLocks noChangeArrowheads="1"/>
              </p:cNvSpPr>
              <p:nvPr/>
            </p:nvSpPr>
            <p:spPr bwMode="auto">
              <a:xfrm>
                <a:off x="440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2" name="Rectangle 124"/>
              <p:cNvSpPr>
                <a:spLocks noChangeArrowheads="1"/>
              </p:cNvSpPr>
              <p:nvPr/>
            </p:nvSpPr>
            <p:spPr bwMode="auto">
              <a:xfrm>
                <a:off x="4487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3" name="Rectangle 125"/>
              <p:cNvSpPr>
                <a:spLocks noChangeArrowheads="1"/>
              </p:cNvSpPr>
              <p:nvPr/>
            </p:nvSpPr>
            <p:spPr bwMode="auto">
              <a:xfrm>
                <a:off x="45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4" name="Rectangle 126"/>
              <p:cNvSpPr>
                <a:spLocks noChangeArrowheads="1"/>
              </p:cNvSpPr>
              <p:nvPr/>
            </p:nvSpPr>
            <p:spPr bwMode="auto">
              <a:xfrm>
                <a:off x="466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5" name="Rectangle 127"/>
              <p:cNvSpPr>
                <a:spLocks noChangeArrowheads="1"/>
              </p:cNvSpPr>
              <p:nvPr/>
            </p:nvSpPr>
            <p:spPr bwMode="auto">
              <a:xfrm>
                <a:off x="474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6" name="Rectangle 128"/>
              <p:cNvSpPr>
                <a:spLocks noChangeArrowheads="1"/>
              </p:cNvSpPr>
              <p:nvPr/>
            </p:nvSpPr>
            <p:spPr bwMode="auto">
              <a:xfrm>
                <a:off x="483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7" name="Rectangle 129"/>
              <p:cNvSpPr>
                <a:spLocks noChangeArrowheads="1"/>
              </p:cNvSpPr>
              <p:nvPr/>
            </p:nvSpPr>
            <p:spPr bwMode="auto">
              <a:xfrm>
                <a:off x="491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8" name="Rectangle 130"/>
              <p:cNvSpPr>
                <a:spLocks noChangeArrowheads="1"/>
              </p:cNvSpPr>
              <p:nvPr/>
            </p:nvSpPr>
            <p:spPr bwMode="auto">
              <a:xfrm>
                <a:off x="500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79" name="Rectangle 131"/>
              <p:cNvSpPr>
                <a:spLocks noChangeArrowheads="1"/>
              </p:cNvSpPr>
              <p:nvPr/>
            </p:nvSpPr>
            <p:spPr bwMode="auto">
              <a:xfrm>
                <a:off x="509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0" name="Rectangle 132"/>
              <p:cNvSpPr>
                <a:spLocks noChangeArrowheads="1"/>
              </p:cNvSpPr>
              <p:nvPr/>
            </p:nvSpPr>
            <p:spPr bwMode="auto">
              <a:xfrm>
                <a:off x="51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1" name="Rectangle 133"/>
              <p:cNvSpPr>
                <a:spLocks noChangeArrowheads="1"/>
              </p:cNvSpPr>
              <p:nvPr/>
            </p:nvSpPr>
            <p:spPr bwMode="auto">
              <a:xfrm>
                <a:off x="526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2" name="Rectangle 134"/>
              <p:cNvSpPr>
                <a:spLocks noChangeArrowheads="1"/>
              </p:cNvSpPr>
              <p:nvPr/>
            </p:nvSpPr>
            <p:spPr bwMode="auto">
              <a:xfrm>
                <a:off x="535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3" name="Rectangle 135"/>
              <p:cNvSpPr>
                <a:spLocks noChangeArrowheads="1"/>
              </p:cNvSpPr>
              <p:nvPr/>
            </p:nvSpPr>
            <p:spPr bwMode="auto">
              <a:xfrm>
                <a:off x="543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Rectangle 136"/>
              <p:cNvSpPr>
                <a:spLocks noChangeArrowheads="1"/>
              </p:cNvSpPr>
              <p:nvPr/>
            </p:nvSpPr>
            <p:spPr bwMode="auto">
              <a:xfrm>
                <a:off x="55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5" name="Rectangle 137"/>
              <p:cNvSpPr>
                <a:spLocks noChangeArrowheads="1"/>
              </p:cNvSpPr>
              <p:nvPr/>
            </p:nvSpPr>
            <p:spPr bwMode="auto">
              <a:xfrm>
                <a:off x="560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6" name="Rectangle 138"/>
              <p:cNvSpPr>
                <a:spLocks noChangeArrowheads="1"/>
              </p:cNvSpPr>
              <p:nvPr/>
            </p:nvSpPr>
            <p:spPr bwMode="auto">
              <a:xfrm>
                <a:off x="569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8987" name="Picture 139" descr="E_ZW_E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" y="36"/>
              <a:ext cx="2126" cy="978"/>
            </a:xfrm>
            <a:prstGeom prst="rect">
              <a:avLst/>
            </a:prstGeom>
            <a:noFill/>
          </p:spPr>
        </p:pic>
      </p:grpSp>
      <p:grpSp>
        <p:nvGrpSpPr>
          <p:cNvPr id="78988" name="Group 14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8989" name="Picture 141" descr="l_eng_dbl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78990" name="Rectangle 142"/>
            <p:cNvSpPr>
              <a:spLocks noChangeArrowheads="1"/>
            </p:cNvSpPr>
            <p:nvPr userDrawn="1"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1" name="Rectangle 143"/>
            <p:cNvSpPr>
              <a:spLocks noChangeArrowheads="1"/>
            </p:cNvSpPr>
            <p:nvPr userDrawn="1"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2" name="Rectangle 144"/>
            <p:cNvSpPr>
              <a:spLocks noChangeArrowheads="1"/>
            </p:cNvSpPr>
            <p:nvPr userDrawn="1"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3" name="Rectangle 145"/>
            <p:cNvSpPr>
              <a:spLocks noChangeArrowheads="1"/>
            </p:cNvSpPr>
            <p:nvPr userDrawn="1"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4" name="Rectangle 146"/>
            <p:cNvSpPr>
              <a:spLocks noChangeArrowheads="1"/>
            </p:cNvSpPr>
            <p:nvPr userDrawn="1"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5" name="Rectangle 147"/>
            <p:cNvSpPr>
              <a:spLocks noChangeArrowheads="1"/>
            </p:cNvSpPr>
            <p:nvPr userDrawn="1"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6" name="Rectangle 148"/>
            <p:cNvSpPr>
              <a:spLocks noChangeArrowheads="1"/>
            </p:cNvSpPr>
            <p:nvPr userDrawn="1"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7" name="Rectangle 149"/>
            <p:cNvSpPr>
              <a:spLocks noChangeArrowheads="1"/>
            </p:cNvSpPr>
            <p:nvPr userDrawn="1"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8" name="Rectangle 150"/>
            <p:cNvSpPr>
              <a:spLocks noChangeArrowheads="1"/>
            </p:cNvSpPr>
            <p:nvPr userDrawn="1"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999" name="Rectangle 151"/>
            <p:cNvSpPr>
              <a:spLocks noChangeArrowheads="1"/>
            </p:cNvSpPr>
            <p:nvPr userDrawn="1"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0" name="Rectangle 152"/>
            <p:cNvSpPr>
              <a:spLocks noChangeArrowheads="1"/>
            </p:cNvSpPr>
            <p:nvPr userDrawn="1"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1" name="Rectangle 153"/>
            <p:cNvSpPr>
              <a:spLocks noChangeArrowheads="1"/>
            </p:cNvSpPr>
            <p:nvPr userDrawn="1"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2" name="Rectangle 154"/>
            <p:cNvSpPr>
              <a:spLocks noChangeArrowheads="1"/>
            </p:cNvSpPr>
            <p:nvPr userDrawn="1"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3" name="Rectangle 155"/>
            <p:cNvSpPr>
              <a:spLocks noChangeArrowheads="1"/>
            </p:cNvSpPr>
            <p:nvPr userDrawn="1"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4" name="Rectangle 156"/>
            <p:cNvSpPr>
              <a:spLocks noChangeArrowheads="1"/>
            </p:cNvSpPr>
            <p:nvPr userDrawn="1"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5" name="Rectangle 157"/>
            <p:cNvSpPr>
              <a:spLocks noChangeArrowheads="1"/>
            </p:cNvSpPr>
            <p:nvPr userDrawn="1"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6" name="Rectangle 158"/>
            <p:cNvSpPr>
              <a:spLocks noChangeArrowheads="1"/>
            </p:cNvSpPr>
            <p:nvPr userDrawn="1"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7" name="Rectangle 159"/>
            <p:cNvSpPr>
              <a:spLocks noChangeArrowheads="1"/>
            </p:cNvSpPr>
            <p:nvPr userDrawn="1"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8" name="Rectangle 160"/>
            <p:cNvSpPr>
              <a:spLocks noChangeArrowheads="1"/>
            </p:cNvSpPr>
            <p:nvPr userDrawn="1"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09" name="Rectangle 161"/>
            <p:cNvSpPr>
              <a:spLocks noChangeArrowheads="1"/>
            </p:cNvSpPr>
            <p:nvPr userDrawn="1"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0" name="Rectangle 162"/>
            <p:cNvSpPr>
              <a:spLocks noChangeArrowheads="1"/>
            </p:cNvSpPr>
            <p:nvPr userDrawn="1"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1" name="Rectangle 163"/>
            <p:cNvSpPr>
              <a:spLocks noChangeArrowheads="1"/>
            </p:cNvSpPr>
            <p:nvPr userDrawn="1"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2" name="Rectangle 164"/>
            <p:cNvSpPr>
              <a:spLocks noChangeArrowheads="1"/>
            </p:cNvSpPr>
            <p:nvPr userDrawn="1"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3" name="Rectangle 165"/>
            <p:cNvSpPr>
              <a:spLocks noChangeArrowheads="1"/>
            </p:cNvSpPr>
            <p:nvPr userDrawn="1"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4" name="Rectangle 166"/>
            <p:cNvSpPr>
              <a:spLocks noChangeArrowheads="1"/>
            </p:cNvSpPr>
            <p:nvPr userDrawn="1"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5" name="Rectangle 167"/>
            <p:cNvSpPr>
              <a:spLocks noChangeArrowheads="1"/>
            </p:cNvSpPr>
            <p:nvPr userDrawn="1"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6" name="Rectangle 168"/>
            <p:cNvSpPr>
              <a:spLocks noChangeArrowheads="1"/>
            </p:cNvSpPr>
            <p:nvPr userDrawn="1"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7" name="Rectangle 169"/>
            <p:cNvSpPr>
              <a:spLocks noChangeArrowheads="1"/>
            </p:cNvSpPr>
            <p:nvPr userDrawn="1"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8" name="Rectangle 170"/>
            <p:cNvSpPr>
              <a:spLocks noChangeArrowheads="1"/>
            </p:cNvSpPr>
            <p:nvPr userDrawn="1"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19" name="Rectangle 171"/>
            <p:cNvSpPr>
              <a:spLocks noChangeArrowheads="1"/>
            </p:cNvSpPr>
            <p:nvPr userDrawn="1"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0" name="Rectangle 172"/>
            <p:cNvSpPr>
              <a:spLocks noChangeArrowheads="1"/>
            </p:cNvSpPr>
            <p:nvPr userDrawn="1"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1" name="Rectangle 173"/>
            <p:cNvSpPr>
              <a:spLocks noChangeArrowheads="1"/>
            </p:cNvSpPr>
            <p:nvPr userDrawn="1"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2" name="Rectangle 174"/>
            <p:cNvSpPr>
              <a:spLocks noChangeArrowheads="1"/>
            </p:cNvSpPr>
            <p:nvPr userDrawn="1"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3" name="Rectangle 175"/>
            <p:cNvSpPr>
              <a:spLocks noChangeArrowheads="1"/>
            </p:cNvSpPr>
            <p:nvPr userDrawn="1"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4" name="Rectangle 176"/>
            <p:cNvSpPr>
              <a:spLocks noChangeArrowheads="1"/>
            </p:cNvSpPr>
            <p:nvPr userDrawn="1"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5" name="Rectangle 177"/>
            <p:cNvSpPr>
              <a:spLocks noChangeArrowheads="1"/>
            </p:cNvSpPr>
            <p:nvPr userDrawn="1"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6" name="Rectangle 178"/>
            <p:cNvSpPr>
              <a:spLocks noChangeArrowheads="1"/>
            </p:cNvSpPr>
            <p:nvPr userDrawn="1"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7" name="Rectangle 179"/>
            <p:cNvSpPr>
              <a:spLocks noChangeArrowheads="1"/>
            </p:cNvSpPr>
            <p:nvPr userDrawn="1"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8" name="Rectangle 180"/>
            <p:cNvSpPr>
              <a:spLocks noChangeArrowheads="1"/>
            </p:cNvSpPr>
            <p:nvPr userDrawn="1"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29" name="Rectangle 181"/>
            <p:cNvSpPr>
              <a:spLocks noChangeArrowheads="1"/>
            </p:cNvSpPr>
            <p:nvPr userDrawn="1"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0" name="Rectangle 182"/>
            <p:cNvSpPr>
              <a:spLocks noChangeArrowheads="1"/>
            </p:cNvSpPr>
            <p:nvPr userDrawn="1"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1" name="Rectangle 183"/>
            <p:cNvSpPr>
              <a:spLocks noChangeArrowheads="1"/>
            </p:cNvSpPr>
            <p:nvPr userDrawn="1"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2" name="Rectangle 184"/>
            <p:cNvSpPr>
              <a:spLocks noChangeArrowheads="1"/>
            </p:cNvSpPr>
            <p:nvPr userDrawn="1"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3" name="Rectangle 185"/>
            <p:cNvSpPr>
              <a:spLocks noChangeArrowheads="1"/>
            </p:cNvSpPr>
            <p:nvPr userDrawn="1"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4" name="Rectangle 186"/>
            <p:cNvSpPr>
              <a:spLocks noChangeArrowheads="1"/>
            </p:cNvSpPr>
            <p:nvPr userDrawn="1"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5" name="Rectangle 187"/>
            <p:cNvSpPr>
              <a:spLocks noChangeArrowheads="1"/>
            </p:cNvSpPr>
            <p:nvPr userDrawn="1"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6" name="Rectangle 188"/>
            <p:cNvSpPr>
              <a:spLocks noChangeArrowheads="1"/>
            </p:cNvSpPr>
            <p:nvPr userDrawn="1"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7" name="Rectangle 189"/>
            <p:cNvSpPr>
              <a:spLocks noChangeArrowheads="1"/>
            </p:cNvSpPr>
            <p:nvPr userDrawn="1"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8" name="Rectangle 190"/>
            <p:cNvSpPr>
              <a:spLocks noChangeArrowheads="1"/>
            </p:cNvSpPr>
            <p:nvPr userDrawn="1"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39" name="Rectangle 191"/>
            <p:cNvSpPr>
              <a:spLocks noChangeArrowheads="1"/>
            </p:cNvSpPr>
            <p:nvPr userDrawn="1"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0" name="Rectangle 192"/>
            <p:cNvSpPr>
              <a:spLocks noChangeArrowheads="1"/>
            </p:cNvSpPr>
            <p:nvPr userDrawn="1"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1" name="Rectangle 193"/>
            <p:cNvSpPr>
              <a:spLocks noChangeArrowheads="1"/>
            </p:cNvSpPr>
            <p:nvPr userDrawn="1"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2" name="Rectangle 194"/>
            <p:cNvSpPr>
              <a:spLocks noChangeArrowheads="1"/>
            </p:cNvSpPr>
            <p:nvPr userDrawn="1"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3" name="Rectangle 195"/>
            <p:cNvSpPr>
              <a:spLocks noChangeArrowheads="1"/>
            </p:cNvSpPr>
            <p:nvPr userDrawn="1"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4" name="Rectangle 196"/>
            <p:cNvSpPr>
              <a:spLocks noChangeArrowheads="1"/>
            </p:cNvSpPr>
            <p:nvPr userDrawn="1"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5" name="Rectangle 197"/>
            <p:cNvSpPr>
              <a:spLocks noChangeArrowheads="1"/>
            </p:cNvSpPr>
            <p:nvPr userDrawn="1"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6" name="Rectangle 198"/>
            <p:cNvSpPr>
              <a:spLocks noChangeArrowheads="1"/>
            </p:cNvSpPr>
            <p:nvPr userDrawn="1"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7" name="Rectangle 199"/>
            <p:cNvSpPr>
              <a:spLocks noChangeArrowheads="1"/>
            </p:cNvSpPr>
            <p:nvPr userDrawn="1"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8" name="Rectangle 200"/>
            <p:cNvSpPr>
              <a:spLocks noChangeArrowheads="1"/>
            </p:cNvSpPr>
            <p:nvPr userDrawn="1"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49" name="Rectangle 201"/>
            <p:cNvSpPr>
              <a:spLocks noChangeArrowheads="1"/>
            </p:cNvSpPr>
            <p:nvPr userDrawn="1"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0" name="Rectangle 202"/>
            <p:cNvSpPr>
              <a:spLocks noChangeArrowheads="1"/>
            </p:cNvSpPr>
            <p:nvPr userDrawn="1"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1" name="Rectangle 203"/>
            <p:cNvSpPr>
              <a:spLocks noChangeArrowheads="1"/>
            </p:cNvSpPr>
            <p:nvPr userDrawn="1"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2" name="Rectangle 204"/>
            <p:cNvSpPr>
              <a:spLocks noChangeArrowheads="1"/>
            </p:cNvSpPr>
            <p:nvPr userDrawn="1"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3" name="Rectangle 205"/>
            <p:cNvSpPr>
              <a:spLocks noChangeArrowheads="1"/>
            </p:cNvSpPr>
            <p:nvPr userDrawn="1"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4" name="Rectangle 206"/>
            <p:cNvSpPr>
              <a:spLocks noChangeArrowheads="1"/>
            </p:cNvSpPr>
            <p:nvPr userDrawn="1"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5" name="Rectangle 207"/>
            <p:cNvSpPr>
              <a:spLocks noChangeArrowheads="1"/>
            </p:cNvSpPr>
            <p:nvPr userDrawn="1"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6" name="Rectangle 208"/>
            <p:cNvSpPr>
              <a:spLocks noChangeArrowheads="1"/>
            </p:cNvSpPr>
            <p:nvPr userDrawn="1"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7" name="Rectangle 209"/>
            <p:cNvSpPr>
              <a:spLocks noChangeArrowheads="1"/>
            </p:cNvSpPr>
            <p:nvPr userDrawn="1"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8" name="Rectangle 210"/>
            <p:cNvSpPr>
              <a:spLocks noChangeArrowheads="1"/>
            </p:cNvSpPr>
            <p:nvPr userDrawn="1"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59" name="Rectangle 211"/>
            <p:cNvSpPr>
              <a:spLocks noChangeArrowheads="1"/>
            </p:cNvSpPr>
            <p:nvPr userDrawn="1"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0" name="Rectangle 212"/>
            <p:cNvSpPr>
              <a:spLocks noChangeArrowheads="1"/>
            </p:cNvSpPr>
            <p:nvPr userDrawn="1"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1" name="Rectangle 213"/>
            <p:cNvSpPr>
              <a:spLocks noChangeArrowheads="1"/>
            </p:cNvSpPr>
            <p:nvPr userDrawn="1"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2" name="Rectangle 214"/>
            <p:cNvSpPr>
              <a:spLocks noChangeArrowheads="1"/>
            </p:cNvSpPr>
            <p:nvPr userDrawn="1"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3" name="Rectangle 215"/>
            <p:cNvSpPr>
              <a:spLocks noChangeArrowheads="1"/>
            </p:cNvSpPr>
            <p:nvPr userDrawn="1"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4" name="Rectangle 216"/>
            <p:cNvSpPr>
              <a:spLocks noChangeArrowheads="1"/>
            </p:cNvSpPr>
            <p:nvPr userDrawn="1"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5" name="Rectangle 217"/>
            <p:cNvSpPr>
              <a:spLocks noChangeArrowheads="1"/>
            </p:cNvSpPr>
            <p:nvPr userDrawn="1"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6" name="Rectangle 218"/>
            <p:cNvSpPr>
              <a:spLocks noChangeArrowheads="1"/>
            </p:cNvSpPr>
            <p:nvPr userDrawn="1"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7" name="Rectangle 219"/>
            <p:cNvSpPr>
              <a:spLocks noChangeArrowheads="1"/>
            </p:cNvSpPr>
            <p:nvPr userDrawn="1"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8" name="Rectangle 220"/>
            <p:cNvSpPr>
              <a:spLocks noChangeArrowheads="1"/>
            </p:cNvSpPr>
            <p:nvPr userDrawn="1"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69" name="Rectangle 221"/>
            <p:cNvSpPr>
              <a:spLocks noChangeArrowheads="1"/>
            </p:cNvSpPr>
            <p:nvPr userDrawn="1"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0" name="Rectangle 222"/>
            <p:cNvSpPr>
              <a:spLocks noChangeArrowheads="1"/>
            </p:cNvSpPr>
            <p:nvPr userDrawn="1"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1" name="Rectangle 223"/>
            <p:cNvSpPr>
              <a:spLocks noChangeArrowheads="1"/>
            </p:cNvSpPr>
            <p:nvPr userDrawn="1"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2" name="Rectangle 224"/>
            <p:cNvSpPr>
              <a:spLocks noChangeArrowheads="1"/>
            </p:cNvSpPr>
            <p:nvPr userDrawn="1"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3" name="Rectangle 225"/>
            <p:cNvSpPr>
              <a:spLocks noChangeArrowheads="1"/>
            </p:cNvSpPr>
            <p:nvPr userDrawn="1"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4" name="Rectangle 226"/>
            <p:cNvSpPr>
              <a:spLocks noChangeArrowheads="1"/>
            </p:cNvSpPr>
            <p:nvPr userDrawn="1"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5" name="Rectangle 227"/>
            <p:cNvSpPr>
              <a:spLocks noChangeArrowheads="1"/>
            </p:cNvSpPr>
            <p:nvPr userDrawn="1"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6" name="Rectangle 228"/>
            <p:cNvSpPr>
              <a:spLocks noChangeArrowheads="1"/>
            </p:cNvSpPr>
            <p:nvPr userDrawn="1"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7" name="Rectangle 229"/>
            <p:cNvSpPr>
              <a:spLocks noChangeArrowheads="1"/>
            </p:cNvSpPr>
            <p:nvPr userDrawn="1"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8" name="Rectangle 230"/>
            <p:cNvSpPr>
              <a:spLocks noChangeArrowheads="1"/>
            </p:cNvSpPr>
            <p:nvPr userDrawn="1"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79" name="Rectangle 231"/>
            <p:cNvSpPr>
              <a:spLocks noChangeArrowheads="1"/>
            </p:cNvSpPr>
            <p:nvPr userDrawn="1"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0" name="Rectangle 232"/>
            <p:cNvSpPr>
              <a:spLocks noChangeArrowheads="1"/>
            </p:cNvSpPr>
            <p:nvPr userDrawn="1"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1" name="Rectangle 233"/>
            <p:cNvSpPr>
              <a:spLocks noChangeArrowheads="1"/>
            </p:cNvSpPr>
            <p:nvPr userDrawn="1"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2" name="Rectangle 234"/>
            <p:cNvSpPr>
              <a:spLocks noChangeArrowheads="1"/>
            </p:cNvSpPr>
            <p:nvPr userDrawn="1"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3" name="Rectangle 235"/>
            <p:cNvSpPr>
              <a:spLocks noChangeArrowheads="1"/>
            </p:cNvSpPr>
            <p:nvPr userDrawn="1"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4" name="Rectangle 236"/>
            <p:cNvSpPr>
              <a:spLocks noChangeArrowheads="1"/>
            </p:cNvSpPr>
            <p:nvPr userDrawn="1"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5" name="Rectangle 237"/>
            <p:cNvSpPr>
              <a:spLocks noChangeArrowheads="1"/>
            </p:cNvSpPr>
            <p:nvPr userDrawn="1"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6" name="Rectangle 238"/>
            <p:cNvSpPr>
              <a:spLocks noChangeArrowheads="1"/>
            </p:cNvSpPr>
            <p:nvPr userDrawn="1"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7" name="Rectangle 239"/>
            <p:cNvSpPr>
              <a:spLocks noChangeArrowheads="1"/>
            </p:cNvSpPr>
            <p:nvPr userDrawn="1"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8" name="Rectangle 240"/>
            <p:cNvSpPr>
              <a:spLocks noChangeArrowheads="1"/>
            </p:cNvSpPr>
            <p:nvPr userDrawn="1"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89" name="Rectangle 241"/>
            <p:cNvSpPr>
              <a:spLocks noChangeArrowheads="1"/>
            </p:cNvSpPr>
            <p:nvPr userDrawn="1"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0" name="Rectangle 242"/>
            <p:cNvSpPr>
              <a:spLocks noChangeArrowheads="1"/>
            </p:cNvSpPr>
            <p:nvPr userDrawn="1"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1" name="Rectangle 243"/>
            <p:cNvSpPr>
              <a:spLocks noChangeArrowheads="1"/>
            </p:cNvSpPr>
            <p:nvPr userDrawn="1"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2" name="Rectangle 244"/>
            <p:cNvSpPr>
              <a:spLocks noChangeArrowheads="1"/>
            </p:cNvSpPr>
            <p:nvPr userDrawn="1"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3" name="Rectangle 245"/>
            <p:cNvSpPr>
              <a:spLocks noChangeArrowheads="1"/>
            </p:cNvSpPr>
            <p:nvPr userDrawn="1"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4" name="Rectangle 246"/>
            <p:cNvSpPr>
              <a:spLocks noChangeArrowheads="1"/>
            </p:cNvSpPr>
            <p:nvPr userDrawn="1"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5" name="Rectangle 247"/>
            <p:cNvSpPr>
              <a:spLocks noChangeArrowheads="1"/>
            </p:cNvSpPr>
            <p:nvPr userDrawn="1"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6" name="Rectangle 248"/>
            <p:cNvSpPr>
              <a:spLocks noChangeArrowheads="1"/>
            </p:cNvSpPr>
            <p:nvPr userDrawn="1"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7" name="Rectangle 249"/>
            <p:cNvSpPr>
              <a:spLocks noChangeArrowheads="1"/>
            </p:cNvSpPr>
            <p:nvPr userDrawn="1"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8" name="Rectangle 250"/>
            <p:cNvSpPr>
              <a:spLocks noChangeArrowheads="1"/>
            </p:cNvSpPr>
            <p:nvPr userDrawn="1"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099" name="Rectangle 251"/>
            <p:cNvSpPr>
              <a:spLocks noChangeArrowheads="1"/>
            </p:cNvSpPr>
            <p:nvPr userDrawn="1"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0" name="Rectangle 252"/>
            <p:cNvSpPr>
              <a:spLocks noChangeArrowheads="1"/>
            </p:cNvSpPr>
            <p:nvPr userDrawn="1"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1" name="Rectangle 253"/>
            <p:cNvSpPr>
              <a:spLocks noChangeArrowheads="1"/>
            </p:cNvSpPr>
            <p:nvPr userDrawn="1"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2" name="Rectangle 254"/>
            <p:cNvSpPr>
              <a:spLocks noChangeArrowheads="1"/>
            </p:cNvSpPr>
            <p:nvPr userDrawn="1"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3" name="Rectangle 255"/>
            <p:cNvSpPr>
              <a:spLocks noChangeArrowheads="1"/>
            </p:cNvSpPr>
            <p:nvPr userDrawn="1"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4" name="Rectangle 256"/>
            <p:cNvSpPr>
              <a:spLocks noChangeArrowheads="1"/>
            </p:cNvSpPr>
            <p:nvPr userDrawn="1"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5" name="Rectangle 257"/>
            <p:cNvSpPr>
              <a:spLocks noChangeArrowheads="1"/>
            </p:cNvSpPr>
            <p:nvPr userDrawn="1"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6" name="Rectangle 258"/>
            <p:cNvSpPr>
              <a:spLocks noChangeArrowheads="1"/>
            </p:cNvSpPr>
            <p:nvPr userDrawn="1"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7" name="Rectangle 259"/>
            <p:cNvSpPr>
              <a:spLocks noChangeArrowheads="1"/>
            </p:cNvSpPr>
            <p:nvPr userDrawn="1"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8" name="Rectangle 260"/>
            <p:cNvSpPr>
              <a:spLocks noChangeArrowheads="1"/>
            </p:cNvSpPr>
            <p:nvPr userDrawn="1"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09" name="Rectangle 261"/>
            <p:cNvSpPr>
              <a:spLocks noChangeArrowheads="1"/>
            </p:cNvSpPr>
            <p:nvPr userDrawn="1"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0" name="Rectangle 262"/>
            <p:cNvSpPr>
              <a:spLocks noChangeArrowheads="1"/>
            </p:cNvSpPr>
            <p:nvPr userDrawn="1"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1" name="Rectangle 263"/>
            <p:cNvSpPr>
              <a:spLocks noChangeArrowheads="1"/>
            </p:cNvSpPr>
            <p:nvPr userDrawn="1"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2" name="Rectangle 264"/>
            <p:cNvSpPr>
              <a:spLocks noChangeArrowheads="1"/>
            </p:cNvSpPr>
            <p:nvPr userDrawn="1"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3" name="Rectangle 265"/>
            <p:cNvSpPr>
              <a:spLocks noChangeArrowheads="1"/>
            </p:cNvSpPr>
            <p:nvPr userDrawn="1"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4" name="Rectangle 266"/>
            <p:cNvSpPr>
              <a:spLocks noChangeArrowheads="1"/>
            </p:cNvSpPr>
            <p:nvPr userDrawn="1"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5" name="Rectangle 267"/>
            <p:cNvSpPr>
              <a:spLocks noChangeArrowheads="1"/>
            </p:cNvSpPr>
            <p:nvPr userDrawn="1"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6" name="Rectangle 268"/>
            <p:cNvSpPr>
              <a:spLocks noChangeArrowheads="1"/>
            </p:cNvSpPr>
            <p:nvPr userDrawn="1"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7" name="Rectangle 269"/>
            <p:cNvSpPr>
              <a:spLocks noChangeArrowheads="1"/>
            </p:cNvSpPr>
            <p:nvPr userDrawn="1"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8" name="Rectangle 270"/>
            <p:cNvSpPr>
              <a:spLocks noChangeArrowheads="1"/>
            </p:cNvSpPr>
            <p:nvPr userDrawn="1"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19" name="Rectangle 271"/>
            <p:cNvSpPr>
              <a:spLocks noChangeArrowheads="1"/>
            </p:cNvSpPr>
            <p:nvPr userDrawn="1"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20" name="Rectangle 272"/>
            <p:cNvSpPr>
              <a:spLocks noChangeArrowheads="1"/>
            </p:cNvSpPr>
            <p:nvPr userDrawn="1"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21" name="Rectangle 273"/>
            <p:cNvSpPr>
              <a:spLocks noChangeArrowheads="1"/>
            </p:cNvSpPr>
            <p:nvPr userDrawn="1"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22" name="Rectangle 274"/>
            <p:cNvSpPr>
              <a:spLocks noChangeArrowheads="1"/>
            </p:cNvSpPr>
            <p:nvPr userDrawn="1"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123" name="Rectangle 275"/>
            <p:cNvSpPr>
              <a:spLocks noChangeArrowheads="1"/>
            </p:cNvSpPr>
            <p:nvPr userDrawn="1"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124" name="Rectangle 276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7772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79125" name="Rectangle 27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nl-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A7CA16-D32A-4A4B-9FEE-56472FD1EA32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60960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60960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75031E-18E4-498D-91E3-36CB3C957DC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2 inhoudselementen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609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91000" cy="2514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304800" y="3886200"/>
            <a:ext cx="4191000" cy="2514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3"/>
          </p:nvPr>
        </p:nvSpPr>
        <p:spPr>
          <a:xfrm>
            <a:off x="4648200" y="1219200"/>
            <a:ext cx="4191000" cy="518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>
          <a:xfrm>
            <a:off x="7391400" y="64008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>
          <a:xfrm>
            <a:off x="6477000" y="64008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F80A0E9-1F6B-4725-8569-C071524F53E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609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391400" y="64008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>
          <a:xfrm>
            <a:off x="6477000" y="64008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3CF0177B-D6A8-4A51-824B-2FDBEC8B0CA4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Click to </a:t>
            </a:r>
            <a:r>
              <a:rPr lang="nl-NL" dirty="0" err="1" smtClean="0"/>
              <a:t>edit</a:t>
            </a:r>
            <a:r>
              <a:rPr lang="nl-NL" dirty="0" smtClean="0"/>
              <a:t> </a:t>
            </a:r>
            <a:r>
              <a:rPr lang="nl-NL" dirty="0" err="1" smtClean="0"/>
              <a:t>Master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styles</a:t>
            </a:r>
            <a:endParaRPr lang="nl-NL" dirty="0" smtClean="0"/>
          </a:p>
          <a:p>
            <a:pPr lvl="1"/>
            <a:r>
              <a:rPr lang="nl-NL" dirty="0" err="1" smtClean="0"/>
              <a:t>Second</a:t>
            </a:r>
            <a:r>
              <a:rPr lang="nl-NL" dirty="0" smtClean="0"/>
              <a:t> level</a:t>
            </a:r>
          </a:p>
          <a:p>
            <a:pPr lvl="2"/>
            <a:r>
              <a:rPr lang="nl-NL" dirty="0" err="1" smtClean="0"/>
              <a:t>Third</a:t>
            </a:r>
            <a:r>
              <a:rPr lang="nl-NL" dirty="0" smtClean="0"/>
              <a:t> level</a:t>
            </a:r>
          </a:p>
          <a:p>
            <a:pPr lvl="3"/>
            <a:r>
              <a:rPr lang="nl-NL" dirty="0" err="1" smtClean="0"/>
              <a:t>Fourth</a:t>
            </a:r>
            <a:r>
              <a:rPr lang="nl-NL" dirty="0" smtClean="0"/>
              <a:t> level</a:t>
            </a:r>
          </a:p>
          <a:p>
            <a:pPr lvl="4"/>
            <a:r>
              <a:rPr lang="nl-NL" dirty="0" err="1" smtClean="0"/>
              <a:t>Fifth</a:t>
            </a:r>
            <a:r>
              <a:rPr lang="nl-NL" dirty="0" smtClean="0"/>
              <a:t>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85750" y="6254750"/>
            <a:ext cx="5583238" cy="307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MedischOnderwijs.nl Symposium 17 juni 2010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521D26-983D-42D6-A340-1C6E31A329F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DECCA2-A5E8-4D61-B978-DF6042CD6670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FA4F96-4547-4D39-A897-91D5CF3B1FEF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F812EB-BDCC-41BB-89B2-F48E0AC9FD3E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865B3-2F10-4CF2-968E-60FAE5DC3AB3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C2FF0-A00A-4A88-9FBD-BA79C198F7F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8F5B41-7E39-4958-848B-7FAF589F1566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E3350D-2B6F-4BED-BCFE-B53504391959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7827" name="Rectangle 3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43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828" name="Group 4"/>
            <p:cNvGrpSpPr>
              <a:grpSpLocks/>
            </p:cNvGrpSpPr>
            <p:nvPr userDrawn="1"/>
          </p:nvGrpSpPr>
          <p:grpSpPr bwMode="auto">
            <a:xfrm>
              <a:off x="2" y="49"/>
              <a:ext cx="5758" cy="4227"/>
              <a:chOff x="2" y="49"/>
              <a:chExt cx="5736" cy="4227"/>
            </a:xfrm>
          </p:grpSpPr>
          <p:sp>
            <p:nvSpPr>
              <p:cNvPr id="77829" name="Rectangle 5"/>
              <p:cNvSpPr>
                <a:spLocks noChangeArrowheads="1"/>
              </p:cNvSpPr>
              <p:nvPr/>
            </p:nvSpPr>
            <p:spPr bwMode="auto">
              <a:xfrm>
                <a:off x="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0" name="Rectangle 6"/>
              <p:cNvSpPr>
                <a:spLocks noChangeArrowheads="1"/>
              </p:cNvSpPr>
              <p:nvPr/>
            </p:nvSpPr>
            <p:spPr bwMode="auto">
              <a:xfrm>
                <a:off x="8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1" name="Rectangle 7"/>
              <p:cNvSpPr>
                <a:spLocks noChangeArrowheads="1"/>
              </p:cNvSpPr>
              <p:nvPr/>
            </p:nvSpPr>
            <p:spPr bwMode="auto">
              <a:xfrm>
                <a:off x="1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2" name="Rectangle 8"/>
              <p:cNvSpPr>
                <a:spLocks noChangeArrowheads="1"/>
              </p:cNvSpPr>
              <p:nvPr/>
            </p:nvSpPr>
            <p:spPr bwMode="auto">
              <a:xfrm>
                <a:off x="26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3" name="Rectangle 9"/>
              <p:cNvSpPr>
                <a:spLocks noChangeArrowheads="1"/>
              </p:cNvSpPr>
              <p:nvPr/>
            </p:nvSpPr>
            <p:spPr bwMode="auto">
              <a:xfrm>
                <a:off x="34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4" name="Rectangle 10"/>
              <p:cNvSpPr>
                <a:spLocks noChangeArrowheads="1"/>
              </p:cNvSpPr>
              <p:nvPr/>
            </p:nvSpPr>
            <p:spPr bwMode="auto">
              <a:xfrm>
                <a:off x="43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5" name="Rectangle 11"/>
              <p:cNvSpPr>
                <a:spLocks noChangeArrowheads="1"/>
              </p:cNvSpPr>
              <p:nvPr/>
            </p:nvSpPr>
            <p:spPr bwMode="auto">
              <a:xfrm>
                <a:off x="51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6" name="Rectangle 12"/>
              <p:cNvSpPr>
                <a:spLocks noChangeArrowheads="1"/>
              </p:cNvSpPr>
              <p:nvPr/>
            </p:nvSpPr>
            <p:spPr bwMode="auto">
              <a:xfrm>
                <a:off x="60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7" name="Rectangle 13"/>
              <p:cNvSpPr>
                <a:spLocks noChangeArrowheads="1"/>
              </p:cNvSpPr>
              <p:nvPr/>
            </p:nvSpPr>
            <p:spPr bwMode="auto">
              <a:xfrm>
                <a:off x="69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8" name="Rectangle 14"/>
              <p:cNvSpPr>
                <a:spLocks noChangeArrowheads="1"/>
              </p:cNvSpPr>
              <p:nvPr/>
            </p:nvSpPr>
            <p:spPr bwMode="auto">
              <a:xfrm>
                <a:off x="7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39" name="Rectangle 15"/>
              <p:cNvSpPr>
                <a:spLocks noChangeArrowheads="1"/>
              </p:cNvSpPr>
              <p:nvPr/>
            </p:nvSpPr>
            <p:spPr bwMode="auto">
              <a:xfrm>
                <a:off x="864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0" name="Rectangle 16"/>
              <p:cNvSpPr>
                <a:spLocks noChangeArrowheads="1"/>
              </p:cNvSpPr>
              <p:nvPr/>
            </p:nvSpPr>
            <p:spPr bwMode="auto">
              <a:xfrm>
                <a:off x="95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1" name="Rectangle 17"/>
              <p:cNvSpPr>
                <a:spLocks noChangeArrowheads="1"/>
              </p:cNvSpPr>
              <p:nvPr/>
            </p:nvSpPr>
            <p:spPr bwMode="auto">
              <a:xfrm>
                <a:off x="103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2" name="Rectangle 18"/>
              <p:cNvSpPr>
                <a:spLocks noChangeArrowheads="1"/>
              </p:cNvSpPr>
              <p:nvPr/>
            </p:nvSpPr>
            <p:spPr bwMode="auto">
              <a:xfrm>
                <a:off x="11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3" name="Rectangle 19"/>
              <p:cNvSpPr>
                <a:spLocks noChangeArrowheads="1"/>
              </p:cNvSpPr>
              <p:nvPr/>
            </p:nvSpPr>
            <p:spPr bwMode="auto">
              <a:xfrm>
                <a:off x="1209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4" name="Rectangle 20"/>
              <p:cNvSpPr>
                <a:spLocks noChangeArrowheads="1"/>
              </p:cNvSpPr>
              <p:nvPr/>
            </p:nvSpPr>
            <p:spPr bwMode="auto">
              <a:xfrm>
                <a:off x="129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5" name="Rectangle 21"/>
              <p:cNvSpPr>
                <a:spLocks noChangeArrowheads="1"/>
              </p:cNvSpPr>
              <p:nvPr/>
            </p:nvSpPr>
            <p:spPr bwMode="auto">
              <a:xfrm>
                <a:off x="138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6" name="Rectangle 22"/>
              <p:cNvSpPr>
                <a:spLocks noChangeArrowheads="1"/>
              </p:cNvSpPr>
              <p:nvPr/>
            </p:nvSpPr>
            <p:spPr bwMode="auto">
              <a:xfrm>
                <a:off x="146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7" name="Rectangle 23"/>
              <p:cNvSpPr>
                <a:spLocks noChangeArrowheads="1"/>
              </p:cNvSpPr>
              <p:nvPr/>
            </p:nvSpPr>
            <p:spPr bwMode="auto">
              <a:xfrm>
                <a:off x="155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8" name="Rectangle 24"/>
              <p:cNvSpPr>
                <a:spLocks noChangeArrowheads="1"/>
              </p:cNvSpPr>
              <p:nvPr/>
            </p:nvSpPr>
            <p:spPr bwMode="auto">
              <a:xfrm>
                <a:off x="164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49" name="Rectangle 25"/>
              <p:cNvSpPr>
                <a:spLocks noChangeArrowheads="1"/>
              </p:cNvSpPr>
              <p:nvPr/>
            </p:nvSpPr>
            <p:spPr bwMode="auto">
              <a:xfrm>
                <a:off x="172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0" name="Rectangle 26"/>
              <p:cNvSpPr>
                <a:spLocks noChangeArrowheads="1"/>
              </p:cNvSpPr>
              <p:nvPr/>
            </p:nvSpPr>
            <p:spPr bwMode="auto">
              <a:xfrm>
                <a:off x="181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1" name="Rectangle 27"/>
              <p:cNvSpPr>
                <a:spLocks noChangeArrowheads="1"/>
              </p:cNvSpPr>
              <p:nvPr/>
            </p:nvSpPr>
            <p:spPr bwMode="auto">
              <a:xfrm>
                <a:off x="190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2" name="Rectangle 28"/>
              <p:cNvSpPr>
                <a:spLocks noChangeArrowheads="1"/>
              </p:cNvSpPr>
              <p:nvPr/>
            </p:nvSpPr>
            <p:spPr bwMode="auto">
              <a:xfrm>
                <a:off x="198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3" name="Rectangle 29"/>
              <p:cNvSpPr>
                <a:spLocks noChangeArrowheads="1"/>
              </p:cNvSpPr>
              <p:nvPr/>
            </p:nvSpPr>
            <p:spPr bwMode="auto">
              <a:xfrm>
                <a:off x="207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4" name="Rectangle 30"/>
              <p:cNvSpPr>
                <a:spLocks noChangeArrowheads="1"/>
              </p:cNvSpPr>
              <p:nvPr/>
            </p:nvSpPr>
            <p:spPr bwMode="auto">
              <a:xfrm>
                <a:off x="215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5" name="Rectangle 31"/>
              <p:cNvSpPr>
                <a:spLocks noChangeArrowheads="1"/>
              </p:cNvSpPr>
              <p:nvPr/>
            </p:nvSpPr>
            <p:spPr bwMode="auto">
              <a:xfrm>
                <a:off x="224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6" name="Rectangle 32"/>
              <p:cNvSpPr>
                <a:spLocks noChangeArrowheads="1"/>
              </p:cNvSpPr>
              <p:nvPr/>
            </p:nvSpPr>
            <p:spPr bwMode="auto">
              <a:xfrm>
                <a:off x="233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7" name="Rectangle 33"/>
              <p:cNvSpPr>
                <a:spLocks noChangeArrowheads="1"/>
              </p:cNvSpPr>
              <p:nvPr/>
            </p:nvSpPr>
            <p:spPr bwMode="auto">
              <a:xfrm>
                <a:off x="241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8" name="Rectangle 34"/>
              <p:cNvSpPr>
                <a:spLocks noChangeArrowheads="1"/>
              </p:cNvSpPr>
              <p:nvPr/>
            </p:nvSpPr>
            <p:spPr bwMode="auto">
              <a:xfrm>
                <a:off x="2503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59" name="Rectangle 35"/>
              <p:cNvSpPr>
                <a:spLocks noChangeArrowheads="1"/>
              </p:cNvSpPr>
              <p:nvPr/>
            </p:nvSpPr>
            <p:spPr bwMode="auto">
              <a:xfrm>
                <a:off x="259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0" name="Rectangle 36"/>
              <p:cNvSpPr>
                <a:spLocks noChangeArrowheads="1"/>
              </p:cNvSpPr>
              <p:nvPr/>
            </p:nvSpPr>
            <p:spPr bwMode="auto">
              <a:xfrm>
                <a:off x="267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1" name="Rectangle 37"/>
              <p:cNvSpPr>
                <a:spLocks noChangeArrowheads="1"/>
              </p:cNvSpPr>
              <p:nvPr/>
            </p:nvSpPr>
            <p:spPr bwMode="auto">
              <a:xfrm>
                <a:off x="276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2" name="Rectangle 38"/>
              <p:cNvSpPr>
                <a:spLocks noChangeArrowheads="1"/>
              </p:cNvSpPr>
              <p:nvPr/>
            </p:nvSpPr>
            <p:spPr bwMode="auto">
              <a:xfrm>
                <a:off x="2848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3" name="Rectangle 39"/>
              <p:cNvSpPr>
                <a:spLocks noChangeArrowheads="1"/>
              </p:cNvSpPr>
              <p:nvPr/>
            </p:nvSpPr>
            <p:spPr bwMode="auto">
              <a:xfrm>
                <a:off x="293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4" name="Rectangle 40"/>
              <p:cNvSpPr>
                <a:spLocks noChangeArrowheads="1"/>
              </p:cNvSpPr>
              <p:nvPr/>
            </p:nvSpPr>
            <p:spPr bwMode="auto">
              <a:xfrm>
                <a:off x="302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5" name="Rectangle 41"/>
              <p:cNvSpPr>
                <a:spLocks noChangeArrowheads="1"/>
              </p:cNvSpPr>
              <p:nvPr/>
            </p:nvSpPr>
            <p:spPr bwMode="auto">
              <a:xfrm>
                <a:off x="310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6" name="Rectangle 42"/>
              <p:cNvSpPr>
                <a:spLocks noChangeArrowheads="1"/>
              </p:cNvSpPr>
              <p:nvPr/>
            </p:nvSpPr>
            <p:spPr bwMode="auto">
              <a:xfrm>
                <a:off x="319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7" name="Rectangle 43"/>
              <p:cNvSpPr>
                <a:spLocks noChangeArrowheads="1"/>
              </p:cNvSpPr>
              <p:nvPr/>
            </p:nvSpPr>
            <p:spPr bwMode="auto">
              <a:xfrm>
                <a:off x="328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8" name="Rectangle 44"/>
              <p:cNvSpPr>
                <a:spLocks noChangeArrowheads="1"/>
              </p:cNvSpPr>
              <p:nvPr/>
            </p:nvSpPr>
            <p:spPr bwMode="auto">
              <a:xfrm>
                <a:off x="336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69" name="Rectangle 45"/>
              <p:cNvSpPr>
                <a:spLocks noChangeArrowheads="1"/>
              </p:cNvSpPr>
              <p:nvPr/>
            </p:nvSpPr>
            <p:spPr bwMode="auto">
              <a:xfrm>
                <a:off x="3452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0" name="Rectangle 46"/>
              <p:cNvSpPr>
                <a:spLocks noChangeArrowheads="1"/>
              </p:cNvSpPr>
              <p:nvPr/>
            </p:nvSpPr>
            <p:spPr bwMode="auto">
              <a:xfrm>
                <a:off x="353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1" name="Rectangle 47"/>
              <p:cNvSpPr>
                <a:spLocks noChangeArrowheads="1"/>
              </p:cNvSpPr>
              <p:nvPr/>
            </p:nvSpPr>
            <p:spPr bwMode="auto">
              <a:xfrm>
                <a:off x="362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2" name="Rectangle 48"/>
              <p:cNvSpPr>
                <a:spLocks noChangeArrowheads="1"/>
              </p:cNvSpPr>
              <p:nvPr/>
            </p:nvSpPr>
            <p:spPr bwMode="auto">
              <a:xfrm>
                <a:off x="371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3" name="Rectangle 49"/>
              <p:cNvSpPr>
                <a:spLocks noChangeArrowheads="1"/>
              </p:cNvSpPr>
              <p:nvPr/>
            </p:nvSpPr>
            <p:spPr bwMode="auto">
              <a:xfrm>
                <a:off x="3797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4" name="Rectangle 50"/>
              <p:cNvSpPr>
                <a:spLocks noChangeArrowheads="1"/>
              </p:cNvSpPr>
              <p:nvPr/>
            </p:nvSpPr>
            <p:spPr bwMode="auto">
              <a:xfrm>
                <a:off x="388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5" name="Rectangle 51"/>
              <p:cNvSpPr>
                <a:spLocks noChangeArrowheads="1"/>
              </p:cNvSpPr>
              <p:nvPr/>
            </p:nvSpPr>
            <p:spPr bwMode="auto">
              <a:xfrm>
                <a:off x="397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6" name="Rectangle 52"/>
              <p:cNvSpPr>
                <a:spLocks noChangeArrowheads="1"/>
              </p:cNvSpPr>
              <p:nvPr/>
            </p:nvSpPr>
            <p:spPr bwMode="auto">
              <a:xfrm>
                <a:off x="405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7" name="Rectangle 53"/>
              <p:cNvSpPr>
                <a:spLocks noChangeArrowheads="1"/>
              </p:cNvSpPr>
              <p:nvPr/>
            </p:nvSpPr>
            <p:spPr bwMode="auto">
              <a:xfrm>
                <a:off x="414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8" name="Rectangle 54"/>
              <p:cNvSpPr>
                <a:spLocks noChangeArrowheads="1"/>
              </p:cNvSpPr>
              <p:nvPr/>
            </p:nvSpPr>
            <p:spPr bwMode="auto">
              <a:xfrm>
                <a:off x="422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79" name="Rectangle 55"/>
              <p:cNvSpPr>
                <a:spLocks noChangeArrowheads="1"/>
              </p:cNvSpPr>
              <p:nvPr/>
            </p:nvSpPr>
            <p:spPr bwMode="auto">
              <a:xfrm>
                <a:off x="431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0" name="Rectangle 56"/>
              <p:cNvSpPr>
                <a:spLocks noChangeArrowheads="1"/>
              </p:cNvSpPr>
              <p:nvPr/>
            </p:nvSpPr>
            <p:spPr bwMode="auto">
              <a:xfrm>
                <a:off x="440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1" name="Rectangle 57"/>
              <p:cNvSpPr>
                <a:spLocks noChangeArrowheads="1"/>
              </p:cNvSpPr>
              <p:nvPr/>
            </p:nvSpPr>
            <p:spPr bwMode="auto">
              <a:xfrm>
                <a:off x="4487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2" name="Rectangle 58"/>
              <p:cNvSpPr>
                <a:spLocks noChangeArrowheads="1"/>
              </p:cNvSpPr>
              <p:nvPr/>
            </p:nvSpPr>
            <p:spPr bwMode="auto">
              <a:xfrm>
                <a:off x="457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3" name="Rectangle 59"/>
              <p:cNvSpPr>
                <a:spLocks noChangeArrowheads="1"/>
              </p:cNvSpPr>
              <p:nvPr/>
            </p:nvSpPr>
            <p:spPr bwMode="auto">
              <a:xfrm>
                <a:off x="466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4" name="Rectangle 60"/>
              <p:cNvSpPr>
                <a:spLocks noChangeArrowheads="1"/>
              </p:cNvSpPr>
              <p:nvPr/>
            </p:nvSpPr>
            <p:spPr bwMode="auto">
              <a:xfrm>
                <a:off x="474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5" name="Rectangle 61"/>
              <p:cNvSpPr>
                <a:spLocks noChangeArrowheads="1"/>
              </p:cNvSpPr>
              <p:nvPr/>
            </p:nvSpPr>
            <p:spPr bwMode="auto">
              <a:xfrm>
                <a:off x="4832" y="4232"/>
                <a:ext cx="44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6" name="Rectangle 62"/>
              <p:cNvSpPr>
                <a:spLocks noChangeArrowheads="1"/>
              </p:cNvSpPr>
              <p:nvPr/>
            </p:nvSpPr>
            <p:spPr bwMode="auto">
              <a:xfrm>
                <a:off x="491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7" name="Rectangle 63"/>
              <p:cNvSpPr>
                <a:spLocks noChangeArrowheads="1"/>
              </p:cNvSpPr>
              <p:nvPr/>
            </p:nvSpPr>
            <p:spPr bwMode="auto">
              <a:xfrm>
                <a:off x="500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8" name="Rectangle 64"/>
              <p:cNvSpPr>
                <a:spLocks noChangeArrowheads="1"/>
              </p:cNvSpPr>
              <p:nvPr/>
            </p:nvSpPr>
            <p:spPr bwMode="auto">
              <a:xfrm>
                <a:off x="5091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89" name="Rectangle 65"/>
              <p:cNvSpPr>
                <a:spLocks noChangeArrowheads="1"/>
              </p:cNvSpPr>
              <p:nvPr/>
            </p:nvSpPr>
            <p:spPr bwMode="auto">
              <a:xfrm>
                <a:off x="5178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0" name="Rectangle 66"/>
              <p:cNvSpPr>
                <a:spLocks noChangeArrowheads="1"/>
              </p:cNvSpPr>
              <p:nvPr/>
            </p:nvSpPr>
            <p:spPr bwMode="auto">
              <a:xfrm>
                <a:off x="5264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1" name="Rectangle 67"/>
              <p:cNvSpPr>
                <a:spLocks noChangeArrowheads="1"/>
              </p:cNvSpPr>
              <p:nvPr/>
            </p:nvSpPr>
            <p:spPr bwMode="auto">
              <a:xfrm>
                <a:off x="5350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2" name="Rectangle 68"/>
              <p:cNvSpPr>
                <a:spLocks noChangeArrowheads="1"/>
              </p:cNvSpPr>
              <p:nvPr/>
            </p:nvSpPr>
            <p:spPr bwMode="auto">
              <a:xfrm>
                <a:off x="5436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3" name="Rectangle 69"/>
              <p:cNvSpPr>
                <a:spLocks noChangeArrowheads="1"/>
              </p:cNvSpPr>
              <p:nvPr/>
            </p:nvSpPr>
            <p:spPr bwMode="auto">
              <a:xfrm>
                <a:off x="5523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4" name="Rectangle 70"/>
              <p:cNvSpPr>
                <a:spLocks noChangeArrowheads="1"/>
              </p:cNvSpPr>
              <p:nvPr/>
            </p:nvSpPr>
            <p:spPr bwMode="auto">
              <a:xfrm>
                <a:off x="5609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5" name="Rectangle 71"/>
              <p:cNvSpPr>
                <a:spLocks noChangeArrowheads="1"/>
              </p:cNvSpPr>
              <p:nvPr/>
            </p:nvSpPr>
            <p:spPr bwMode="auto">
              <a:xfrm>
                <a:off x="5695" y="4232"/>
                <a:ext cx="43" cy="44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6" name="Rectangle 72"/>
              <p:cNvSpPr>
                <a:spLocks noChangeArrowheads="1"/>
              </p:cNvSpPr>
              <p:nvPr/>
            </p:nvSpPr>
            <p:spPr bwMode="auto">
              <a:xfrm>
                <a:off x="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7" name="Rectangle 73"/>
              <p:cNvSpPr>
                <a:spLocks noChangeArrowheads="1"/>
              </p:cNvSpPr>
              <p:nvPr/>
            </p:nvSpPr>
            <p:spPr bwMode="auto">
              <a:xfrm>
                <a:off x="8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8" name="Rectangle 74"/>
              <p:cNvSpPr>
                <a:spLocks noChangeArrowheads="1"/>
              </p:cNvSpPr>
              <p:nvPr/>
            </p:nvSpPr>
            <p:spPr bwMode="auto">
              <a:xfrm>
                <a:off x="1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99" name="Rectangle 75"/>
              <p:cNvSpPr>
                <a:spLocks noChangeArrowheads="1"/>
              </p:cNvSpPr>
              <p:nvPr/>
            </p:nvSpPr>
            <p:spPr bwMode="auto">
              <a:xfrm>
                <a:off x="26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0" name="Rectangle 76"/>
              <p:cNvSpPr>
                <a:spLocks noChangeArrowheads="1"/>
              </p:cNvSpPr>
              <p:nvPr/>
            </p:nvSpPr>
            <p:spPr bwMode="auto">
              <a:xfrm>
                <a:off x="34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1" name="Rectangle 77"/>
              <p:cNvSpPr>
                <a:spLocks noChangeArrowheads="1"/>
              </p:cNvSpPr>
              <p:nvPr/>
            </p:nvSpPr>
            <p:spPr bwMode="auto">
              <a:xfrm>
                <a:off x="43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2" name="Rectangle 78"/>
              <p:cNvSpPr>
                <a:spLocks noChangeArrowheads="1"/>
              </p:cNvSpPr>
              <p:nvPr/>
            </p:nvSpPr>
            <p:spPr bwMode="auto">
              <a:xfrm>
                <a:off x="51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3" name="Rectangle 79"/>
              <p:cNvSpPr>
                <a:spLocks noChangeArrowheads="1"/>
              </p:cNvSpPr>
              <p:nvPr/>
            </p:nvSpPr>
            <p:spPr bwMode="auto">
              <a:xfrm>
                <a:off x="60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4" name="Rectangle 80"/>
              <p:cNvSpPr>
                <a:spLocks noChangeArrowheads="1"/>
              </p:cNvSpPr>
              <p:nvPr/>
            </p:nvSpPr>
            <p:spPr bwMode="auto">
              <a:xfrm>
                <a:off x="69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5" name="Rectangle 81"/>
              <p:cNvSpPr>
                <a:spLocks noChangeArrowheads="1"/>
              </p:cNvSpPr>
              <p:nvPr/>
            </p:nvSpPr>
            <p:spPr bwMode="auto">
              <a:xfrm>
                <a:off x="7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6" name="Rectangle 82"/>
              <p:cNvSpPr>
                <a:spLocks noChangeArrowheads="1"/>
              </p:cNvSpPr>
              <p:nvPr/>
            </p:nvSpPr>
            <p:spPr bwMode="auto">
              <a:xfrm>
                <a:off x="864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7" name="Rectangle 83"/>
              <p:cNvSpPr>
                <a:spLocks noChangeArrowheads="1"/>
              </p:cNvSpPr>
              <p:nvPr/>
            </p:nvSpPr>
            <p:spPr bwMode="auto">
              <a:xfrm>
                <a:off x="95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8" name="Rectangle 84"/>
              <p:cNvSpPr>
                <a:spLocks noChangeArrowheads="1"/>
              </p:cNvSpPr>
              <p:nvPr/>
            </p:nvSpPr>
            <p:spPr bwMode="auto">
              <a:xfrm>
                <a:off x="103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09" name="Rectangle 85"/>
              <p:cNvSpPr>
                <a:spLocks noChangeArrowheads="1"/>
              </p:cNvSpPr>
              <p:nvPr/>
            </p:nvSpPr>
            <p:spPr bwMode="auto">
              <a:xfrm>
                <a:off x="11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0" name="Rectangle 86"/>
              <p:cNvSpPr>
                <a:spLocks noChangeArrowheads="1"/>
              </p:cNvSpPr>
              <p:nvPr/>
            </p:nvSpPr>
            <p:spPr bwMode="auto">
              <a:xfrm>
                <a:off x="1209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1" name="Rectangle 87"/>
              <p:cNvSpPr>
                <a:spLocks noChangeArrowheads="1"/>
              </p:cNvSpPr>
              <p:nvPr/>
            </p:nvSpPr>
            <p:spPr bwMode="auto">
              <a:xfrm>
                <a:off x="129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2" name="Rectangle 88"/>
              <p:cNvSpPr>
                <a:spLocks noChangeArrowheads="1"/>
              </p:cNvSpPr>
              <p:nvPr/>
            </p:nvSpPr>
            <p:spPr bwMode="auto">
              <a:xfrm>
                <a:off x="138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3" name="Rectangle 89"/>
              <p:cNvSpPr>
                <a:spLocks noChangeArrowheads="1"/>
              </p:cNvSpPr>
              <p:nvPr/>
            </p:nvSpPr>
            <p:spPr bwMode="auto">
              <a:xfrm>
                <a:off x="146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4" name="Rectangle 90"/>
              <p:cNvSpPr>
                <a:spLocks noChangeArrowheads="1"/>
              </p:cNvSpPr>
              <p:nvPr/>
            </p:nvSpPr>
            <p:spPr bwMode="auto">
              <a:xfrm>
                <a:off x="155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5" name="Rectangle 91"/>
              <p:cNvSpPr>
                <a:spLocks noChangeArrowheads="1"/>
              </p:cNvSpPr>
              <p:nvPr/>
            </p:nvSpPr>
            <p:spPr bwMode="auto">
              <a:xfrm>
                <a:off x="164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6" name="Rectangle 92"/>
              <p:cNvSpPr>
                <a:spLocks noChangeArrowheads="1"/>
              </p:cNvSpPr>
              <p:nvPr/>
            </p:nvSpPr>
            <p:spPr bwMode="auto">
              <a:xfrm>
                <a:off x="172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7" name="Rectangle 93"/>
              <p:cNvSpPr>
                <a:spLocks noChangeArrowheads="1"/>
              </p:cNvSpPr>
              <p:nvPr/>
            </p:nvSpPr>
            <p:spPr bwMode="auto">
              <a:xfrm>
                <a:off x="181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8" name="Rectangle 94"/>
              <p:cNvSpPr>
                <a:spLocks noChangeArrowheads="1"/>
              </p:cNvSpPr>
              <p:nvPr/>
            </p:nvSpPr>
            <p:spPr bwMode="auto">
              <a:xfrm>
                <a:off x="190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19" name="Rectangle 95"/>
              <p:cNvSpPr>
                <a:spLocks noChangeArrowheads="1"/>
              </p:cNvSpPr>
              <p:nvPr/>
            </p:nvSpPr>
            <p:spPr bwMode="auto">
              <a:xfrm>
                <a:off x="198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0" name="Rectangle 96"/>
              <p:cNvSpPr>
                <a:spLocks noChangeArrowheads="1"/>
              </p:cNvSpPr>
              <p:nvPr/>
            </p:nvSpPr>
            <p:spPr bwMode="auto">
              <a:xfrm>
                <a:off x="207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1" name="Rectangle 97"/>
              <p:cNvSpPr>
                <a:spLocks noChangeArrowheads="1"/>
              </p:cNvSpPr>
              <p:nvPr/>
            </p:nvSpPr>
            <p:spPr bwMode="auto">
              <a:xfrm>
                <a:off x="215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2" name="Rectangle 98"/>
              <p:cNvSpPr>
                <a:spLocks noChangeArrowheads="1"/>
              </p:cNvSpPr>
              <p:nvPr/>
            </p:nvSpPr>
            <p:spPr bwMode="auto">
              <a:xfrm>
                <a:off x="224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3" name="Rectangle 99"/>
              <p:cNvSpPr>
                <a:spLocks noChangeArrowheads="1"/>
              </p:cNvSpPr>
              <p:nvPr/>
            </p:nvSpPr>
            <p:spPr bwMode="auto">
              <a:xfrm>
                <a:off x="233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4" name="Rectangle 100"/>
              <p:cNvSpPr>
                <a:spLocks noChangeArrowheads="1"/>
              </p:cNvSpPr>
              <p:nvPr/>
            </p:nvSpPr>
            <p:spPr bwMode="auto">
              <a:xfrm>
                <a:off x="241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5" name="Rectangle 101"/>
              <p:cNvSpPr>
                <a:spLocks noChangeArrowheads="1"/>
              </p:cNvSpPr>
              <p:nvPr/>
            </p:nvSpPr>
            <p:spPr bwMode="auto">
              <a:xfrm>
                <a:off x="2503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6" name="Rectangle 102"/>
              <p:cNvSpPr>
                <a:spLocks noChangeArrowheads="1"/>
              </p:cNvSpPr>
              <p:nvPr/>
            </p:nvSpPr>
            <p:spPr bwMode="auto">
              <a:xfrm>
                <a:off x="259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7" name="Rectangle 103"/>
              <p:cNvSpPr>
                <a:spLocks noChangeArrowheads="1"/>
              </p:cNvSpPr>
              <p:nvPr/>
            </p:nvSpPr>
            <p:spPr bwMode="auto">
              <a:xfrm>
                <a:off x="267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8" name="Rectangle 104"/>
              <p:cNvSpPr>
                <a:spLocks noChangeArrowheads="1"/>
              </p:cNvSpPr>
              <p:nvPr/>
            </p:nvSpPr>
            <p:spPr bwMode="auto">
              <a:xfrm>
                <a:off x="276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29" name="Rectangle 105"/>
              <p:cNvSpPr>
                <a:spLocks noChangeArrowheads="1"/>
              </p:cNvSpPr>
              <p:nvPr/>
            </p:nvSpPr>
            <p:spPr bwMode="auto">
              <a:xfrm>
                <a:off x="2848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0" name="Rectangle 106"/>
              <p:cNvSpPr>
                <a:spLocks noChangeArrowheads="1"/>
              </p:cNvSpPr>
              <p:nvPr/>
            </p:nvSpPr>
            <p:spPr bwMode="auto">
              <a:xfrm>
                <a:off x="293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1" name="Rectangle 107"/>
              <p:cNvSpPr>
                <a:spLocks noChangeArrowheads="1"/>
              </p:cNvSpPr>
              <p:nvPr/>
            </p:nvSpPr>
            <p:spPr bwMode="auto">
              <a:xfrm>
                <a:off x="302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2" name="Rectangle 108"/>
              <p:cNvSpPr>
                <a:spLocks noChangeArrowheads="1"/>
              </p:cNvSpPr>
              <p:nvPr/>
            </p:nvSpPr>
            <p:spPr bwMode="auto">
              <a:xfrm>
                <a:off x="310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3" name="Rectangle 109"/>
              <p:cNvSpPr>
                <a:spLocks noChangeArrowheads="1"/>
              </p:cNvSpPr>
              <p:nvPr/>
            </p:nvSpPr>
            <p:spPr bwMode="auto">
              <a:xfrm>
                <a:off x="319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4" name="Rectangle 110"/>
              <p:cNvSpPr>
                <a:spLocks noChangeArrowheads="1"/>
              </p:cNvSpPr>
              <p:nvPr/>
            </p:nvSpPr>
            <p:spPr bwMode="auto">
              <a:xfrm>
                <a:off x="328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5" name="Rectangle 111"/>
              <p:cNvSpPr>
                <a:spLocks noChangeArrowheads="1"/>
              </p:cNvSpPr>
              <p:nvPr/>
            </p:nvSpPr>
            <p:spPr bwMode="auto">
              <a:xfrm>
                <a:off x="336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6" name="Rectangle 112"/>
              <p:cNvSpPr>
                <a:spLocks noChangeArrowheads="1"/>
              </p:cNvSpPr>
              <p:nvPr/>
            </p:nvSpPr>
            <p:spPr bwMode="auto">
              <a:xfrm>
                <a:off x="3452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7" name="Rectangle 113"/>
              <p:cNvSpPr>
                <a:spLocks noChangeArrowheads="1"/>
              </p:cNvSpPr>
              <p:nvPr/>
            </p:nvSpPr>
            <p:spPr bwMode="auto">
              <a:xfrm>
                <a:off x="353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8" name="Rectangle 114"/>
              <p:cNvSpPr>
                <a:spLocks noChangeArrowheads="1"/>
              </p:cNvSpPr>
              <p:nvPr/>
            </p:nvSpPr>
            <p:spPr bwMode="auto">
              <a:xfrm>
                <a:off x="362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39" name="Rectangle 115"/>
              <p:cNvSpPr>
                <a:spLocks noChangeArrowheads="1"/>
              </p:cNvSpPr>
              <p:nvPr/>
            </p:nvSpPr>
            <p:spPr bwMode="auto">
              <a:xfrm>
                <a:off x="371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0" name="Rectangle 116"/>
              <p:cNvSpPr>
                <a:spLocks noChangeArrowheads="1"/>
              </p:cNvSpPr>
              <p:nvPr/>
            </p:nvSpPr>
            <p:spPr bwMode="auto">
              <a:xfrm>
                <a:off x="3797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1" name="Rectangle 117"/>
              <p:cNvSpPr>
                <a:spLocks noChangeArrowheads="1"/>
              </p:cNvSpPr>
              <p:nvPr/>
            </p:nvSpPr>
            <p:spPr bwMode="auto">
              <a:xfrm>
                <a:off x="388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2" name="Rectangle 118"/>
              <p:cNvSpPr>
                <a:spLocks noChangeArrowheads="1"/>
              </p:cNvSpPr>
              <p:nvPr/>
            </p:nvSpPr>
            <p:spPr bwMode="auto">
              <a:xfrm>
                <a:off x="397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3" name="Rectangle 119"/>
              <p:cNvSpPr>
                <a:spLocks noChangeArrowheads="1"/>
              </p:cNvSpPr>
              <p:nvPr/>
            </p:nvSpPr>
            <p:spPr bwMode="auto">
              <a:xfrm>
                <a:off x="405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4" name="Rectangle 120"/>
              <p:cNvSpPr>
                <a:spLocks noChangeArrowheads="1"/>
              </p:cNvSpPr>
              <p:nvPr/>
            </p:nvSpPr>
            <p:spPr bwMode="auto">
              <a:xfrm>
                <a:off x="414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5" name="Rectangle 121"/>
              <p:cNvSpPr>
                <a:spLocks noChangeArrowheads="1"/>
              </p:cNvSpPr>
              <p:nvPr/>
            </p:nvSpPr>
            <p:spPr bwMode="auto">
              <a:xfrm>
                <a:off x="422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6" name="Rectangle 122"/>
              <p:cNvSpPr>
                <a:spLocks noChangeArrowheads="1"/>
              </p:cNvSpPr>
              <p:nvPr/>
            </p:nvSpPr>
            <p:spPr bwMode="auto">
              <a:xfrm>
                <a:off x="431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7" name="Rectangle 123"/>
              <p:cNvSpPr>
                <a:spLocks noChangeArrowheads="1"/>
              </p:cNvSpPr>
              <p:nvPr/>
            </p:nvSpPr>
            <p:spPr bwMode="auto">
              <a:xfrm>
                <a:off x="440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8" name="Rectangle 124"/>
              <p:cNvSpPr>
                <a:spLocks noChangeArrowheads="1"/>
              </p:cNvSpPr>
              <p:nvPr/>
            </p:nvSpPr>
            <p:spPr bwMode="auto">
              <a:xfrm>
                <a:off x="4487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49" name="Rectangle 125"/>
              <p:cNvSpPr>
                <a:spLocks noChangeArrowheads="1"/>
              </p:cNvSpPr>
              <p:nvPr/>
            </p:nvSpPr>
            <p:spPr bwMode="auto">
              <a:xfrm>
                <a:off x="457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0" name="Rectangle 126"/>
              <p:cNvSpPr>
                <a:spLocks noChangeArrowheads="1"/>
              </p:cNvSpPr>
              <p:nvPr/>
            </p:nvSpPr>
            <p:spPr bwMode="auto">
              <a:xfrm>
                <a:off x="466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1" name="Rectangle 127"/>
              <p:cNvSpPr>
                <a:spLocks noChangeArrowheads="1"/>
              </p:cNvSpPr>
              <p:nvPr/>
            </p:nvSpPr>
            <p:spPr bwMode="auto">
              <a:xfrm>
                <a:off x="474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2" name="Rectangle 128"/>
              <p:cNvSpPr>
                <a:spLocks noChangeArrowheads="1"/>
              </p:cNvSpPr>
              <p:nvPr/>
            </p:nvSpPr>
            <p:spPr bwMode="auto">
              <a:xfrm>
                <a:off x="4832" y="49"/>
                <a:ext cx="44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3" name="Rectangle 129"/>
              <p:cNvSpPr>
                <a:spLocks noChangeArrowheads="1"/>
              </p:cNvSpPr>
              <p:nvPr/>
            </p:nvSpPr>
            <p:spPr bwMode="auto">
              <a:xfrm>
                <a:off x="491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4" name="Rectangle 130"/>
              <p:cNvSpPr>
                <a:spLocks noChangeArrowheads="1"/>
              </p:cNvSpPr>
              <p:nvPr/>
            </p:nvSpPr>
            <p:spPr bwMode="auto">
              <a:xfrm>
                <a:off x="500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5" name="Rectangle 131"/>
              <p:cNvSpPr>
                <a:spLocks noChangeArrowheads="1"/>
              </p:cNvSpPr>
              <p:nvPr/>
            </p:nvSpPr>
            <p:spPr bwMode="auto">
              <a:xfrm>
                <a:off x="5091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6" name="Rectangle 132"/>
              <p:cNvSpPr>
                <a:spLocks noChangeArrowheads="1"/>
              </p:cNvSpPr>
              <p:nvPr/>
            </p:nvSpPr>
            <p:spPr bwMode="auto">
              <a:xfrm>
                <a:off x="5178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7" name="Rectangle 133"/>
              <p:cNvSpPr>
                <a:spLocks noChangeArrowheads="1"/>
              </p:cNvSpPr>
              <p:nvPr/>
            </p:nvSpPr>
            <p:spPr bwMode="auto">
              <a:xfrm>
                <a:off x="5264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8" name="Rectangle 134"/>
              <p:cNvSpPr>
                <a:spLocks noChangeArrowheads="1"/>
              </p:cNvSpPr>
              <p:nvPr/>
            </p:nvSpPr>
            <p:spPr bwMode="auto">
              <a:xfrm>
                <a:off x="5350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59" name="Rectangle 135"/>
              <p:cNvSpPr>
                <a:spLocks noChangeArrowheads="1"/>
              </p:cNvSpPr>
              <p:nvPr/>
            </p:nvSpPr>
            <p:spPr bwMode="auto">
              <a:xfrm>
                <a:off x="5436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0" name="Rectangle 136"/>
              <p:cNvSpPr>
                <a:spLocks noChangeArrowheads="1"/>
              </p:cNvSpPr>
              <p:nvPr/>
            </p:nvSpPr>
            <p:spPr bwMode="auto">
              <a:xfrm>
                <a:off x="5523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1" name="Rectangle 137"/>
              <p:cNvSpPr>
                <a:spLocks noChangeArrowheads="1"/>
              </p:cNvSpPr>
              <p:nvPr/>
            </p:nvSpPr>
            <p:spPr bwMode="auto">
              <a:xfrm>
                <a:off x="5609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62" name="Rectangle 138"/>
              <p:cNvSpPr>
                <a:spLocks noChangeArrowheads="1"/>
              </p:cNvSpPr>
              <p:nvPr/>
            </p:nvSpPr>
            <p:spPr bwMode="auto">
              <a:xfrm>
                <a:off x="5695" y="49"/>
                <a:ext cx="43" cy="43"/>
              </a:xfrm>
              <a:prstGeom prst="rect">
                <a:avLst/>
              </a:prstGeom>
              <a:solidFill>
                <a:srgbClr val="C7C7C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7963" name="Picture 139" descr="E_ZW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90" y="163"/>
              <a:ext cx="856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964" name="Group 14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7965" name="Picture 141" descr="sb_dbl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77966" name="Rectangle 142"/>
            <p:cNvSpPr>
              <a:spLocks noChangeArrowheads="1"/>
            </p:cNvSpPr>
            <p:nvPr/>
          </p:nvSpPr>
          <p:spPr bwMode="hidden">
            <a:xfrm>
              <a:off x="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67" name="Rectangle 143"/>
            <p:cNvSpPr>
              <a:spLocks noChangeArrowheads="1"/>
            </p:cNvSpPr>
            <p:nvPr/>
          </p:nvSpPr>
          <p:spPr bwMode="hidden">
            <a:xfrm>
              <a:off x="8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68" name="Rectangle 144"/>
            <p:cNvSpPr>
              <a:spLocks noChangeArrowheads="1"/>
            </p:cNvSpPr>
            <p:nvPr/>
          </p:nvSpPr>
          <p:spPr bwMode="hidden">
            <a:xfrm>
              <a:off x="17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69" name="Rectangle 145"/>
            <p:cNvSpPr>
              <a:spLocks noChangeArrowheads="1"/>
            </p:cNvSpPr>
            <p:nvPr/>
          </p:nvSpPr>
          <p:spPr bwMode="hidden">
            <a:xfrm>
              <a:off x="26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0" name="Rectangle 146"/>
            <p:cNvSpPr>
              <a:spLocks noChangeArrowheads="1"/>
            </p:cNvSpPr>
            <p:nvPr/>
          </p:nvSpPr>
          <p:spPr bwMode="hidden">
            <a:xfrm>
              <a:off x="34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1" name="Rectangle 147"/>
            <p:cNvSpPr>
              <a:spLocks noChangeArrowheads="1"/>
            </p:cNvSpPr>
            <p:nvPr/>
          </p:nvSpPr>
          <p:spPr bwMode="hidden">
            <a:xfrm>
              <a:off x="43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2" name="Rectangle 148"/>
            <p:cNvSpPr>
              <a:spLocks noChangeArrowheads="1"/>
            </p:cNvSpPr>
            <p:nvPr/>
          </p:nvSpPr>
          <p:spPr bwMode="hidden">
            <a:xfrm>
              <a:off x="519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3" name="Rectangle 149"/>
            <p:cNvSpPr>
              <a:spLocks noChangeArrowheads="1"/>
            </p:cNvSpPr>
            <p:nvPr/>
          </p:nvSpPr>
          <p:spPr bwMode="hidden">
            <a:xfrm>
              <a:off x="60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4" name="Rectangle 150"/>
            <p:cNvSpPr>
              <a:spLocks noChangeArrowheads="1"/>
            </p:cNvSpPr>
            <p:nvPr/>
          </p:nvSpPr>
          <p:spPr bwMode="hidden">
            <a:xfrm>
              <a:off x="69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5" name="Rectangle 151"/>
            <p:cNvSpPr>
              <a:spLocks noChangeArrowheads="1"/>
            </p:cNvSpPr>
            <p:nvPr/>
          </p:nvSpPr>
          <p:spPr bwMode="hidden">
            <a:xfrm>
              <a:off x="77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6" name="Rectangle 152"/>
            <p:cNvSpPr>
              <a:spLocks noChangeArrowheads="1"/>
            </p:cNvSpPr>
            <p:nvPr/>
          </p:nvSpPr>
          <p:spPr bwMode="hidden">
            <a:xfrm>
              <a:off x="864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7" name="Rectangle 153"/>
            <p:cNvSpPr>
              <a:spLocks noChangeArrowheads="1"/>
            </p:cNvSpPr>
            <p:nvPr/>
          </p:nvSpPr>
          <p:spPr bwMode="hidden">
            <a:xfrm>
              <a:off x="95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8" name="Rectangle 154"/>
            <p:cNvSpPr>
              <a:spLocks noChangeArrowheads="1"/>
            </p:cNvSpPr>
            <p:nvPr/>
          </p:nvSpPr>
          <p:spPr bwMode="hidden">
            <a:xfrm>
              <a:off x="103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79" name="Rectangle 155"/>
            <p:cNvSpPr>
              <a:spLocks noChangeArrowheads="1"/>
            </p:cNvSpPr>
            <p:nvPr/>
          </p:nvSpPr>
          <p:spPr bwMode="hidden">
            <a:xfrm>
              <a:off x="112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0" name="Rectangle 156"/>
            <p:cNvSpPr>
              <a:spLocks noChangeArrowheads="1"/>
            </p:cNvSpPr>
            <p:nvPr/>
          </p:nvSpPr>
          <p:spPr bwMode="hidden">
            <a:xfrm>
              <a:off x="1209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1" name="Rectangle 157"/>
            <p:cNvSpPr>
              <a:spLocks noChangeArrowheads="1"/>
            </p:cNvSpPr>
            <p:nvPr/>
          </p:nvSpPr>
          <p:spPr bwMode="hidden">
            <a:xfrm>
              <a:off x="129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2" name="Rectangle 158"/>
            <p:cNvSpPr>
              <a:spLocks noChangeArrowheads="1"/>
            </p:cNvSpPr>
            <p:nvPr/>
          </p:nvSpPr>
          <p:spPr bwMode="hidden">
            <a:xfrm>
              <a:off x="138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3" name="Rectangle 159"/>
            <p:cNvSpPr>
              <a:spLocks noChangeArrowheads="1"/>
            </p:cNvSpPr>
            <p:nvPr/>
          </p:nvSpPr>
          <p:spPr bwMode="hidden">
            <a:xfrm>
              <a:off x="146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4" name="Rectangle 160"/>
            <p:cNvSpPr>
              <a:spLocks noChangeArrowheads="1"/>
            </p:cNvSpPr>
            <p:nvPr/>
          </p:nvSpPr>
          <p:spPr bwMode="hidden">
            <a:xfrm>
              <a:off x="155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5" name="Rectangle 161"/>
            <p:cNvSpPr>
              <a:spLocks noChangeArrowheads="1"/>
            </p:cNvSpPr>
            <p:nvPr/>
          </p:nvSpPr>
          <p:spPr bwMode="hidden">
            <a:xfrm>
              <a:off x="164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6" name="Rectangle 162"/>
            <p:cNvSpPr>
              <a:spLocks noChangeArrowheads="1"/>
            </p:cNvSpPr>
            <p:nvPr/>
          </p:nvSpPr>
          <p:spPr bwMode="hidden">
            <a:xfrm>
              <a:off x="172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7" name="Rectangle 163"/>
            <p:cNvSpPr>
              <a:spLocks noChangeArrowheads="1"/>
            </p:cNvSpPr>
            <p:nvPr/>
          </p:nvSpPr>
          <p:spPr bwMode="hidden">
            <a:xfrm>
              <a:off x="181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8" name="Rectangle 164"/>
            <p:cNvSpPr>
              <a:spLocks noChangeArrowheads="1"/>
            </p:cNvSpPr>
            <p:nvPr/>
          </p:nvSpPr>
          <p:spPr bwMode="hidden">
            <a:xfrm>
              <a:off x="190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89" name="Rectangle 165"/>
            <p:cNvSpPr>
              <a:spLocks noChangeArrowheads="1"/>
            </p:cNvSpPr>
            <p:nvPr/>
          </p:nvSpPr>
          <p:spPr bwMode="hidden">
            <a:xfrm>
              <a:off x="198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0" name="Rectangle 166"/>
            <p:cNvSpPr>
              <a:spLocks noChangeArrowheads="1"/>
            </p:cNvSpPr>
            <p:nvPr/>
          </p:nvSpPr>
          <p:spPr bwMode="hidden">
            <a:xfrm>
              <a:off x="207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1" name="Rectangle 167"/>
            <p:cNvSpPr>
              <a:spLocks noChangeArrowheads="1"/>
            </p:cNvSpPr>
            <p:nvPr/>
          </p:nvSpPr>
          <p:spPr bwMode="hidden">
            <a:xfrm>
              <a:off x="215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2" name="Rectangle 168"/>
            <p:cNvSpPr>
              <a:spLocks noChangeArrowheads="1"/>
            </p:cNvSpPr>
            <p:nvPr/>
          </p:nvSpPr>
          <p:spPr bwMode="hidden">
            <a:xfrm>
              <a:off x="224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3" name="Rectangle 169"/>
            <p:cNvSpPr>
              <a:spLocks noChangeArrowheads="1"/>
            </p:cNvSpPr>
            <p:nvPr/>
          </p:nvSpPr>
          <p:spPr bwMode="hidden">
            <a:xfrm>
              <a:off x="233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4" name="Rectangle 170"/>
            <p:cNvSpPr>
              <a:spLocks noChangeArrowheads="1"/>
            </p:cNvSpPr>
            <p:nvPr/>
          </p:nvSpPr>
          <p:spPr bwMode="hidden">
            <a:xfrm>
              <a:off x="241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5" name="Rectangle 171"/>
            <p:cNvSpPr>
              <a:spLocks noChangeArrowheads="1"/>
            </p:cNvSpPr>
            <p:nvPr/>
          </p:nvSpPr>
          <p:spPr bwMode="hidden">
            <a:xfrm>
              <a:off x="2503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6" name="Rectangle 172"/>
            <p:cNvSpPr>
              <a:spLocks noChangeArrowheads="1"/>
            </p:cNvSpPr>
            <p:nvPr/>
          </p:nvSpPr>
          <p:spPr bwMode="hidden">
            <a:xfrm>
              <a:off x="259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7" name="Rectangle 173"/>
            <p:cNvSpPr>
              <a:spLocks noChangeArrowheads="1"/>
            </p:cNvSpPr>
            <p:nvPr/>
          </p:nvSpPr>
          <p:spPr bwMode="hidden">
            <a:xfrm>
              <a:off x="267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8" name="Rectangle 174"/>
            <p:cNvSpPr>
              <a:spLocks noChangeArrowheads="1"/>
            </p:cNvSpPr>
            <p:nvPr/>
          </p:nvSpPr>
          <p:spPr bwMode="hidden">
            <a:xfrm>
              <a:off x="276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999" name="Rectangle 175"/>
            <p:cNvSpPr>
              <a:spLocks noChangeArrowheads="1"/>
            </p:cNvSpPr>
            <p:nvPr/>
          </p:nvSpPr>
          <p:spPr bwMode="hidden">
            <a:xfrm>
              <a:off x="2848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0" name="Rectangle 176"/>
            <p:cNvSpPr>
              <a:spLocks noChangeArrowheads="1"/>
            </p:cNvSpPr>
            <p:nvPr/>
          </p:nvSpPr>
          <p:spPr bwMode="hidden">
            <a:xfrm>
              <a:off x="293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1" name="Rectangle 177"/>
            <p:cNvSpPr>
              <a:spLocks noChangeArrowheads="1"/>
            </p:cNvSpPr>
            <p:nvPr/>
          </p:nvSpPr>
          <p:spPr bwMode="hidden">
            <a:xfrm>
              <a:off x="302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2" name="Rectangle 178"/>
            <p:cNvSpPr>
              <a:spLocks noChangeArrowheads="1"/>
            </p:cNvSpPr>
            <p:nvPr/>
          </p:nvSpPr>
          <p:spPr bwMode="hidden">
            <a:xfrm>
              <a:off x="310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3" name="Rectangle 179"/>
            <p:cNvSpPr>
              <a:spLocks noChangeArrowheads="1"/>
            </p:cNvSpPr>
            <p:nvPr/>
          </p:nvSpPr>
          <p:spPr bwMode="hidden">
            <a:xfrm>
              <a:off x="319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4" name="Rectangle 180"/>
            <p:cNvSpPr>
              <a:spLocks noChangeArrowheads="1"/>
            </p:cNvSpPr>
            <p:nvPr/>
          </p:nvSpPr>
          <p:spPr bwMode="hidden">
            <a:xfrm>
              <a:off x="328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5" name="Rectangle 181"/>
            <p:cNvSpPr>
              <a:spLocks noChangeArrowheads="1"/>
            </p:cNvSpPr>
            <p:nvPr/>
          </p:nvSpPr>
          <p:spPr bwMode="hidden">
            <a:xfrm>
              <a:off x="336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6" name="Rectangle 182"/>
            <p:cNvSpPr>
              <a:spLocks noChangeArrowheads="1"/>
            </p:cNvSpPr>
            <p:nvPr/>
          </p:nvSpPr>
          <p:spPr bwMode="hidden">
            <a:xfrm>
              <a:off x="3452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7" name="Rectangle 183"/>
            <p:cNvSpPr>
              <a:spLocks noChangeArrowheads="1"/>
            </p:cNvSpPr>
            <p:nvPr/>
          </p:nvSpPr>
          <p:spPr bwMode="hidden">
            <a:xfrm>
              <a:off x="353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8" name="Rectangle 184"/>
            <p:cNvSpPr>
              <a:spLocks noChangeArrowheads="1"/>
            </p:cNvSpPr>
            <p:nvPr/>
          </p:nvSpPr>
          <p:spPr bwMode="hidden">
            <a:xfrm>
              <a:off x="362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09" name="Rectangle 185"/>
            <p:cNvSpPr>
              <a:spLocks noChangeArrowheads="1"/>
            </p:cNvSpPr>
            <p:nvPr/>
          </p:nvSpPr>
          <p:spPr bwMode="hidden">
            <a:xfrm>
              <a:off x="371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0" name="Rectangle 186"/>
            <p:cNvSpPr>
              <a:spLocks noChangeArrowheads="1"/>
            </p:cNvSpPr>
            <p:nvPr/>
          </p:nvSpPr>
          <p:spPr bwMode="hidden">
            <a:xfrm>
              <a:off x="3797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1" name="Rectangle 187"/>
            <p:cNvSpPr>
              <a:spLocks noChangeArrowheads="1"/>
            </p:cNvSpPr>
            <p:nvPr/>
          </p:nvSpPr>
          <p:spPr bwMode="hidden">
            <a:xfrm>
              <a:off x="388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2" name="Rectangle 188"/>
            <p:cNvSpPr>
              <a:spLocks noChangeArrowheads="1"/>
            </p:cNvSpPr>
            <p:nvPr/>
          </p:nvSpPr>
          <p:spPr bwMode="hidden">
            <a:xfrm>
              <a:off x="397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3" name="Rectangle 189"/>
            <p:cNvSpPr>
              <a:spLocks noChangeArrowheads="1"/>
            </p:cNvSpPr>
            <p:nvPr/>
          </p:nvSpPr>
          <p:spPr bwMode="hidden">
            <a:xfrm>
              <a:off x="405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4" name="Rectangle 190"/>
            <p:cNvSpPr>
              <a:spLocks noChangeArrowheads="1"/>
            </p:cNvSpPr>
            <p:nvPr/>
          </p:nvSpPr>
          <p:spPr bwMode="hidden">
            <a:xfrm>
              <a:off x="4142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5" name="Rectangle 191"/>
            <p:cNvSpPr>
              <a:spLocks noChangeArrowheads="1"/>
            </p:cNvSpPr>
            <p:nvPr/>
          </p:nvSpPr>
          <p:spPr bwMode="hidden">
            <a:xfrm>
              <a:off x="422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6" name="Rectangle 192"/>
            <p:cNvSpPr>
              <a:spLocks noChangeArrowheads="1"/>
            </p:cNvSpPr>
            <p:nvPr/>
          </p:nvSpPr>
          <p:spPr bwMode="hidden">
            <a:xfrm>
              <a:off x="431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7" name="Rectangle 193"/>
            <p:cNvSpPr>
              <a:spLocks noChangeArrowheads="1"/>
            </p:cNvSpPr>
            <p:nvPr/>
          </p:nvSpPr>
          <p:spPr bwMode="hidden">
            <a:xfrm>
              <a:off x="440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8" name="Rectangle 194"/>
            <p:cNvSpPr>
              <a:spLocks noChangeArrowheads="1"/>
            </p:cNvSpPr>
            <p:nvPr/>
          </p:nvSpPr>
          <p:spPr bwMode="hidden">
            <a:xfrm>
              <a:off x="4487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19" name="Rectangle 195"/>
            <p:cNvSpPr>
              <a:spLocks noChangeArrowheads="1"/>
            </p:cNvSpPr>
            <p:nvPr/>
          </p:nvSpPr>
          <p:spPr bwMode="hidden">
            <a:xfrm>
              <a:off x="457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0" name="Rectangle 196"/>
            <p:cNvSpPr>
              <a:spLocks noChangeArrowheads="1"/>
            </p:cNvSpPr>
            <p:nvPr/>
          </p:nvSpPr>
          <p:spPr bwMode="hidden">
            <a:xfrm>
              <a:off x="466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1" name="Rectangle 197"/>
            <p:cNvSpPr>
              <a:spLocks noChangeArrowheads="1"/>
            </p:cNvSpPr>
            <p:nvPr/>
          </p:nvSpPr>
          <p:spPr bwMode="hidden">
            <a:xfrm>
              <a:off x="474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2" name="Rectangle 198"/>
            <p:cNvSpPr>
              <a:spLocks noChangeArrowheads="1"/>
            </p:cNvSpPr>
            <p:nvPr/>
          </p:nvSpPr>
          <p:spPr bwMode="hidden">
            <a:xfrm>
              <a:off x="4832" y="4232"/>
              <a:ext cx="44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3" name="Rectangle 199"/>
            <p:cNvSpPr>
              <a:spLocks noChangeArrowheads="1"/>
            </p:cNvSpPr>
            <p:nvPr/>
          </p:nvSpPr>
          <p:spPr bwMode="hidden">
            <a:xfrm>
              <a:off x="491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4" name="Rectangle 200"/>
            <p:cNvSpPr>
              <a:spLocks noChangeArrowheads="1"/>
            </p:cNvSpPr>
            <p:nvPr/>
          </p:nvSpPr>
          <p:spPr bwMode="hidden">
            <a:xfrm>
              <a:off x="500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5" name="Rectangle 201"/>
            <p:cNvSpPr>
              <a:spLocks noChangeArrowheads="1"/>
            </p:cNvSpPr>
            <p:nvPr/>
          </p:nvSpPr>
          <p:spPr bwMode="hidden">
            <a:xfrm>
              <a:off x="5091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6" name="Rectangle 202"/>
            <p:cNvSpPr>
              <a:spLocks noChangeArrowheads="1"/>
            </p:cNvSpPr>
            <p:nvPr/>
          </p:nvSpPr>
          <p:spPr bwMode="hidden">
            <a:xfrm>
              <a:off x="5178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7" name="Rectangle 203"/>
            <p:cNvSpPr>
              <a:spLocks noChangeArrowheads="1"/>
            </p:cNvSpPr>
            <p:nvPr/>
          </p:nvSpPr>
          <p:spPr bwMode="hidden">
            <a:xfrm>
              <a:off x="5264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8" name="Rectangle 204"/>
            <p:cNvSpPr>
              <a:spLocks noChangeArrowheads="1"/>
            </p:cNvSpPr>
            <p:nvPr/>
          </p:nvSpPr>
          <p:spPr bwMode="hidden">
            <a:xfrm>
              <a:off x="5350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29" name="Rectangle 205"/>
            <p:cNvSpPr>
              <a:spLocks noChangeArrowheads="1"/>
            </p:cNvSpPr>
            <p:nvPr/>
          </p:nvSpPr>
          <p:spPr bwMode="hidden">
            <a:xfrm>
              <a:off x="5436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0" name="Rectangle 206"/>
            <p:cNvSpPr>
              <a:spLocks noChangeArrowheads="1"/>
            </p:cNvSpPr>
            <p:nvPr/>
          </p:nvSpPr>
          <p:spPr bwMode="hidden">
            <a:xfrm>
              <a:off x="5523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1" name="Rectangle 207"/>
            <p:cNvSpPr>
              <a:spLocks noChangeArrowheads="1"/>
            </p:cNvSpPr>
            <p:nvPr/>
          </p:nvSpPr>
          <p:spPr bwMode="hidden">
            <a:xfrm>
              <a:off x="5609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2" name="Rectangle 208"/>
            <p:cNvSpPr>
              <a:spLocks noChangeArrowheads="1"/>
            </p:cNvSpPr>
            <p:nvPr/>
          </p:nvSpPr>
          <p:spPr bwMode="hidden">
            <a:xfrm>
              <a:off x="5695" y="4232"/>
              <a:ext cx="43" cy="44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3" name="Rectangle 209"/>
            <p:cNvSpPr>
              <a:spLocks noChangeArrowheads="1"/>
            </p:cNvSpPr>
            <p:nvPr/>
          </p:nvSpPr>
          <p:spPr bwMode="hidden">
            <a:xfrm>
              <a:off x="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4" name="Rectangle 210"/>
            <p:cNvSpPr>
              <a:spLocks noChangeArrowheads="1"/>
            </p:cNvSpPr>
            <p:nvPr/>
          </p:nvSpPr>
          <p:spPr bwMode="hidden">
            <a:xfrm>
              <a:off x="8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5" name="Rectangle 211"/>
            <p:cNvSpPr>
              <a:spLocks noChangeArrowheads="1"/>
            </p:cNvSpPr>
            <p:nvPr/>
          </p:nvSpPr>
          <p:spPr bwMode="hidden">
            <a:xfrm>
              <a:off x="17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6" name="Rectangle 212"/>
            <p:cNvSpPr>
              <a:spLocks noChangeArrowheads="1"/>
            </p:cNvSpPr>
            <p:nvPr/>
          </p:nvSpPr>
          <p:spPr bwMode="hidden">
            <a:xfrm>
              <a:off x="26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7" name="Rectangle 213"/>
            <p:cNvSpPr>
              <a:spLocks noChangeArrowheads="1"/>
            </p:cNvSpPr>
            <p:nvPr/>
          </p:nvSpPr>
          <p:spPr bwMode="hidden">
            <a:xfrm>
              <a:off x="34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8" name="Rectangle 214"/>
            <p:cNvSpPr>
              <a:spLocks noChangeArrowheads="1"/>
            </p:cNvSpPr>
            <p:nvPr/>
          </p:nvSpPr>
          <p:spPr bwMode="hidden">
            <a:xfrm>
              <a:off x="43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39" name="Rectangle 215"/>
            <p:cNvSpPr>
              <a:spLocks noChangeArrowheads="1"/>
            </p:cNvSpPr>
            <p:nvPr/>
          </p:nvSpPr>
          <p:spPr bwMode="hidden">
            <a:xfrm>
              <a:off x="519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0" name="Rectangle 216"/>
            <p:cNvSpPr>
              <a:spLocks noChangeArrowheads="1"/>
            </p:cNvSpPr>
            <p:nvPr/>
          </p:nvSpPr>
          <p:spPr bwMode="hidden">
            <a:xfrm>
              <a:off x="60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1" name="Rectangle 217"/>
            <p:cNvSpPr>
              <a:spLocks noChangeArrowheads="1"/>
            </p:cNvSpPr>
            <p:nvPr/>
          </p:nvSpPr>
          <p:spPr bwMode="hidden">
            <a:xfrm>
              <a:off x="69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2" name="Rectangle 218"/>
            <p:cNvSpPr>
              <a:spLocks noChangeArrowheads="1"/>
            </p:cNvSpPr>
            <p:nvPr/>
          </p:nvSpPr>
          <p:spPr bwMode="hidden">
            <a:xfrm>
              <a:off x="77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3" name="Rectangle 219"/>
            <p:cNvSpPr>
              <a:spLocks noChangeArrowheads="1"/>
            </p:cNvSpPr>
            <p:nvPr/>
          </p:nvSpPr>
          <p:spPr bwMode="hidden">
            <a:xfrm>
              <a:off x="864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4" name="Rectangle 220"/>
            <p:cNvSpPr>
              <a:spLocks noChangeArrowheads="1"/>
            </p:cNvSpPr>
            <p:nvPr/>
          </p:nvSpPr>
          <p:spPr bwMode="hidden">
            <a:xfrm>
              <a:off x="95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5" name="Rectangle 221"/>
            <p:cNvSpPr>
              <a:spLocks noChangeArrowheads="1"/>
            </p:cNvSpPr>
            <p:nvPr/>
          </p:nvSpPr>
          <p:spPr bwMode="hidden">
            <a:xfrm>
              <a:off x="103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6" name="Rectangle 222"/>
            <p:cNvSpPr>
              <a:spLocks noChangeArrowheads="1"/>
            </p:cNvSpPr>
            <p:nvPr/>
          </p:nvSpPr>
          <p:spPr bwMode="hidden">
            <a:xfrm>
              <a:off x="112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7" name="Rectangle 223"/>
            <p:cNvSpPr>
              <a:spLocks noChangeArrowheads="1"/>
            </p:cNvSpPr>
            <p:nvPr/>
          </p:nvSpPr>
          <p:spPr bwMode="hidden">
            <a:xfrm>
              <a:off x="1209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8" name="Rectangle 224"/>
            <p:cNvSpPr>
              <a:spLocks noChangeArrowheads="1"/>
            </p:cNvSpPr>
            <p:nvPr/>
          </p:nvSpPr>
          <p:spPr bwMode="hidden">
            <a:xfrm>
              <a:off x="129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49" name="Rectangle 225"/>
            <p:cNvSpPr>
              <a:spLocks noChangeArrowheads="1"/>
            </p:cNvSpPr>
            <p:nvPr/>
          </p:nvSpPr>
          <p:spPr bwMode="hidden">
            <a:xfrm>
              <a:off x="138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0" name="Rectangle 226"/>
            <p:cNvSpPr>
              <a:spLocks noChangeArrowheads="1"/>
            </p:cNvSpPr>
            <p:nvPr/>
          </p:nvSpPr>
          <p:spPr bwMode="hidden">
            <a:xfrm>
              <a:off x="146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1" name="Rectangle 227"/>
            <p:cNvSpPr>
              <a:spLocks noChangeArrowheads="1"/>
            </p:cNvSpPr>
            <p:nvPr/>
          </p:nvSpPr>
          <p:spPr bwMode="hidden">
            <a:xfrm>
              <a:off x="155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2" name="Rectangle 228"/>
            <p:cNvSpPr>
              <a:spLocks noChangeArrowheads="1"/>
            </p:cNvSpPr>
            <p:nvPr/>
          </p:nvSpPr>
          <p:spPr bwMode="hidden">
            <a:xfrm>
              <a:off x="164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3" name="Rectangle 229"/>
            <p:cNvSpPr>
              <a:spLocks noChangeArrowheads="1"/>
            </p:cNvSpPr>
            <p:nvPr/>
          </p:nvSpPr>
          <p:spPr bwMode="hidden">
            <a:xfrm>
              <a:off x="172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4" name="Rectangle 230"/>
            <p:cNvSpPr>
              <a:spLocks noChangeArrowheads="1"/>
            </p:cNvSpPr>
            <p:nvPr/>
          </p:nvSpPr>
          <p:spPr bwMode="hidden">
            <a:xfrm>
              <a:off x="181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5" name="Rectangle 231"/>
            <p:cNvSpPr>
              <a:spLocks noChangeArrowheads="1"/>
            </p:cNvSpPr>
            <p:nvPr/>
          </p:nvSpPr>
          <p:spPr bwMode="hidden">
            <a:xfrm>
              <a:off x="190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6" name="Rectangle 232"/>
            <p:cNvSpPr>
              <a:spLocks noChangeArrowheads="1"/>
            </p:cNvSpPr>
            <p:nvPr/>
          </p:nvSpPr>
          <p:spPr bwMode="hidden">
            <a:xfrm>
              <a:off x="198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7" name="Rectangle 233"/>
            <p:cNvSpPr>
              <a:spLocks noChangeArrowheads="1"/>
            </p:cNvSpPr>
            <p:nvPr/>
          </p:nvSpPr>
          <p:spPr bwMode="hidden">
            <a:xfrm>
              <a:off x="207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8" name="Rectangle 234"/>
            <p:cNvSpPr>
              <a:spLocks noChangeArrowheads="1"/>
            </p:cNvSpPr>
            <p:nvPr/>
          </p:nvSpPr>
          <p:spPr bwMode="hidden">
            <a:xfrm>
              <a:off x="215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59" name="Rectangle 235"/>
            <p:cNvSpPr>
              <a:spLocks noChangeArrowheads="1"/>
            </p:cNvSpPr>
            <p:nvPr/>
          </p:nvSpPr>
          <p:spPr bwMode="hidden">
            <a:xfrm>
              <a:off x="224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0" name="Rectangle 236"/>
            <p:cNvSpPr>
              <a:spLocks noChangeArrowheads="1"/>
            </p:cNvSpPr>
            <p:nvPr/>
          </p:nvSpPr>
          <p:spPr bwMode="hidden">
            <a:xfrm>
              <a:off x="233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1" name="Rectangle 237"/>
            <p:cNvSpPr>
              <a:spLocks noChangeArrowheads="1"/>
            </p:cNvSpPr>
            <p:nvPr/>
          </p:nvSpPr>
          <p:spPr bwMode="hidden">
            <a:xfrm>
              <a:off x="241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2" name="Rectangle 238"/>
            <p:cNvSpPr>
              <a:spLocks noChangeArrowheads="1"/>
            </p:cNvSpPr>
            <p:nvPr/>
          </p:nvSpPr>
          <p:spPr bwMode="hidden">
            <a:xfrm>
              <a:off x="2503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3" name="Rectangle 239"/>
            <p:cNvSpPr>
              <a:spLocks noChangeArrowheads="1"/>
            </p:cNvSpPr>
            <p:nvPr/>
          </p:nvSpPr>
          <p:spPr bwMode="hidden">
            <a:xfrm>
              <a:off x="259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4" name="Rectangle 240"/>
            <p:cNvSpPr>
              <a:spLocks noChangeArrowheads="1"/>
            </p:cNvSpPr>
            <p:nvPr/>
          </p:nvSpPr>
          <p:spPr bwMode="hidden">
            <a:xfrm>
              <a:off x="267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5" name="Rectangle 241"/>
            <p:cNvSpPr>
              <a:spLocks noChangeArrowheads="1"/>
            </p:cNvSpPr>
            <p:nvPr/>
          </p:nvSpPr>
          <p:spPr bwMode="hidden">
            <a:xfrm>
              <a:off x="276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6" name="Rectangle 242"/>
            <p:cNvSpPr>
              <a:spLocks noChangeArrowheads="1"/>
            </p:cNvSpPr>
            <p:nvPr/>
          </p:nvSpPr>
          <p:spPr bwMode="hidden">
            <a:xfrm>
              <a:off x="2848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7" name="Rectangle 243"/>
            <p:cNvSpPr>
              <a:spLocks noChangeArrowheads="1"/>
            </p:cNvSpPr>
            <p:nvPr/>
          </p:nvSpPr>
          <p:spPr bwMode="hidden">
            <a:xfrm>
              <a:off x="293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8" name="Rectangle 244"/>
            <p:cNvSpPr>
              <a:spLocks noChangeArrowheads="1"/>
            </p:cNvSpPr>
            <p:nvPr/>
          </p:nvSpPr>
          <p:spPr bwMode="hidden">
            <a:xfrm>
              <a:off x="302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69" name="Rectangle 245"/>
            <p:cNvSpPr>
              <a:spLocks noChangeArrowheads="1"/>
            </p:cNvSpPr>
            <p:nvPr/>
          </p:nvSpPr>
          <p:spPr bwMode="hidden">
            <a:xfrm>
              <a:off x="310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0" name="Rectangle 246"/>
            <p:cNvSpPr>
              <a:spLocks noChangeArrowheads="1"/>
            </p:cNvSpPr>
            <p:nvPr/>
          </p:nvSpPr>
          <p:spPr bwMode="hidden">
            <a:xfrm>
              <a:off x="319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1" name="Rectangle 247"/>
            <p:cNvSpPr>
              <a:spLocks noChangeArrowheads="1"/>
            </p:cNvSpPr>
            <p:nvPr/>
          </p:nvSpPr>
          <p:spPr bwMode="hidden">
            <a:xfrm>
              <a:off x="328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2" name="Rectangle 248"/>
            <p:cNvSpPr>
              <a:spLocks noChangeArrowheads="1"/>
            </p:cNvSpPr>
            <p:nvPr/>
          </p:nvSpPr>
          <p:spPr bwMode="hidden">
            <a:xfrm>
              <a:off x="336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3" name="Rectangle 249"/>
            <p:cNvSpPr>
              <a:spLocks noChangeArrowheads="1"/>
            </p:cNvSpPr>
            <p:nvPr/>
          </p:nvSpPr>
          <p:spPr bwMode="hidden">
            <a:xfrm>
              <a:off x="3452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4" name="Rectangle 250"/>
            <p:cNvSpPr>
              <a:spLocks noChangeArrowheads="1"/>
            </p:cNvSpPr>
            <p:nvPr/>
          </p:nvSpPr>
          <p:spPr bwMode="hidden">
            <a:xfrm>
              <a:off x="353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5" name="Rectangle 251"/>
            <p:cNvSpPr>
              <a:spLocks noChangeArrowheads="1"/>
            </p:cNvSpPr>
            <p:nvPr/>
          </p:nvSpPr>
          <p:spPr bwMode="hidden">
            <a:xfrm>
              <a:off x="362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6" name="Rectangle 252"/>
            <p:cNvSpPr>
              <a:spLocks noChangeArrowheads="1"/>
            </p:cNvSpPr>
            <p:nvPr/>
          </p:nvSpPr>
          <p:spPr bwMode="hidden">
            <a:xfrm>
              <a:off x="371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7" name="Rectangle 253"/>
            <p:cNvSpPr>
              <a:spLocks noChangeArrowheads="1"/>
            </p:cNvSpPr>
            <p:nvPr/>
          </p:nvSpPr>
          <p:spPr bwMode="hidden">
            <a:xfrm>
              <a:off x="3797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8" name="Rectangle 254"/>
            <p:cNvSpPr>
              <a:spLocks noChangeArrowheads="1"/>
            </p:cNvSpPr>
            <p:nvPr/>
          </p:nvSpPr>
          <p:spPr bwMode="hidden">
            <a:xfrm>
              <a:off x="388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79" name="Rectangle 255"/>
            <p:cNvSpPr>
              <a:spLocks noChangeArrowheads="1"/>
            </p:cNvSpPr>
            <p:nvPr/>
          </p:nvSpPr>
          <p:spPr bwMode="hidden">
            <a:xfrm>
              <a:off x="397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0" name="Rectangle 256"/>
            <p:cNvSpPr>
              <a:spLocks noChangeArrowheads="1"/>
            </p:cNvSpPr>
            <p:nvPr/>
          </p:nvSpPr>
          <p:spPr bwMode="hidden">
            <a:xfrm>
              <a:off x="405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1" name="Rectangle 257"/>
            <p:cNvSpPr>
              <a:spLocks noChangeArrowheads="1"/>
            </p:cNvSpPr>
            <p:nvPr/>
          </p:nvSpPr>
          <p:spPr bwMode="hidden">
            <a:xfrm>
              <a:off x="4142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2" name="Rectangle 258"/>
            <p:cNvSpPr>
              <a:spLocks noChangeArrowheads="1"/>
            </p:cNvSpPr>
            <p:nvPr/>
          </p:nvSpPr>
          <p:spPr bwMode="hidden">
            <a:xfrm>
              <a:off x="422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3" name="Rectangle 259"/>
            <p:cNvSpPr>
              <a:spLocks noChangeArrowheads="1"/>
            </p:cNvSpPr>
            <p:nvPr/>
          </p:nvSpPr>
          <p:spPr bwMode="hidden">
            <a:xfrm>
              <a:off x="431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4" name="Rectangle 260"/>
            <p:cNvSpPr>
              <a:spLocks noChangeArrowheads="1"/>
            </p:cNvSpPr>
            <p:nvPr/>
          </p:nvSpPr>
          <p:spPr bwMode="hidden">
            <a:xfrm>
              <a:off x="440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5" name="Rectangle 261"/>
            <p:cNvSpPr>
              <a:spLocks noChangeArrowheads="1"/>
            </p:cNvSpPr>
            <p:nvPr/>
          </p:nvSpPr>
          <p:spPr bwMode="hidden">
            <a:xfrm>
              <a:off x="4487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6" name="Rectangle 262"/>
            <p:cNvSpPr>
              <a:spLocks noChangeArrowheads="1"/>
            </p:cNvSpPr>
            <p:nvPr/>
          </p:nvSpPr>
          <p:spPr bwMode="hidden">
            <a:xfrm>
              <a:off x="457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7" name="Rectangle 263"/>
            <p:cNvSpPr>
              <a:spLocks noChangeArrowheads="1"/>
            </p:cNvSpPr>
            <p:nvPr/>
          </p:nvSpPr>
          <p:spPr bwMode="hidden">
            <a:xfrm>
              <a:off x="466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8" name="Rectangle 264"/>
            <p:cNvSpPr>
              <a:spLocks noChangeArrowheads="1"/>
            </p:cNvSpPr>
            <p:nvPr/>
          </p:nvSpPr>
          <p:spPr bwMode="hidden">
            <a:xfrm>
              <a:off x="474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89" name="Rectangle 265"/>
            <p:cNvSpPr>
              <a:spLocks noChangeArrowheads="1"/>
            </p:cNvSpPr>
            <p:nvPr/>
          </p:nvSpPr>
          <p:spPr bwMode="hidden">
            <a:xfrm>
              <a:off x="4832" y="49"/>
              <a:ext cx="44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0" name="Rectangle 266"/>
            <p:cNvSpPr>
              <a:spLocks noChangeArrowheads="1"/>
            </p:cNvSpPr>
            <p:nvPr/>
          </p:nvSpPr>
          <p:spPr bwMode="hidden">
            <a:xfrm>
              <a:off x="491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1" name="Rectangle 267"/>
            <p:cNvSpPr>
              <a:spLocks noChangeArrowheads="1"/>
            </p:cNvSpPr>
            <p:nvPr/>
          </p:nvSpPr>
          <p:spPr bwMode="hidden">
            <a:xfrm>
              <a:off x="500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2" name="Rectangle 268"/>
            <p:cNvSpPr>
              <a:spLocks noChangeArrowheads="1"/>
            </p:cNvSpPr>
            <p:nvPr/>
          </p:nvSpPr>
          <p:spPr bwMode="hidden">
            <a:xfrm>
              <a:off x="5091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3" name="Rectangle 269"/>
            <p:cNvSpPr>
              <a:spLocks noChangeArrowheads="1"/>
            </p:cNvSpPr>
            <p:nvPr/>
          </p:nvSpPr>
          <p:spPr bwMode="hidden">
            <a:xfrm>
              <a:off x="5178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4" name="Rectangle 270"/>
            <p:cNvSpPr>
              <a:spLocks noChangeArrowheads="1"/>
            </p:cNvSpPr>
            <p:nvPr/>
          </p:nvSpPr>
          <p:spPr bwMode="hidden">
            <a:xfrm>
              <a:off x="5264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5" name="Rectangle 271"/>
            <p:cNvSpPr>
              <a:spLocks noChangeArrowheads="1"/>
            </p:cNvSpPr>
            <p:nvPr/>
          </p:nvSpPr>
          <p:spPr bwMode="hidden">
            <a:xfrm>
              <a:off x="5350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6" name="Rectangle 272"/>
            <p:cNvSpPr>
              <a:spLocks noChangeArrowheads="1"/>
            </p:cNvSpPr>
            <p:nvPr/>
          </p:nvSpPr>
          <p:spPr bwMode="hidden">
            <a:xfrm>
              <a:off x="5436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7" name="Rectangle 273"/>
            <p:cNvSpPr>
              <a:spLocks noChangeArrowheads="1"/>
            </p:cNvSpPr>
            <p:nvPr/>
          </p:nvSpPr>
          <p:spPr bwMode="hidden">
            <a:xfrm>
              <a:off x="5523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8" name="Rectangle 274"/>
            <p:cNvSpPr>
              <a:spLocks noChangeArrowheads="1"/>
            </p:cNvSpPr>
            <p:nvPr/>
          </p:nvSpPr>
          <p:spPr bwMode="hidden">
            <a:xfrm>
              <a:off x="5609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099" name="Rectangle 275"/>
            <p:cNvSpPr>
              <a:spLocks noChangeArrowheads="1"/>
            </p:cNvSpPr>
            <p:nvPr/>
          </p:nvSpPr>
          <p:spPr bwMode="hidden">
            <a:xfrm>
              <a:off x="5695" y="49"/>
              <a:ext cx="43" cy="43"/>
            </a:xfrm>
            <a:prstGeom prst="rect">
              <a:avLst/>
            </a:prstGeom>
            <a:solidFill>
              <a:srgbClr val="3D4D9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100" name="Rectangle 276"/>
          <p:cNvSpPr>
            <a:spLocks noGrp="1" noChangeArrowheads="1"/>
          </p:cNvSpPr>
          <p:nvPr>
            <p:ph type="dt" sz="half" idx="2"/>
          </p:nvPr>
        </p:nvSpPr>
        <p:spPr bwMode="hidden">
          <a:xfrm>
            <a:off x="7391400" y="640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r>
              <a:rPr lang="en-US"/>
              <a:t>16-10-2001</a:t>
            </a:r>
          </a:p>
        </p:txBody>
      </p:sp>
      <p:sp>
        <p:nvSpPr>
          <p:cNvPr id="78101" name="Rectangle 277"/>
          <p:cNvSpPr>
            <a:spLocks noGrp="1" noChangeArrowheads="1"/>
          </p:cNvSpPr>
          <p:nvPr>
            <p:ph type="sldNum" sz="quarter" idx="4"/>
          </p:nvPr>
        </p:nvSpPr>
        <p:spPr bwMode="hidden">
          <a:xfrm>
            <a:off x="6477000" y="6400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chemeClr val="tx1"/>
                </a:solidFill>
              </a:defRPr>
            </a:lvl1pPr>
          </a:lstStyle>
          <a:p>
            <a:fld id="{4ECB1288-03DB-433C-894D-9F04F478BB5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8102" name="Rectangle 278"/>
          <p:cNvSpPr>
            <a:spLocks noChangeArrowheads="1"/>
          </p:cNvSpPr>
          <p:nvPr/>
        </p:nvSpPr>
        <p:spPr bwMode="hidden">
          <a:xfrm>
            <a:off x="304800" y="6400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endParaRPr lang="en-US" sz="1400" i="0">
              <a:solidFill>
                <a:schemeClr val="tx1"/>
              </a:solidFill>
            </a:endParaRPr>
          </a:p>
        </p:txBody>
      </p:sp>
      <p:sp>
        <p:nvSpPr>
          <p:cNvPr id="78103" name="Rectangle 279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304800"/>
            <a:ext cx="7215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78104" name="Rectangle 28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1905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39825" indent="-1841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519238" indent="-18415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9097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3669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8241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2813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738563" indent="-195263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jpeg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7.png"/><Relationship Id="rId7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m.dankbaar@erasmusmc.n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9912" y="1556792"/>
            <a:ext cx="5184576" cy="3528392"/>
          </a:xfrm>
        </p:spPr>
        <p:txBody>
          <a:bodyPr/>
          <a:lstStyle/>
          <a:p>
            <a:r>
              <a:rPr lang="en-US" sz="2800" dirty="0" smtClean="0"/>
              <a:t>Effectiveness of Serious Games in University Health Care Education</a:t>
            </a:r>
            <a:br>
              <a:rPr lang="en-US" sz="2800" dirty="0" smtClean="0"/>
            </a:br>
            <a:endParaRPr lang="nl-NL" sz="2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920" y="4149080"/>
            <a:ext cx="4968552" cy="10801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Mary Dankbaar 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Erasmus MC University Medical Center </a:t>
            </a:r>
            <a:r>
              <a:rPr lang="en-US" sz="1800" dirty="0" smtClean="0"/>
              <a:t>Rotterdam</a:t>
            </a:r>
          </a:p>
          <a:p>
            <a:pPr eaLnBrk="1" hangingPunct="1">
              <a:lnSpc>
                <a:spcPct val="100000"/>
              </a:lnSpc>
            </a:pPr>
            <a:r>
              <a:rPr lang="en-US" sz="1800" dirty="0" smtClean="0"/>
              <a:t>CEL Innovation Room, December 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1026" name="Picture 2" descr="F:\mary\Erasmus MC\Presentaties\Synch Presentaties\illustraties\Games en Assessm\Immer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58" y="2492896"/>
            <a:ext cx="3734691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483730"/>
            <a:ext cx="1440160" cy="11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el 1"/>
          <p:cNvSpPr txBox="1">
            <a:spLocks/>
          </p:cNvSpPr>
          <p:nvPr/>
        </p:nvSpPr>
        <p:spPr bwMode="auto">
          <a:xfrm>
            <a:off x="395536" y="332656"/>
            <a:ext cx="8313043" cy="4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Effects of a serious game on complex skills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5" name="Picture 7" descr="Afbeeldingsresultaat voor cursusbo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995" y="1737891"/>
            <a:ext cx="1368934" cy="1197817"/>
          </a:xfrm>
          <a:prstGeom prst="rect">
            <a:avLst/>
          </a:prstGeom>
          <a:noFill/>
        </p:spPr>
      </p:pic>
      <p:sp>
        <p:nvSpPr>
          <p:cNvPr id="22" name="Tekstvak 21"/>
          <p:cNvSpPr txBox="1"/>
          <p:nvPr/>
        </p:nvSpPr>
        <p:spPr>
          <a:xfrm>
            <a:off x="1057514" y="1901428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b c d e</a:t>
            </a:r>
            <a:endParaRPr lang="en-US" sz="800" dirty="0"/>
          </a:p>
        </p:txBody>
      </p:sp>
      <p:pic>
        <p:nvPicPr>
          <p:cNvPr id="23" name="Picture 7" descr="Afbeeldingsresultaat voor cursusboe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1391289" cy="1217378"/>
          </a:xfrm>
          <a:prstGeom prst="rect">
            <a:avLst/>
          </a:prstGeom>
          <a:noFill/>
        </p:spPr>
      </p:pic>
      <p:sp>
        <p:nvSpPr>
          <p:cNvPr id="24" name="Tekstvak 23"/>
          <p:cNvSpPr txBox="1"/>
          <p:nvPr/>
        </p:nvSpPr>
        <p:spPr>
          <a:xfrm>
            <a:off x="1067039" y="3562945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a b c d e</a:t>
            </a:r>
            <a:endParaRPr lang="en-US" sz="800" dirty="0"/>
          </a:p>
        </p:txBody>
      </p:sp>
      <p:sp>
        <p:nvSpPr>
          <p:cNvPr id="26" name="Tekstvak 25"/>
          <p:cNvSpPr txBox="1"/>
          <p:nvPr/>
        </p:nvSpPr>
        <p:spPr>
          <a:xfrm>
            <a:off x="7317829" y="1875135"/>
            <a:ext cx="108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Reading group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434122"/>
            <a:ext cx="1786588" cy="120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5922" y="1770417"/>
            <a:ext cx="1824427" cy="113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kstvak 30"/>
          <p:cNvSpPr txBox="1"/>
          <p:nvPr/>
        </p:nvSpPr>
        <p:spPr>
          <a:xfrm>
            <a:off x="7308304" y="3429000"/>
            <a:ext cx="11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Reading &amp; game group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388" y="1195943"/>
            <a:ext cx="449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0" dirty="0" smtClean="0">
                <a:solidFill>
                  <a:schemeClr val="tx1"/>
                </a:solidFill>
              </a:rPr>
              <a:t>2-week </a:t>
            </a:r>
            <a:r>
              <a:rPr lang="nl-NL" sz="1800" i="0" dirty="0" err="1" smtClean="0">
                <a:solidFill>
                  <a:schemeClr val="tx1"/>
                </a:solidFill>
              </a:rPr>
              <a:t>certified</a:t>
            </a:r>
            <a:r>
              <a:rPr lang="nl-NL" sz="1800" i="0" dirty="0" smtClean="0">
                <a:solidFill>
                  <a:schemeClr val="tx1"/>
                </a:solidFill>
              </a:rPr>
              <a:t> training on acute care</a:t>
            </a:r>
            <a:endParaRPr lang="nl-NL" sz="1800" i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5157192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0" dirty="0" err="1" smtClean="0">
                <a:solidFill>
                  <a:schemeClr val="tx1"/>
                </a:solidFill>
              </a:rPr>
              <a:t>Skills</a:t>
            </a:r>
            <a:r>
              <a:rPr lang="nl-NL" i="0" dirty="0" smtClean="0">
                <a:solidFill>
                  <a:schemeClr val="tx1"/>
                </a:solidFill>
              </a:rPr>
              <a:t> Assessment</a:t>
            </a:r>
          </a:p>
        </p:txBody>
      </p:sp>
      <p:cxnSp>
        <p:nvCxnSpPr>
          <p:cNvPr id="38" name="Rechte verbindingslijn met pijl 37"/>
          <p:cNvCxnSpPr/>
          <p:nvPr/>
        </p:nvCxnSpPr>
        <p:spPr bwMode="auto">
          <a:xfrm>
            <a:off x="4648389" y="5432102"/>
            <a:ext cx="0" cy="50405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ep 61"/>
          <p:cNvGrpSpPr/>
          <p:nvPr/>
        </p:nvGrpSpPr>
        <p:grpSpPr>
          <a:xfrm>
            <a:off x="4211960" y="5301208"/>
            <a:ext cx="3312368" cy="432048"/>
            <a:chOff x="4283968" y="5157192"/>
            <a:chExt cx="3312368" cy="432048"/>
          </a:xfrm>
        </p:grpSpPr>
        <p:cxnSp>
          <p:nvCxnSpPr>
            <p:cNvPr id="50" name="Rechte verbindingslijn met pijl 49"/>
            <p:cNvCxnSpPr/>
            <p:nvPr/>
          </p:nvCxnSpPr>
          <p:spPr bwMode="auto">
            <a:xfrm flipV="1">
              <a:off x="4427984" y="5157192"/>
              <a:ext cx="0" cy="43204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Rechte verbindingslijn met pijl 54"/>
            <p:cNvCxnSpPr/>
            <p:nvPr/>
          </p:nvCxnSpPr>
          <p:spPr bwMode="auto">
            <a:xfrm flipV="1">
              <a:off x="7236296" y="5157192"/>
              <a:ext cx="0" cy="432048"/>
            </a:xfrm>
            <a:prstGeom prst="straightConnector1">
              <a:avLst/>
            </a:prstGeom>
            <a:noFill/>
            <a:ln w="158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Rechte verbindingslijn 56"/>
            <p:cNvCxnSpPr/>
            <p:nvPr/>
          </p:nvCxnSpPr>
          <p:spPr bwMode="auto">
            <a:xfrm>
              <a:off x="4283968" y="5589240"/>
              <a:ext cx="3312368" cy="0"/>
            </a:xfrm>
            <a:prstGeom prst="line">
              <a:avLst/>
            </a:prstGeom>
            <a:noFill/>
            <a:ln w="1587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9" name="Oval 80"/>
          <p:cNvSpPr/>
          <p:nvPr/>
        </p:nvSpPr>
        <p:spPr bwMode="auto">
          <a:xfrm rot="5400000">
            <a:off x="2961518" y="2771020"/>
            <a:ext cx="2305047" cy="91591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3" name="Rechthoek 32"/>
          <p:cNvSpPr/>
          <p:nvPr/>
        </p:nvSpPr>
        <p:spPr>
          <a:xfrm>
            <a:off x="3059832" y="1195943"/>
            <a:ext cx="1623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800" i="0" dirty="0" err="1" smtClean="0">
                <a:solidFill>
                  <a:schemeClr val="tx1"/>
                </a:solidFill>
              </a:rPr>
              <a:t>Self</a:t>
            </a:r>
            <a:r>
              <a:rPr lang="nl-NL" sz="1800" i="0" dirty="0" smtClean="0">
                <a:solidFill>
                  <a:schemeClr val="tx1"/>
                </a:solidFill>
              </a:rPr>
              <a:t> </a:t>
            </a:r>
            <a:r>
              <a:rPr lang="nl-NL" sz="1800" i="0" dirty="0" err="1" smtClean="0">
                <a:solidFill>
                  <a:schemeClr val="tx1"/>
                </a:solidFill>
              </a:rPr>
              <a:t>studytime</a:t>
            </a:r>
            <a:endParaRPr lang="nl-NL" sz="1800" i="0" dirty="0">
              <a:solidFill>
                <a:schemeClr val="tx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3779912" y="216752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10 hr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3731146" y="389154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 smtClean="0">
                <a:solidFill>
                  <a:schemeClr val="tx1"/>
                </a:solidFill>
              </a:rPr>
              <a:t>12.5 hr</a:t>
            </a:r>
          </a:p>
        </p:txBody>
      </p:sp>
      <p:cxnSp>
        <p:nvCxnSpPr>
          <p:cNvPr id="32" name="Rechte verbindingslijn 31"/>
          <p:cNvCxnSpPr/>
          <p:nvPr/>
        </p:nvCxnSpPr>
        <p:spPr bwMode="auto">
          <a:xfrm>
            <a:off x="4427984" y="6453336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5830416"/>
            <a:ext cx="1375774" cy="10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31" grpId="0"/>
      <p:bldP spid="4" grpId="0"/>
      <p:bldP spid="9" grpId="0"/>
      <p:bldP spid="29" grpId="0" animBg="1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95536" y="2267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smtClean="0">
                <a:solidFill>
                  <a:schemeClr val="tx1"/>
                </a:solidFill>
              </a:rPr>
              <a:t>Clinical skills before and after training </a:t>
            </a:r>
            <a:endParaRPr lang="en-US" sz="3200" b="1" i="0" dirty="0">
              <a:solidFill>
                <a:schemeClr val="tx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39552" y="6093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Before training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860032" y="60932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After 2 weeks training</a:t>
            </a:r>
          </a:p>
        </p:txBody>
      </p:sp>
      <p:graphicFrame>
        <p:nvGraphicFramePr>
          <p:cNvPr id="12" name="Grafiek 11"/>
          <p:cNvGraphicFramePr/>
          <p:nvPr>
            <p:extLst>
              <p:ext uri="{D42A27DB-BD31-4B8C-83A1-F6EECF244321}">
                <p14:modId xmlns:p14="http://schemas.microsoft.com/office/powerpoint/2010/main" xmlns="" val="2755746916"/>
              </p:ext>
            </p:extLst>
          </p:nvPr>
        </p:nvGraphicFramePr>
        <p:xfrm>
          <a:off x="539552" y="1412776"/>
          <a:ext cx="36004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ek 12"/>
          <p:cNvGraphicFramePr/>
          <p:nvPr>
            <p:extLst>
              <p:ext uri="{D42A27DB-BD31-4B8C-83A1-F6EECF244321}">
                <p14:modId xmlns:p14="http://schemas.microsoft.com/office/powerpoint/2010/main" xmlns="" val="3869186071"/>
              </p:ext>
            </p:extLst>
          </p:nvPr>
        </p:nvGraphicFramePr>
        <p:xfrm>
          <a:off x="4860032" y="1484784"/>
          <a:ext cx="381642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28384" y="149245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0" dirty="0" smtClean="0">
                <a:solidFill>
                  <a:schemeClr val="bg2"/>
                </a:solidFill>
              </a:rPr>
              <a:t>N=159</a:t>
            </a:r>
            <a:endParaRPr lang="nl-NL" sz="1200" i="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1745286"/>
            <a:ext cx="1584176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i="0" dirty="0" smtClean="0">
                <a:solidFill>
                  <a:schemeClr val="bg2"/>
                </a:solidFill>
              </a:rPr>
              <a:t>P= 0.03, ES = 0.62</a:t>
            </a:r>
            <a:endParaRPr lang="nl-NL" sz="1200" i="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839307"/>
            <a:ext cx="864096" cy="27699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i="0" dirty="0" smtClean="0">
                <a:solidFill>
                  <a:schemeClr val="bg2"/>
                </a:solidFill>
              </a:rPr>
              <a:t>P= 0.34</a:t>
            </a:r>
            <a:endParaRPr lang="nl-NL" sz="12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Graphic spid="13" grpId="0">
        <p:bldAsOne/>
      </p:bldGraphic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550" y="404664"/>
            <a:ext cx="7200900" cy="72008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2"/>
                </a:solidFill>
              </a:rPr>
              <a:t/>
            </a:r>
            <a:br>
              <a:rPr lang="en-US" sz="3600" dirty="0" smtClean="0">
                <a:solidFill>
                  <a:schemeClr val="bg2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2"/>
                </a:solidFill>
              </a:rPr>
              <a:t/>
            </a:r>
            <a:br>
              <a:rPr lang="en-US" dirty="0" smtClean="0">
                <a:solidFill>
                  <a:schemeClr val="bg2"/>
                </a:solidFill>
              </a:rPr>
            </a:br>
            <a:r>
              <a:rPr lang="nl-NL" dirty="0" err="1" smtClean="0"/>
              <a:t>Motivation</a:t>
            </a:r>
            <a:r>
              <a:rPr lang="nl-NL" dirty="0" smtClean="0"/>
              <a:t> of the reading &amp; game groep</a:t>
            </a:r>
            <a:br>
              <a:rPr lang="nl-NL" dirty="0" smtClean="0"/>
            </a:br>
            <a:endParaRPr lang="en-US" kern="12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2025" y="982017"/>
            <a:ext cx="718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l-NL" sz="2400" b="1" i="0" dirty="0">
              <a:solidFill>
                <a:schemeClr val="tx1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707904" y="6291411"/>
            <a:ext cx="543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0" dirty="0" smtClean="0">
                <a:solidFill>
                  <a:schemeClr val="tx1"/>
                </a:solidFill>
              </a:rPr>
              <a:t>Completely disagree 		                         Completely agree</a:t>
            </a:r>
            <a:endParaRPr lang="en-US" sz="1200" i="0" dirty="0">
              <a:solidFill>
                <a:schemeClr val="tx1"/>
              </a:solidFill>
            </a:endParaRPr>
          </a:p>
        </p:txBody>
      </p:sp>
      <p:sp>
        <p:nvSpPr>
          <p:cNvPr id="13" name="Ovaal 12"/>
          <p:cNvSpPr/>
          <p:nvPr/>
        </p:nvSpPr>
        <p:spPr bwMode="auto">
          <a:xfrm>
            <a:off x="2411760" y="4293096"/>
            <a:ext cx="797719" cy="304800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  <p:sp>
        <p:nvSpPr>
          <p:cNvPr id="15" name="Ovaal 14"/>
          <p:cNvSpPr/>
          <p:nvPr/>
        </p:nvSpPr>
        <p:spPr bwMode="auto">
          <a:xfrm>
            <a:off x="3491880" y="3933056"/>
            <a:ext cx="936104" cy="25606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  <p:sp>
        <p:nvSpPr>
          <p:cNvPr id="16" name="Ovaal 15"/>
          <p:cNvSpPr/>
          <p:nvPr/>
        </p:nvSpPr>
        <p:spPr bwMode="auto">
          <a:xfrm>
            <a:off x="1043608" y="4725144"/>
            <a:ext cx="1368152" cy="336486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  <p:sp>
        <p:nvSpPr>
          <p:cNvPr id="17" name="Ovaal 16"/>
          <p:cNvSpPr/>
          <p:nvPr/>
        </p:nvSpPr>
        <p:spPr bwMode="auto">
          <a:xfrm>
            <a:off x="3059832" y="5157192"/>
            <a:ext cx="1328739" cy="359569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8244408" y="1844824"/>
            <a:ext cx="63341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i="0" dirty="0" smtClean="0">
                <a:solidFill>
                  <a:schemeClr val="bg2"/>
                </a:solidFill>
              </a:rPr>
              <a:t> </a:t>
            </a:r>
            <a:r>
              <a:rPr lang="en-US" sz="1200" b="1" i="0" dirty="0" smtClean="0">
                <a:solidFill>
                  <a:schemeClr val="tx1"/>
                </a:solidFill>
              </a:rPr>
              <a:t>N=90</a:t>
            </a:r>
            <a:endParaRPr lang="en-US" sz="1200" b="1" i="0" dirty="0">
              <a:solidFill>
                <a:schemeClr val="tx1"/>
              </a:solidFill>
            </a:endParaRPr>
          </a:p>
        </p:txBody>
      </p:sp>
      <p:graphicFrame>
        <p:nvGraphicFramePr>
          <p:cNvPr id="18" name="Grafiek 17"/>
          <p:cNvGraphicFramePr/>
          <p:nvPr>
            <p:extLst>
              <p:ext uri="{D42A27DB-BD31-4B8C-83A1-F6EECF244321}">
                <p14:modId xmlns:p14="http://schemas.microsoft.com/office/powerpoint/2010/main" xmlns="" val="1661479847"/>
              </p:ext>
            </p:extLst>
          </p:nvPr>
        </p:nvGraphicFramePr>
        <p:xfrm>
          <a:off x="0" y="1556792"/>
          <a:ext cx="914400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hthoekige toelichting 22"/>
          <p:cNvSpPr/>
          <p:nvPr/>
        </p:nvSpPr>
        <p:spPr bwMode="auto">
          <a:xfrm>
            <a:off x="6084168" y="4149080"/>
            <a:ext cx="1368152" cy="1296144"/>
          </a:xfrm>
          <a:prstGeom prst="wedgeRectCallo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  <p:sp>
        <p:nvSpPr>
          <p:cNvPr id="24" name="Rechthoekige toelichting 23"/>
          <p:cNvSpPr/>
          <p:nvPr/>
        </p:nvSpPr>
        <p:spPr bwMode="auto">
          <a:xfrm>
            <a:off x="5580112" y="3046367"/>
            <a:ext cx="1584176" cy="864096"/>
          </a:xfrm>
          <a:prstGeom prst="wedgeRect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“This is a very good way to develop experience with the </a:t>
            </a:r>
            <a:r>
              <a:rPr lang="nl-NL" sz="1200" dirty="0" smtClean="0"/>
              <a:t>ABCDE approach”.</a:t>
            </a:r>
            <a:endParaRPr lang="en-US" sz="1200" dirty="0"/>
          </a:p>
        </p:txBody>
      </p:sp>
      <p:sp>
        <p:nvSpPr>
          <p:cNvPr id="27" name="Rechthoekige toelichting 26"/>
          <p:cNvSpPr/>
          <p:nvPr/>
        </p:nvSpPr>
        <p:spPr bwMode="auto">
          <a:xfrm>
            <a:off x="4841776" y="4365104"/>
            <a:ext cx="1386408" cy="864096"/>
          </a:xfrm>
          <a:prstGeom prst="wedgeRect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/>
              <a:t>“</a:t>
            </a:r>
            <a:r>
              <a:rPr lang="en-US" sz="1200" dirty="0" smtClean="0">
                <a:solidFill>
                  <a:schemeClr val="bg1"/>
                </a:solidFill>
              </a:rPr>
              <a:t>This feels very ‘real’; it’s a great preparation. I can feel the </a:t>
            </a:r>
            <a:r>
              <a:rPr lang="nl-NL" sz="1200" dirty="0" smtClean="0">
                <a:solidFill>
                  <a:schemeClr val="bg1"/>
                </a:solidFill>
              </a:rPr>
              <a:t>stress”.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24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963960"/>
          </a:xfrm>
        </p:spPr>
        <p:txBody>
          <a:bodyPr/>
          <a:lstStyle/>
          <a:p>
            <a:r>
              <a:rPr lang="en-US" sz="2600" dirty="0" smtClean="0"/>
              <a:t>PhD study on the effects of serious games on performance and motivation</a:t>
            </a:r>
            <a:endParaRPr lang="en-US" sz="2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219200"/>
            <a:ext cx="9217024" cy="5181600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1200" dirty="0" smtClean="0"/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					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Research questions: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1.a  Are young doctors, who use the game before a f2f training better in   cognitive emergency care skills than residents who did not use the game?</a:t>
            </a:r>
          </a:p>
          <a:p>
            <a:pPr marL="457200" indent="-45720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1.b  Are they motivated to play the game?</a:t>
            </a:r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6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marL="457200" indent="-457200">
              <a:buNone/>
            </a:pPr>
            <a:r>
              <a:rPr lang="en-US" dirty="0" smtClean="0"/>
              <a:t>2.    Are cognitive skills and motivation of medical students more improved by adding (high-fidelity) simulation-based cases or (low-fidelity) text-based cases to an instructional e-module?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891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7" y="304800"/>
            <a:ext cx="7920881" cy="531912"/>
          </a:xfrm>
        </p:spPr>
        <p:txBody>
          <a:bodyPr/>
          <a:lstStyle/>
          <a:p>
            <a:r>
              <a:rPr lang="en-US" dirty="0" smtClean="0"/>
              <a:t>Simulation game (high fidelity cases)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5181600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</a:t>
            </a:r>
          </a:p>
          <a:p>
            <a:pPr>
              <a:buClr>
                <a:schemeClr val="tx1"/>
              </a:buClr>
            </a:pPr>
            <a:endParaRPr lang="en-US" sz="18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772816"/>
            <a:ext cx="1060866" cy="6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789040"/>
            <a:ext cx="861956" cy="7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708920"/>
            <a:ext cx="858458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2780928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789040"/>
            <a:ext cx="1008112" cy="7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1772816"/>
            <a:ext cx="936104" cy="6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2425" y="1512222"/>
            <a:ext cx="4248472" cy="34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kstvak 15"/>
          <p:cNvSpPr txBox="1"/>
          <p:nvPr/>
        </p:nvSpPr>
        <p:spPr>
          <a:xfrm>
            <a:off x="372425" y="5445224"/>
            <a:ext cx="470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High level of functional and physical fidelity</a:t>
            </a:r>
          </a:p>
        </p:txBody>
      </p:sp>
      <p:pic>
        <p:nvPicPr>
          <p:cNvPr id="18" name="Picture 3" descr="F:\mary\Erasmus MC\Acute zorg\Inhoud game\Fotos\Monito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2132856"/>
            <a:ext cx="1656184" cy="73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Text-based cases (low fidelity)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Ee</a:t>
            </a:r>
            <a:r>
              <a:rPr lang="en-US" dirty="0" smtClean="0"/>
              <a:t>-module-m</a:t>
            </a:r>
            <a:endParaRPr lang="en-US" dirty="0"/>
          </a:p>
        </p:txBody>
      </p:sp>
      <p:pic>
        <p:nvPicPr>
          <p:cNvPr id="2050" name="Picture 2" descr="F:\mary\Erasmus MC\Presentaties\Synch Presentaties\illustraties\Games en Assessm\CasesSt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1"/>
            <a:ext cx="3158532" cy="216024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268760"/>
            <a:ext cx="317489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323528" y="556047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Low level of functional and physical fidelity, on the same cases</a:t>
            </a:r>
            <a:endParaRPr lang="en-US" sz="1800" i="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5280" y="3717032"/>
            <a:ext cx="1060866" cy="6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8576" y="5563236"/>
            <a:ext cx="861956" cy="76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6484" y="4519528"/>
            <a:ext cx="858458" cy="85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9804" y="4569950"/>
            <a:ext cx="803557" cy="80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79804" y="5543077"/>
            <a:ext cx="864096" cy="7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59878" y="3685667"/>
            <a:ext cx="864096" cy="6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14214" y="3017502"/>
            <a:ext cx="2939292" cy="19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ep 55"/>
          <p:cNvGrpSpPr/>
          <p:nvPr/>
        </p:nvGrpSpPr>
        <p:grpSpPr>
          <a:xfrm>
            <a:off x="456804" y="1827740"/>
            <a:ext cx="2387004" cy="1080120"/>
            <a:chOff x="456804" y="1624399"/>
            <a:chExt cx="2314996" cy="1012513"/>
          </a:xfrm>
          <a:solidFill>
            <a:srgbClr val="FFFF00"/>
          </a:solidFill>
        </p:grpSpPr>
        <p:sp>
          <p:nvSpPr>
            <p:cNvPr id="4" name="Afgeronde rechthoek 3"/>
            <p:cNvSpPr/>
            <p:nvPr/>
          </p:nvSpPr>
          <p:spPr>
            <a:xfrm>
              <a:off x="456804" y="1624399"/>
              <a:ext cx="2314996" cy="101251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700808"/>
              <a:ext cx="14478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1700808"/>
              <a:ext cx="6858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ep 51"/>
          <p:cNvGrpSpPr/>
          <p:nvPr/>
        </p:nvGrpSpPr>
        <p:grpSpPr>
          <a:xfrm>
            <a:off x="476250" y="4437742"/>
            <a:ext cx="2386800" cy="1080000"/>
            <a:chOff x="467544" y="2852936"/>
            <a:chExt cx="2284040" cy="1041058"/>
          </a:xfrm>
        </p:grpSpPr>
        <p:sp>
          <p:nvSpPr>
            <p:cNvPr id="6" name="Afgeronde rechthoek 5"/>
            <p:cNvSpPr/>
            <p:nvPr/>
          </p:nvSpPr>
          <p:spPr>
            <a:xfrm>
              <a:off x="467544" y="2852936"/>
              <a:ext cx="2284040" cy="10410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2924944"/>
              <a:ext cx="1447800" cy="838200"/>
            </a:xfrm>
            <a:prstGeom prst="rect">
              <a:avLst/>
            </a:prstGeom>
            <a:grpFill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9712" y="2924944"/>
              <a:ext cx="685800" cy="838200"/>
            </a:xfrm>
            <a:prstGeom prst="rect">
              <a:avLst/>
            </a:prstGeom>
            <a:grpFill/>
          </p:spPr>
        </p:pic>
      </p:grpSp>
      <p:grpSp>
        <p:nvGrpSpPr>
          <p:cNvPr id="9" name="Groep 52"/>
          <p:cNvGrpSpPr/>
          <p:nvPr/>
        </p:nvGrpSpPr>
        <p:grpSpPr>
          <a:xfrm>
            <a:off x="466725" y="3149104"/>
            <a:ext cx="2386800" cy="1080000"/>
            <a:chOff x="467544" y="4077072"/>
            <a:chExt cx="2376264" cy="1004292"/>
          </a:xfrm>
          <a:solidFill>
            <a:srgbClr val="FFFF00"/>
          </a:solidFill>
        </p:grpSpPr>
        <p:sp>
          <p:nvSpPr>
            <p:cNvPr id="7" name="Afgeronde rechthoek 6"/>
            <p:cNvSpPr/>
            <p:nvPr/>
          </p:nvSpPr>
          <p:spPr>
            <a:xfrm>
              <a:off x="467544" y="4077072"/>
              <a:ext cx="2376264" cy="100429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4149080"/>
              <a:ext cx="14478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51720" y="4149080"/>
              <a:ext cx="6858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kstvak 54"/>
          <p:cNvSpPr txBox="1"/>
          <p:nvPr/>
        </p:nvSpPr>
        <p:spPr>
          <a:xfrm>
            <a:off x="467544" y="131244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tx1"/>
                </a:solidFill>
              </a:rPr>
              <a:t>Instructional e-module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88640"/>
            <a:ext cx="8424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b="1" i="0" dirty="0" smtClean="0">
                <a:solidFill>
                  <a:schemeClr val="tx1"/>
                </a:solidFill>
              </a:rPr>
              <a:t>Research design</a:t>
            </a:r>
            <a:endParaRPr lang="nl-NL" sz="2600" b="1" i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2040007"/>
            <a:ext cx="140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Controle groep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67599" y="4640332"/>
            <a:ext cx="140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Game groep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7704856" y="2893651"/>
            <a:ext cx="1115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err="1" smtClean="0">
                <a:solidFill>
                  <a:schemeClr val="tx1"/>
                </a:solidFill>
              </a:rPr>
              <a:t>Text-cases</a:t>
            </a:r>
            <a:r>
              <a:rPr lang="nl-NL" sz="1800" dirty="0" smtClean="0">
                <a:solidFill>
                  <a:schemeClr val="tx1"/>
                </a:solidFill>
              </a:rPr>
              <a:t> </a:t>
            </a:r>
            <a:r>
              <a:rPr lang="nl-NL" sz="1800" dirty="0" err="1" smtClean="0">
                <a:solidFill>
                  <a:schemeClr val="tx1"/>
                </a:solidFill>
              </a:rPr>
              <a:t>group</a:t>
            </a:r>
            <a:r>
              <a:rPr lang="nl-NL" sz="1800" dirty="0" smtClean="0">
                <a:solidFill>
                  <a:schemeClr val="tx1"/>
                </a:solidFill>
              </a:rPr>
              <a:t>, n=20</a:t>
            </a:r>
            <a:endParaRPr lang="nl-NL" sz="1800" dirty="0">
              <a:solidFill>
                <a:schemeClr val="tx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31385" y="5733256"/>
            <a:ext cx="211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0" dirty="0" err="1" smtClean="0">
                <a:solidFill>
                  <a:schemeClr val="tx1"/>
                </a:solidFill>
              </a:rPr>
              <a:t>Skills</a:t>
            </a:r>
            <a:r>
              <a:rPr lang="nl-NL" sz="1800" i="0" dirty="0" smtClean="0">
                <a:solidFill>
                  <a:schemeClr val="tx1"/>
                </a:solidFill>
              </a:rPr>
              <a:t> assessment</a:t>
            </a:r>
            <a:endParaRPr lang="nl-NL" sz="1800" i="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0400" y="1312446"/>
            <a:ext cx="1407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smtClean="0">
                <a:solidFill>
                  <a:schemeClr val="tx1"/>
                </a:solidFill>
              </a:rPr>
              <a:t> Cases</a:t>
            </a:r>
            <a:endParaRPr lang="nl-NL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4974" y="5762109"/>
            <a:ext cx="184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i="0" dirty="0" err="1" smtClean="0">
                <a:solidFill>
                  <a:schemeClr val="tx1"/>
                </a:solidFill>
              </a:rPr>
              <a:t>Knowledge</a:t>
            </a:r>
            <a:r>
              <a:rPr lang="nl-NL" sz="1800" i="0" dirty="0" smtClean="0">
                <a:solidFill>
                  <a:schemeClr val="tx1"/>
                </a:solidFill>
              </a:rPr>
              <a:t> test</a:t>
            </a:r>
            <a:endParaRPr lang="nl-NL" sz="1800" i="0" dirty="0">
              <a:solidFill>
                <a:schemeClr val="tx1"/>
              </a:solidFill>
            </a:endParaRPr>
          </a:p>
        </p:txBody>
      </p:sp>
      <p:cxnSp>
        <p:nvCxnSpPr>
          <p:cNvPr id="47" name="Rechte verbindingslijn met pijl 46"/>
          <p:cNvCxnSpPr/>
          <p:nvPr/>
        </p:nvCxnSpPr>
        <p:spPr bwMode="auto">
          <a:xfrm flipV="1">
            <a:off x="3037917" y="5723414"/>
            <a:ext cx="0" cy="4320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cxnSp>
        <p:nvCxnSpPr>
          <p:cNvPr id="48" name="Rechte verbindingslijn met pijl 47"/>
          <p:cNvCxnSpPr/>
          <p:nvPr/>
        </p:nvCxnSpPr>
        <p:spPr bwMode="auto">
          <a:xfrm flipV="1">
            <a:off x="6987156" y="5701898"/>
            <a:ext cx="0" cy="43204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lgDash"/>
            <a:round/>
            <a:headEnd type="none" w="med" len="med"/>
            <a:tailEnd type="arrow"/>
          </a:ln>
          <a:effectLst/>
        </p:spPr>
      </p:cxnSp>
      <p:grpSp>
        <p:nvGrpSpPr>
          <p:cNvPr id="10" name="Groep 35"/>
          <p:cNvGrpSpPr/>
          <p:nvPr/>
        </p:nvGrpSpPr>
        <p:grpSpPr>
          <a:xfrm>
            <a:off x="3171825" y="3136900"/>
            <a:ext cx="2362200" cy="1143000"/>
            <a:chOff x="3200400" y="4114800"/>
            <a:chExt cx="2362200" cy="1143000"/>
          </a:xfrm>
        </p:grpSpPr>
        <p:sp>
          <p:nvSpPr>
            <p:cNvPr id="46" name="Afgeronde rechthoek 45"/>
            <p:cNvSpPr/>
            <p:nvPr/>
          </p:nvSpPr>
          <p:spPr>
            <a:xfrm>
              <a:off x="3200400" y="4114800"/>
              <a:ext cx="2362200" cy="1143000"/>
            </a:xfrm>
            <a:prstGeom prst="roundRect">
              <a:avLst/>
            </a:prstGeom>
            <a:solidFill>
              <a:srgbClr val="7ECFE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Afbeelding 48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83632" y="4161656"/>
              <a:ext cx="1977008" cy="96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ep 36"/>
          <p:cNvGrpSpPr/>
          <p:nvPr/>
        </p:nvGrpSpPr>
        <p:grpSpPr>
          <a:xfrm>
            <a:off x="3209925" y="4410075"/>
            <a:ext cx="2362200" cy="1143000"/>
            <a:chOff x="3124200" y="4191000"/>
            <a:chExt cx="2362200" cy="1143000"/>
          </a:xfrm>
        </p:grpSpPr>
        <p:sp>
          <p:nvSpPr>
            <p:cNvPr id="57" name="Afgeronde rechthoek 56"/>
            <p:cNvSpPr/>
            <p:nvPr/>
          </p:nvSpPr>
          <p:spPr>
            <a:xfrm>
              <a:off x="3124200" y="4191000"/>
              <a:ext cx="2362200" cy="1143000"/>
            </a:xfrm>
            <a:prstGeom prst="roundRect">
              <a:avLst/>
            </a:prstGeom>
            <a:solidFill>
              <a:srgbClr val="0066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Afbeelding 57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76600" y="4281872"/>
              <a:ext cx="2074167" cy="96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0" name="Rechte verbindingslijn 39"/>
          <p:cNvCxnSpPr/>
          <p:nvPr/>
        </p:nvCxnSpPr>
        <p:spPr bwMode="auto">
          <a:xfrm>
            <a:off x="6553200" y="6096000"/>
            <a:ext cx="914400" cy="533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9" name="Picture 3" descr="F:\mary\Erasmus MC\Presentaties\illustraties\BoydAssessmen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25" y="5589240"/>
            <a:ext cx="1296144" cy="1457962"/>
          </a:xfrm>
          <a:prstGeom prst="rect">
            <a:avLst/>
          </a:prstGeom>
          <a:noFill/>
        </p:spPr>
      </p:pic>
      <p:sp>
        <p:nvSpPr>
          <p:cNvPr id="41" name="Tekstvak 40"/>
          <p:cNvSpPr txBox="1"/>
          <p:nvPr/>
        </p:nvSpPr>
        <p:spPr>
          <a:xfrm>
            <a:off x="7704856" y="165100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Control group, n=16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7776356" y="4437112"/>
            <a:ext cx="972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Game group, n=25</a:t>
            </a:r>
            <a:endParaRPr lang="en-US" sz="1800" i="0" dirty="0">
              <a:solidFill>
                <a:schemeClr val="tx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3347864" y="40770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 smtClean="0">
                <a:solidFill>
                  <a:schemeClr val="bg2"/>
                </a:solidFill>
              </a:rPr>
              <a:t>Low fidelity</a:t>
            </a:r>
            <a:endParaRPr lang="en-US" sz="1200" i="0" dirty="0">
              <a:solidFill>
                <a:schemeClr val="bg2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491880" y="5373216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0" dirty="0" smtClean="0">
                <a:solidFill>
                  <a:schemeClr val="bg2"/>
                </a:solidFill>
              </a:rPr>
              <a:t>High fidelity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7177" y="1345999"/>
            <a:ext cx="173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>
                <a:solidFill>
                  <a:schemeClr val="tx1"/>
                </a:solidFill>
              </a:rPr>
              <a:t>Questionnaires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/>
      <p:bldP spid="11" grpId="0"/>
      <p:bldP spid="27" grpId="0"/>
      <p:bldP spid="28" grpId="0"/>
      <p:bldP spid="41" grpId="0"/>
      <p:bldP spid="43" grpId="0"/>
      <p:bldP spid="4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Questionnaires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219200"/>
            <a:ext cx="8964488" cy="5181600"/>
          </a:xfrm>
        </p:spPr>
        <p:txBody>
          <a:bodyPr/>
          <a:lstStyle/>
          <a:p>
            <a:pPr>
              <a:buNone/>
            </a:pPr>
            <a:r>
              <a:rPr lang="nl-NL" b="1" dirty="0" err="1" smtClean="0"/>
              <a:t>Cognitive</a:t>
            </a:r>
            <a:r>
              <a:rPr lang="nl-NL" b="1" dirty="0" smtClean="0"/>
              <a:t> </a:t>
            </a:r>
            <a:r>
              <a:rPr lang="nl-NL" b="1" dirty="0" err="1" smtClean="0"/>
              <a:t>Load</a:t>
            </a:r>
            <a:r>
              <a:rPr lang="nl-NL" b="1" dirty="0" smtClean="0"/>
              <a:t>  </a:t>
            </a:r>
            <a:r>
              <a:rPr lang="nl-NL" dirty="0" smtClean="0"/>
              <a:t>(10 items, </a:t>
            </a:r>
            <a:r>
              <a:rPr lang="nl-NL" dirty="0" err="1" smtClean="0"/>
              <a:t>scale</a:t>
            </a:r>
            <a:r>
              <a:rPr lang="nl-NL" dirty="0" smtClean="0"/>
              <a:t> 0-11)</a:t>
            </a:r>
          </a:p>
          <a:p>
            <a:pPr>
              <a:buClr>
                <a:schemeClr val="tx1"/>
              </a:buClr>
            </a:pPr>
            <a:r>
              <a:rPr lang="nl-NL" dirty="0" err="1" smtClean="0"/>
              <a:t>Intrinsic</a:t>
            </a:r>
            <a:r>
              <a:rPr lang="nl-NL" dirty="0" smtClean="0"/>
              <a:t> </a:t>
            </a:r>
            <a:r>
              <a:rPr lang="nl-NL" dirty="0" err="1" smtClean="0"/>
              <a:t>load</a:t>
            </a:r>
            <a:r>
              <a:rPr lang="nl-NL" dirty="0" smtClean="0"/>
              <a:t> ‘</a:t>
            </a:r>
            <a:r>
              <a:rPr lang="nl-NL" i="1" dirty="0" smtClean="0"/>
              <a:t>the content of the game/cases was </a:t>
            </a:r>
            <a:r>
              <a:rPr lang="nl-NL" i="1" dirty="0" err="1" smtClean="0"/>
              <a:t>very</a:t>
            </a:r>
            <a:r>
              <a:rPr lang="nl-NL" i="1" dirty="0" smtClean="0"/>
              <a:t> complex</a:t>
            </a:r>
            <a:r>
              <a:rPr lang="nl-NL" sz="1600" dirty="0" smtClean="0"/>
              <a:t>’  (3 items)</a:t>
            </a:r>
          </a:p>
          <a:p>
            <a:pPr>
              <a:buClr>
                <a:schemeClr val="tx1"/>
              </a:buClr>
            </a:pPr>
            <a:r>
              <a:rPr lang="nl-NL" dirty="0" smtClean="0"/>
              <a:t>Extraneus </a:t>
            </a:r>
            <a:r>
              <a:rPr lang="nl-NL" dirty="0" err="1" smtClean="0"/>
              <a:t>load</a:t>
            </a:r>
            <a:r>
              <a:rPr lang="nl-NL" dirty="0" smtClean="0"/>
              <a:t> ‘</a:t>
            </a:r>
            <a:r>
              <a:rPr lang="nl-NL" i="1" dirty="0" smtClean="0"/>
              <a:t>the </a:t>
            </a:r>
            <a:r>
              <a:rPr lang="nl-NL" i="1" dirty="0" err="1" smtClean="0"/>
              <a:t>explanations</a:t>
            </a:r>
            <a:r>
              <a:rPr lang="nl-NL" i="1" dirty="0" smtClean="0"/>
              <a:t> </a:t>
            </a:r>
            <a:r>
              <a:rPr lang="nl-NL" i="1" dirty="0" err="1" smtClean="0"/>
              <a:t>were</a:t>
            </a:r>
            <a:r>
              <a:rPr lang="nl-NL" i="1" dirty="0" smtClean="0"/>
              <a:t> </a:t>
            </a:r>
            <a:r>
              <a:rPr lang="nl-NL" i="1" dirty="0" err="1" smtClean="0"/>
              <a:t>very</a:t>
            </a:r>
            <a:r>
              <a:rPr lang="nl-NL" i="1" dirty="0" smtClean="0"/>
              <a:t> </a:t>
            </a:r>
            <a:r>
              <a:rPr lang="nl-NL" i="1" dirty="0" err="1" smtClean="0"/>
              <a:t>unclear</a:t>
            </a:r>
            <a:r>
              <a:rPr lang="nl-NL" dirty="0" smtClean="0"/>
              <a:t>’ </a:t>
            </a:r>
            <a:r>
              <a:rPr lang="nl-NL" sz="1600" dirty="0" smtClean="0"/>
              <a:t>(3 items)</a:t>
            </a:r>
          </a:p>
          <a:p>
            <a:pPr>
              <a:buClr>
                <a:schemeClr val="tx1"/>
              </a:buClr>
            </a:pPr>
            <a:r>
              <a:rPr lang="nl-NL" dirty="0" err="1" smtClean="0"/>
              <a:t>Germane</a:t>
            </a:r>
            <a:r>
              <a:rPr lang="nl-NL" dirty="0" smtClean="0"/>
              <a:t> </a:t>
            </a:r>
            <a:r>
              <a:rPr lang="nl-NL" dirty="0" err="1" smtClean="0"/>
              <a:t>load</a:t>
            </a:r>
            <a:r>
              <a:rPr lang="nl-NL" dirty="0" smtClean="0"/>
              <a:t> ‘</a:t>
            </a:r>
            <a:r>
              <a:rPr lang="nl-NL" i="1" dirty="0" smtClean="0"/>
              <a:t>the game/cases </a:t>
            </a:r>
            <a:r>
              <a:rPr lang="nl-NL" i="1" dirty="0" err="1" smtClean="0"/>
              <a:t>really</a:t>
            </a:r>
            <a:r>
              <a:rPr lang="nl-NL" i="1" dirty="0" smtClean="0"/>
              <a:t> </a:t>
            </a:r>
            <a:r>
              <a:rPr lang="nl-NL" i="1" dirty="0" err="1" smtClean="0"/>
              <a:t>enhanced</a:t>
            </a:r>
            <a:r>
              <a:rPr lang="nl-NL" i="1" dirty="0" smtClean="0"/>
              <a:t> </a:t>
            </a:r>
            <a:r>
              <a:rPr lang="nl-NL" i="1" dirty="0" err="1" smtClean="0"/>
              <a:t>my</a:t>
            </a:r>
            <a:r>
              <a:rPr lang="nl-NL" i="1" dirty="0" smtClean="0"/>
              <a:t> </a:t>
            </a:r>
            <a:r>
              <a:rPr lang="nl-NL" i="1" dirty="0" err="1" smtClean="0"/>
              <a:t>understanding</a:t>
            </a:r>
            <a:r>
              <a:rPr lang="nl-NL" dirty="0" smtClean="0"/>
              <a:t>’ </a:t>
            </a:r>
            <a:r>
              <a:rPr lang="nl-NL" sz="1600" dirty="0" smtClean="0"/>
              <a:t>(4 items)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b="1" dirty="0" smtClean="0"/>
          </a:p>
          <a:p>
            <a:pPr>
              <a:buNone/>
            </a:pPr>
            <a:r>
              <a:rPr lang="nl-NL" b="1" dirty="0" err="1" smtClean="0"/>
              <a:t>Motivation</a:t>
            </a:r>
            <a:r>
              <a:rPr lang="nl-NL" b="1" dirty="0" smtClean="0"/>
              <a:t> </a:t>
            </a:r>
            <a:r>
              <a:rPr lang="nl-NL" dirty="0" smtClean="0"/>
              <a:t>(9 items, </a:t>
            </a:r>
            <a:r>
              <a:rPr lang="nl-NL" dirty="0" err="1" smtClean="0"/>
              <a:t>scale</a:t>
            </a:r>
            <a:r>
              <a:rPr lang="nl-NL" dirty="0" smtClean="0"/>
              <a:t> 1-5)</a:t>
            </a:r>
          </a:p>
          <a:p>
            <a:pPr>
              <a:buClr>
                <a:schemeClr val="tx1"/>
              </a:buClr>
            </a:pPr>
            <a:r>
              <a:rPr lang="nl-NL" dirty="0" smtClean="0"/>
              <a:t>Engagement  ‘</a:t>
            </a:r>
            <a:r>
              <a:rPr lang="nl-NL" i="1" dirty="0" err="1" smtClean="0"/>
              <a:t>it</a:t>
            </a:r>
            <a:r>
              <a:rPr lang="nl-NL" i="1" dirty="0" smtClean="0"/>
              <a:t> was </a:t>
            </a:r>
            <a:r>
              <a:rPr lang="nl-NL" i="1" dirty="0" err="1" smtClean="0"/>
              <a:t>fun</a:t>
            </a:r>
            <a:r>
              <a:rPr lang="nl-NL" i="1" dirty="0" smtClean="0"/>
              <a:t> to </a:t>
            </a:r>
            <a:r>
              <a:rPr lang="nl-NL" i="1" dirty="0" err="1" smtClean="0"/>
              <a:t>work</a:t>
            </a:r>
            <a:r>
              <a:rPr lang="nl-NL" i="1" dirty="0" smtClean="0"/>
              <a:t> </a:t>
            </a:r>
            <a:r>
              <a:rPr lang="nl-NL" i="1" dirty="0" err="1" smtClean="0"/>
              <a:t>through</a:t>
            </a:r>
            <a:r>
              <a:rPr lang="nl-NL" i="1" dirty="0" smtClean="0"/>
              <a:t> the </a:t>
            </a:r>
            <a:r>
              <a:rPr lang="nl-NL" i="1" dirty="0" err="1" smtClean="0"/>
              <a:t>material</a:t>
            </a:r>
            <a:r>
              <a:rPr lang="nl-NL" dirty="0" smtClean="0"/>
              <a:t>’ </a:t>
            </a:r>
            <a:r>
              <a:rPr lang="nl-NL" sz="1600" dirty="0" smtClean="0"/>
              <a:t>(6 items)</a:t>
            </a:r>
          </a:p>
          <a:p>
            <a:pPr>
              <a:buClr>
                <a:schemeClr val="tx1"/>
              </a:buClr>
            </a:pPr>
            <a:r>
              <a:rPr lang="nl-NL" dirty="0" smtClean="0"/>
              <a:t>Feedback ‘</a:t>
            </a:r>
            <a:r>
              <a:rPr lang="nl-NL" i="1" dirty="0" err="1" smtClean="0"/>
              <a:t>during</a:t>
            </a:r>
            <a:r>
              <a:rPr lang="nl-NL" i="1" dirty="0" smtClean="0"/>
              <a:t> </a:t>
            </a:r>
            <a:r>
              <a:rPr lang="nl-NL" i="1" dirty="0" err="1" smtClean="0"/>
              <a:t>learning</a:t>
            </a:r>
            <a:r>
              <a:rPr lang="nl-NL" i="1" dirty="0" smtClean="0"/>
              <a:t>, I </a:t>
            </a:r>
            <a:r>
              <a:rPr lang="nl-NL" i="1" dirty="0" err="1" smtClean="0"/>
              <a:t>could</a:t>
            </a:r>
            <a:r>
              <a:rPr lang="nl-NL" i="1" dirty="0" smtClean="0"/>
              <a:t> </a:t>
            </a:r>
            <a:r>
              <a:rPr lang="nl-NL" i="1" dirty="0" err="1" smtClean="0"/>
              <a:t>tell</a:t>
            </a:r>
            <a:r>
              <a:rPr lang="nl-NL" i="1" dirty="0" smtClean="0"/>
              <a:t> </a:t>
            </a:r>
            <a:r>
              <a:rPr lang="nl-NL" i="1" dirty="0" err="1" smtClean="0"/>
              <a:t>whether</a:t>
            </a:r>
            <a:r>
              <a:rPr lang="nl-NL" i="1" dirty="0" smtClean="0"/>
              <a:t> I was </a:t>
            </a:r>
            <a:r>
              <a:rPr lang="nl-NL" i="1" dirty="0" err="1" smtClean="0"/>
              <a:t>doing</a:t>
            </a:r>
            <a:r>
              <a:rPr lang="nl-NL" i="1" dirty="0" smtClean="0"/>
              <a:t> </a:t>
            </a:r>
            <a:r>
              <a:rPr lang="nl-NL" i="1" dirty="0" err="1" smtClean="0"/>
              <a:t>well</a:t>
            </a:r>
            <a:r>
              <a:rPr lang="nl-NL" dirty="0" smtClean="0"/>
              <a:t>’  </a:t>
            </a:r>
            <a:r>
              <a:rPr lang="nl-NL" sz="1600" dirty="0" smtClean="0"/>
              <a:t>(3 items</a:t>
            </a:r>
            <a:r>
              <a:rPr lang="nl-NL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Results</a:t>
            </a:r>
            <a:r>
              <a:rPr lang="en-US" dirty="0" smtClean="0"/>
              <a:t>  (n= 61)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1124744"/>
            <a:ext cx="8839200" cy="5276056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/>
              <a:t>No differences between groups in age, clinical experience, GPA bachelor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</a:pPr>
            <a:r>
              <a:rPr lang="en-US" dirty="0" smtClean="0"/>
              <a:t>No differences in knowledge scores between groups (M= 20, SD=3.7)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9011962"/>
              </p:ext>
            </p:extLst>
          </p:nvPr>
        </p:nvGraphicFramePr>
        <p:xfrm>
          <a:off x="467544" y="2204864"/>
          <a:ext cx="799288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5383"/>
                <a:gridCol w="1495525"/>
                <a:gridCol w="2023357"/>
                <a:gridCol w="940044"/>
                <a:gridCol w="1598578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Self-reported learning time in minutes, mean (SD)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Logged game 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E-module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Game or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 </a:t>
                      </a:r>
                      <a:r>
                        <a:rPr lang="en-US" sz="1400" dirty="0" smtClean="0"/>
                        <a:t>(78)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Game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146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95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83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(54)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Cases 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177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dirty="0" smtClean="0"/>
                        <a:t>70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5652120" y="3140968"/>
            <a:ext cx="1224136" cy="12241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1" u="none" strike="noStrike" cap="none" normalizeH="0" baseline="0" smtClean="0">
              <a:ln>
                <a:noFill/>
              </a:ln>
              <a:solidFill>
                <a:srgbClr val="0D1F7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71550" y="231775"/>
            <a:ext cx="719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tx1"/>
                </a:solidFill>
              </a:rPr>
              <a:t>Clinical skills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" name="Groep 6"/>
          <p:cNvGrpSpPr/>
          <p:nvPr/>
        </p:nvGrpSpPr>
        <p:grpSpPr>
          <a:xfrm>
            <a:off x="981076" y="1651000"/>
            <a:ext cx="6867524" cy="4581525"/>
            <a:chOff x="1369604" y="1605231"/>
            <a:chExt cx="6408982" cy="4464496"/>
          </a:xfrm>
        </p:grpSpPr>
        <p:graphicFrame>
          <p:nvGraphicFramePr>
            <p:cNvPr id="6" name="Grafiek 5"/>
            <p:cNvGraphicFramePr/>
            <p:nvPr>
              <p:extLst>
                <p:ext uri="{D42A27DB-BD31-4B8C-83A1-F6EECF244321}">
                  <p14:modId xmlns:p14="http://schemas.microsoft.com/office/powerpoint/2010/main" xmlns="" val="319882342"/>
                </p:ext>
              </p:extLst>
            </p:nvPr>
          </p:nvGraphicFramePr>
          <p:xfrm>
            <a:off x="1369604" y="1605231"/>
            <a:ext cx="6408712" cy="44644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kstvak 3"/>
            <p:cNvSpPr txBox="1"/>
            <p:nvPr/>
          </p:nvSpPr>
          <p:spPr>
            <a:xfrm rot="10800000" flipV="1">
              <a:off x="7087443" y="1638042"/>
              <a:ext cx="691143" cy="2699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i="0" dirty="0" smtClean="0">
                  <a:solidFill>
                    <a:schemeClr val="bg2"/>
                  </a:solidFill>
                  <a:latin typeface="+mn-lt"/>
                </a:rPr>
                <a:t>N=61</a:t>
              </a:r>
              <a:endParaRPr lang="en-US" sz="1200" i="0" dirty="0">
                <a:solidFill>
                  <a:schemeClr val="bg2"/>
                </a:solidFill>
                <a:latin typeface="+mn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2313440" y="2611088"/>
            <a:ext cx="0" cy="43204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339752" y="2708920"/>
            <a:ext cx="0" cy="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588224" y="2492896"/>
            <a:ext cx="0" cy="43204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427984" y="2672443"/>
            <a:ext cx="0" cy="500536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Overview</a:t>
            </a:r>
            <a:endParaRPr lang="en-US" sz="28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Why serious games in University Education?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What the research says on the effectiveness of games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Results PhD study: effects of games on performance and motivation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Conclusions and future directions for game design and research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843787" cy="609600"/>
          </a:xfrm>
        </p:spPr>
        <p:txBody>
          <a:bodyPr/>
          <a:lstStyle/>
          <a:p>
            <a:r>
              <a:rPr lang="en-US" dirty="0" smtClean="0"/>
              <a:t>Cognitive load for game-based and text-based cases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220072" y="1219200"/>
            <a:ext cx="3816424" cy="5181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ijdelijke aanduiding voor illustratie 4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xmlns="" val="2785178822"/>
              </p:ext>
            </p:extLst>
          </p:nvPr>
        </p:nvGraphicFramePr>
        <p:xfrm>
          <a:off x="395536" y="1313384"/>
          <a:ext cx="76328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36296" y="141277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0" dirty="0" smtClean="0">
                <a:solidFill>
                  <a:schemeClr val="bg2"/>
                </a:solidFill>
              </a:rPr>
              <a:t>N=54</a:t>
            </a:r>
            <a:endParaRPr lang="nl-NL" sz="12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xmlns="" val="2175554905"/>
              </p:ext>
            </p:extLst>
          </p:nvPr>
        </p:nvGraphicFramePr>
        <p:xfrm>
          <a:off x="467544" y="1124744"/>
          <a:ext cx="80648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6732240" y="458112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  Game vs cases+ control</a:t>
            </a:r>
          </a:p>
          <a:p>
            <a:r>
              <a:rPr lang="en-US" sz="1000" dirty="0" smtClean="0"/>
              <a:t>** Game vs. control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1196752"/>
            <a:ext cx="756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0" dirty="0" smtClean="0">
                <a:solidFill>
                  <a:schemeClr val="bg2"/>
                </a:solidFill>
              </a:rPr>
              <a:t>N=59</a:t>
            </a:r>
            <a:endParaRPr lang="nl-NL" sz="1200" i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459904"/>
          </a:xfrm>
        </p:spPr>
        <p:txBody>
          <a:bodyPr/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052736"/>
            <a:ext cx="9001000" cy="539762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For initial skills acquisition, an e-module with a video demonstration is a powerful instructional format.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Novice students do not profit from working on additional open cases, which appeared to be too complex, but nonetheless challenged them to study </a:t>
            </a:r>
            <a:r>
              <a:rPr lang="en-GB" sz="1800" dirty="0" smtClean="0"/>
              <a:t>longer.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High </a:t>
            </a:r>
            <a:r>
              <a:rPr lang="en-GB" dirty="0"/>
              <a:t>fidelity </a:t>
            </a:r>
            <a:r>
              <a:rPr lang="en-GB" dirty="0" smtClean="0"/>
              <a:t>game-based cases enhance </a:t>
            </a:r>
            <a:r>
              <a:rPr lang="en-GB" dirty="0"/>
              <a:t>motivation and </a:t>
            </a:r>
            <a:r>
              <a:rPr lang="en-GB" dirty="0" smtClean="0"/>
              <a:t>cognitive </a:t>
            </a:r>
            <a:r>
              <a:rPr lang="en-GB" dirty="0"/>
              <a:t>effort, but </a:t>
            </a:r>
            <a:r>
              <a:rPr lang="en-GB" dirty="0" smtClean="0"/>
              <a:t>also increases complexity and may </a:t>
            </a:r>
            <a:r>
              <a:rPr lang="en-GB" dirty="0"/>
              <a:t>impede learning for novices.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 The same </a:t>
            </a:r>
            <a:r>
              <a:rPr lang="en-GB" dirty="0" smtClean="0"/>
              <a:t>game improved </a:t>
            </a:r>
            <a:r>
              <a:rPr lang="en-GB" dirty="0" smtClean="0"/>
              <a:t>clinical skills among </a:t>
            </a:r>
            <a:r>
              <a:rPr lang="en-GB" dirty="0" smtClean="0"/>
              <a:t>residents in an engaging way, </a:t>
            </a:r>
            <a:r>
              <a:rPr lang="en-GB" dirty="0" smtClean="0"/>
              <a:t>with limited self-study time.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GB" dirty="0" smtClean="0"/>
              <a:t>‘</a:t>
            </a:r>
            <a:r>
              <a:rPr lang="en-GB" u="sng" dirty="0" smtClean="0"/>
              <a:t>Expertise-reversal effect</a:t>
            </a:r>
            <a:r>
              <a:rPr lang="en-GB" dirty="0" smtClean="0"/>
              <a:t>’:</a:t>
            </a:r>
            <a:br>
              <a:rPr lang="en-GB" dirty="0" smtClean="0"/>
            </a:br>
            <a:r>
              <a:rPr lang="en-GB" dirty="0" smtClean="0"/>
              <a:t>a rich learning environment may benefit experts, but is counter-productive for novice learners (interaction prior </a:t>
            </a:r>
            <a:r>
              <a:rPr lang="en-GB" dirty="0" smtClean="0"/>
              <a:t>knowledge </a:t>
            </a:r>
            <a:r>
              <a:rPr lang="en-GB" dirty="0" smtClean="0"/>
              <a:t>- complexity of formats)</a:t>
            </a:r>
            <a:endParaRPr lang="en-GB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Conclusions- game design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19200"/>
            <a:ext cx="8784976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Case complexity and fidelity in serious games should be well aligned with students’ proficiency level.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Case complexity may be reduced by offering guidance (worked cases,  hints). </a:t>
            </a:r>
            <a:br>
              <a:rPr lang="en-US" dirty="0" smtClean="0"/>
            </a:br>
            <a:endParaRPr lang="en-US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Exercising with cases with a range of task difficulty and clinical variation have proven to be effective for skills training with simulation programs.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r>
              <a:rPr lang="en-US" sz="1200" dirty="0" err="1" smtClean="0"/>
              <a:t>Issenberg</a:t>
            </a:r>
            <a:r>
              <a:rPr lang="en-US" sz="1200" dirty="0" smtClean="0"/>
              <a:t> et al, Features and uses of high-fidelity medical simulations that lead to effective learning: BEME </a:t>
            </a:r>
            <a:r>
              <a:rPr lang="en-US" sz="1200" dirty="0" err="1" smtClean="0"/>
              <a:t>syst</a:t>
            </a:r>
            <a:r>
              <a:rPr lang="en-US" sz="1200" dirty="0" smtClean="0"/>
              <a:t>, review, 2005</a:t>
            </a:r>
          </a:p>
          <a:p>
            <a:pPr>
              <a:buClr>
                <a:schemeClr val="tx1"/>
              </a:buClr>
              <a:buNone/>
            </a:pPr>
            <a:r>
              <a:rPr lang="en-US" sz="1200" dirty="0" smtClean="0"/>
              <a:t>Cook et al, Comparative effectiveness in instructional design features in simulation-based education: a systematic review , 2013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directions</a:t>
            </a:r>
            <a:r>
              <a:rPr lang="nl-NL" dirty="0" smtClean="0"/>
              <a:t> for game research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59688" cy="5181600"/>
          </a:xfrm>
        </p:spPr>
        <p:txBody>
          <a:bodyPr/>
          <a:lstStyle/>
          <a:p>
            <a:pPr>
              <a:buClr>
                <a:schemeClr val="tx1"/>
              </a:buClr>
              <a:buNone/>
            </a:pPr>
            <a:r>
              <a:rPr lang="en-GB" dirty="0" smtClean="0"/>
              <a:t>Design based research is needed on: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The </a:t>
            </a:r>
            <a:r>
              <a:rPr lang="en-GB" dirty="0"/>
              <a:t>relation between case-complexity, case-fidelity, motivation and skills development</a:t>
            </a:r>
            <a:r>
              <a:rPr lang="en-GB" dirty="0" smtClean="0"/>
              <a:t>. How to facilitate optimal and engaged learning? (‘flow’)</a:t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 </a:t>
            </a:r>
            <a:r>
              <a:rPr lang="en-GB" dirty="0" smtClean="0"/>
              <a:t>Which design-features improve a game’s effectiveness for performance improvement? (forms of feedback, debriefing)</a:t>
            </a:r>
            <a:br>
              <a:rPr lang="en-GB" dirty="0" smtClean="0"/>
            </a:br>
            <a:endParaRPr lang="en-GB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GB" dirty="0" smtClean="0"/>
              <a:t>How should multi-player games to develop communication skills be designed? (critical design features)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 </a:t>
            </a:r>
            <a:endParaRPr lang="en-GB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86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215187" cy="115212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 for your </a:t>
            </a:r>
            <a:r>
              <a:rPr lang="en-US" dirty="0" smtClean="0"/>
              <a:t>attention!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4800" y="3933056"/>
            <a:ext cx="8534400" cy="2467744"/>
          </a:xfrm>
        </p:spPr>
        <p:txBody>
          <a:bodyPr/>
          <a:lstStyle/>
          <a:p>
            <a:r>
              <a:rPr lang="en-US" dirty="0" smtClean="0"/>
              <a:t>Contact information</a:t>
            </a:r>
          </a:p>
          <a:p>
            <a:r>
              <a:rPr lang="en-US" dirty="0" smtClean="0">
                <a:hlinkClick r:id="rId2"/>
              </a:rPr>
              <a:t>m.dankbaar@erasmusmc.nl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Mary Dankbaar</a:t>
            </a:r>
          </a:p>
          <a:p>
            <a:r>
              <a:rPr lang="en-US" dirty="0" smtClean="0"/>
              <a:t>Erasmus MC University Medical Center Rotterdam</a:t>
            </a:r>
            <a:endParaRPr lang="en-US" dirty="0"/>
          </a:p>
        </p:txBody>
      </p:sp>
      <p:pic>
        <p:nvPicPr>
          <p:cNvPr id="32770" name="Picture 2" descr="F:\mary\Erasmus MC\Presentaties\illustraties\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95300"/>
            <a:ext cx="2503832" cy="21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459904"/>
          </a:xfrm>
        </p:spPr>
        <p:txBody>
          <a:bodyPr/>
          <a:lstStyle/>
          <a:p>
            <a:r>
              <a:rPr lang="nl-NL" b="1" dirty="0" err="1" smtClean="0">
                <a:latin typeface="Verdana" pitchFamily="34" charset="0"/>
                <a:cs typeface="Verdana" pitchFamily="34" charset="0"/>
              </a:rPr>
              <a:t>Why</a:t>
            </a:r>
            <a:r>
              <a:rPr lang="nl-NL" b="1" dirty="0" smtClean="0">
                <a:latin typeface="Verdana" pitchFamily="34" charset="0"/>
                <a:cs typeface="Verdana" pitchFamily="34" charset="0"/>
              </a:rPr>
              <a:t> Serious Games?</a:t>
            </a:r>
            <a:endParaRPr lang="nl-NL" dirty="0" smtClean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56926">
            <a:off x="-6084" y="1181136"/>
            <a:ext cx="2298606" cy="131723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2"/>
          <p:cNvSpPr txBox="1">
            <a:spLocks/>
          </p:cNvSpPr>
          <p:nvPr/>
        </p:nvSpPr>
        <p:spPr>
          <a:xfrm>
            <a:off x="107504" y="2996952"/>
            <a:ext cx="2376264" cy="7826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Air Medic Sky 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 safety</a:t>
            </a:r>
            <a:endParaRPr lang="en-US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620688"/>
            <a:ext cx="2029792" cy="167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el 2"/>
          <p:cNvSpPr txBox="1">
            <a:spLocks/>
          </p:cNvSpPr>
          <p:nvPr/>
        </p:nvSpPr>
        <p:spPr>
          <a:xfrm>
            <a:off x="4932040" y="2464694"/>
            <a:ext cx="2195488" cy="6762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Underground Laparoscopic skills</a:t>
            </a:r>
            <a:endParaRPr lang="en-US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2685815" y="3140969"/>
            <a:ext cx="242197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ABCDEsim</a:t>
            </a:r>
            <a:endParaRPr lang="en-US" sz="1200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Acute care skills </a:t>
            </a:r>
            <a:endParaRPr lang="en-US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483768" y="1554122"/>
            <a:ext cx="2421979" cy="1518601"/>
          </a:xfrm>
        </p:spPr>
      </p:pic>
      <p:sp>
        <p:nvSpPr>
          <p:cNvPr id="11" name="Rechthoek 10"/>
          <p:cNvSpPr/>
          <p:nvPr/>
        </p:nvSpPr>
        <p:spPr>
          <a:xfrm>
            <a:off x="277813" y="6188075"/>
            <a:ext cx="2638425" cy="55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kstvak 12"/>
          <p:cNvSpPr txBox="1"/>
          <p:nvPr/>
        </p:nvSpPr>
        <p:spPr>
          <a:xfrm>
            <a:off x="323528" y="4077072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i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i="0" dirty="0" smtClean="0">
                <a:solidFill>
                  <a:schemeClr val="tx1"/>
                </a:solidFill>
              </a:rPr>
              <a:t> Involvement in a </a:t>
            </a:r>
            <a:r>
              <a:rPr lang="en-US" i="0" dirty="0" smtClean="0">
                <a:solidFill>
                  <a:schemeClr val="tx1"/>
                </a:solidFill>
              </a:rPr>
              <a:t>story-line with rules and principles</a:t>
            </a:r>
            <a:endParaRPr lang="en-US" i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i="0" dirty="0" smtClean="0">
                <a:solidFill>
                  <a:schemeClr val="tx1"/>
                </a:solidFill>
              </a:rPr>
              <a:t> Experiential learning with challenging tasks (learning goals)</a:t>
            </a:r>
          </a:p>
          <a:p>
            <a:pPr>
              <a:buFont typeface="Wingdings" pitchFamily="2" charset="2"/>
              <a:buChar char="v"/>
            </a:pPr>
            <a:r>
              <a:rPr lang="en-US" i="0" dirty="0" smtClean="0">
                <a:solidFill>
                  <a:schemeClr val="tx1"/>
                </a:solidFill>
              </a:rPr>
              <a:t> Immediate feedback (responsive characters, score,..)</a:t>
            </a:r>
          </a:p>
          <a:p>
            <a:pPr>
              <a:buFont typeface="Wingdings" pitchFamily="2" charset="2"/>
              <a:buChar char="v"/>
            </a:pPr>
            <a:endParaRPr lang="en-US" i="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i="0" dirty="0" smtClean="0">
                <a:solidFill>
                  <a:schemeClr val="tx1"/>
                </a:solidFill>
              </a:rPr>
              <a:t> Immersion and repeated play</a:t>
            </a:r>
          </a:p>
          <a:p>
            <a:pPr>
              <a:buFont typeface="Wingdings" pitchFamily="2" charset="2"/>
              <a:buChar char="Ø"/>
            </a:pPr>
            <a:r>
              <a:rPr lang="en-US" i="0" dirty="0" smtClean="0">
                <a:solidFill>
                  <a:schemeClr val="tx1"/>
                </a:solidFill>
              </a:rPr>
              <a:t> Active learning</a:t>
            </a:r>
          </a:p>
          <a:p>
            <a:pPr>
              <a:buFont typeface="Wingdings" pitchFamily="2" charset="2"/>
              <a:buChar char="Ø"/>
            </a:pPr>
            <a:r>
              <a:rPr lang="en-US" i="0" dirty="0" smtClean="0">
                <a:solidFill>
                  <a:schemeClr val="tx1"/>
                </a:solidFill>
              </a:rPr>
              <a:t> Scalability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12" name="Picture 3" descr="H:\Individuele Medewerkers\Joep\Onderwijs, Opleiding\Serious game\Presentaties\IAMSE2013\GeriatriX afbeelding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528" y="1484784"/>
            <a:ext cx="2016472" cy="134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7236296" y="2852936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GeriatrX</a:t>
            </a: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Clinical care for elderly patients</a:t>
            </a:r>
            <a:endParaRPr lang="en-US" sz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" name="Picture 2" descr="F:\mary\Erasmus MC\Presentaties\Synch Presentaties\illustraties\Games en Assessm\Immers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373216"/>
            <a:ext cx="14364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Statement  1- serious games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3068960"/>
            <a:ext cx="8534400" cy="2683768"/>
          </a:xfrm>
        </p:spPr>
        <p:txBody>
          <a:bodyPr/>
          <a:lstStyle/>
          <a:p>
            <a:r>
              <a:rPr lang="en-US" dirty="0" smtClean="0"/>
              <a:t>Serious games are </a:t>
            </a:r>
            <a:r>
              <a:rPr lang="en-US" dirty="0" smtClean="0"/>
              <a:t>superior learning </a:t>
            </a:r>
            <a:r>
              <a:rPr lang="en-US" dirty="0" smtClean="0"/>
              <a:t>format </a:t>
            </a:r>
            <a:r>
              <a:rPr lang="en-US" dirty="0" smtClean="0"/>
              <a:t>in terms of improvement </a:t>
            </a:r>
            <a:r>
              <a:rPr lang="en-US" dirty="0" smtClean="0"/>
              <a:t>of knowledge and skills</a:t>
            </a:r>
          </a:p>
          <a:p>
            <a:endParaRPr lang="en-US" dirty="0" smtClean="0"/>
          </a:p>
          <a:p>
            <a:r>
              <a:rPr lang="en-US" i="1" dirty="0" smtClean="0"/>
              <a:t>A. TRUE</a:t>
            </a:r>
          </a:p>
          <a:p>
            <a:r>
              <a:rPr lang="en-US" i="1" dirty="0" smtClean="0"/>
              <a:t>B. NOT TRUE</a:t>
            </a:r>
          </a:p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1985458" cy="134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40768"/>
            <a:ext cx="2160240" cy="13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340768"/>
            <a:ext cx="201491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F:\mary\Erasmus MC\Presentaties\Synch Presentaties\illustraties\Moocs-Video\AnionGap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340768"/>
            <a:ext cx="1962878" cy="1355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Statement 1 - feedback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219200"/>
            <a:ext cx="9036496" cy="537815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    Serious </a:t>
            </a:r>
            <a:r>
              <a:rPr lang="en-US" i="1" dirty="0" smtClean="0"/>
              <a:t>games are superior learning format in terms of improvement of knowledge and skills</a:t>
            </a:r>
          </a:p>
          <a:p>
            <a:endParaRPr lang="en-US" dirty="0" smtClean="0"/>
          </a:p>
          <a:p>
            <a:r>
              <a:rPr lang="en-US" i="1" dirty="0" smtClean="0"/>
              <a:t>NOT TRUE</a:t>
            </a:r>
          </a:p>
          <a:p>
            <a:endParaRPr lang="en-US" i="1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For </a:t>
            </a:r>
            <a:r>
              <a:rPr lang="en-US" dirty="0" smtClean="0"/>
              <a:t>knowledge acquisition there is in general very little added value in </a:t>
            </a:r>
            <a:r>
              <a:rPr lang="en-US" dirty="0" smtClean="0"/>
              <a:t>serious </a:t>
            </a:r>
            <a:r>
              <a:rPr lang="en-US" dirty="0" smtClean="0"/>
              <a:t>games. Other formats serve this purpose just as well, at lower costs. </a:t>
            </a:r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Games </a:t>
            </a:r>
            <a:r>
              <a:rPr lang="en-US" dirty="0" smtClean="0"/>
              <a:t>may support skills learning, provided certain conditions for instructional design are met. </a:t>
            </a:r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The effectiveness of an online program is mainly dependant on the didactic choices.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Dankbaar MEW, Comparative effectiveness of a serious game and e-module on patient safety knowledge and awareness,  2015</a:t>
            </a:r>
          </a:p>
          <a:p>
            <a:pPr>
              <a:buNone/>
            </a:pPr>
            <a:r>
              <a:rPr lang="en-US" sz="1200" dirty="0" smtClean="0"/>
              <a:t>Mayer RE, The Cambridge Handbook of Multimedia Learning. New York 2005</a:t>
            </a:r>
          </a:p>
          <a:p>
            <a:pPr>
              <a:buNone/>
            </a:pPr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Statement 2- </a:t>
            </a:r>
            <a:r>
              <a:rPr lang="en-US" sz="2800" dirty="0" smtClean="0"/>
              <a:t>Adapted Online </a:t>
            </a:r>
            <a:r>
              <a:rPr lang="en-US" sz="2800" dirty="0" smtClean="0"/>
              <a:t>Learning</a:t>
            </a:r>
            <a:endParaRPr lang="en-US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i="1" dirty="0" smtClean="0"/>
              <a:t>   Computer-driven adapted instruction, based on students’  learning styles improves the efficiency of learning</a:t>
            </a:r>
          </a:p>
          <a:p>
            <a:endParaRPr lang="en-US" sz="2400" i="1" dirty="0" smtClean="0"/>
          </a:p>
          <a:p>
            <a:r>
              <a:rPr lang="en-US" i="1" dirty="0" smtClean="0"/>
              <a:t>- TRUE</a:t>
            </a:r>
          </a:p>
          <a:p>
            <a:r>
              <a:rPr lang="en-US" i="1" dirty="0" smtClean="0"/>
              <a:t>- NOT TRUE</a:t>
            </a:r>
          </a:p>
          <a:p>
            <a:endParaRPr lang="en-US" sz="2400" i="1" dirty="0" smtClean="0"/>
          </a:p>
          <a:p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Statement 2- feedback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219200"/>
            <a:ext cx="8856984" cy="5181600"/>
          </a:xfrm>
        </p:spPr>
        <p:txBody>
          <a:bodyPr/>
          <a:lstStyle/>
          <a:p>
            <a:r>
              <a:rPr lang="en-US" i="1" dirty="0" smtClean="0"/>
              <a:t>Computer-driven adapted instruction, based on students’ learning styles improves the efficiency of learning</a:t>
            </a:r>
          </a:p>
          <a:p>
            <a:endParaRPr lang="en-US" dirty="0" smtClean="0"/>
          </a:p>
          <a:p>
            <a:r>
              <a:rPr lang="en-US" dirty="0" smtClean="0"/>
              <a:t>NOT TRUE</a:t>
            </a:r>
          </a:p>
          <a:p>
            <a:endParaRPr lang="en-US" dirty="0" smtClean="0"/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There is no solid evidence learning styles exist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Methods for assessing learning styles lack validity evidence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No proof that adapting computer-driven instruction to these ‘styles’ works</a:t>
            </a:r>
          </a:p>
          <a:p>
            <a:pPr>
              <a:buClr>
                <a:schemeClr val="tx1"/>
              </a:buClr>
              <a:buFont typeface="Courier New" pitchFamily="49" charset="0"/>
              <a:buChar char="o"/>
            </a:pPr>
            <a:r>
              <a:rPr lang="en-US" dirty="0" smtClean="0"/>
              <a:t>Positive effect of strong instructional methods for learning dominates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r>
              <a:rPr lang="en-US" sz="1200" dirty="0" smtClean="0"/>
              <a:t>Cook DA, Revisiting cognitive and learning styles in computer-assisted instruction: not so useful after all, Ac. Medicine,vol.87,‘12.</a:t>
            </a:r>
          </a:p>
          <a:p>
            <a:pPr>
              <a:buClr>
                <a:schemeClr val="tx1"/>
              </a:buClr>
              <a:buNone/>
            </a:pPr>
            <a:r>
              <a:rPr lang="en-US" sz="1200" dirty="0" err="1" smtClean="0"/>
              <a:t>Kirschner</a:t>
            </a:r>
            <a:r>
              <a:rPr lang="en-US" sz="1200" dirty="0" smtClean="0"/>
              <a:t> P, van </a:t>
            </a:r>
            <a:r>
              <a:rPr lang="en-US" sz="1200" dirty="0" err="1" smtClean="0"/>
              <a:t>Merrienboer</a:t>
            </a:r>
            <a:r>
              <a:rPr lang="en-US" sz="1200" dirty="0" smtClean="0"/>
              <a:t> J, Do learners really know best? Urban legends in Education, Educ. Psychologist, vol. 48(3), ‘13.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600" dirty="0" smtClean="0"/>
              <a:t>Research </a:t>
            </a:r>
            <a:r>
              <a:rPr lang="nl-NL" sz="2600" dirty="0" err="1" smtClean="0"/>
              <a:t>on</a:t>
            </a:r>
            <a:r>
              <a:rPr lang="nl-NL" sz="2600" dirty="0" smtClean="0"/>
              <a:t> </a:t>
            </a:r>
            <a:r>
              <a:rPr lang="nl-NL" sz="2600" dirty="0" err="1" smtClean="0"/>
              <a:t>effectiveness</a:t>
            </a:r>
            <a:r>
              <a:rPr lang="nl-NL" sz="2600" dirty="0" smtClean="0"/>
              <a:t> of serious games</a:t>
            </a:r>
            <a:endParaRPr lang="nl-NL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59688" cy="5181600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Effectiveness of </a:t>
            </a:r>
            <a:r>
              <a:rPr lang="en-US" u="sng" dirty="0" smtClean="0"/>
              <a:t>serious games </a:t>
            </a:r>
            <a:r>
              <a:rPr lang="en-US" dirty="0" smtClean="0"/>
              <a:t>was not supported in systematic review studies. Although some research indicates a positive effect; in general studies show mixed and ambiguous results. </a:t>
            </a:r>
            <a:br>
              <a:rPr lang="en-US" dirty="0" smtClean="0"/>
            </a:br>
            <a:r>
              <a:rPr lang="en-US" sz="1200" dirty="0" smtClean="0"/>
              <a:t> (Vogel et al 2006, Tennyson &amp; </a:t>
            </a:r>
            <a:r>
              <a:rPr lang="en-US" sz="1200" dirty="0" err="1" smtClean="0"/>
              <a:t>Jorzack</a:t>
            </a:r>
            <a:r>
              <a:rPr lang="en-US" sz="1200" dirty="0" smtClean="0"/>
              <a:t> 2008, </a:t>
            </a:r>
            <a:r>
              <a:rPr lang="en-US" sz="1200" dirty="0" err="1" smtClean="0"/>
              <a:t>Akl</a:t>
            </a:r>
            <a:r>
              <a:rPr lang="en-US" sz="1200" dirty="0" smtClean="0"/>
              <a:t> et al 2010, </a:t>
            </a:r>
            <a:r>
              <a:rPr lang="en-US" sz="1200" dirty="0" err="1" smtClean="0"/>
              <a:t>Sitzmann</a:t>
            </a:r>
            <a:r>
              <a:rPr lang="en-US" sz="1200" dirty="0" smtClean="0"/>
              <a:t> 2011, </a:t>
            </a:r>
            <a:r>
              <a:rPr lang="en-US" sz="1200" dirty="0" err="1" smtClean="0"/>
              <a:t>Connollly</a:t>
            </a:r>
            <a:r>
              <a:rPr lang="en-US" sz="1200" dirty="0" smtClean="0"/>
              <a:t> et al 2012, </a:t>
            </a:r>
            <a:r>
              <a:rPr lang="en-US" sz="1200" dirty="0" err="1" smtClean="0"/>
              <a:t>Graafland</a:t>
            </a:r>
            <a:r>
              <a:rPr lang="en-US" sz="1200" dirty="0" smtClean="0"/>
              <a:t> et al 2012).</a:t>
            </a:r>
            <a:br>
              <a:rPr lang="en-US" sz="1200" dirty="0" smtClean="0"/>
            </a:br>
            <a:endParaRPr lang="en-US" sz="12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Games that train the same (psychomotor) skills that are needed in laparoscopic procedures, have shown to have a positive effect on laparoscopic procedures.</a:t>
            </a:r>
            <a:r>
              <a:rPr lang="en-US" sz="1100" dirty="0" smtClean="0"/>
              <a:t> </a:t>
            </a:r>
            <a:r>
              <a:rPr lang="en-US" sz="1200" dirty="0" smtClean="0"/>
              <a:t>(</a:t>
            </a:r>
            <a:r>
              <a:rPr lang="en-US" sz="1200" dirty="0" err="1" smtClean="0"/>
              <a:t>Schlickum</a:t>
            </a:r>
            <a:r>
              <a:rPr lang="en-US" sz="1200" dirty="0" smtClean="0"/>
              <a:t>, 2009). </a:t>
            </a:r>
            <a:br>
              <a:rPr lang="en-US" sz="1200" dirty="0" smtClean="0"/>
            </a:br>
            <a:endParaRPr lang="en-US" sz="12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Technology-enhanced </a:t>
            </a:r>
            <a:r>
              <a:rPr lang="en-US" u="sng" dirty="0" smtClean="0"/>
              <a:t>simulation programs</a:t>
            </a:r>
            <a:r>
              <a:rPr lang="en-US" dirty="0" smtClean="0"/>
              <a:t> in health education are associated with large effects for knowledge and skills in comparison with no intervention. </a:t>
            </a:r>
            <a:r>
              <a:rPr lang="en-US" sz="1200" dirty="0" smtClean="0"/>
              <a:t>(</a:t>
            </a:r>
            <a:r>
              <a:rPr lang="en-US" sz="1200" dirty="0" err="1" smtClean="0"/>
              <a:t>Issenberg</a:t>
            </a:r>
            <a:r>
              <a:rPr lang="en-US" sz="1200" dirty="0" smtClean="0"/>
              <a:t> et al, 2004, </a:t>
            </a:r>
            <a:r>
              <a:rPr lang="en-US" sz="1200" dirty="0" err="1" smtClean="0"/>
              <a:t>Mc.Gaghie</a:t>
            </a:r>
            <a:r>
              <a:rPr lang="en-US" sz="1200" dirty="0" smtClean="0"/>
              <a:t>, </a:t>
            </a:r>
            <a:r>
              <a:rPr lang="en-US" sz="1200" dirty="0" err="1" smtClean="0"/>
              <a:t>Issenberg</a:t>
            </a:r>
            <a:r>
              <a:rPr lang="en-US" sz="1200" dirty="0" smtClean="0"/>
              <a:t> et al 2010) . </a:t>
            </a:r>
            <a:br>
              <a:rPr lang="en-US" sz="12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 smtClean="0"/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en-US" dirty="0" smtClean="0"/>
              <a:t>More research is needed to assess the </a:t>
            </a:r>
            <a:r>
              <a:rPr lang="en-US" dirty="0" smtClean="0"/>
              <a:t>effectiveness </a:t>
            </a:r>
            <a:r>
              <a:rPr lang="en-US" dirty="0" smtClean="0"/>
              <a:t>and critical design </a:t>
            </a:r>
            <a:r>
              <a:rPr lang="en-US" dirty="0" smtClean="0"/>
              <a:t>features of </a:t>
            </a:r>
            <a:r>
              <a:rPr lang="en-US" dirty="0" smtClean="0"/>
              <a:t>serious </a:t>
            </a:r>
            <a:r>
              <a:rPr lang="en-US" dirty="0" smtClean="0"/>
              <a:t>games on performance and </a:t>
            </a:r>
            <a:r>
              <a:rPr lang="en-US" dirty="0" smtClean="0"/>
              <a:t>motivation.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200" dirty="0" smtClean="0"/>
          </a:p>
          <a:p>
            <a:r>
              <a:rPr lang="en-US" sz="1200" dirty="0" smtClean="0"/>
              <a:t> </a:t>
            </a:r>
            <a:br>
              <a:rPr lang="en-US" sz="1200" dirty="0" smtClean="0"/>
            </a:b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13" y="304800"/>
            <a:ext cx="7215187" cy="963960"/>
          </a:xfrm>
        </p:spPr>
        <p:txBody>
          <a:bodyPr/>
          <a:lstStyle/>
          <a:p>
            <a:r>
              <a:rPr lang="en-US" sz="2600" dirty="0" smtClean="0"/>
              <a:t>PhD study on the effects of serious games on performance and motivation</a:t>
            </a:r>
            <a:endParaRPr lang="en-US" sz="2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219200"/>
            <a:ext cx="9217024" cy="5181600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en-US" sz="1200" dirty="0" smtClean="0"/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					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				     abcde</a:t>
            </a:r>
            <a:r>
              <a:rPr lang="en-US" sz="1800" i="1" dirty="0" smtClean="0"/>
              <a:t>SIM </a:t>
            </a:r>
            <a:r>
              <a:rPr lang="en-US" sz="1800" dirty="0" smtClean="0"/>
              <a:t>game to train acute care skills for young 			     doctors, as a preparation for face-to-face training</a:t>
            </a:r>
          </a:p>
          <a:p>
            <a:pPr>
              <a:buClr>
                <a:schemeClr val="tx1"/>
              </a:buClr>
              <a:buNone/>
            </a:pPr>
            <a:endParaRPr lang="en-US" sz="1800" dirty="0" smtClean="0"/>
          </a:p>
          <a:p>
            <a:pPr>
              <a:buClr>
                <a:schemeClr val="tx1"/>
              </a:buClr>
              <a:buNone/>
            </a:pPr>
            <a:endParaRPr lang="en-US" sz="1800" dirty="0" smtClean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Research questions:</a:t>
            </a:r>
          </a:p>
          <a:p>
            <a:pPr marL="457200" indent="-457200">
              <a:buNone/>
            </a:pPr>
            <a:r>
              <a:rPr lang="en-US" dirty="0" smtClean="0"/>
              <a:t>1.a  Are young doctors, who use the game before a f2f training, better in clinical  emergency care skills than residents who did not use the game?</a:t>
            </a:r>
          </a:p>
          <a:p>
            <a:pPr marL="457200" indent="-457200">
              <a:buNone/>
            </a:pPr>
            <a:r>
              <a:rPr lang="en-US" dirty="0" smtClean="0"/>
              <a:t>1.b  Are they motivated to play the game?</a:t>
            </a:r>
            <a:br>
              <a:rPr lang="en-US" dirty="0" smtClean="0"/>
            </a:b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2.   Are cognitive skills and motivation of medical students more improved by adding a simulation game or text-based cases to an instructional e-module?</a:t>
            </a:r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  <a:p>
            <a:pPr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421979" cy="151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jabloon PP Engels dblauw">
  <a:themeElements>
    <a:clrScheme name="">
      <a:dk1>
        <a:srgbClr val="000000"/>
      </a:dk1>
      <a:lt1>
        <a:srgbClr val="FFFFFF"/>
      </a:lt1>
      <a:dk2>
        <a:srgbClr val="0C2074"/>
      </a:dk2>
      <a:lt2>
        <a:srgbClr val="7DCFE2"/>
      </a:lt2>
      <a:accent1>
        <a:srgbClr val="4B78B5"/>
      </a:accent1>
      <a:accent2>
        <a:srgbClr val="E0DC24"/>
      </a:accent2>
      <a:accent3>
        <a:srgbClr val="AAABBC"/>
      </a:accent3>
      <a:accent4>
        <a:srgbClr val="DADADA"/>
      </a:accent4>
      <a:accent5>
        <a:srgbClr val="B1BED7"/>
      </a:accent5>
      <a:accent6>
        <a:srgbClr val="CBC720"/>
      </a:accent6>
      <a:hlink>
        <a:srgbClr val="1CB01C"/>
      </a:hlink>
      <a:folHlink>
        <a:srgbClr val="DC2424"/>
      </a:folHlink>
    </a:clrScheme>
    <a:fontScheme name="sjabloon PP Engels dblau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000" b="0" i="1" u="none" strike="noStrike" cap="none" normalizeH="0" baseline="0" smtClean="0">
            <a:ln>
              <a:noFill/>
            </a:ln>
            <a:solidFill>
              <a:srgbClr val="0D1F7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jabloon PP Engels dblau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P Engels dblau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P Engels dblau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P Engels dblau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P Engels dblau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 PP Engels dblau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 PP Engels dblau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8118</TotalTime>
  <Words>907</Words>
  <Application>Microsoft Office PowerPoint</Application>
  <PresentationFormat>Diavoorstelling (4:3)</PresentationFormat>
  <Paragraphs>228</Paragraphs>
  <Slides>25</Slides>
  <Notes>21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sjabloon PP Engels dblauw</vt:lpstr>
      <vt:lpstr>Effectiveness of Serious Games in University Health Care Education </vt:lpstr>
      <vt:lpstr>Overview</vt:lpstr>
      <vt:lpstr>Why Serious Games?</vt:lpstr>
      <vt:lpstr>Statement  1- serious games</vt:lpstr>
      <vt:lpstr>Statement 1 - feedback</vt:lpstr>
      <vt:lpstr>Statement 2- Adapted Online Learning</vt:lpstr>
      <vt:lpstr>Statement 2- feedback</vt:lpstr>
      <vt:lpstr>Research on effectiveness of serious games</vt:lpstr>
      <vt:lpstr>PhD study on the effects of serious games on performance and motivation</vt:lpstr>
      <vt:lpstr>Dia 10</vt:lpstr>
      <vt:lpstr>Dia 11</vt:lpstr>
      <vt:lpstr>   Motivation of the reading &amp; game groep </vt:lpstr>
      <vt:lpstr>PhD study on the effects of serious games on performance and motivation</vt:lpstr>
      <vt:lpstr>Simulation game (high fidelity cases)</vt:lpstr>
      <vt:lpstr>Text-based cases (low fidelity)</vt:lpstr>
      <vt:lpstr>Dia 16</vt:lpstr>
      <vt:lpstr> Questionnaires</vt:lpstr>
      <vt:lpstr>Results  (n= 61)</vt:lpstr>
      <vt:lpstr>Dia 19</vt:lpstr>
      <vt:lpstr>Cognitive load for game-based and text-based cases</vt:lpstr>
      <vt:lpstr>Motivation</vt:lpstr>
      <vt:lpstr>Conclusions</vt:lpstr>
      <vt:lpstr>Conclusions- game design</vt:lpstr>
      <vt:lpstr>Future directions for game research</vt:lpstr>
      <vt:lpstr>       Thank you for your attention!  Questions?</vt:lpstr>
    </vt:vector>
  </TitlesOfParts>
  <Company>ERASMUS 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dankbaar</dc:creator>
  <cp:lastModifiedBy>M.E.W. Dankbaar</cp:lastModifiedBy>
  <cp:revision>656</cp:revision>
  <cp:lastPrinted>2015-12-17T13:00:08Z</cp:lastPrinted>
  <dcterms:created xsi:type="dcterms:W3CDTF">2006-06-07T12:11:34Z</dcterms:created>
  <dcterms:modified xsi:type="dcterms:W3CDTF">2015-12-17T21:41:55Z</dcterms:modified>
</cp:coreProperties>
</file>