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60"/>
  </p:notesMasterIdLst>
  <p:sldIdLst>
    <p:sldId id="256" r:id="rId2"/>
    <p:sldId id="258" r:id="rId3"/>
    <p:sldId id="284" r:id="rId4"/>
    <p:sldId id="336" r:id="rId5"/>
    <p:sldId id="337" r:id="rId6"/>
    <p:sldId id="296" r:id="rId7"/>
    <p:sldId id="338" r:id="rId8"/>
    <p:sldId id="340" r:id="rId9"/>
    <p:sldId id="297" r:id="rId10"/>
    <p:sldId id="345" r:id="rId11"/>
    <p:sldId id="300" r:id="rId12"/>
    <p:sldId id="293" r:id="rId13"/>
    <p:sldId id="346" r:id="rId14"/>
    <p:sldId id="299" r:id="rId15"/>
    <p:sldId id="294" r:id="rId16"/>
    <p:sldId id="306" r:id="rId17"/>
    <p:sldId id="307" r:id="rId18"/>
    <p:sldId id="341" r:id="rId19"/>
    <p:sldId id="344" r:id="rId20"/>
    <p:sldId id="352" r:id="rId21"/>
    <p:sldId id="343" r:id="rId22"/>
    <p:sldId id="292" r:id="rId23"/>
    <p:sldId id="309" r:id="rId24"/>
    <p:sldId id="311" r:id="rId25"/>
    <p:sldId id="310" r:id="rId26"/>
    <p:sldId id="314" r:id="rId27"/>
    <p:sldId id="312" r:id="rId28"/>
    <p:sldId id="313" r:id="rId29"/>
    <p:sldId id="316" r:id="rId30"/>
    <p:sldId id="317" r:id="rId31"/>
    <p:sldId id="318" r:id="rId32"/>
    <p:sldId id="320" r:id="rId33"/>
    <p:sldId id="333" r:id="rId34"/>
    <p:sldId id="334" r:id="rId35"/>
    <p:sldId id="322" r:id="rId36"/>
    <p:sldId id="323" r:id="rId37"/>
    <p:sldId id="324" r:id="rId38"/>
    <p:sldId id="325" r:id="rId39"/>
    <p:sldId id="326" r:id="rId40"/>
    <p:sldId id="327" r:id="rId41"/>
    <p:sldId id="335" r:id="rId42"/>
    <p:sldId id="328" r:id="rId43"/>
    <p:sldId id="331" r:id="rId44"/>
    <p:sldId id="332" r:id="rId45"/>
    <p:sldId id="304" r:id="rId46"/>
    <p:sldId id="301" r:id="rId47"/>
    <p:sldId id="302" r:id="rId48"/>
    <p:sldId id="347" r:id="rId49"/>
    <p:sldId id="303" r:id="rId50"/>
    <p:sldId id="266" r:id="rId51"/>
    <p:sldId id="308" r:id="rId52"/>
    <p:sldId id="286" r:id="rId53"/>
    <p:sldId id="330" r:id="rId54"/>
    <p:sldId id="349" r:id="rId55"/>
    <p:sldId id="329" r:id="rId56"/>
    <p:sldId id="351" r:id="rId57"/>
    <p:sldId id="350" r:id="rId58"/>
    <p:sldId id="279" r:id="rId59"/>
  </p:sldIdLst>
  <p:sldSz cx="9144000" cy="5143500" type="screen16x9"/>
  <p:notesSz cx="6858000" cy="9144000"/>
  <p:embeddedFontLst>
    <p:embeddedFont>
      <p:font typeface="Dosis" panose="020B0604020202020204" charset="0"/>
      <p:regular r:id="rId61"/>
      <p:bold r:id="rId62"/>
    </p:embeddedFont>
    <p:embeddedFont>
      <p:font typeface="Lora" panose="020B0604020202020204" charset="0"/>
      <p:regular r:id="rId63"/>
      <p:bold r:id="rId64"/>
      <p:italic r:id="rId65"/>
      <p:boldItalic r:id="rId66"/>
    </p:embeddedFont>
    <p:embeddedFont>
      <p:font typeface="Roboto" panose="020B060402020202020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700"/>
    <a:srgbClr val="E07906"/>
    <a:srgbClr val="EB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97AC9B1-1EFE-4A1E-9759-387BEBA98F62}">
  <a:tblStyle styleId="{F97AC9B1-1EFE-4A1E-9759-387BEBA98F62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82" autoAdjust="0"/>
  </p:normalViewPr>
  <p:slideViewPr>
    <p:cSldViewPr snapToGrid="0">
      <p:cViewPr varScale="1">
        <p:scale>
          <a:sx n="83" d="100"/>
          <a:sy n="83" d="100"/>
        </p:scale>
        <p:origin x="13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05T22:01:50.665"/>
    </inkml:context>
    <inkml:brush xml:id="br0">
      <inkml:brushProperty name="width" value="0.24" units="cm"/>
      <inkml:brushProperty name="height" value="0.4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3088 1895,'4'0,"5"0,6 0,3 0,3 0,2 0,1 0,-4 4,-1 1,0 0,1-1,1-1,1-1,4-1,-1 3,-2 1,-1 0,0 3,1 0,-1 2,5 0,1-1,1-4,-2-1,-1-2,-1-1,3-1,1 0,0-1,-2 1,-1-1,-1 1,-1 0,-1 0,1 0,-1 0,0 0,0 0,0 0,0 0,0 0,1 0,-1 0,0 0,1 0,-1 0,0 0,5 0,0 0,0 0,0 0,-2 0,-1 0,3 0,1 0,0 0,-2 0,-1 0,-1 0,3 0,0 0,1 0,-2 0,-1 0,-1 0,-1 0,-1 0,1 0,-1 0,0 0,0 0,0 0,0 0,0 0,1 0,-1 0,0 0,1 0,-1 0,0 0,4 0,2 0,-1 0,0 0,-2 0,-1 0,3 0,1 0,-1 0,0 0,-2 0,-2 0,4 0,1 0,0 0,-2 0,-1 0,-1 0,-1 0,-1 0,0 0,0 0,1 0,-1 0,0 0,0 0,0 0,0 0,1 0,-1 0,0 0,1 0,-1 0,4 0,2 0,-1 0,0 0,-2 0,-1 0,3 0,1 0,-1 0,-1 0,-1 0,-1 0,3 0,1 0,-1 0,0 0,-3 0,0 0,-1 0,0 0,-1 0,0 0,0 0,0 0,1 0,-1 0,0 0,0 0,1 0,-1 0,0 0,1 0,-5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2T11:49:13.624"/>
    </inkml:context>
    <inkml:brush xml:id="br0">
      <inkml:brushProperty name="width" value="0.24" units="cm"/>
      <inkml:brushProperty name="height" value="0.4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1933 914,'0'0,"0"0,0 0,0 0,3 0,1 0,3 0,3 0,6 0,6 3,6 1,0 3,8 3,22 3,22 2,12-1,0-1,5-1,16-4,10-3,-1-2,-1-5,10-2,-3 0,-8 1,-9-3,6 0,7 1,-2-1,-1-1,6-1,-1 1,-12 0,-18 3,-9 2,8 0,8 5,1 1,-1 0,2-1,8-3,-4-3,-11 0,-10 1,-6 0,5 0,6 1,-2 4,-3 1,-3-1,9 1,9-2,0-1,-10 0,-5 0,1-1,2-1,2 1,-7 0,-8 0,-6-3,3-1,9-3,6 0,-3-2,-8 1,-8-2,-2 1,4 2,3 3,1 1,-3 2,-9 0,-9 1,-5 1,-5 2,-2 2,1 2,-1 3,-5 0,-7 1,-5-1,-7 1,-11 4,-12 3,-12 1,-9 1,-10 2,-25 4,-25 0,-12-4,0-2,0-6,-6-1,-3-4,4 1,7-2,8-3,4-1,-3-2,-2-2,3 1,5-5,11 0,8-3,2-1,-4-1,-9 0,-8 0,0 0,5-1,1 2,-10-2,-4 2,-1-2,7 2,10-1,9 1,3-2,-7-1,-10-2,-7 1,2-1,-1 3,-10-1,-11 2,1-1,11 2,9 2,1-1,-4 0,-5 2,-3 2,2 1,3 1,-9 1,-5 0,5 0,10 0,12 1,5-1,-2 0,-8 0,-4 0,2 0,6 0,2 0,-2 0,-7-3,0-1,5 0,9 1,10 1,7 1,3 0,-5 1,-9 0,-8 3,-1 1,5 3,6 3,0 3,0 3,-3 3,-2 3,4-3,7-2,9 0,10-4,8 0,6-3,3 0,6-2,1 1,3-1,0 1,2 2,1-1,3 1,1 1,4 3,8 3,11 3,14 0,13 0,7-1,4-4,6-1,8-4,9-3,2 0,-6-2,-12 1,-7 0,-1 2,6-2,14-1,6-1,3-3,3-4,9-1,6-4,0 0,-9 0,-11 3,-3 0,6 0,6-1,-1 1,-4-2,1 0,5 1,6-1,-7-1,-9 2,-7 2,0 1,6-3,9 1,1 0,-4 1,5 1,3-2,3 0,-6 0,-11 1,-7 1,4 1,9 0,5 4,0 1,12 3,15 0,4 2,-11 0,-9 1,-4 1,-3 3,-5 2,-10 0,-10-1,-12-5,-8 1,3-3,12-3,10-1,3-2,-4-4,-2-2,3-3,7-4,3-2,-1-3,-10-1,-9-4,-7-1,-2-3,-6 0,-6 3,-7 4,-9 1,-6 4,-8 1,-6 2,-6 0,-4-1,-5-2,-8-4,-5-6,-6-2,-3-2,-2-3,-3-3,-11-1,-14 0,-13 1,-3 4,4 4,5 6,3 4,-3 3,-11 2,-10-1,-1 2,1-1,-4 1,-7-1,-6 2,1 2,10 2,4 1,-4 2,-8 1,-3-3,5-1,2-2,-4-1,-5 1,1-1,10 0,11-1,7 0,-2-1,-10-2,-1 0,1 0,3 2,-8 1,-10 3,0 3,8 0,8 2,6 0,1 1,-4-1,-4 0,5 1,6-4,6-1,4-3,-3 0,-5-2,-2 1,2-2,8 1,9 3,7-2,6 1,-2 2,-5 2,-9 1,-8-2,0-1,1 2,3 0,3 1,-1 1,-1 1,-6-1,-1 2,6-1,7 0,7 0,5 0,5 0,-4 0,-6 0,-8 0,-5 0,-2 3,0 1,9 0,7-1,6-1,3 0,3-2,1 1,0-1,4 0,0-1,2 1,0 0,2 0,2 0,6 0,5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5200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183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09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12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174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54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3655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673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4227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Sydney pressey is professor from Ohio..he tried to make a mcq machine without papers.</a:t>
            </a:r>
          </a:p>
          <a:p>
            <a:r>
              <a:rPr lang="en-US" dirty="0"/>
              <a:t>Plato V is a televised teaching machine with many figures and visualizations.</a:t>
            </a:r>
          </a:p>
        </p:txBody>
      </p:sp>
    </p:spTree>
    <p:extLst>
      <p:ext uri="{BB962C8B-B14F-4D97-AF65-F5344CB8AC3E}">
        <p14:creationId xmlns:p14="http://schemas.microsoft.com/office/powerpoint/2010/main" val="3266514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CALED, Loja, EC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2015-11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s-ES_tradnl"/>
              <a:t>C. Delgado Kloos, UC3M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0DB5EC2-CAD6-484F-B415-9ED17FA33F3B}" type="slidenum">
              <a:rPr lang="es-ES" altLang="x-none" smtClean="0"/>
              <a:pPr>
                <a:defRPr/>
              </a:pPr>
              <a:t>8</a:t>
            </a:fld>
            <a:endParaRPr lang="es-ES" altLang="x-none"/>
          </a:p>
        </p:txBody>
      </p:sp>
    </p:spTree>
    <p:extLst>
      <p:ext uri="{BB962C8B-B14F-4D97-AF65-F5344CB8AC3E}">
        <p14:creationId xmlns:p14="http://schemas.microsoft.com/office/powerpoint/2010/main" val="440923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650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2649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i="0" dirty="0"/>
              <a:t>Relative novelty of MOOCs and learning analytics, and shortage of research in both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640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774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" name="Shape 11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0" t="0" r="0" b="0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>
            <a:noFill/>
          </a:ln>
        </p:spPr>
      </p:sp>
      <p:sp>
        <p:nvSpPr>
          <p:cNvPr id="12" name="Shape 1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rgbClr val="434343"/>
              </a:solidFill>
            </a:endParaRPr>
          </a:p>
        </p:txBody>
      </p:sp>
      <p:sp>
        <p:nvSpPr>
          <p:cNvPr id="13" name="Shape 13"/>
          <p:cNvSpPr/>
          <p:nvPr/>
        </p:nvSpPr>
        <p:spPr>
          <a:xfrm flipH="1">
            <a:off x="1028474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5200"/>
            </a:lvl1pPr>
            <a:lvl2pPr lvl="1">
              <a:spcBef>
                <a:spcPts val="0"/>
              </a:spcBef>
              <a:buSzPct val="100000"/>
              <a:defRPr sz="5200"/>
            </a:lvl2pPr>
            <a:lvl3pPr lvl="2">
              <a:spcBef>
                <a:spcPts val="0"/>
              </a:spcBef>
              <a:buSzPct val="100000"/>
              <a:defRPr sz="5200"/>
            </a:lvl3pPr>
            <a:lvl4pPr lvl="3">
              <a:spcBef>
                <a:spcPts val="0"/>
              </a:spcBef>
              <a:buSzPct val="100000"/>
              <a:defRPr sz="5200"/>
            </a:lvl4pPr>
            <a:lvl5pPr lvl="4">
              <a:spcBef>
                <a:spcPts val="0"/>
              </a:spcBef>
              <a:buSzPct val="100000"/>
              <a:defRPr sz="5200"/>
            </a:lvl5pPr>
            <a:lvl6pPr lvl="5">
              <a:spcBef>
                <a:spcPts val="0"/>
              </a:spcBef>
              <a:buSzPct val="100000"/>
              <a:defRPr sz="5200"/>
            </a:lvl6pPr>
            <a:lvl7pPr lvl="6">
              <a:spcBef>
                <a:spcPts val="0"/>
              </a:spcBef>
              <a:buSzPct val="100000"/>
              <a:defRPr sz="5200"/>
            </a:lvl7pPr>
            <a:lvl8pPr lvl="7">
              <a:spcBef>
                <a:spcPts val="0"/>
              </a:spcBef>
              <a:buSzPct val="100000"/>
              <a:defRPr sz="5200"/>
            </a:lvl8pPr>
            <a:lvl9pPr lvl="8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FF87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0" t="0" r="0" b="0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Shape 17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434343"/>
              </a:solidFill>
            </a:endParaRPr>
          </a:p>
        </p:txBody>
      </p:sp>
      <p:sp>
        <p:nvSpPr>
          <p:cNvPr id="18" name="Shape 18"/>
          <p:cNvSpPr/>
          <p:nvPr/>
        </p:nvSpPr>
        <p:spPr>
          <a:xfrm flipH="1">
            <a:off x="1028474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1pPr>
            <a:lvl2pPr lvl="1" rtl="0">
              <a:spcBef>
                <a:spcPts val="0"/>
              </a:spcBef>
              <a:buClr>
                <a:srgbClr val="222222"/>
              </a:buClr>
              <a:buNone/>
              <a:defRPr/>
            </a:lvl2pPr>
            <a:lvl3pPr lvl="2" rtl="0">
              <a:spcBef>
                <a:spcPts val="0"/>
              </a:spcBef>
              <a:buClr>
                <a:srgbClr val="222222"/>
              </a:buClr>
              <a:buNone/>
              <a:defRPr/>
            </a:lvl3pPr>
            <a:lvl4pPr lvl="3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4pPr>
            <a:lvl5pPr lvl="4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5pPr>
            <a:lvl6pPr lvl="5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6pPr>
            <a:lvl7pPr lvl="6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7pPr>
            <a:lvl8pPr lvl="7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8pPr>
            <a:lvl9pPr lvl="8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44050" y="-38100"/>
            <a:ext cx="4139800" cy="5192625"/>
          </a:xfrm>
          <a:custGeom>
            <a:avLst/>
            <a:gdLst/>
            <a:ahLst/>
            <a:cxnLst/>
            <a:rect l="0" t="0" r="0" b="0"/>
            <a:pathLst>
              <a:path w="165592" h="207705" extrusionOk="0">
                <a:moveTo>
                  <a:pt x="165592" y="207264"/>
                </a:moveTo>
                <a:lnTo>
                  <a:pt x="58150" y="0"/>
                </a:lnTo>
                <a:lnTo>
                  <a:pt x="0" y="643"/>
                </a:lnTo>
                <a:lnTo>
                  <a:pt x="881" y="20770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23" name="Shape 23"/>
          <p:cNvSpPr/>
          <p:nvPr/>
        </p:nvSpPr>
        <p:spPr>
          <a:xfrm flipH="1">
            <a:off x="-647600" y="-14750"/>
            <a:ext cx="24819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990375" y="1021950"/>
            <a:ext cx="7343100" cy="3372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3600" i="1"/>
            </a:lvl1pPr>
            <a:lvl2pPr lvl="1" rtl="0">
              <a:spcBef>
                <a:spcPts val="0"/>
              </a:spcBef>
              <a:buSzPct val="100000"/>
              <a:defRPr sz="3600" i="1"/>
            </a:lvl2pPr>
            <a:lvl3pPr lvl="2" rtl="0">
              <a:spcBef>
                <a:spcPts val="0"/>
              </a:spcBef>
              <a:buSzPct val="100000"/>
              <a:defRPr sz="3600" i="1"/>
            </a:lvl3pPr>
            <a:lvl4pPr lvl="3" rtl="0">
              <a:spcBef>
                <a:spcPts val="0"/>
              </a:spcBef>
              <a:buSzPct val="100000"/>
              <a:defRPr sz="3600" i="1"/>
            </a:lvl4pPr>
            <a:lvl5pPr lvl="4" rtl="0">
              <a:spcBef>
                <a:spcPts val="0"/>
              </a:spcBef>
              <a:buSzPct val="100000"/>
              <a:defRPr sz="3600" i="1"/>
            </a:lvl5pPr>
            <a:lvl6pPr lvl="5" rtl="0">
              <a:spcBef>
                <a:spcPts val="0"/>
              </a:spcBef>
              <a:buSzPct val="100000"/>
              <a:defRPr sz="3600" i="1"/>
            </a:lvl6pPr>
            <a:lvl7pPr lvl="6" rtl="0">
              <a:spcBef>
                <a:spcPts val="0"/>
              </a:spcBef>
              <a:buSzPct val="100000"/>
              <a:defRPr sz="3600" i="1"/>
            </a:lvl7pPr>
            <a:lvl8pPr lvl="7" rtl="0">
              <a:spcBef>
                <a:spcPts val="0"/>
              </a:spcBef>
              <a:buSzPct val="100000"/>
              <a:defRPr sz="3600" i="1"/>
            </a:lvl8pPr>
            <a:lvl9pPr lvl="8">
              <a:spcBef>
                <a:spcPts val="0"/>
              </a:spcBef>
              <a:buSzPct val="100000"/>
              <a:defRPr sz="3600" i="1"/>
            </a:lvl9pPr>
          </a:lstStyle>
          <a:p>
            <a:endParaRPr/>
          </a:p>
        </p:txBody>
      </p:sp>
      <p:sp>
        <p:nvSpPr>
          <p:cNvPr id="25" name="Shape 25"/>
          <p:cNvSpPr txBox="1"/>
          <p:nvPr/>
        </p:nvSpPr>
        <p:spPr>
          <a:xfrm>
            <a:off x="-121150" y="-271850"/>
            <a:ext cx="19557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5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</a:p>
        </p:txBody>
      </p:sp>
      <p:sp>
        <p:nvSpPr>
          <p:cNvPr id="26" name="Shape 26"/>
          <p:cNvSpPr/>
          <p:nvPr/>
        </p:nvSpPr>
        <p:spPr>
          <a:xfrm flipH="1">
            <a:off x="1440947" y="-14750"/>
            <a:ext cx="7458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" name="Shape 27"/>
          <p:cNvSpPr/>
          <p:nvPr/>
        </p:nvSpPr>
        <p:spPr>
          <a:xfrm flipH="1">
            <a:off x="6957298" y="4394650"/>
            <a:ext cx="26439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" name="Shape 28"/>
          <p:cNvSpPr txBox="1"/>
          <p:nvPr/>
        </p:nvSpPr>
        <p:spPr>
          <a:xfrm>
            <a:off x="6957475" y="4137550"/>
            <a:ext cx="21864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5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”</a:t>
            </a:r>
          </a:p>
        </p:txBody>
      </p:sp>
      <p:sp>
        <p:nvSpPr>
          <p:cNvPr id="29" name="Shape 29"/>
          <p:cNvSpPr/>
          <p:nvPr/>
        </p:nvSpPr>
        <p:spPr>
          <a:xfrm flipH="1">
            <a:off x="6626547" y="4394650"/>
            <a:ext cx="7458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32" name="Shape 32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3" name="Shape 33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" name="Shape 34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" name="Shape 35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6" name="Shape 36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65" name="Shape 65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6" name="Shape 66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7" name="Shape 67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8" name="Shape 68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9" name="Shape 69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74" name="Shape 74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5" name="Shape 75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6" name="Shape 76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7" name="Shape 77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8" name="Shape 78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91" name="Shape 91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2" name="Shape 92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3" name="Shape 93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inverted">
    <p:bg>
      <p:bgPr>
        <a:solidFill>
          <a:srgbClr val="22222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</p:sp>
      <p:sp>
        <p:nvSpPr>
          <p:cNvPr id="97" name="Shape 97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8" name="Shape 98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9" name="Shape 99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8700"/>
              </a:buClr>
              <a:buSzPct val="100000"/>
              <a:buFont typeface="Roboto"/>
              <a:buChar char="▸"/>
              <a:defRPr sz="30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480"/>
              </a:spcBef>
              <a:buClr>
                <a:srgbClr val="FF8700"/>
              </a:buClr>
              <a:buSzPct val="1000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480"/>
              </a:spcBef>
              <a:buClr>
                <a:srgbClr val="FF8700"/>
              </a:buClr>
              <a:buSzPct val="1000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customXml" Target="../ink/ink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customXml" Target="../ink/ink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258942" y="157018"/>
            <a:ext cx="5301348" cy="203954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800" dirty="0"/>
              <a:t>Learning Analytics potential in understanding student interaction in MOOCs</a:t>
            </a:r>
            <a:endParaRPr lang="en" sz="3800" dirty="0"/>
          </a:p>
        </p:txBody>
      </p:sp>
      <p:sp>
        <p:nvSpPr>
          <p:cNvPr id="4" name="Shape 105"/>
          <p:cNvSpPr txBox="1">
            <a:spLocks/>
          </p:cNvSpPr>
          <p:nvPr/>
        </p:nvSpPr>
        <p:spPr>
          <a:xfrm>
            <a:off x="887016" y="2825363"/>
            <a:ext cx="5680097" cy="9707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Dosis"/>
              <a:buNone/>
              <a:defRPr sz="52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52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52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52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52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52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52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52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52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n-US" sz="2400" dirty="0"/>
              <a:t>Innovation Room	 13.10.2017</a:t>
            </a:r>
          </a:p>
          <a:p>
            <a:endParaRPr lang="en-US" sz="2400" dirty="0"/>
          </a:p>
          <a:p>
            <a:r>
              <a:rPr lang="en-US" sz="2400" dirty="0"/>
              <a:t>Mohammad Khalil</a:t>
            </a:r>
          </a:p>
          <a:p>
            <a:endParaRPr lang="en-US" sz="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31B06D-D5E8-4105-BEDA-A38C242A3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34" y="4406477"/>
            <a:ext cx="9070109" cy="784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AFB937-FA9B-4B39-AD6C-86116B35B693}"/>
              </a:ext>
            </a:extLst>
          </p:cNvPr>
          <p:cNvSpPr txBox="1"/>
          <p:nvPr/>
        </p:nvSpPr>
        <p:spPr>
          <a:xfrm>
            <a:off x="1271775" y="3727779"/>
            <a:ext cx="1637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07906"/>
                </a:solidFill>
                <a:latin typeface="Lora" panose="020B0604020202020204" charset="0"/>
              </a:rPr>
              <a:t>@</a:t>
            </a:r>
            <a:r>
              <a:rPr lang="en-US" b="1" dirty="0" err="1">
                <a:solidFill>
                  <a:srgbClr val="E07906"/>
                </a:solidFill>
                <a:latin typeface="Quattrocento Sans" panose="020B0604020202020204" charset="0"/>
              </a:rPr>
              <a:t>TUMohdKhalil</a:t>
            </a:r>
            <a:endParaRPr lang="en-US" b="1" dirty="0">
              <a:solidFill>
                <a:srgbClr val="E07906"/>
              </a:solidFill>
              <a:latin typeface="Quattrocento Sans" panose="020B06040202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D554779-6F0A-4BB8-9948-01E8F42B0965}"/>
              </a:ext>
            </a:extLst>
          </p:cNvPr>
          <p:cNvSpPr/>
          <p:nvPr/>
        </p:nvSpPr>
        <p:spPr>
          <a:xfrm>
            <a:off x="2953941" y="443238"/>
            <a:ext cx="443309" cy="44330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Why MOOCs??</a:t>
            </a:r>
            <a:endParaRPr lang="en" dirty="0">
              <a:highlight>
                <a:srgbClr val="FFCD00"/>
              </a:highlight>
            </a:endParaRPr>
          </a:p>
        </p:txBody>
      </p:sp>
      <p:grpSp>
        <p:nvGrpSpPr>
          <p:cNvPr id="16" name="Shape 778"/>
          <p:cNvGrpSpPr/>
          <p:nvPr/>
        </p:nvGrpSpPr>
        <p:grpSpPr>
          <a:xfrm>
            <a:off x="3071089" y="504894"/>
            <a:ext cx="205512" cy="324548"/>
            <a:chOff x="6718575" y="2318625"/>
            <a:chExt cx="256950" cy="407375"/>
          </a:xfrm>
        </p:grpSpPr>
        <p:sp>
          <p:nvSpPr>
            <p:cNvPr id="17" name="Shape 77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8" name="Shape 780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9" name="Shape 78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0" name="Shape 78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1" name="Shape 78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2" name="Shape 78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3" name="Shape 78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4" name="Shape 78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3E71D9-6EA6-4178-9E5F-5CC976023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625" y="1191228"/>
            <a:ext cx="6674632" cy="33888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ECDE13-39CD-47E2-8C10-E1C462161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04863">
            <a:off x="1729964" y="2273771"/>
            <a:ext cx="795821" cy="5650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69B641E-51EC-48D2-9285-AB18C9C2E860}"/>
                  </a:ext>
                </a:extLst>
              </p14:cNvPr>
              <p14:cNvContentPartPr/>
              <p14:nvPr/>
            </p14:nvContentPartPr>
            <p14:xfrm>
              <a:off x="2648453" y="2287929"/>
              <a:ext cx="1291392" cy="34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69B641E-51EC-48D2-9285-AB18C9C2E8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05611" y="2201529"/>
                <a:ext cx="1377437" cy="20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6067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2.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Research Motivation</a:t>
            </a:r>
            <a:endParaRPr lang="en" dirty="0"/>
          </a:p>
        </p:txBody>
      </p:sp>
      <p:sp>
        <p:nvSpPr>
          <p:cNvPr id="130" name="Shape 13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33104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body" idx="1"/>
          </p:nvPr>
        </p:nvSpPr>
        <p:spPr>
          <a:xfrm>
            <a:off x="990375" y="1200547"/>
            <a:ext cx="7343100" cy="3372600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i="0" dirty="0"/>
              <a:t>Relative </a:t>
            </a:r>
            <a:r>
              <a:rPr lang="en-US" sz="2800" b="1" i="0" dirty="0"/>
              <a:t>novelty</a:t>
            </a:r>
            <a:r>
              <a:rPr lang="en-US" sz="2800" i="0" dirty="0"/>
              <a:t> of MOOCs and learning analytics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i="0" dirty="0"/>
              <a:t>What hidden patterns can learning analytics </a:t>
            </a:r>
            <a:r>
              <a:rPr lang="en-US" sz="2800" b="1" i="0" dirty="0"/>
              <a:t>unveil</a:t>
            </a:r>
            <a:r>
              <a:rPr lang="en-US" sz="2800" i="0" dirty="0"/>
              <a:t> in MOOC educational datasets?</a:t>
            </a:r>
            <a:endParaRPr lang="en-US" i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i="0" dirty="0"/>
          </a:p>
        </p:txBody>
      </p:sp>
      <p:sp>
        <p:nvSpPr>
          <p:cNvPr id="130" name="Shape 13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bg1">
                    <a:lumMod val="85000"/>
                  </a:schemeClr>
                </a:solidFill>
              </a:rPr>
              <a:t>12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46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akepart.com/sites/default/files/styles/tp_gallery_slide/public/RTR33X5C-itok=5W4E1ycQ.jpg">
            <a:extLst>
              <a:ext uri="{FF2B5EF4-FFF2-40B4-BE49-F238E27FC236}">
                <a16:creationId xmlns:a16="http://schemas.microsoft.com/office/drawing/2014/main" id="{D79CA6D4-BB57-429B-8D70-8D2FD429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14" y="657560"/>
            <a:ext cx="590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B27031-6784-4647-A284-2BDD4539EF93}"/>
              </a:ext>
            </a:extLst>
          </p:cNvPr>
          <p:cNvSpPr/>
          <p:nvPr/>
        </p:nvSpPr>
        <p:spPr>
          <a:xfrm rot="16200000">
            <a:off x="6604659" y="1827010"/>
            <a:ext cx="487862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http://www.takepart.com/sites/default/files/styles/tp_gallery_slide/public/RTR33X5C-itok=5W4E1ycQ.jpg</a:t>
            </a:r>
          </a:p>
        </p:txBody>
      </p:sp>
      <p:pic>
        <p:nvPicPr>
          <p:cNvPr id="3076" name="Picture 4" descr="attention, danger, exclamation, point, problem, warning icon">
            <a:extLst>
              <a:ext uri="{FF2B5EF4-FFF2-40B4-BE49-F238E27FC236}">
                <a16:creationId xmlns:a16="http://schemas.microsoft.com/office/drawing/2014/main" id="{33B88687-21D6-4725-9A6F-4A410E03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660"/>
            <a:ext cx="1609812" cy="16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ttention, danger, exclamation, point, problem, warning icon">
            <a:extLst>
              <a:ext uri="{FF2B5EF4-FFF2-40B4-BE49-F238E27FC236}">
                <a16:creationId xmlns:a16="http://schemas.microsoft.com/office/drawing/2014/main" id="{2C2FEBEA-CA09-4619-A4B1-70A495B68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69" y="1014660"/>
            <a:ext cx="1609812" cy="16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B37D0F-E61E-42C1-817E-F21E223C0201}"/>
              </a:ext>
            </a:extLst>
          </p:cNvPr>
          <p:cNvSpPr/>
          <p:nvPr/>
        </p:nvSpPr>
        <p:spPr>
          <a:xfrm>
            <a:off x="1507910" y="51280"/>
            <a:ext cx="2375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Attrition ratio!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279029C-D307-458A-A64A-89C539ACF998}"/>
                  </a:ext>
                </a:extLst>
              </p14:cNvPr>
              <p14:cNvContentPartPr/>
              <p14:nvPr/>
            </p14:nvContentPartPr>
            <p14:xfrm>
              <a:off x="1612344" y="120192"/>
              <a:ext cx="2328480" cy="343872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279029C-D307-458A-A64A-89C539ACF9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9511" y="33864"/>
                <a:ext cx="2414507" cy="5161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865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506982" y="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Research Questions</a:t>
            </a:r>
            <a:endParaRPr lang="en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39190" y="1217228"/>
            <a:ext cx="6268865" cy="570000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How learning analytics can be developed in MOOCs?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is the learning analytics potential in bridging student interaction gaps in MOOCs?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8173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2.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Methodology</a:t>
            </a:r>
            <a:endParaRPr lang="en" dirty="0"/>
          </a:p>
        </p:txBody>
      </p:sp>
      <p:sp>
        <p:nvSpPr>
          <p:cNvPr id="130" name="Shape 13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8323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- Overall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69" y="1058369"/>
            <a:ext cx="5174562" cy="381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7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– Case Studies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17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1054" y="1175101"/>
            <a:ext cx="51984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MOOCs timeline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Research Question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Data Collection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Data Analysis – Exploratory and content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Report</a:t>
            </a:r>
          </a:p>
          <a:p>
            <a:pPr>
              <a:lnSpc>
                <a:spcPct val="200000"/>
              </a:lnSpc>
            </a:pPr>
            <a:endParaRPr lang="en-US" sz="20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2979" y="4517525"/>
            <a:ext cx="27782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Roboto" panose="020B0604020202020204" charset="0"/>
                <a:ea typeface="Roboto" panose="020B0604020202020204" charset="0"/>
              </a:rPr>
              <a:t>(Budde et al., 1992; Yin, 2003)</a:t>
            </a:r>
          </a:p>
        </p:txBody>
      </p:sp>
    </p:spTree>
    <p:extLst>
      <p:ext uri="{BB962C8B-B14F-4D97-AF65-F5344CB8AC3E}">
        <p14:creationId xmlns:p14="http://schemas.microsoft.com/office/powerpoint/2010/main" val="1798037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Learning Analytics</a:t>
            </a:r>
            <a:endParaRPr lang="en" dirty="0"/>
          </a:p>
        </p:txBody>
      </p:sp>
      <p:sp>
        <p:nvSpPr>
          <p:cNvPr id="130" name="Shape 13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5171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773EFA-845D-4EFC-B684-D88B2061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and Tracing…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4F3749-99A1-4299-99DC-E5E5B506BB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122" name="Picture 2" descr="https://lh6.googleusercontent.com/7QNFLgFhn_UIbVdaAzQLz6QKRdecQMvR_CBdEXCbOskjjqJht_1f0VYO-5IVm07icWidKdRZtlQUQNOgMxbrH0dFwI8igQ_1WMRGaZ_9As4qZ11Sj85L8fUqXEXAEzZKPdOKYQmsTu0">
            <a:extLst>
              <a:ext uri="{FF2B5EF4-FFF2-40B4-BE49-F238E27FC236}">
                <a16:creationId xmlns:a16="http://schemas.microsoft.com/office/drawing/2014/main" id="{FEE6445C-0B5B-4CF1-B9D3-95961CE8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53" y="1200150"/>
            <a:ext cx="3509378" cy="28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5.googleusercontent.com/GjEgggLzxTnO8vH0FyTxDbF9ywbzh5TqntbRIIyh0YNUAyHgU6zhFdMsjcpE7Pot4Ndgs52gUcLYP-g7YtlAFd1vBtLiRE5KQYQn3gKyRCpeEDOL_P8qE4kaS8n7QNiFsInn8pBzoeE">
            <a:extLst>
              <a:ext uri="{FF2B5EF4-FFF2-40B4-BE49-F238E27FC236}">
                <a16:creationId xmlns:a16="http://schemas.microsoft.com/office/drawing/2014/main" id="{23F21AE5-D9D0-4F95-ADCB-1F3587A2F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2397474"/>
            <a:ext cx="32893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40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ctrTitle" idx="4294967295"/>
          </p:nvPr>
        </p:nvSpPr>
        <p:spPr>
          <a:xfrm>
            <a:off x="3016453" y="2838465"/>
            <a:ext cx="35505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6000" dirty="0">
                <a:solidFill>
                  <a:srgbClr val="FF8700"/>
                </a:solidFill>
              </a:rPr>
              <a:t>HELLO!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subTitle" idx="4294967295"/>
          </p:nvPr>
        </p:nvSpPr>
        <p:spPr>
          <a:xfrm>
            <a:off x="2561034" y="3885690"/>
            <a:ext cx="4725591" cy="53529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FFFF"/>
                </a:solidFill>
              </a:rPr>
              <a:t>my name is</a:t>
            </a:r>
            <a:r>
              <a:rPr lang="en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>
                <a:solidFill>
                  <a:srgbClr val="FFFFFF"/>
                </a:solidFill>
              </a:rPr>
              <a:t>Mohammad Khalil</a:t>
            </a:r>
            <a:endParaRPr lang="en" sz="2400" b="1" dirty="0">
              <a:solidFill>
                <a:srgbClr val="FFFFFF"/>
              </a:solidFill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rcRect t="2370" r="2296" b="28415"/>
          <a:stretch>
            <a:fillRect/>
          </a:stretch>
        </p:blipFill>
        <p:spPr>
          <a:xfrm>
            <a:off x="3770122" y="420947"/>
            <a:ext cx="2075036" cy="2204286"/>
          </a:xfrm>
          <a:custGeom>
            <a:avLst/>
            <a:gdLst>
              <a:gd name="connsiteX0" fmla="*/ 1215772 w 2431544"/>
              <a:gd name="connsiteY0" fmla="*/ 0 h 2583000"/>
              <a:gd name="connsiteX1" fmla="*/ 2431544 w 2431544"/>
              <a:gd name="connsiteY1" fmla="*/ 1291500 h 2583000"/>
              <a:gd name="connsiteX2" fmla="*/ 1215772 w 2431544"/>
              <a:gd name="connsiteY2" fmla="*/ 2583000 h 2583000"/>
              <a:gd name="connsiteX3" fmla="*/ 0 w 2431544"/>
              <a:gd name="connsiteY3" fmla="*/ 1291500 h 2583000"/>
              <a:gd name="connsiteX4" fmla="*/ 1215772 w 2431544"/>
              <a:gd name="connsiteY4" fmla="*/ 0 h 258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1544" h="2583000">
                <a:moveTo>
                  <a:pt x="1215772" y="0"/>
                </a:moveTo>
                <a:cubicBezTo>
                  <a:pt x="1887224" y="0"/>
                  <a:pt x="2431544" y="578224"/>
                  <a:pt x="2431544" y="1291500"/>
                </a:cubicBezTo>
                <a:cubicBezTo>
                  <a:pt x="2431544" y="2004776"/>
                  <a:pt x="1887224" y="2583000"/>
                  <a:pt x="1215772" y="2583000"/>
                </a:cubicBezTo>
                <a:cubicBezTo>
                  <a:pt x="544320" y="2583000"/>
                  <a:pt x="0" y="2004776"/>
                  <a:pt x="0" y="1291500"/>
                </a:cubicBezTo>
                <a:cubicBezTo>
                  <a:pt x="0" y="578224"/>
                  <a:pt x="544320" y="0"/>
                  <a:pt x="1215772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9639E-5E22-4E0B-8F89-15B6C3D56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568" y="4312719"/>
            <a:ext cx="698882" cy="698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DBC85E-69A2-47D4-AB10-91B730A7F74E}"/>
              </a:ext>
            </a:extLst>
          </p:cNvPr>
          <p:cNvSpPr txBox="1"/>
          <p:nvPr/>
        </p:nvSpPr>
        <p:spPr>
          <a:xfrm>
            <a:off x="4207317" y="4519287"/>
            <a:ext cx="1637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ora" panose="020B0604020202020204" charset="0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Quattrocento Sans" panose="020B0604020202020204" charset="0"/>
              </a:rPr>
              <a:t>TUMohdKhalil</a:t>
            </a:r>
            <a:endParaRPr lang="en-US" b="1" dirty="0">
              <a:solidFill>
                <a:schemeClr val="bg1"/>
              </a:solidFill>
              <a:latin typeface="Quattrocento Sans" panose="020B06040202020202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52A99-0E37-42E5-9A36-5F3B5E79C3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664B3-A9CC-496C-B4D4-C61CA80FF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50" y="-27708"/>
            <a:ext cx="8456801" cy="4950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8B117B-9B56-4EF4-BB6D-FAACAD6B7ABE}"/>
              </a:ext>
            </a:extLst>
          </p:cNvPr>
          <p:cNvSpPr txBox="1"/>
          <p:nvPr/>
        </p:nvSpPr>
        <p:spPr>
          <a:xfrm>
            <a:off x="1126837" y="4922983"/>
            <a:ext cx="8728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Charleer</a:t>
            </a:r>
            <a:r>
              <a:rPr lang="en-US" sz="800" dirty="0">
                <a:solidFill>
                  <a:schemeClr val="bg1"/>
                </a:solidFill>
              </a:rPr>
              <a:t>, S., </a:t>
            </a:r>
            <a:r>
              <a:rPr lang="en-US" sz="800" dirty="0" err="1">
                <a:solidFill>
                  <a:schemeClr val="bg1"/>
                </a:solidFill>
              </a:rPr>
              <a:t>Moere</a:t>
            </a:r>
            <a:r>
              <a:rPr lang="en-US" sz="800" dirty="0">
                <a:solidFill>
                  <a:schemeClr val="bg1"/>
                </a:solidFill>
              </a:rPr>
              <a:t>, A. V., </a:t>
            </a:r>
            <a:r>
              <a:rPr lang="en-US" sz="800" dirty="0" err="1">
                <a:solidFill>
                  <a:schemeClr val="bg1"/>
                </a:solidFill>
              </a:rPr>
              <a:t>Klerkx</a:t>
            </a:r>
            <a:r>
              <a:rPr lang="en-US" sz="800" dirty="0">
                <a:solidFill>
                  <a:schemeClr val="bg1"/>
                </a:solidFill>
              </a:rPr>
              <a:t>, J., </a:t>
            </a:r>
            <a:r>
              <a:rPr lang="en-US" sz="800" dirty="0" err="1">
                <a:solidFill>
                  <a:schemeClr val="bg1"/>
                </a:solidFill>
              </a:rPr>
              <a:t>Verbert</a:t>
            </a:r>
            <a:r>
              <a:rPr lang="en-US" sz="800" dirty="0">
                <a:solidFill>
                  <a:schemeClr val="bg1"/>
                </a:solidFill>
              </a:rPr>
              <a:t>, K., &amp; De </a:t>
            </a:r>
            <a:r>
              <a:rPr lang="en-US" sz="800" dirty="0" err="1">
                <a:solidFill>
                  <a:schemeClr val="bg1"/>
                </a:solidFill>
              </a:rPr>
              <a:t>Laet</a:t>
            </a:r>
            <a:r>
              <a:rPr lang="en-US" sz="800" dirty="0">
                <a:solidFill>
                  <a:schemeClr val="bg1"/>
                </a:solidFill>
              </a:rPr>
              <a:t>, T. (2017). Learning Analytics Dashboards to Support Adviser-Student Dialogue. </a:t>
            </a:r>
            <a:r>
              <a:rPr lang="en-US" sz="800" i="1" dirty="0">
                <a:solidFill>
                  <a:schemeClr val="bg1"/>
                </a:solidFill>
              </a:rPr>
              <a:t>IEEE Transactions on Learning Technologies</a:t>
            </a:r>
            <a:r>
              <a:rPr lang="en-US" sz="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9393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Analytics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21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4" descr="C:\Users\mollaru\Desktop\The Presentation\big 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39" y="1683874"/>
            <a:ext cx="3115109" cy="259592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mollaru\Desktop\The Presentation\data analy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77" y="1683874"/>
            <a:ext cx="3115109" cy="259592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57052" y="1222209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boto" panose="020B0604020202020204" charset="0"/>
                <a:ea typeface="Roboto" panose="020B0604020202020204" charset="0"/>
              </a:rPr>
              <a:t>MOOC Data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941" y="2518172"/>
            <a:ext cx="1060847" cy="6466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4483" y="1222209"/>
            <a:ext cx="276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Roboto" panose="020B0604020202020204" charset="0"/>
                <a:ea typeface="Roboto" panose="020B0604020202020204" charset="0"/>
              </a:rPr>
              <a:t>Learning Analytics</a:t>
            </a:r>
          </a:p>
        </p:txBody>
      </p:sp>
    </p:spTree>
    <p:extLst>
      <p:ext uri="{BB962C8B-B14F-4D97-AF65-F5344CB8AC3E}">
        <p14:creationId xmlns:p14="http://schemas.microsoft.com/office/powerpoint/2010/main" val="19142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mollaru\Desktop\Ed-Media 2015\6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84" y="356273"/>
            <a:ext cx="4877940" cy="45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0810" y="4913241"/>
            <a:ext cx="826569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Roboto" panose="020B0604020202020204" charset="0"/>
                <a:ea typeface="Roboto" panose="020B0604020202020204" charset="0"/>
              </a:rPr>
              <a:t>Khalil, M., &amp; Ebner, M. (2015, June). Learning Analytics: Principles and Constraints. In Proceedings of EdMedia 2015 (pp. 1326-1336).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0632" y="4940294"/>
            <a:ext cx="874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Roboto" panose="020B0604020202020204" charset="0"/>
                <a:ea typeface="Roboto" panose="020B0604020202020204" charset="0"/>
              </a:rPr>
              <a:t>Published in: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7858" y="848062"/>
            <a:ext cx="6724500" cy="749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000" b="1" dirty="0">
                <a:latin typeface="Dosis" panose="020B0604020202020204" charset="0"/>
              </a:rPr>
              <a:t>Learning Analytics Framework</a:t>
            </a:r>
          </a:p>
        </p:txBody>
      </p:sp>
    </p:spTree>
    <p:extLst>
      <p:ext uri="{BB962C8B-B14F-4D97-AF65-F5344CB8AC3E}">
        <p14:creationId xmlns:p14="http://schemas.microsoft.com/office/powerpoint/2010/main" val="29778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iMooX Learning Analytics Prototype (iLAP)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23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127" y="1066332"/>
            <a:ext cx="4786123" cy="3412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22" y="1078006"/>
            <a:ext cx="5027116" cy="35557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4472" y="4575892"/>
            <a:ext cx="8937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B0604020202020204" charset="0"/>
                <a:ea typeface="Roboto" panose="020B0604020202020204" charset="0"/>
              </a:rPr>
              <a:t>Published in : Khalil, M., &amp; Ebner, M. (2016). What Massive Open Online Course (MOOC) Stakeholders Can Learn from Learning Analytics?. In Learning, Design, and Technology: An International Compendium of Theory, Research, Practice, and Policy, Springer International Publishing. (pp. 1-30). </a:t>
            </a:r>
          </a:p>
        </p:txBody>
      </p:sp>
    </p:spTree>
    <p:extLst>
      <p:ext uri="{BB962C8B-B14F-4D97-AF65-F5344CB8AC3E}">
        <p14:creationId xmlns:p14="http://schemas.microsoft.com/office/powerpoint/2010/main" val="60124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Students activities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801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25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99" y="42802"/>
            <a:ext cx="5410639" cy="4793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730" y="4924251"/>
            <a:ext cx="8898863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" dirty="0">
                <a:latin typeface="Roboto" panose="020B0604020202020204" charset="0"/>
                <a:ea typeface="Roboto" panose="020B0604020202020204" charset="0"/>
              </a:rPr>
              <a:t>Khalil, M. &amp; Ebner, M. (2015). A STEM MOOC for School Children – What Does Learning Analytics Tell us?. In Proceedings of ICL2015 conference, Florence, Italy. IEEE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66273">
            <a:off x="956273" y="1813660"/>
            <a:ext cx="1397775" cy="9924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3545">
            <a:off x="6699684" y="373540"/>
            <a:ext cx="902292" cy="6406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63853" y="211961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B0604020202020204" charset="0"/>
                <a:ea typeface="Roboto" panose="020B0604020202020204" charset="0"/>
              </a:rPr>
              <a:t>Video Interaction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63720" y="2066075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Roboto" panose="020B0604020202020204" charset="0"/>
                <a:ea typeface="Roboto" panose="020B0604020202020204" charset="0"/>
              </a:rPr>
              <a:t>Drop out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632" y="4924251"/>
            <a:ext cx="874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Roboto" panose="020B0604020202020204" charset="0"/>
                <a:ea typeface="Roboto" panose="020B0604020202020204" charset="0"/>
              </a:rPr>
              <a:t>Published in:</a:t>
            </a:r>
          </a:p>
        </p:txBody>
      </p:sp>
    </p:spTree>
    <p:extLst>
      <p:ext uri="{BB962C8B-B14F-4D97-AF65-F5344CB8AC3E}">
        <p14:creationId xmlns:p14="http://schemas.microsoft.com/office/powerpoint/2010/main" val="370468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28475" y="-12649"/>
            <a:ext cx="5220000" cy="1159800"/>
          </a:xfrm>
        </p:spPr>
        <p:txBody>
          <a:bodyPr/>
          <a:lstStyle/>
          <a:p>
            <a:r>
              <a:rPr lang="en-US" dirty="0"/>
              <a:t>RQ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28475" y="1309551"/>
            <a:ext cx="5220000" cy="570000"/>
          </a:xfrm>
        </p:spPr>
        <p:txBody>
          <a:bodyPr/>
          <a:lstStyle/>
          <a:p>
            <a:pPr marL="342900" indent="-342900">
              <a:spcAft>
                <a:spcPts val="1800"/>
              </a:spcAft>
              <a:buFontTx/>
              <a:buChar char="-"/>
            </a:pPr>
            <a:r>
              <a:rPr lang="en-US" dirty="0"/>
              <a:t>What student behavior exists in MOOC Videos?</a:t>
            </a:r>
          </a:p>
          <a:p>
            <a:pPr marL="342900" indent="-342900">
              <a:buFontTx/>
              <a:buChar char="-"/>
            </a:pPr>
            <a:r>
              <a:rPr lang="en-US" dirty="0"/>
              <a:t>What is the added value of interactive videos in MOOCs?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8290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27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4472" y="4575892"/>
            <a:ext cx="8937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B0604020202020204" charset="0"/>
                <a:ea typeface="Roboto" panose="020B0604020202020204" charset="0"/>
              </a:rPr>
              <a:t>Published in : Khalil, M., &amp; Ebner, M. (2016). What Massive Open Online Course (MOOC) Stakeholders Can Learn from Learning Analytics?. In Learning, Design, and Technology: An International Compendium of Theory, Research, Practice, and Policy, Springer International Publishing. (pp. 1-30). </a:t>
            </a:r>
          </a:p>
        </p:txBody>
      </p:sp>
      <p:pic>
        <p:nvPicPr>
          <p:cNvPr id="4" name="Picture 3" descr="C:\Users\mollaru\Desktop\Springer\Video Trackin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31" y="249353"/>
            <a:ext cx="5660807" cy="41782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Brace 4"/>
          <p:cNvSpPr/>
          <p:nvPr/>
        </p:nvSpPr>
        <p:spPr>
          <a:xfrm>
            <a:off x="7210926" y="826168"/>
            <a:ext cx="248653" cy="10868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Right Brace 5"/>
          <p:cNvSpPr/>
          <p:nvPr/>
        </p:nvSpPr>
        <p:spPr>
          <a:xfrm>
            <a:off x="7210926" y="2803358"/>
            <a:ext cx="248653" cy="10868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80692" y="1215705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B0604020202020204" charset="0"/>
                <a:ea typeface="Roboto" panose="020B0604020202020204" charset="0"/>
              </a:rPr>
              <a:t>Week 1 &amp; Week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80692" y="3160810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B0604020202020204" charset="0"/>
                <a:ea typeface="Roboto" panose="020B0604020202020204" charset="0"/>
              </a:rPr>
              <a:t>Week 7 &amp; Week 8</a:t>
            </a:r>
          </a:p>
        </p:txBody>
      </p:sp>
    </p:spTree>
    <p:extLst>
      <p:ext uri="{BB962C8B-B14F-4D97-AF65-F5344CB8AC3E}">
        <p14:creationId xmlns:p14="http://schemas.microsoft.com/office/powerpoint/2010/main" val="540888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28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2260" y="4887906"/>
            <a:ext cx="8081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Roboto" panose="020B0604020202020204" charset="0"/>
                <a:ea typeface="Roboto" panose="020B0604020202020204" charset="0"/>
              </a:rPr>
              <a:t>Wachtler, J., Khalil, M., Taraghi, B. &amp; Ebner, M. (2016). On using learning analytics to track the activity of interactive MOOC videos. In Proceedings of the LAK 2016 Workshop on Smart Environments and Analytics in Video-Based Learning (pp.8–17) Edinburgh, Scotland: CEURS-WS.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632" y="4924251"/>
            <a:ext cx="874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Roboto" panose="020B0604020202020204" charset="0"/>
                <a:ea typeface="Roboto" panose="020B0604020202020204" charset="0"/>
              </a:rPr>
              <a:t>Published in: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564214"/>
            <a:ext cx="3070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Roboto" panose="020B0604020202020204" charset="0"/>
                <a:ea typeface="Roboto" panose="020B0604020202020204" charset="0"/>
              </a:rPr>
              <a:t>Interactive Videos in MOOCs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4145" t="4473" r="27211" b="41458"/>
          <a:stretch/>
        </p:blipFill>
        <p:spPr>
          <a:xfrm>
            <a:off x="44266" y="1985210"/>
            <a:ext cx="2520858" cy="1468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048" y="83656"/>
            <a:ext cx="6038931" cy="47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3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89564" y="321983"/>
            <a:ext cx="5220000" cy="1159800"/>
          </a:xfrm>
        </p:spPr>
        <p:txBody>
          <a:bodyPr/>
          <a:lstStyle/>
          <a:p>
            <a:r>
              <a:rPr lang="en-US" dirty="0"/>
              <a:t>RQ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99393" y="1784261"/>
            <a:ext cx="5878163" cy="570000"/>
          </a:xfrm>
        </p:spPr>
        <p:txBody>
          <a:bodyPr/>
          <a:lstStyle/>
          <a:p>
            <a:pPr marL="342900" indent="-342900">
              <a:spcAft>
                <a:spcPts val="1800"/>
              </a:spcAft>
              <a:buFontTx/>
              <a:buChar char="-"/>
            </a:pPr>
            <a:r>
              <a:rPr lang="en-US" dirty="0"/>
              <a:t>Is there a threshold in MOOCs where learners drop the course or become lurkers?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62633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1.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Introduction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Overview and Background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60836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30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226" y="0"/>
            <a:ext cx="6064871" cy="4548654"/>
          </a:xfrm>
          <a:prstGeom prst="rect">
            <a:avLst/>
          </a:prstGeom>
        </p:spPr>
      </p:pic>
      <p:graphicFrame>
        <p:nvGraphicFramePr>
          <p:cNvPr id="8" name="Shape 207"/>
          <p:cNvGraphicFramePr/>
          <p:nvPr>
            <p:extLst>
              <p:ext uri="{D42A27DB-BD31-4B8C-83A1-F6EECF244321}">
                <p14:modId xmlns:p14="http://schemas.microsoft.com/office/powerpoint/2010/main" val="3006743519"/>
              </p:ext>
            </p:extLst>
          </p:nvPr>
        </p:nvGraphicFramePr>
        <p:xfrm>
          <a:off x="112840" y="2344668"/>
          <a:ext cx="2789893" cy="1402040"/>
        </p:xfrm>
        <a:graphic>
          <a:graphicData uri="http://schemas.openxmlformats.org/drawingml/2006/table">
            <a:tbl>
              <a:tblPr>
                <a:noFill/>
                <a:tableStyleId>{F97AC9B1-1EFE-4A1E-9759-387BEBA98F62}</a:tableStyleId>
              </a:tblPr>
              <a:tblGrid>
                <a:gridCol w="780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4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4798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EB87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MOOC</a:t>
                      </a:r>
                      <a:endParaRPr dirty="0">
                        <a:solidFill>
                          <a:srgbClr val="EB87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FF87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Dropout 1</a:t>
                      </a:r>
                      <a:endParaRPr lang="en" dirty="0">
                        <a:solidFill>
                          <a:srgbClr val="FF87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87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Dropout 2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897">
                <a:tc>
                  <a:txBody>
                    <a:bodyPr/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-US" sz="110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GOL</a:t>
                      </a:r>
                      <a:endParaRPr lang="en" sz="110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~ 82.50%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~63.10%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897">
                <a:tc>
                  <a:txBody>
                    <a:bodyPr/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-US" sz="110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LIN</a:t>
                      </a:r>
                      <a:endParaRPr lang="en" sz="110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~80.90%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~70.30%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897">
                <a:tc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10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SZ</a:t>
                      </a:r>
                      <a:endParaRPr lang="en" sz="110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~87.40%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~67.33%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54472" y="4575892"/>
            <a:ext cx="8937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B0604020202020204" charset="0"/>
                <a:ea typeface="Roboto" panose="020B0604020202020204" charset="0"/>
              </a:rPr>
              <a:t>Published in : Khalil, M., &amp; Ebner, M. (2016). What Massive Open Online Course (MOOC) Stakeholders Can Learn from Learning Analytics?. In Learning, Design, and Technology: An International Compendium of Theory, Research, Practice, and Policy, Springer International Publishing. (pp. 1-30). </a:t>
            </a:r>
          </a:p>
        </p:txBody>
      </p:sp>
    </p:spTree>
    <p:extLst>
      <p:ext uri="{BB962C8B-B14F-4D97-AF65-F5344CB8AC3E}">
        <p14:creationId xmlns:p14="http://schemas.microsoft.com/office/powerpoint/2010/main" val="157744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31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523" y="0"/>
            <a:ext cx="4277251" cy="3207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184" y="1181316"/>
            <a:ext cx="4052455" cy="3038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" y="2918297"/>
            <a:ext cx="3648661" cy="197679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48642" y="4918439"/>
            <a:ext cx="87101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50" dirty="0">
                <a:latin typeface="Roboto" panose="020B0604020202020204" charset="0"/>
                <a:ea typeface="Roboto" panose="020B0604020202020204" charset="0"/>
              </a:rPr>
              <a:t>Lackner, E., Ebner, M. &amp; Khalil, M. (2015). MOOCs as granular systems: design patterns to foster participant activity. eLearning Papers, 42, 28-37.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0632" y="4924251"/>
            <a:ext cx="874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Roboto" panose="020B0604020202020204" charset="0"/>
                <a:ea typeface="Roboto" panose="020B0604020202020204" charset="0"/>
              </a:rPr>
              <a:t>Published in:</a:t>
            </a: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1758761" y="1630357"/>
            <a:ext cx="29105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5514287" y="2868364"/>
            <a:ext cx="29105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V="1">
            <a:off x="1935157" y="3291840"/>
            <a:ext cx="0" cy="13249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10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89564" y="321983"/>
            <a:ext cx="5220000" cy="1159800"/>
          </a:xfrm>
        </p:spPr>
        <p:txBody>
          <a:bodyPr/>
          <a:lstStyle/>
          <a:p>
            <a:r>
              <a:rPr lang="en-US" dirty="0"/>
              <a:t>RQ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99393" y="1784261"/>
            <a:ext cx="7085039" cy="570000"/>
          </a:xfrm>
        </p:spPr>
        <p:txBody>
          <a:bodyPr/>
          <a:lstStyle/>
          <a:p>
            <a:pPr marL="342900" indent="-342900">
              <a:spcAft>
                <a:spcPts val="1800"/>
              </a:spcAft>
              <a:buFontTx/>
              <a:buChar char="-"/>
            </a:pPr>
            <a:r>
              <a:rPr lang="en-US" dirty="0"/>
              <a:t>How do students engage in MOOC discussion forums?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5829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33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13" y="4523195"/>
            <a:ext cx="9844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B0604020202020204" charset="0"/>
                <a:ea typeface="Roboto" panose="020B0604020202020204" charset="0"/>
              </a:rPr>
              <a:t>Published in: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96" y="244643"/>
            <a:ext cx="5502609" cy="41315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085" y="4513541"/>
            <a:ext cx="83499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Roboto" panose="020B0604020202020204" charset="0"/>
                <a:ea typeface="Roboto" panose="020B0604020202020204" charset="0"/>
              </a:rPr>
              <a:t>Lackner, E., Khalil, M. &amp; Ebner, M. (2016). “How to foster forum discussions within MOOCs. A case study”. International Journal of Academic Research in Education, 2(2).</a:t>
            </a:r>
          </a:p>
        </p:txBody>
      </p:sp>
    </p:spTree>
    <p:extLst>
      <p:ext uri="{BB962C8B-B14F-4D97-AF65-F5344CB8AC3E}">
        <p14:creationId xmlns:p14="http://schemas.microsoft.com/office/powerpoint/2010/main" val="1670773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34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359" y="181356"/>
            <a:ext cx="5827294" cy="4370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13" y="4523195"/>
            <a:ext cx="9844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panose="020B0604020202020204" charset="0"/>
                <a:ea typeface="Roboto" panose="020B0604020202020204" charset="0"/>
              </a:rPr>
              <a:t>Published in:</a:t>
            </a:r>
          </a:p>
        </p:txBody>
      </p:sp>
      <p:sp>
        <p:nvSpPr>
          <p:cNvPr id="7" name="Rectangle 6"/>
          <p:cNvSpPr/>
          <p:nvPr/>
        </p:nvSpPr>
        <p:spPr>
          <a:xfrm>
            <a:off x="794085" y="4513541"/>
            <a:ext cx="83499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Roboto" panose="020B0604020202020204" charset="0"/>
                <a:ea typeface="Roboto" panose="020B0604020202020204" charset="0"/>
              </a:rPr>
              <a:t>Lackner, E., Khalil, M. &amp; Ebner, M. (2016). “How to foster forum discussions within MOOCs. A case study”. International Journal of Academic Research in Education, 2(2).</a:t>
            </a:r>
          </a:p>
        </p:txBody>
      </p:sp>
    </p:spTree>
    <p:extLst>
      <p:ext uri="{BB962C8B-B14F-4D97-AF65-F5344CB8AC3E}">
        <p14:creationId xmlns:p14="http://schemas.microsoft.com/office/powerpoint/2010/main" val="2393852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89564" y="321983"/>
            <a:ext cx="5220000" cy="1159800"/>
          </a:xfrm>
        </p:spPr>
        <p:txBody>
          <a:bodyPr/>
          <a:lstStyle/>
          <a:p>
            <a:r>
              <a:rPr lang="en-US" dirty="0"/>
              <a:t>RQ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67096" y="1546906"/>
            <a:ext cx="7884294" cy="570000"/>
          </a:xfrm>
        </p:spPr>
        <p:txBody>
          <a:bodyPr/>
          <a:lstStyle/>
          <a:p>
            <a:pPr marL="342900" indent="-342900" algn="just">
              <a:spcAft>
                <a:spcPts val="1800"/>
              </a:spcAft>
              <a:buFontTx/>
              <a:buChar char="-"/>
            </a:pPr>
            <a:r>
              <a:rPr lang="en-US" dirty="0"/>
              <a:t>What participant types can be clustered in MOOCs based on their MOOC engagement level?</a:t>
            </a:r>
          </a:p>
          <a:p>
            <a:pPr marL="342900" indent="-342900" algn="just">
              <a:spcAft>
                <a:spcPts val="1800"/>
              </a:spcAft>
              <a:buFontTx/>
              <a:buChar char="-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1013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Undergraduates vs External Students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36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000" y="1064086"/>
            <a:ext cx="5302237" cy="3778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8643">
            <a:off x="5633531" y="3098198"/>
            <a:ext cx="771449" cy="547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46655">
            <a:off x="4753203" y="1980540"/>
            <a:ext cx="795821" cy="5650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319080" y="4564218"/>
            <a:ext cx="603115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385884" y="4564218"/>
            <a:ext cx="603115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9909" y="1832365"/>
            <a:ext cx="801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Roboto" panose="020B0604020202020204" charset="0"/>
                <a:ea typeface="Roboto" panose="020B0604020202020204" charset="0"/>
              </a:rPr>
              <a:t>N</a:t>
            </a:r>
            <a:r>
              <a:rPr lang="en-US" b="1" dirty="0">
                <a:latin typeface="Roboto" panose="020B0604020202020204" charset="0"/>
                <a:ea typeface="Roboto" panose="020B0604020202020204" charset="0"/>
              </a:rPr>
              <a:t>=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838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8300" y="4101636"/>
            <a:ext cx="2517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500" i="1" dirty="0">
                <a:latin typeface="Roboto" panose="020B0604020202020204" charset="0"/>
                <a:ea typeface="Roboto" panose="020B0604020202020204" charset="0"/>
              </a:rPr>
              <a:t>Undergraduates receive </a:t>
            </a:r>
            <a:r>
              <a:rPr lang="en-US" sz="1500" i="1" dirty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</a:rPr>
              <a:t>3 ECTS </a:t>
            </a:r>
            <a:r>
              <a:rPr lang="en-US" sz="1500" i="1" dirty="0">
                <a:latin typeface="Roboto" panose="020B0604020202020204" charset="0"/>
                <a:ea typeface="Roboto" panose="020B0604020202020204" charset="0"/>
              </a:rPr>
              <a:t>points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7441" y="4869930"/>
            <a:ext cx="816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Roboto" panose="020B0604020202020204" charset="0"/>
                <a:ea typeface="Roboto" panose="020B0604020202020204" charset="0"/>
              </a:rPr>
              <a:t>Khalil, M. &amp; Ebner, M. (2016). “Clustering Patterns of Engagement in Massive Open Online Courses (MOOCs): The Use of Learning Analytics to Reveal Student Categories”. Journal of Computing in Higher Education.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632" y="4924251"/>
            <a:ext cx="874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Roboto" panose="020B0604020202020204" charset="0"/>
                <a:ea typeface="Roboto" panose="020B0604020202020204" charset="0"/>
              </a:rPr>
              <a:t>Published in: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6558"/>
            <a:ext cx="3288514" cy="54224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977121" y="1862798"/>
            <a:ext cx="495300" cy="58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788452" y="1871929"/>
            <a:ext cx="495300" cy="58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790824" y="1793315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Roboto" panose="020B0604020202020204" charset="0"/>
                <a:ea typeface="Roboto" panose="020B0604020202020204" charset="0"/>
              </a:rPr>
              <a:t>2.92 (1.01)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95303" y="1793315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Roboto" panose="020B0604020202020204" charset="0"/>
                <a:ea typeface="Roboto" panose="020B0604020202020204" charset="0"/>
              </a:rPr>
              <a:t>2.14 (0.96)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52754" y="1990392"/>
            <a:ext cx="25693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latin typeface="Roboto" panose="020B0604020202020204" charset="0"/>
                <a:ea typeface="Roboto" panose="020B0604020202020204" charset="0"/>
              </a:rPr>
              <a:t>1. Strongly agree … 5. Strongly disagree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49046">
            <a:off x="2433752" y="4000027"/>
            <a:ext cx="698707" cy="10673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111336" y="1161790"/>
            <a:ext cx="2781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B0604020202020204" charset="0"/>
                <a:ea typeface="Roboto" panose="020B0604020202020204" charset="0"/>
              </a:rPr>
              <a:t>Social aspect of Information Technology MOOC (2016)</a:t>
            </a:r>
          </a:p>
        </p:txBody>
      </p:sp>
    </p:spTree>
    <p:extLst>
      <p:ext uri="{BB962C8B-B14F-4D97-AF65-F5344CB8AC3E}">
        <p14:creationId xmlns:p14="http://schemas.microsoft.com/office/powerpoint/2010/main" val="334883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37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7441" y="4869930"/>
            <a:ext cx="816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Roboto" panose="020B0604020202020204" charset="0"/>
                <a:ea typeface="Roboto" panose="020B0604020202020204" charset="0"/>
              </a:rPr>
              <a:t>Khalil, M. &amp; Ebner, M. (2016). “Clustering Patterns of Engagement in Massive Open Online Courses (MOOCs): The Use of Learning Analytics to Reveal Student Categories”. Journal of Computing in Higher Education.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632" y="4924251"/>
            <a:ext cx="874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Roboto" panose="020B0604020202020204" charset="0"/>
                <a:ea typeface="Roboto" panose="020B0604020202020204" charset="0"/>
              </a:rPr>
              <a:t>Published in: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4926" y="880829"/>
            <a:ext cx="71870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Two use cases: Undergraduates &amp; External participants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latin typeface="Roboto" panose="020B0604020202020204" charset="0"/>
                <a:ea typeface="Roboto" panose="020B0604020202020204" charset="0"/>
              </a:rPr>
              <a:t>K</a:t>
            </a: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-Means Clustering (4 groups, 3 groups)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Selected Variables: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Reading in forums frequency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Writing in forums frequency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Video watching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Quiz attempts</a:t>
            </a:r>
          </a:p>
        </p:txBody>
      </p:sp>
    </p:spTree>
    <p:extLst>
      <p:ext uri="{BB962C8B-B14F-4D97-AF65-F5344CB8AC3E}">
        <p14:creationId xmlns:p14="http://schemas.microsoft.com/office/powerpoint/2010/main" val="1671061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Undergraduates Clusters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38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7441" y="4869930"/>
            <a:ext cx="816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Roboto" panose="020B0604020202020204" charset="0"/>
                <a:ea typeface="Roboto" panose="020B0604020202020204" charset="0"/>
              </a:rPr>
              <a:t>Khalil, M. &amp; Ebner, M. (2016). “Clustering Patterns of Engagement in Massive Open Online Courses (MOOCs): The Use of Learning Analytics to Reveal Student Categories”. Journal of Computing in Higher Education.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632" y="4924251"/>
            <a:ext cx="874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Roboto" panose="020B0604020202020204" charset="0"/>
                <a:ea typeface="Roboto" panose="020B0604020202020204" charset="0"/>
              </a:rPr>
              <a:t>Published in:</a:t>
            </a:r>
          </a:p>
        </p:txBody>
      </p:sp>
      <p:graphicFrame>
        <p:nvGraphicFramePr>
          <p:cNvPr id="7" name="Shape 207"/>
          <p:cNvGraphicFramePr/>
          <p:nvPr>
            <p:extLst>
              <p:ext uri="{D42A27DB-BD31-4B8C-83A1-F6EECF244321}">
                <p14:modId xmlns:p14="http://schemas.microsoft.com/office/powerpoint/2010/main" val="2956359614"/>
              </p:ext>
            </p:extLst>
          </p:nvPr>
        </p:nvGraphicFramePr>
        <p:xfrm>
          <a:off x="446809" y="1232177"/>
          <a:ext cx="8401160" cy="3430750"/>
        </p:xfrm>
        <a:graphic>
          <a:graphicData uri="http://schemas.openxmlformats.org/drawingml/2006/table">
            <a:tbl>
              <a:tblPr>
                <a:noFill/>
                <a:tableStyleId>{F97AC9B1-1EFE-4A1E-9759-387BEBA98F62}</a:tableStyleId>
              </a:tblPr>
              <a:tblGrid>
                <a:gridCol w="1239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4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4652">
                  <a:extLst>
                    <a:ext uri="{9D8B030D-6E8A-4147-A177-3AD203B41FA5}">
                      <a16:colId xmlns:a16="http://schemas.microsoft.com/office/drawing/2014/main" val="331513691"/>
                    </a:ext>
                  </a:extLst>
                </a:gridCol>
                <a:gridCol w="1184652">
                  <a:extLst>
                    <a:ext uri="{9D8B030D-6E8A-4147-A177-3AD203B41FA5}">
                      <a16:colId xmlns:a16="http://schemas.microsoft.com/office/drawing/2014/main" val="2198474434"/>
                    </a:ext>
                  </a:extLst>
                </a:gridCol>
                <a:gridCol w="1184652">
                  <a:extLst>
                    <a:ext uri="{9D8B030D-6E8A-4147-A177-3AD203B41FA5}">
                      <a16:colId xmlns:a16="http://schemas.microsoft.com/office/drawing/2014/main" val="2617777792"/>
                    </a:ext>
                  </a:extLst>
                </a:gridCol>
              </a:tblGrid>
              <a:tr h="68615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EB87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Cluster</a:t>
                      </a:r>
                      <a:endParaRPr dirty="0">
                        <a:solidFill>
                          <a:srgbClr val="EB87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FF87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Reading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FF87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Writing</a:t>
                      </a:r>
                      <a:endParaRPr lang="en" dirty="0">
                        <a:solidFill>
                          <a:srgbClr val="FF87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FF87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Videos</a:t>
                      </a:r>
                      <a:endParaRPr lang="en" dirty="0">
                        <a:solidFill>
                          <a:srgbClr val="FF87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FF87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Quiz attempts</a:t>
                      </a:r>
                      <a:endParaRPr lang="en" dirty="0">
                        <a:solidFill>
                          <a:srgbClr val="FF87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FF87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Cluster Size</a:t>
                      </a:r>
                      <a:endParaRPr lang="en" dirty="0">
                        <a:solidFill>
                          <a:srgbClr val="FF87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FF87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Certification ratio</a:t>
                      </a:r>
                      <a:endParaRPr lang="en" dirty="0">
                        <a:solidFill>
                          <a:srgbClr val="FF87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150">
                <a:tc>
                  <a:txBody>
                    <a:bodyPr/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Gaming the System</a:t>
                      </a:r>
                      <a:endParaRPr lang="en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23.99 ± 11.19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0.00 ± 0.07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0.00 ± 0.07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19.64 ± 3.84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44.88%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94.36%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150">
                <a:tc>
                  <a:txBody>
                    <a:bodyPr/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Perfect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42.23 ± 23.23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0.03 ± 0.19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20.76 ± 6.01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20.56 ± 3.84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33.55%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96.10%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150">
                <a:tc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Dropout</a:t>
                      </a:r>
                      <a:endParaRPr lang="en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6.25 ± 6.38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0.01 ± 0.10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2.44 ± 3.42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2.76 ± 3.86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20.69%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10.53%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6150">
                <a:tc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Social</a:t>
                      </a:r>
                      <a:endParaRPr lang="en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62.00 ± 53.68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4.00 ± 1.41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3.25 ± 4.72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8.50 ± 9.61 (</a:t>
                      </a:r>
                      <a:r>
                        <a:rPr lang="en-US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</a:t>
                      </a:r>
                      <a:r>
                        <a:rPr lang="en-US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lang="en" sz="1100" b="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b="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&lt;1%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50%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667396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5205663" y="2013284"/>
            <a:ext cx="1387642" cy="5414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587916" y="2013283"/>
            <a:ext cx="1387642" cy="5414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8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Cryer’s Scheme of Elton (1996)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39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7441" y="4869930"/>
            <a:ext cx="816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Roboto" panose="020B0604020202020204" charset="0"/>
                <a:ea typeface="Roboto" panose="020B0604020202020204" charset="0"/>
              </a:rPr>
              <a:t>Khalil, M. &amp; Ebner, M. (2016). “Clustering Patterns of Engagement in Massive Open Online Courses (MOOCs): The Use of Learning Analytics to Reveal Student Categories”. Journal of Computing in Higher Education.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632" y="4924251"/>
            <a:ext cx="874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Roboto" panose="020B0604020202020204" charset="0"/>
                <a:ea typeface="Roboto" panose="020B0604020202020204" charset="0"/>
              </a:rPr>
              <a:t>Published in: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645" y="1170532"/>
            <a:ext cx="4294990" cy="355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50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979C59-5E52-4DE3-9262-F27010568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1027" name="Picture 3" descr="facebook.png">
            <a:extLst>
              <a:ext uri="{FF2B5EF4-FFF2-40B4-BE49-F238E27FC236}">
                <a16:creationId xmlns:a16="http://schemas.microsoft.com/office/drawing/2014/main" id="{69C59278-2828-4D5A-82AE-B3FCE703B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65" y="2062542"/>
            <a:ext cx="734070" cy="7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ickr.png">
            <a:extLst>
              <a:ext uri="{FF2B5EF4-FFF2-40B4-BE49-F238E27FC236}">
                <a16:creationId xmlns:a16="http://schemas.microsoft.com/office/drawing/2014/main" id="{DCACFF9B-F293-4252-A49C-1A237A601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85" y="493385"/>
            <a:ext cx="898950" cy="8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witter.png">
            <a:extLst>
              <a:ext uri="{FF2B5EF4-FFF2-40B4-BE49-F238E27FC236}">
                <a16:creationId xmlns:a16="http://schemas.microsoft.com/office/drawing/2014/main" id="{CFA850D3-F541-4A22-B70F-38E69D329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09" y="1195524"/>
            <a:ext cx="898950" cy="8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outube.png">
            <a:extLst>
              <a:ext uri="{FF2B5EF4-FFF2-40B4-BE49-F238E27FC236}">
                <a16:creationId xmlns:a16="http://schemas.microsoft.com/office/drawing/2014/main" id="{7C980F52-9947-45E2-A373-19344213C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65" y="3403319"/>
            <a:ext cx="956240" cy="95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uber.png">
            <a:extLst>
              <a:ext uri="{FF2B5EF4-FFF2-40B4-BE49-F238E27FC236}">
                <a16:creationId xmlns:a16="http://schemas.microsoft.com/office/drawing/2014/main" id="{57680643-7AF6-471B-809C-AB7988D65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683" y="2929962"/>
            <a:ext cx="1493376" cy="7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ropbox.png">
            <a:extLst>
              <a:ext uri="{FF2B5EF4-FFF2-40B4-BE49-F238E27FC236}">
                <a16:creationId xmlns:a16="http://schemas.microsoft.com/office/drawing/2014/main" id="{8B90DE8C-9130-4250-BFE2-02E02E15C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49" y="731699"/>
            <a:ext cx="913299" cy="9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C51580-5322-4F10-9A10-B317FD03CE87}"/>
              </a:ext>
            </a:extLst>
          </p:cNvPr>
          <p:cNvSpPr txBox="1"/>
          <p:nvPr/>
        </p:nvSpPr>
        <p:spPr>
          <a:xfrm rot="20800396">
            <a:off x="621326" y="1120609"/>
            <a:ext cx="3014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Roboto" panose="020B0604020202020204" charset="0"/>
                <a:ea typeface="Roboto" panose="020B0604020202020204" charset="0"/>
              </a:rPr>
              <a:t>Did Not Exists before 15 years!</a:t>
            </a:r>
          </a:p>
        </p:txBody>
      </p:sp>
    </p:spTree>
    <p:extLst>
      <p:ext uri="{BB962C8B-B14F-4D97-AF65-F5344CB8AC3E}">
        <p14:creationId xmlns:p14="http://schemas.microsoft.com/office/powerpoint/2010/main" val="330502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89564" y="321983"/>
            <a:ext cx="5220000" cy="1159800"/>
          </a:xfrm>
        </p:spPr>
        <p:txBody>
          <a:bodyPr/>
          <a:lstStyle/>
          <a:p>
            <a:r>
              <a:rPr lang="en-US" dirty="0"/>
              <a:t>RQ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67096" y="1546906"/>
            <a:ext cx="7884294" cy="570000"/>
          </a:xfrm>
        </p:spPr>
        <p:txBody>
          <a:bodyPr/>
          <a:lstStyle/>
          <a:p>
            <a:pPr marL="342900" indent="-342900" algn="just">
              <a:spcAft>
                <a:spcPts val="1800"/>
              </a:spcAft>
              <a:buFontTx/>
              <a:buChar char="-"/>
            </a:pPr>
            <a:r>
              <a:rPr lang="en-US" sz="2800" dirty="0">
                <a:latin typeface="Dosis" panose="020B0604020202020204" charset="0"/>
              </a:rPr>
              <a:t>How to motivate MOOC students and increase their engagement?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9084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41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37" y="269710"/>
            <a:ext cx="4508721" cy="44125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14718" y="2538664"/>
            <a:ext cx="2803358" cy="288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8621" y="4897279"/>
            <a:ext cx="88271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Roboto" panose="020B0604020202020204" charset="0"/>
                <a:ea typeface="Roboto" panose="020B0604020202020204" charset="0"/>
              </a:rPr>
              <a:t>Reischer, M., Khalil, M. &amp; Ebner, M. “Does gamification in MOOC discussion forums work?”. In Proceedings of EMOOCS 2017, Madrid, Spain.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093" y="4900187"/>
            <a:ext cx="874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Roboto" panose="020B0604020202020204" charset="0"/>
                <a:ea typeface="Roboto" panose="020B0604020202020204" charset="0"/>
              </a:rPr>
              <a:t>Published:</a:t>
            </a:r>
          </a:p>
        </p:txBody>
      </p:sp>
      <p:graphicFrame>
        <p:nvGraphicFramePr>
          <p:cNvPr id="7" name="Shape 207"/>
          <p:cNvGraphicFramePr/>
          <p:nvPr>
            <p:extLst>
              <p:ext uri="{D42A27DB-BD31-4B8C-83A1-F6EECF244321}">
                <p14:modId xmlns:p14="http://schemas.microsoft.com/office/powerpoint/2010/main" val="2524628887"/>
              </p:ext>
            </p:extLst>
          </p:nvPr>
        </p:nvGraphicFramePr>
        <p:xfrm>
          <a:off x="100250" y="1503947"/>
          <a:ext cx="3890211" cy="2072159"/>
        </p:xfrm>
        <a:graphic>
          <a:graphicData uri="http://schemas.openxmlformats.org/drawingml/2006/table">
            <a:tbl>
              <a:tblPr>
                <a:noFill/>
                <a:tableStyleId>{F97AC9B1-1EFE-4A1E-9759-387BEBA98F62}</a:tableStyleId>
              </a:tblPr>
              <a:tblGrid>
                <a:gridCol w="1932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763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dirty="0">
                          <a:solidFill>
                            <a:srgbClr val="FF87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LIN 2016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200" dirty="0">
                          <a:solidFill>
                            <a:srgbClr val="FF87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LIN 2014</a:t>
                      </a:r>
                      <a:endParaRPr lang="en" sz="1200" dirty="0">
                        <a:solidFill>
                          <a:srgbClr val="FF87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763">
                <a:tc>
                  <a:txBody>
                    <a:bodyPr/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-US" sz="120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Registered users</a:t>
                      </a:r>
                      <a:endParaRPr lang="en" sz="120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605</a:t>
                      </a:r>
                      <a:endParaRPr lang="en" sz="1600" b="1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519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763">
                <a:tc>
                  <a:txBody>
                    <a:bodyPr/>
                    <a:lstStyle/>
                    <a:p>
                      <a:pPr lvl="0" algn="r">
                        <a:spcBef>
                          <a:spcPts val="0"/>
                        </a:spcBef>
                        <a:buNone/>
                      </a:pPr>
                      <a:r>
                        <a:rPr lang="en-US" sz="120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Certified</a:t>
                      </a:r>
                      <a:endParaRPr lang="en" sz="120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76 (12.6%)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99 (19.07%)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763">
                <a:tc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Never used forums</a:t>
                      </a:r>
                      <a:endParaRPr lang="en" sz="1200" dirty="0">
                        <a:solidFill>
                          <a:srgbClr val="22222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39.8%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dirty="0">
                          <a:solidFill>
                            <a:srgbClr val="22222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33.5%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 flipH="1">
            <a:off x="2143976" y="3431918"/>
            <a:ext cx="719847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125173" y="3428027"/>
            <a:ext cx="719847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Motivating MOOC students 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42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632" y="4920240"/>
            <a:ext cx="874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Roboto" panose="020B0604020202020204" charset="0"/>
                <a:ea typeface="Roboto" panose="020B0604020202020204" charset="0"/>
              </a:rPr>
              <a:t>Published in: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906" y="1066801"/>
            <a:ext cx="5376507" cy="38031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6711" y="4936528"/>
            <a:ext cx="89073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Roboto" panose="020B0604020202020204" charset="0"/>
                <a:ea typeface="Roboto" panose="020B0604020202020204" charset="0"/>
              </a:rPr>
              <a:t>Khalil, M. &amp; Ebner, M. (2017). “Driving Student Motivation in MOOCs through a Conceptual Activity-Motivation Framework”. Zeitschrift für Hochschulentwicklung, pp.101-122.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295" y="1796716"/>
            <a:ext cx="2109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87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Dosis" panose="020B0604020202020204" charset="0"/>
              </a:rPr>
              <a:t>Intrinsic Factor</a:t>
            </a:r>
          </a:p>
          <a:p>
            <a:pPr marL="285750" indent="-285750">
              <a:lnSpc>
                <a:spcPct val="200000"/>
              </a:lnSpc>
              <a:buClr>
                <a:srgbClr val="FF87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Dosis" panose="020B0604020202020204" charset="0"/>
              </a:rPr>
              <a:t>Extrinsic Factor</a:t>
            </a:r>
          </a:p>
        </p:txBody>
      </p:sp>
    </p:spTree>
    <p:extLst>
      <p:ext uri="{BB962C8B-B14F-4D97-AF65-F5344CB8AC3E}">
        <p14:creationId xmlns:p14="http://schemas.microsoft.com/office/powerpoint/2010/main" val="329253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Gamification approach activity difference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43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Quizzes_GOL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80" y="1430921"/>
            <a:ext cx="4509405" cy="300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Quizzes_GOL2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" y="1432154"/>
            <a:ext cx="4513381" cy="300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14" y="4531894"/>
            <a:ext cx="266831" cy="266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7245" y="4519861"/>
            <a:ext cx="1487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B0604020202020204" charset="0"/>
                <a:ea typeface="Roboto" panose="020B0604020202020204" charset="0"/>
              </a:rPr>
              <a:t>Control Group</a:t>
            </a:r>
          </a:p>
        </p:txBody>
      </p:sp>
      <p:pic>
        <p:nvPicPr>
          <p:cNvPr id="1028" name="Picture 4" descr="B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75" y="4393820"/>
            <a:ext cx="459242" cy="46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28298" y="4490948"/>
            <a:ext cx="2208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B0604020202020204" charset="0"/>
                <a:ea typeface="Roboto" panose="020B0604020202020204" charset="0"/>
              </a:rPr>
              <a:t>With gamification group</a:t>
            </a:r>
          </a:p>
        </p:txBody>
      </p:sp>
    </p:spTree>
    <p:extLst>
      <p:ext uri="{BB962C8B-B14F-4D97-AF65-F5344CB8AC3E}">
        <p14:creationId xmlns:p14="http://schemas.microsoft.com/office/powerpoint/2010/main" val="58852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Gamification approach Impact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44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074" name="Picture 2" descr="ecg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131" y="1167815"/>
            <a:ext cx="3715920" cy="37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59486" y="3437021"/>
            <a:ext cx="26663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 panose="020B0604020202020204" charset="0"/>
                <a:ea typeface="Roboto" panose="020B0604020202020204" charset="0"/>
              </a:rPr>
              <a:t>Increased Active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 panose="020B0604020202020204" charset="0"/>
                <a:ea typeface="Roboto" panose="020B0604020202020204" charset="0"/>
              </a:rPr>
              <a:t>Increased Certification Ratio</a:t>
            </a:r>
          </a:p>
        </p:txBody>
      </p:sp>
    </p:spTree>
    <p:extLst>
      <p:ext uri="{BB962C8B-B14F-4D97-AF65-F5344CB8AC3E}">
        <p14:creationId xmlns:p14="http://schemas.microsoft.com/office/powerpoint/2010/main" val="468812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3821" y="1046529"/>
            <a:ext cx="8008369" cy="11598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- What are the </a:t>
            </a:r>
            <a:r>
              <a:rPr lang="en-US" sz="2800" b="1" dirty="0">
                <a:solidFill>
                  <a:schemeClr val="tx1"/>
                </a:solidFill>
              </a:rPr>
              <a:t>security constraints</a:t>
            </a:r>
            <a:r>
              <a:rPr lang="en-US" sz="2800" dirty="0">
                <a:solidFill>
                  <a:schemeClr val="tx1"/>
                </a:solidFill>
              </a:rPr>
              <a:t> of learning analytics?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89564" y="321983"/>
            <a:ext cx="5220000" cy="11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Dosis"/>
              <a:buNone/>
              <a:defRPr sz="48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48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n-US" dirty="0"/>
              <a:t>RQ</a:t>
            </a:r>
          </a:p>
        </p:txBody>
      </p:sp>
    </p:spTree>
    <p:extLst>
      <p:ext uri="{BB962C8B-B14F-4D97-AF65-F5344CB8AC3E}">
        <p14:creationId xmlns:p14="http://schemas.microsoft.com/office/powerpoint/2010/main" val="2440800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mollaru\Desktop\Ed-Media 2015\7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18" y="599281"/>
            <a:ext cx="3561032" cy="349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/>
          <p:cNvSpPr/>
          <p:nvPr/>
        </p:nvSpPr>
        <p:spPr>
          <a:xfrm>
            <a:off x="2489230" y="785018"/>
            <a:ext cx="111807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61519" y="654523"/>
            <a:ext cx="304442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Revealing Personal Information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657599" y="1549202"/>
            <a:ext cx="24011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545792" y="1492052"/>
            <a:ext cx="111807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58785" y="1369407"/>
            <a:ext cx="2975495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Morality to view students’ data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907631" y="2466181"/>
            <a:ext cx="16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795824" y="2409031"/>
            <a:ext cx="111807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54266" y="2150401"/>
            <a:ext cx="2871171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Collecting and Analyzing data</a:t>
            </a:r>
          </a:p>
          <a:p>
            <a:pPr algn="ctr"/>
            <a:r>
              <a:rPr lang="en-US" sz="1600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Transparency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643202" y="3466306"/>
            <a:ext cx="16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3545793" y="3409156"/>
            <a:ext cx="111807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07831" y="3239879"/>
            <a:ext cx="2842830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Students’ data deletion policy</a:t>
            </a: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608290" y="838795"/>
            <a:ext cx="2945976" cy="3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22421" y="4532237"/>
            <a:ext cx="8111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Roboto" panose="020B0604020202020204" charset="0"/>
                <a:ea typeface="Roboto" panose="020B0604020202020204" charset="0"/>
              </a:rPr>
              <a:t>Published in: Khalil, M., &amp; Ebner, M. (2015, June). Learning Analytics: Principles and Constraints. In Proceedings of World Conference on Educational Multimedia, Hypermedia and Telecommunications (pp. 1326-1336).</a:t>
            </a:r>
          </a:p>
        </p:txBody>
      </p:sp>
    </p:spTree>
    <p:extLst>
      <p:ext uri="{BB962C8B-B14F-4D97-AF65-F5344CB8AC3E}">
        <p14:creationId xmlns:p14="http://schemas.microsoft.com/office/powerpoint/2010/main" val="2034348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47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 descr="C:\Users\mollaru\Desktop\Ed-Media 2015\7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03" y="444235"/>
            <a:ext cx="3557016" cy="348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3871913" y="3635375"/>
            <a:ext cx="2696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94900" y="3329712"/>
            <a:ext cx="328166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Achieving Confidentiality, Integrity</a:t>
            </a:r>
          </a:p>
          <a:p>
            <a:pPr algn="ctr"/>
            <a:r>
              <a:rPr lang="en-US" sz="1600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and Availability</a:t>
            </a:r>
          </a:p>
        </p:txBody>
      </p:sp>
      <p:cxnSp>
        <p:nvCxnSpPr>
          <p:cNvPr id="7" name="Straight Connector 6"/>
          <p:cNvCxnSpPr>
            <a:cxnSpLocks/>
            <a:stCxn id="9" idx="3"/>
          </p:cNvCxnSpPr>
          <p:nvPr/>
        </p:nvCxnSpPr>
        <p:spPr>
          <a:xfrm>
            <a:off x="3586468" y="1082168"/>
            <a:ext cx="20817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96684" y="789780"/>
            <a:ext cx="248978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Who owns students data,</a:t>
            </a:r>
          </a:p>
          <a:p>
            <a:pPr algn="ctr"/>
            <a:r>
              <a:rPr lang="en-US" sz="1600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students or institutions?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482578" y="2006764"/>
            <a:ext cx="1762237" cy="4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59335" y="1714377"/>
            <a:ext cx="2932213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Data Protection and Copyright</a:t>
            </a:r>
          </a:p>
          <a:p>
            <a:pPr algn="ctr"/>
            <a:r>
              <a:rPr lang="en-US" sz="1600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Laws limit the use of LA apps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3429000" y="2985294"/>
            <a:ext cx="21886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82184" y="2804616"/>
            <a:ext cx="2726900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Roboto" panose="020B0604020202020204" charset="0"/>
                <a:ea typeface="Roboto" panose="020B0604020202020204" charset="0"/>
                <a:cs typeface="Arial" panose="020B0604020202020204" pitchFamily="34" charset="0"/>
              </a:rPr>
              <a:t>Inaccurate analysis results?</a:t>
            </a:r>
          </a:p>
        </p:txBody>
      </p:sp>
      <p:sp>
        <p:nvSpPr>
          <p:cNvPr id="16" name="Oval 15"/>
          <p:cNvSpPr/>
          <p:nvPr/>
        </p:nvSpPr>
        <p:spPr>
          <a:xfrm>
            <a:off x="5668198" y="1025018"/>
            <a:ext cx="111807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44815" y="1949615"/>
            <a:ext cx="111807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626894" y="2920493"/>
            <a:ext cx="111807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568865" y="3566649"/>
            <a:ext cx="111807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2421" y="4532237"/>
            <a:ext cx="8111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Roboto" panose="020B0604020202020204" charset="0"/>
                <a:ea typeface="Roboto" panose="020B0604020202020204" charset="0"/>
              </a:rPr>
              <a:t>Published in: Khalil, M., &amp; Ebner, M. (2015, June). Learning Analytics: Principles and Constraints. In Proceedings of World Conference on Educational Multimedia, Hypermedia and Telecommunications (pp. 1326-1336).</a:t>
            </a:r>
          </a:p>
        </p:txBody>
      </p:sp>
    </p:spTree>
    <p:extLst>
      <p:ext uri="{BB962C8B-B14F-4D97-AF65-F5344CB8AC3E}">
        <p14:creationId xmlns:p14="http://schemas.microsoft.com/office/powerpoint/2010/main" val="1629002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83E9DA-9B7F-46BF-BFAC-4E30BF5EAF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4E028-5C46-44D3-90F2-A24A8CAD5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50" y="99150"/>
            <a:ext cx="7982621" cy="45915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EDC4EF-1773-4FCA-AC40-BA191E9B5A9A}"/>
              </a:ext>
            </a:extLst>
          </p:cNvPr>
          <p:cNvSpPr/>
          <p:nvPr/>
        </p:nvSpPr>
        <p:spPr>
          <a:xfrm>
            <a:off x="1032141" y="4894187"/>
            <a:ext cx="81118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B0604020202020204" charset="0"/>
                <a:ea typeface="Roboto" panose="020B0604020202020204" charset="0"/>
              </a:rPr>
              <a:t>Published in: Khalil, M., &amp; Ebner, M. (2015, June). Learning Analytics: Principles and Constraints. In Proceedings of World Conference on Educational Multimedia, Hypermedia and Telecommunications (pp. 1326-1336).</a:t>
            </a:r>
          </a:p>
        </p:txBody>
      </p:sp>
    </p:spTree>
    <p:extLst>
      <p:ext uri="{BB962C8B-B14F-4D97-AF65-F5344CB8AC3E}">
        <p14:creationId xmlns:p14="http://schemas.microsoft.com/office/powerpoint/2010/main" val="924329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49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572" y="365850"/>
            <a:ext cx="6164879" cy="4061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75109"/>
            <a:ext cx="3223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boto" panose="020B0604020202020204" charset="0"/>
                <a:ea typeface="Roboto" panose="020B0604020202020204" charset="0"/>
              </a:rPr>
              <a:t>De-Identification Approach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75" y="4674843"/>
            <a:ext cx="8892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Roboto" panose="020B0604020202020204" charset="0"/>
                <a:ea typeface="Roboto" panose="020B0604020202020204" charset="0"/>
              </a:rPr>
              <a:t>Published in: Khalil, M., &amp; Ebner, M. (2016). De-Identification in Learning Analytics. Journal of Learning Analytics, 3(1), pp. 129-138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880" y="1635917"/>
            <a:ext cx="2916131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1600" b="1" dirty="0">
                <a:latin typeface="Roboto" panose="020B0604020202020204" charset="0"/>
                <a:ea typeface="Roboto" panose="020B0604020202020204" charset="0"/>
              </a:rPr>
              <a:t>Noising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1600" b="1" dirty="0">
                <a:latin typeface="Roboto" panose="020B0604020202020204" charset="0"/>
                <a:ea typeface="Roboto" panose="020B0604020202020204" charset="0"/>
              </a:rPr>
              <a:t>Masking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1600" b="1" dirty="0">
                <a:latin typeface="Roboto" panose="020B0604020202020204" charset="0"/>
                <a:ea typeface="Roboto" panose="020B0604020202020204" charset="0"/>
              </a:rPr>
              <a:t>Swapping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1600" b="1" dirty="0">
                <a:latin typeface="Roboto" panose="020B0604020202020204" charset="0"/>
                <a:ea typeface="Roboto" panose="020B0604020202020204" charset="0"/>
              </a:rPr>
              <a:t>Suppression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75" y="3986903"/>
            <a:ext cx="2878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Roboto" panose="020B0604020202020204" charset="0"/>
                <a:ea typeface="Roboto" panose="020B0604020202020204" charset="0"/>
              </a:rPr>
              <a:t>European DPD 95/46/EC</a:t>
            </a:r>
          </a:p>
        </p:txBody>
      </p:sp>
    </p:spTree>
    <p:extLst>
      <p:ext uri="{BB962C8B-B14F-4D97-AF65-F5344CB8AC3E}">
        <p14:creationId xmlns:p14="http://schemas.microsoft.com/office/powerpoint/2010/main" val="307850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osborne.jpg">
            <a:extLst>
              <a:ext uri="{FF2B5EF4-FFF2-40B4-BE49-F238E27FC236}">
                <a16:creationId xmlns:a16="http://schemas.microsoft.com/office/drawing/2014/main" id="{4C4A9957-E3FB-481A-880D-5EB7BCEBE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44540"/>
            <a:ext cx="39052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E354B1-FBE8-480D-87E3-26C2126E30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2050" name="Picture 2" descr="seiko.jpg">
            <a:extLst>
              <a:ext uri="{FF2B5EF4-FFF2-40B4-BE49-F238E27FC236}">
                <a16:creationId xmlns:a16="http://schemas.microsoft.com/office/drawing/2014/main" id="{56D644B0-351B-4EB6-A53D-14D795CE6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986518"/>
            <a:ext cx="2584450" cy="293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reenshot.jpg">
            <a:extLst>
              <a:ext uri="{FF2B5EF4-FFF2-40B4-BE49-F238E27FC236}">
                <a16:creationId xmlns:a16="http://schemas.microsoft.com/office/drawing/2014/main" id="{02B805E9-193B-499D-888B-28F54606F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351" y="1549400"/>
            <a:ext cx="4754649" cy="33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676B6F-7D3A-4C49-AF73-C65F719B8298}"/>
              </a:ext>
            </a:extLst>
          </p:cNvPr>
          <p:cNvSpPr/>
          <p:nvPr/>
        </p:nvSpPr>
        <p:spPr>
          <a:xfrm>
            <a:off x="4768850" y="1986518"/>
            <a:ext cx="149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Roboto Slab"/>
              </a:rPr>
              <a:t>Screenshot</a:t>
            </a:r>
            <a:endParaRPr lang="en-US" sz="1800" dirty="0"/>
          </a:p>
          <a:p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7A44D8-9249-44FB-8251-C321EE47BA10}"/>
              </a:ext>
            </a:extLst>
          </p:cNvPr>
          <p:cNvSpPr/>
          <p:nvPr/>
        </p:nvSpPr>
        <p:spPr>
          <a:xfrm>
            <a:off x="2337301" y="2176106"/>
            <a:ext cx="1403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Roboto Slab"/>
              </a:rPr>
              <a:t>1980 Seiko</a:t>
            </a:r>
            <a:endParaRPr lang="en-US" sz="1600" dirty="0"/>
          </a:p>
          <a:p>
            <a:r>
              <a:rPr lang="en-US" sz="1600" b="1" dirty="0">
                <a:latin typeface="Roboto Slab"/>
              </a:rPr>
              <a:t>TV Watch</a:t>
            </a:r>
            <a:endParaRPr lang="en-US" sz="1600" dirty="0"/>
          </a:p>
          <a:p>
            <a:br>
              <a:rPr lang="en-US" sz="1600" dirty="0"/>
            </a:b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99560A-78FB-4D74-9B77-FC956A9848EA}"/>
              </a:ext>
            </a:extLst>
          </p:cNvPr>
          <p:cNvSpPr/>
          <p:nvPr/>
        </p:nvSpPr>
        <p:spPr>
          <a:xfrm>
            <a:off x="2064251" y="0"/>
            <a:ext cx="1949450" cy="946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>
                <a:latin typeface="Roboto Slab"/>
              </a:rPr>
              <a:t>Osborne 1, 1981</a:t>
            </a:r>
            <a:endParaRPr lang="da-DK" dirty="0"/>
          </a:p>
          <a:p>
            <a:r>
              <a:rPr lang="da-DK" b="1" dirty="0">
                <a:latin typeface="Roboto Slab"/>
              </a:rPr>
              <a:t>Weighed 10.7 kg</a:t>
            </a:r>
            <a:endParaRPr lang="da-DK" dirty="0"/>
          </a:p>
          <a:p>
            <a:br>
              <a:rPr lang="da-DK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6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Conclusions &amp; Outcomes</a:t>
            </a:r>
            <a:endParaRPr lang="en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bg1">
                    <a:lumMod val="85000"/>
                  </a:schemeClr>
                </a:solidFill>
              </a:rPr>
              <a:t>50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51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825999"/>
            <a:ext cx="9144000" cy="3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33866" y="731700"/>
            <a:ext cx="3113791" cy="4140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527" y="-76200"/>
            <a:ext cx="57019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402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ctrTitle" idx="4294967295"/>
          </p:nvPr>
        </p:nvSpPr>
        <p:spPr>
          <a:xfrm>
            <a:off x="955612" y="2670934"/>
            <a:ext cx="73674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7200" b="1" dirty="0">
                <a:solidFill>
                  <a:srgbClr val="FF8700"/>
                </a:solidFill>
              </a:rPr>
              <a:t>The Future</a:t>
            </a:r>
            <a:endParaRPr lang="en" sz="7200" b="1" dirty="0">
              <a:solidFill>
                <a:srgbClr val="FF8700"/>
              </a:solidFill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ubTitle" idx="4294967295"/>
          </p:nvPr>
        </p:nvSpPr>
        <p:spPr>
          <a:xfrm>
            <a:off x="952151" y="3723281"/>
            <a:ext cx="59013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MOOCs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Learning Analytics</a:t>
            </a:r>
          </a:p>
        </p:txBody>
      </p:sp>
      <p:grpSp>
        <p:nvGrpSpPr>
          <p:cNvPr id="149" name="Shape 149"/>
          <p:cNvGrpSpPr/>
          <p:nvPr/>
        </p:nvGrpSpPr>
        <p:grpSpPr>
          <a:xfrm>
            <a:off x="6759208" y="507617"/>
            <a:ext cx="1645833" cy="1645811"/>
            <a:chOff x="6643075" y="3664250"/>
            <a:chExt cx="407950" cy="407975"/>
          </a:xfrm>
        </p:grpSpPr>
        <p:sp>
          <p:nvSpPr>
            <p:cNvPr id="150" name="Shape 150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</p:grpSp>
      <p:grpSp>
        <p:nvGrpSpPr>
          <p:cNvPr id="152" name="Shape 152"/>
          <p:cNvGrpSpPr/>
          <p:nvPr/>
        </p:nvGrpSpPr>
        <p:grpSpPr>
          <a:xfrm rot="-587494">
            <a:off x="6662475" y="2367984"/>
            <a:ext cx="676638" cy="676643"/>
            <a:chOff x="576250" y="4319400"/>
            <a:chExt cx="442075" cy="442050"/>
          </a:xfrm>
        </p:grpSpPr>
        <p:sp>
          <p:nvSpPr>
            <p:cNvPr id="153" name="Shape 153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4" name="Shape 154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5" name="Shape 155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6" name="Shape 156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</p:grpSp>
      <p:sp>
        <p:nvSpPr>
          <p:cNvPr id="157" name="Shape 157"/>
          <p:cNvSpPr/>
          <p:nvPr/>
        </p:nvSpPr>
        <p:spPr>
          <a:xfrm>
            <a:off x="6365360" y="887712"/>
            <a:ext cx="257245" cy="245627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87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8" name="Shape 158"/>
          <p:cNvSpPr/>
          <p:nvPr/>
        </p:nvSpPr>
        <p:spPr>
          <a:xfrm rot="2697415">
            <a:off x="8060604" y="2145272"/>
            <a:ext cx="390521" cy="372885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87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9" name="Shape 159"/>
          <p:cNvSpPr/>
          <p:nvPr/>
        </p:nvSpPr>
        <p:spPr>
          <a:xfrm>
            <a:off x="8369545" y="1932400"/>
            <a:ext cx="156408" cy="14941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87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0" name="Shape 160"/>
          <p:cNvSpPr/>
          <p:nvPr/>
        </p:nvSpPr>
        <p:spPr>
          <a:xfrm rot="1279885">
            <a:off x="6187127" y="1628627"/>
            <a:ext cx="156401" cy="149397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87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bg1">
                    <a:lumMod val="85000"/>
                  </a:schemeClr>
                </a:solidFill>
              </a:rPr>
              <a:t>52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974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- MOOCs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04900" y="2324099"/>
            <a:ext cx="7581900" cy="2601825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 Schools and Higher Education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 More entertaining learning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 Intrinsic factors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53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Shape 227"/>
          <p:cNvSpPr txBox="1">
            <a:spLocks/>
          </p:cNvSpPr>
          <p:nvPr/>
        </p:nvSpPr>
        <p:spPr>
          <a:xfrm>
            <a:off x="2698670" y="1261616"/>
            <a:ext cx="4170750" cy="115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Dosis"/>
              <a:buNone/>
              <a:defRPr sz="24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n" sz="12000" dirty="0">
                <a:solidFill>
                  <a:srgbClr val="FF8700"/>
                </a:solidFill>
              </a:rPr>
              <a:t>7,000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5510" y="1156970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8700"/>
                </a:solidFill>
                <a:latin typeface="Roboto" panose="020B0604020202020204" charset="0"/>
                <a:ea typeface="Roboto" panose="020B060402020202020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1910" y="4885294"/>
            <a:ext cx="1579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Roboto" panose="020B0604020202020204" charset="0"/>
                <a:ea typeface="Roboto" panose="020B0604020202020204" charset="0"/>
              </a:rPr>
              <a:t>(1: Class-Central.com)</a:t>
            </a:r>
          </a:p>
        </p:txBody>
      </p:sp>
    </p:spTree>
    <p:extLst>
      <p:ext uri="{BB962C8B-B14F-4D97-AF65-F5344CB8AC3E}">
        <p14:creationId xmlns:p14="http://schemas.microsoft.com/office/powerpoint/2010/main" val="100869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3FB9-ECBE-4B40-8483-C93E3E501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Gamify learning!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5C632-9BEF-4721-9019-C9931A8209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  <p:pic>
        <p:nvPicPr>
          <p:cNvPr id="6146" name="Picture 2" descr="https://www.esparklearning.com/hs-fs/hub/321138/file-384390651-png/gamification-of-education-webinar.png?t=1506352850188&amp;width=600&amp;cos_cdn=1&amp;name=gamification-of-education-webinar.png">
            <a:extLst>
              <a:ext uri="{FF2B5EF4-FFF2-40B4-BE49-F238E27FC236}">
                <a16:creationId xmlns:a16="http://schemas.microsoft.com/office/drawing/2014/main" id="{CE1AE6E5-A6A3-4EF9-A43E-C6B31D01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" y="1273725"/>
            <a:ext cx="4300825" cy="143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E780E4-8C91-42C8-8BA9-954F409609B7}"/>
              </a:ext>
            </a:extLst>
          </p:cNvPr>
          <p:cNvSpPr txBox="1"/>
          <p:nvPr/>
        </p:nvSpPr>
        <p:spPr>
          <a:xfrm>
            <a:off x="6489700" y="4943445"/>
            <a:ext cx="2654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Image from: https://www.esparklearning.com/ and Duolingo</a:t>
            </a:r>
          </a:p>
        </p:txBody>
      </p:sp>
      <p:pic>
        <p:nvPicPr>
          <p:cNvPr id="6148" name="Picture 4" descr="http://www.gamification.co/wp-content/uploads/2015/08/16195521662_a535dd7a3f_z.jpg">
            <a:extLst>
              <a:ext uri="{FF2B5EF4-FFF2-40B4-BE49-F238E27FC236}">
                <a16:creationId xmlns:a16="http://schemas.microsoft.com/office/drawing/2014/main" id="{B95AE246-B831-49D8-927E-C7B7898D0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1" y="2138700"/>
            <a:ext cx="4400550" cy="27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9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55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50" y="0"/>
            <a:ext cx="7877596" cy="4901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38577">
            <a:off x="3635086" y="528637"/>
            <a:ext cx="663286" cy="470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65291">
            <a:off x="5242213" y="464370"/>
            <a:ext cx="663286" cy="470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38577">
            <a:off x="7777594" y="2018001"/>
            <a:ext cx="663286" cy="470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38577">
            <a:off x="2322367" y="1872726"/>
            <a:ext cx="663286" cy="4709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6254" y="4913744"/>
            <a:ext cx="69266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Roboto" panose="020B0604020202020204" charset="0"/>
                <a:ea typeface="Roboto" panose="020B0604020202020204" charset="0"/>
              </a:rPr>
              <a:t>Khalil, M., Kovanovic, V., Joksimovic, S., Ebner, M., &amp; Gasevic, D. (in preparation).</a:t>
            </a:r>
          </a:p>
        </p:txBody>
      </p:sp>
    </p:spTree>
    <p:extLst>
      <p:ext uri="{BB962C8B-B14F-4D97-AF65-F5344CB8AC3E}">
        <p14:creationId xmlns:p14="http://schemas.microsoft.com/office/powerpoint/2010/main" val="113069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CF38BC-062A-4F69-B401-FA63C26E39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56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0FDEBA-A638-4FBA-A61B-363F16D5A3C9}"/>
              </a:ext>
            </a:extLst>
          </p:cNvPr>
          <p:cNvSpPr/>
          <p:nvPr/>
        </p:nvSpPr>
        <p:spPr>
          <a:xfrm>
            <a:off x="-946150" y="-171450"/>
            <a:ext cx="10369550" cy="5683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goodbadugly.jpg">
            <a:extLst>
              <a:ext uri="{FF2B5EF4-FFF2-40B4-BE49-F238E27FC236}">
                <a16:creationId xmlns:a16="http://schemas.microsoft.com/office/drawing/2014/main" id="{1D858017-4FE6-4BB5-9C5B-0CC1705D3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0"/>
            <a:ext cx="69024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5983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5983C1-7998-4F18-A8E2-C0E82DC5E814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0"/>
            <a:ext cx="595313" cy="731838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57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F6A3B-6E0C-4ACA-A0DC-2E4A4A0EA747}"/>
              </a:ext>
            </a:extLst>
          </p:cNvPr>
          <p:cNvSpPr txBox="1"/>
          <p:nvPr/>
        </p:nvSpPr>
        <p:spPr>
          <a:xfrm>
            <a:off x="1843575" y="1981200"/>
            <a:ext cx="60292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Learning Analytics is about learning…</a:t>
            </a:r>
          </a:p>
          <a:p>
            <a:pPr algn="ctr"/>
            <a:r>
              <a:rPr lang="en-US" sz="2800" b="1" i="1" dirty="0">
                <a:solidFill>
                  <a:srgbClr val="FF87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And data are generated by students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3A04A-5FC8-43D0-8132-1169AF69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3083012"/>
            <a:ext cx="3733799" cy="1977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3A457E-0DA5-4207-83E6-5CD36307F262}"/>
              </a:ext>
            </a:extLst>
          </p:cNvPr>
          <p:cNvSpPr txBox="1"/>
          <p:nvPr/>
        </p:nvSpPr>
        <p:spPr>
          <a:xfrm>
            <a:off x="590549" y="3083012"/>
            <a:ext cx="133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Rts.ch/</a:t>
            </a:r>
            <a:r>
              <a:rPr lang="en-US" b="1" dirty="0" err="1">
                <a:solidFill>
                  <a:schemeClr val="bg1"/>
                </a:solidFill>
              </a:rPr>
              <a:t>datak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3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58</a:t>
            </a:fld>
            <a:endParaRPr lang="en"/>
          </a:p>
        </p:txBody>
      </p:sp>
      <p:sp>
        <p:nvSpPr>
          <p:cNvPr id="306" name="Shape 306"/>
          <p:cNvSpPr txBox="1">
            <a:spLocks noGrp="1"/>
          </p:cNvSpPr>
          <p:nvPr>
            <p:ph type="ctrTitle" idx="4294967295"/>
          </p:nvPr>
        </p:nvSpPr>
        <p:spPr>
          <a:xfrm>
            <a:off x="1033300" y="1583350"/>
            <a:ext cx="66726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>
                <a:solidFill>
                  <a:srgbClr val="FF8700"/>
                </a:solidFill>
              </a:rPr>
              <a:t>THANK </a:t>
            </a:r>
            <a:r>
              <a:rPr lang="en-US" sz="6000" dirty="0">
                <a:solidFill>
                  <a:srgbClr val="FF8700"/>
                </a:solidFill>
              </a:rPr>
              <a:t>You</a:t>
            </a:r>
            <a:r>
              <a:rPr lang="en" sz="6000" dirty="0">
                <a:solidFill>
                  <a:srgbClr val="FF8700"/>
                </a:solidFill>
              </a:rPr>
              <a:t>!</a:t>
            </a:r>
          </a:p>
        </p:txBody>
      </p:sp>
      <p:sp>
        <p:nvSpPr>
          <p:cNvPr id="307" name="Shape 307"/>
          <p:cNvSpPr txBox="1">
            <a:spLocks noGrp="1"/>
          </p:cNvSpPr>
          <p:nvPr>
            <p:ph type="subTitle" idx="4294967295"/>
          </p:nvPr>
        </p:nvSpPr>
        <p:spPr>
          <a:xfrm>
            <a:off x="1088718" y="2630575"/>
            <a:ext cx="7185000" cy="11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</a:rPr>
              <a:t>Mohammad Khalil</a:t>
            </a:r>
            <a:endParaRPr lang="en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9AA62-F21A-42BA-BAAE-CEAABCAF4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018" y="3091493"/>
            <a:ext cx="698882" cy="698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4CA835-EDE6-42B3-9098-A2D92A875A74}"/>
              </a:ext>
            </a:extLst>
          </p:cNvPr>
          <p:cNvSpPr txBox="1"/>
          <p:nvPr/>
        </p:nvSpPr>
        <p:spPr>
          <a:xfrm>
            <a:off x="1711767" y="3298061"/>
            <a:ext cx="1637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ora" panose="020B0604020202020204" charset="0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Quattrocento Sans" panose="020B0604020202020204" charset="0"/>
              </a:rPr>
              <a:t>TUMohdKhalil</a:t>
            </a:r>
            <a:endParaRPr lang="en-US" b="1" dirty="0">
              <a:solidFill>
                <a:schemeClr val="bg1"/>
              </a:solidFill>
              <a:latin typeface="Quattrocento Sans" panose="020B06040202020202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Educational Technology Started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428" y="1714505"/>
            <a:ext cx="1801424" cy="2066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05" y="1714505"/>
            <a:ext cx="1821566" cy="2060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8074" y="3950499"/>
            <a:ext cx="1843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Roboto" panose="020B0604020202020204" charset="0"/>
                <a:ea typeface="Roboto" panose="020B0604020202020204" charset="0"/>
              </a:rPr>
              <a:t>Sydney Pressey Multiple Choice Machine (1924)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5831" y="3950499"/>
            <a:ext cx="1843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Roboto" panose="020B0604020202020204" charset="0"/>
                <a:ea typeface="Roboto" panose="020B0604020202020204" charset="0"/>
              </a:rPr>
              <a:t>Plato V (1981)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16DA75-4401-413F-B5AE-73D4B21BA4DA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24079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73A76-1570-4A7B-8BB6-BD50ADFD2A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074" name="Picture 2" descr="track.jpg">
            <a:extLst>
              <a:ext uri="{FF2B5EF4-FFF2-40B4-BE49-F238E27FC236}">
                <a16:creationId xmlns:a16="http://schemas.microsoft.com/office/drawing/2014/main" id="{AECEC520-2E6D-4A20-9FF2-DC0FA1750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0"/>
            <a:ext cx="82803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267005-09D8-4E17-AB47-F8832E60388C}"/>
              </a:ext>
            </a:extLst>
          </p:cNvPr>
          <p:cNvSpPr/>
          <p:nvPr/>
        </p:nvSpPr>
        <p:spPr>
          <a:xfrm>
            <a:off x="660400" y="11326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Roboto Slab"/>
              </a:rPr>
              <a:t>Technology Enhanced Learning path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E97F24-7797-4AAA-92E6-4B95C7330C02}"/>
              </a:ext>
            </a:extLst>
          </p:cNvPr>
          <p:cNvSpPr/>
          <p:nvPr/>
        </p:nvSpPr>
        <p:spPr>
          <a:xfrm>
            <a:off x="8083549" y="4774168"/>
            <a:ext cx="558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Roboto Slab"/>
              </a:rPr>
              <a:t>CC0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43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Distance</a:t>
            </a:r>
            <a:r>
              <a:rPr lang="es-ES" dirty="0"/>
              <a:t> </a:t>
            </a:r>
            <a:r>
              <a:rPr lang="es-ES" dirty="0" err="1"/>
              <a:t>Education</a:t>
            </a:r>
            <a:r>
              <a:rPr lang="es-ES" dirty="0"/>
              <a:t>?</a:t>
            </a:r>
            <a:endParaRPr lang="es-ES_tradnl" dirty="0"/>
          </a:p>
        </p:txBody>
      </p:sp>
      <p:pic>
        <p:nvPicPr>
          <p:cNvPr id="8" name="Imagen 7" descr="100ThomasSmall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514" y="1491630"/>
            <a:ext cx="4084204" cy="30627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cto de flecha 8"/>
          <p:cNvCxnSpPr>
            <a:cxnSpLocks noChangeShapeType="1"/>
          </p:cNvCxnSpPr>
          <p:nvPr/>
        </p:nvCxnSpPr>
        <p:spPr bwMode="auto">
          <a:xfrm flipV="1">
            <a:off x="4639508" y="1896675"/>
            <a:ext cx="945105" cy="641321"/>
          </a:xfrm>
          <a:prstGeom prst="straightConnector1">
            <a:avLst/>
          </a:prstGeom>
          <a:noFill/>
          <a:ln w="50800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84E34-FF76-304C-914E-0F4AA09F569B}" type="slidenum">
              <a:rPr lang="es-ES_tradnl" altLang="x-none" smtClean="0"/>
              <a:pPr/>
              <a:t>8</a:t>
            </a:fld>
            <a:endParaRPr lang="es-ES_tradnl" alt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B0C9E-33A1-492F-A53C-830DB430E9CE}"/>
              </a:ext>
            </a:extLst>
          </p:cNvPr>
          <p:cNvSpPr txBox="1"/>
          <p:nvPr/>
        </p:nvSpPr>
        <p:spPr>
          <a:xfrm>
            <a:off x="5689600" y="4919330"/>
            <a:ext cx="34628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</a:rPr>
              <a:t>Slide taken from: Prof. Carlos </a:t>
            </a:r>
            <a:r>
              <a:rPr lang="en-US" sz="1000" dirty="0" err="1">
                <a:solidFill>
                  <a:srgbClr val="FFC000"/>
                </a:solidFill>
              </a:rPr>
              <a:t>Delago</a:t>
            </a:r>
            <a:r>
              <a:rPr lang="en-US" sz="1000" dirty="0">
                <a:solidFill>
                  <a:srgbClr val="FFC000"/>
                </a:solidFill>
              </a:rPr>
              <a:t> </a:t>
            </a:r>
            <a:r>
              <a:rPr lang="en-US" sz="1000" dirty="0" err="1">
                <a:solidFill>
                  <a:srgbClr val="FFC000"/>
                </a:solidFill>
              </a:rPr>
              <a:t>Kloos</a:t>
            </a:r>
            <a:r>
              <a:rPr lang="en-US" sz="1000" dirty="0">
                <a:solidFill>
                  <a:srgbClr val="FFC000"/>
                </a:solidFill>
              </a:rPr>
              <a:t> Slides, UC3M</a:t>
            </a:r>
          </a:p>
        </p:txBody>
      </p:sp>
    </p:spTree>
    <p:extLst>
      <p:ext uri="{BB962C8B-B14F-4D97-AF65-F5344CB8AC3E}">
        <p14:creationId xmlns:p14="http://schemas.microsoft.com/office/powerpoint/2010/main" val="916950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Massive Open Online Courses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>
                <a:solidFill>
                  <a:schemeClr val="bg1">
                    <a:lumMod val="85000"/>
                  </a:schemeClr>
                </a:solidFill>
              </a:rPr>
              <a:t>9</a:t>
            </a:fld>
            <a:endParaRPr lang="en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1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664" y="1110853"/>
            <a:ext cx="3790313" cy="2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75897" y="3502190"/>
            <a:ext cx="207883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  <a:latin typeface="Arial" panose="020B0604020202020204" pitchFamily="34" charset="0"/>
              </a:rPr>
              <a:t>https://c2.staticflickr.com/2/1097/1296105722_057a1ab727_b.jpg</a:t>
            </a:r>
            <a:endParaRPr lang="en-US" sz="500" dirty="0">
              <a:solidFill>
                <a:schemeClr val="bg1">
                  <a:lumMod val="95000"/>
                </a:schemeClr>
              </a:solidFill>
              <a:highlight>
                <a:srgbClr val="808080"/>
              </a:highlight>
            </a:endParaRPr>
          </a:p>
          <a:p>
            <a:br>
              <a:rPr lang="en-US" sz="500" dirty="0">
                <a:solidFill>
                  <a:schemeClr val="bg1">
                    <a:lumMod val="95000"/>
                  </a:schemeClr>
                </a:solidFill>
                <a:highlight>
                  <a:srgbClr val="808080"/>
                </a:highlight>
              </a:rPr>
            </a:br>
            <a:endParaRPr lang="en-US" sz="500" dirty="0">
              <a:solidFill>
                <a:schemeClr val="bg1">
                  <a:lumMod val="95000"/>
                </a:schemeClr>
              </a:solidFill>
              <a:highlight>
                <a:srgbClr val="808080"/>
              </a:highlight>
            </a:endParaRPr>
          </a:p>
        </p:txBody>
      </p:sp>
      <p:pic>
        <p:nvPicPr>
          <p:cNvPr id="1028" name="Picture 4" descr="allmooc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1235869"/>
            <a:ext cx="4618275" cy="327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92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1769</Words>
  <Application>Microsoft Office PowerPoint</Application>
  <PresentationFormat>On-screen Show (16:9)</PresentationFormat>
  <Paragraphs>291</Paragraphs>
  <Slides>58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Quattrocento Sans</vt:lpstr>
      <vt:lpstr>Dosis</vt:lpstr>
      <vt:lpstr>Lora</vt:lpstr>
      <vt:lpstr>Courier New</vt:lpstr>
      <vt:lpstr>Roboto Slab</vt:lpstr>
      <vt:lpstr>Arial</vt:lpstr>
      <vt:lpstr>Roboto</vt:lpstr>
      <vt:lpstr>Wingdings</vt:lpstr>
      <vt:lpstr>William template</vt:lpstr>
      <vt:lpstr>Learning Analytics potential in understanding student interaction in MOOCs</vt:lpstr>
      <vt:lpstr>HELLO!</vt:lpstr>
      <vt:lpstr>1. Introduction</vt:lpstr>
      <vt:lpstr>PowerPoint Presentation</vt:lpstr>
      <vt:lpstr>PowerPoint Presentation</vt:lpstr>
      <vt:lpstr>How Educational Technology Started</vt:lpstr>
      <vt:lpstr>PowerPoint Presentation</vt:lpstr>
      <vt:lpstr>Distance Education?</vt:lpstr>
      <vt:lpstr>Massive Open Online Courses</vt:lpstr>
      <vt:lpstr>Why MOOCs??</vt:lpstr>
      <vt:lpstr>2. Research Motivation</vt:lpstr>
      <vt:lpstr>PowerPoint Presentation</vt:lpstr>
      <vt:lpstr>PowerPoint Presentation</vt:lpstr>
      <vt:lpstr>Research Questions</vt:lpstr>
      <vt:lpstr>2. Methodology</vt:lpstr>
      <vt:lpstr>Methodology - Overall</vt:lpstr>
      <vt:lpstr>Methodology – Case Studies</vt:lpstr>
      <vt:lpstr>Learning Analytics</vt:lpstr>
      <vt:lpstr>Tracking and Tracing…</vt:lpstr>
      <vt:lpstr>PowerPoint Presentation</vt:lpstr>
      <vt:lpstr>Learning Analytics</vt:lpstr>
      <vt:lpstr>PowerPoint Presentation</vt:lpstr>
      <vt:lpstr>iMooX Learning Analytics Prototype (iLAP)</vt:lpstr>
      <vt:lpstr>Students activities</vt:lpstr>
      <vt:lpstr>PowerPoint Presentation</vt:lpstr>
      <vt:lpstr>RQ</vt:lpstr>
      <vt:lpstr>PowerPoint Presentation</vt:lpstr>
      <vt:lpstr>PowerPoint Presentation</vt:lpstr>
      <vt:lpstr>RQ</vt:lpstr>
      <vt:lpstr>PowerPoint Presentation</vt:lpstr>
      <vt:lpstr>PowerPoint Presentation</vt:lpstr>
      <vt:lpstr>RQ</vt:lpstr>
      <vt:lpstr>PowerPoint Presentation</vt:lpstr>
      <vt:lpstr>PowerPoint Presentation</vt:lpstr>
      <vt:lpstr>RQ</vt:lpstr>
      <vt:lpstr>Undergraduates vs External Students</vt:lpstr>
      <vt:lpstr>Clustering</vt:lpstr>
      <vt:lpstr>Undergraduates Clusters</vt:lpstr>
      <vt:lpstr>Cryer’s Scheme of Elton (1996)</vt:lpstr>
      <vt:lpstr>RQ</vt:lpstr>
      <vt:lpstr>PowerPoint Presentation</vt:lpstr>
      <vt:lpstr>Motivating MOOC students approach</vt:lpstr>
      <vt:lpstr>Gamification approach activity difference</vt:lpstr>
      <vt:lpstr>Gamification approach Impact</vt:lpstr>
      <vt:lpstr>- What are the security constraints of learning analytics?</vt:lpstr>
      <vt:lpstr>PowerPoint Presentation</vt:lpstr>
      <vt:lpstr>PowerPoint Presentation</vt:lpstr>
      <vt:lpstr>PowerPoint Presentation</vt:lpstr>
      <vt:lpstr>PowerPoint Presentation</vt:lpstr>
      <vt:lpstr>Conclusions &amp; Outcomes</vt:lpstr>
      <vt:lpstr>PowerPoint Presentation</vt:lpstr>
      <vt:lpstr>The Future</vt:lpstr>
      <vt:lpstr>Future - MOOCs</vt:lpstr>
      <vt:lpstr>Gamify learning!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Mohammad Khalil - EWI</cp:lastModifiedBy>
  <cp:revision>121</cp:revision>
  <dcterms:modified xsi:type="dcterms:W3CDTF">2017-10-12T21:27:20Z</dcterms:modified>
</cp:coreProperties>
</file>