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06" r:id="rId3"/>
    <p:sldId id="257" r:id="rId4"/>
    <p:sldId id="275" r:id="rId5"/>
    <p:sldId id="260" r:id="rId6"/>
    <p:sldId id="259" r:id="rId7"/>
    <p:sldId id="276" r:id="rId8"/>
    <p:sldId id="262" r:id="rId9"/>
    <p:sldId id="263" r:id="rId10"/>
    <p:sldId id="264" r:id="rId11"/>
    <p:sldId id="308" r:id="rId12"/>
    <p:sldId id="267" r:id="rId13"/>
    <p:sldId id="265" r:id="rId14"/>
    <p:sldId id="266" r:id="rId15"/>
    <p:sldId id="258" r:id="rId16"/>
    <p:sldId id="268" r:id="rId17"/>
    <p:sldId id="273" r:id="rId18"/>
    <p:sldId id="277" r:id="rId19"/>
    <p:sldId id="270" r:id="rId20"/>
    <p:sldId id="272" r:id="rId21"/>
    <p:sldId id="274" r:id="rId22"/>
    <p:sldId id="279" r:id="rId23"/>
    <p:sldId id="280" r:id="rId24"/>
    <p:sldId id="281" r:id="rId25"/>
    <p:sldId id="283" r:id="rId26"/>
    <p:sldId id="284" r:id="rId27"/>
    <p:sldId id="309" r:id="rId28"/>
    <p:sldId id="287" r:id="rId29"/>
    <p:sldId id="288" r:id="rId30"/>
    <p:sldId id="292" r:id="rId31"/>
    <p:sldId id="290" r:id="rId32"/>
    <p:sldId id="291" r:id="rId33"/>
    <p:sldId id="293" r:id="rId34"/>
    <p:sldId id="295" r:id="rId35"/>
    <p:sldId id="303" r:id="rId36"/>
    <p:sldId id="297" r:id="rId37"/>
    <p:sldId id="298" r:id="rId38"/>
    <p:sldId id="299" r:id="rId39"/>
    <p:sldId id="301" r:id="rId40"/>
    <p:sldId id="302" r:id="rId41"/>
    <p:sldId id="304" r:id="rId42"/>
    <p:sldId id="305" r:id="rId43"/>
    <p:sldId id="296" r:id="rId44"/>
    <p:sldId id="27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261AE"/>
    <a:srgbClr val="54B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94" autoAdjust="0"/>
  </p:normalViewPr>
  <p:slideViewPr>
    <p:cSldViewPr>
      <p:cViewPr>
        <p:scale>
          <a:sx n="80" d="100"/>
          <a:sy n="80" d="100"/>
        </p:scale>
        <p:origin x="-152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33657D-E73B-4DA8-ACE5-9FE9D2799714}" type="datetimeFigureOut">
              <a:rPr lang="en-GB" smtClean="0"/>
              <a:t>13/10/2016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2AB1D0-34F9-4BEE-A072-75D6BEB18983}" type="slidenum">
              <a:rPr lang="en-GB" smtClean="0"/>
              <a:t>‹#›</a:t>
            </a:fld>
            <a:endParaRPr lang="en-GB"/>
          </a:p>
        </p:txBody>
      </p:sp>
    </p:spTree>
    <p:extLst>
      <p:ext uri="{BB962C8B-B14F-4D97-AF65-F5344CB8AC3E}">
        <p14:creationId xmlns:p14="http://schemas.microsoft.com/office/powerpoint/2010/main" val="70379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dsurge.com/news/2015-07-29-education-technology-deals-reach-1-6-billion-in-first-half-of-201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Most recently, the topic has been chosen as the primary theme for the</a:t>
            </a:r>
          </a:p>
          <a:p>
            <a:r>
              <a:rPr lang="en-GB" sz="1200" kern="1200" dirty="0">
                <a:solidFill>
                  <a:schemeClr val="tx1"/>
                </a:solidFill>
                <a:effectLst/>
                <a:latin typeface="+mn-lt"/>
                <a:ea typeface="+mn-ea"/>
                <a:cs typeface="+mn-cs"/>
              </a:rPr>
              <a:t>2016 World Economic Forum meeting in Davos and the Financial Times awarded</a:t>
            </a:r>
          </a:p>
          <a:p>
            <a:r>
              <a:rPr lang="en-GB" sz="1200" kern="1200" dirty="0">
                <a:solidFill>
                  <a:schemeClr val="tx1"/>
                </a:solidFill>
                <a:effectLst/>
                <a:latin typeface="+mn-lt"/>
                <a:ea typeface="+mn-ea"/>
                <a:cs typeface="+mn-cs"/>
              </a:rPr>
              <a:t>their 2015 Business Book of the Year to Martin Ford’s ‘The Rise of the Robots’. </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5</a:t>
            </a:fld>
            <a:endParaRPr lang="en-GB"/>
          </a:p>
        </p:txBody>
      </p:sp>
    </p:spTree>
    <p:extLst>
      <p:ext uri="{BB962C8B-B14F-4D97-AF65-F5344CB8AC3E}">
        <p14:creationId xmlns:p14="http://schemas.microsoft.com/office/powerpoint/2010/main" val="233123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Faculty response to this rationalising imperative has been, according to </a:t>
            </a:r>
            <a:r>
              <a:rPr lang="en-GB" sz="1200" kern="1200" dirty="0" err="1">
                <a:solidFill>
                  <a:schemeClr val="tx1"/>
                </a:solidFill>
                <a:effectLst/>
                <a:latin typeface="+mn-lt"/>
                <a:ea typeface="+mn-ea"/>
                <a:cs typeface="+mn-cs"/>
              </a:rPr>
              <a:t>Feenberg</a:t>
            </a:r>
            <a:r>
              <a:rPr lang="en-GB" sz="1200" kern="1200" dirty="0">
                <a:solidFill>
                  <a:schemeClr val="tx1"/>
                </a:solidFill>
                <a:effectLst/>
                <a:latin typeface="+mn-lt"/>
                <a:ea typeface="+mn-ea"/>
                <a:cs typeface="+mn-cs"/>
              </a:rPr>
              <a:t>, a two-fold ‘mobilization in </a:t>
            </a:r>
            <a:r>
              <a:rPr lang="en-GB" sz="1200" kern="1200" dirty="0" err="1">
                <a:solidFill>
                  <a:schemeClr val="tx1"/>
                </a:solidFill>
                <a:effectLst/>
                <a:latin typeface="+mn-lt"/>
                <a:ea typeface="+mn-ea"/>
                <a:cs typeface="+mn-cs"/>
              </a:rPr>
              <a:t>defense</a:t>
            </a:r>
            <a:r>
              <a:rPr lang="en-GB" sz="1200" kern="1200" dirty="0">
                <a:solidFill>
                  <a:schemeClr val="tx1"/>
                </a:solidFill>
                <a:effectLst/>
                <a:latin typeface="+mn-lt"/>
                <a:ea typeface="+mn-ea"/>
                <a:cs typeface="+mn-cs"/>
              </a:rPr>
              <a:t> of the human touch’. This takes the form either of blanket opposition to all kinds of digital interruptions to education; or a favouring of a model of online education that places human communication at its centre – technology as a ‘support for human development and online community’ (100-1). For </a:t>
            </a:r>
            <a:r>
              <a:rPr lang="en-GB" sz="1200" kern="1200" dirty="0" err="1">
                <a:solidFill>
                  <a:schemeClr val="tx1"/>
                </a:solidFill>
                <a:effectLst/>
                <a:latin typeface="+mn-lt"/>
                <a:ea typeface="+mn-ea"/>
                <a:cs typeface="+mn-cs"/>
              </a:rPr>
              <a:t>Feenberg</a:t>
            </a:r>
            <a:r>
              <a:rPr lang="en-GB" sz="1200" kern="1200" dirty="0">
                <a:solidFill>
                  <a:schemeClr val="tx1"/>
                </a:solidFill>
                <a:effectLst/>
                <a:latin typeface="+mn-lt"/>
                <a:ea typeface="+mn-ea"/>
                <a:cs typeface="+mn-cs"/>
              </a:rPr>
              <a:t>, both the </a:t>
            </a:r>
            <a:r>
              <a:rPr lang="en-GB" sz="1200" kern="1200" dirty="0" err="1">
                <a:solidFill>
                  <a:schemeClr val="tx1"/>
                </a:solidFill>
                <a:effectLst/>
                <a:latin typeface="+mn-lt"/>
                <a:ea typeface="+mn-ea"/>
                <a:cs typeface="+mn-cs"/>
              </a:rPr>
              <a:t>managerialist</a:t>
            </a:r>
            <a:r>
              <a:rPr lang="en-GB" sz="1200" kern="1200" dirty="0">
                <a:solidFill>
                  <a:schemeClr val="tx1"/>
                </a:solidFill>
                <a:effectLst/>
                <a:latin typeface="+mn-lt"/>
                <a:ea typeface="+mn-ea"/>
                <a:cs typeface="+mn-cs"/>
              </a:rPr>
              <a:t>, ‘technocratic’ embrace of technology, and its ‘humanistic opposition’, function as </a:t>
            </a:r>
            <a:r>
              <a:rPr lang="en-GB" sz="1200" kern="1200" dirty="0" err="1">
                <a:solidFill>
                  <a:schemeClr val="tx1"/>
                </a:solidFill>
                <a:effectLst/>
                <a:latin typeface="+mn-lt"/>
                <a:ea typeface="+mn-ea"/>
                <a:cs typeface="+mn-cs"/>
              </a:rPr>
              <a:t>instrumentalisations</a:t>
            </a:r>
            <a:r>
              <a:rPr lang="en-GB" sz="1200" kern="1200" dirty="0">
                <a:solidFill>
                  <a:schemeClr val="tx1"/>
                </a:solidFill>
                <a:effectLst/>
                <a:latin typeface="+mn-lt"/>
                <a:ea typeface="+mn-ea"/>
                <a:cs typeface="+mn-cs"/>
              </a:rPr>
              <a:t> of digital technology: on the one hand to achieve efficiency gains, and on the other to facilitate ready access into a newly-constituted social world. Both perspectives, in fact, work on the basis of humanistic assumptions of rational autonomy and the ontological separation of human ‘subject’ and technological ‘object’, whether that technological ‘object’ is turned either to technocratic or to ‘democratising’ social ends. </a:t>
            </a:r>
            <a:endParaRPr lang="en-GB" dirty="0"/>
          </a:p>
        </p:txBody>
      </p:sp>
      <p:sp>
        <p:nvSpPr>
          <p:cNvPr id="4" name="Slide Number Placeholder 3"/>
          <p:cNvSpPr>
            <a:spLocks noGrp="1"/>
          </p:cNvSpPr>
          <p:nvPr>
            <p:ph type="sldNum" sz="quarter" idx="10"/>
          </p:nvPr>
        </p:nvSpPr>
        <p:spPr/>
        <p:txBody>
          <a:bodyPr/>
          <a:lstStyle/>
          <a:p>
            <a:fld id="{BB37C706-A3C3-475F-A46E-C42E390A6048}" type="slidenum">
              <a:rPr lang="en-GB" smtClean="0"/>
              <a:t>16</a:t>
            </a:fld>
            <a:endParaRPr lang="en-GB"/>
          </a:p>
        </p:txBody>
      </p:sp>
    </p:spTree>
    <p:extLst>
      <p:ext uri="{BB962C8B-B14F-4D97-AF65-F5344CB8AC3E}">
        <p14:creationId xmlns:p14="http://schemas.microsoft.com/office/powerpoint/2010/main" val="290187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though </a:t>
            </a:r>
            <a:r>
              <a:rPr lang="en-GB" dirty="0" err="1"/>
              <a:t>supercession</a:t>
            </a:r>
            <a:r>
              <a:rPr lang="en-GB" baseline="0" dirty="0"/>
              <a:t> is a reasonable or likely response to teacher ‘deficit’: the deficit model often drives these discussions</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17</a:t>
            </a:fld>
            <a:endParaRPr lang="en-GB"/>
          </a:p>
        </p:txBody>
      </p:sp>
    </p:spTree>
    <p:extLst>
      <p:ext uri="{BB962C8B-B14F-4D97-AF65-F5344CB8AC3E}">
        <p14:creationId xmlns:p14="http://schemas.microsoft.com/office/powerpoint/2010/main" val="417898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Bringing the social and the technical together without relapsing into lazy anthropocentrism or </a:t>
            </a:r>
            <a:r>
              <a:rPr lang="en-GB" sz="1200" b="0" i="0" kern="1200" dirty="0" err="1">
                <a:solidFill>
                  <a:schemeClr val="tx1"/>
                </a:solidFill>
                <a:effectLst/>
                <a:latin typeface="+mn-lt"/>
                <a:ea typeface="+mn-ea"/>
                <a:cs typeface="+mn-cs"/>
              </a:rPr>
              <a:t>technodeterminism</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What everyone seems incapable of realizing is that everything on the Internet is run by a mix of automation and humanity. That’s just how things work.  http://www.wired.com/2016/09/facebook-trending-humans-versus-algorithms/</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19</a:t>
            </a:fld>
            <a:endParaRPr lang="en-GB"/>
          </a:p>
        </p:txBody>
      </p:sp>
    </p:spTree>
    <p:extLst>
      <p:ext uri="{BB962C8B-B14F-4D97-AF65-F5344CB8AC3E}">
        <p14:creationId xmlns:p14="http://schemas.microsoft.com/office/powerpoint/2010/main" val="85915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post-anthropocentric</a:t>
            </a:r>
            <a:r>
              <a:rPr lang="en-GB" baseline="0" dirty="0"/>
              <a:t> entanglements</a:t>
            </a:r>
            <a:endParaRPr lang="en-GB" dirty="0"/>
          </a:p>
          <a:p>
            <a:r>
              <a:rPr lang="en-GB" dirty="0"/>
              <a:t>how do we theorise this?</a:t>
            </a:r>
          </a:p>
          <a:p>
            <a:r>
              <a:rPr lang="en-GB" sz="1200" kern="1200" dirty="0">
                <a:solidFill>
                  <a:schemeClr val="tx1"/>
                </a:solidFill>
                <a:effectLst/>
                <a:latin typeface="+mn-lt"/>
                <a:ea typeface="+mn-ea"/>
                <a:cs typeface="+mn-cs"/>
              </a:rPr>
              <a:t>biosocial – more than human ethics</a:t>
            </a:r>
          </a:p>
          <a:p>
            <a:r>
              <a:rPr lang="en-GB" sz="1200" kern="1200" dirty="0">
                <a:solidFill>
                  <a:schemeClr val="tx1"/>
                </a:solidFill>
                <a:effectLst/>
                <a:latin typeface="+mn-lt"/>
                <a:ea typeface="+mn-ea"/>
                <a:cs typeface="+mn-cs"/>
              </a:rPr>
              <a:t>environmental humanities</a:t>
            </a:r>
          </a:p>
          <a:p>
            <a:r>
              <a:rPr lang="en-GB" sz="1200" kern="1200" dirty="0">
                <a:solidFill>
                  <a:schemeClr val="tx1"/>
                </a:solidFill>
                <a:effectLst/>
                <a:latin typeface="+mn-lt"/>
                <a:ea typeface="+mn-ea"/>
                <a:cs typeface="+mn-cs"/>
              </a:rPr>
              <a:t>critical animal studies</a:t>
            </a:r>
          </a:p>
          <a:p>
            <a:r>
              <a:rPr lang="en-GB" sz="1200" kern="1200" dirty="0">
                <a:solidFill>
                  <a:schemeClr val="tx1"/>
                </a:solidFill>
                <a:effectLst/>
                <a:latin typeface="+mn-lt"/>
                <a:ea typeface="+mn-ea"/>
                <a:cs typeface="+mn-cs"/>
              </a:rPr>
              <a:t>new materialism</a:t>
            </a:r>
          </a:p>
          <a:p>
            <a:r>
              <a:rPr lang="en-GB" sz="1200" kern="1200" dirty="0" err="1">
                <a:solidFill>
                  <a:schemeClr val="tx1"/>
                </a:solidFill>
                <a:effectLst/>
                <a:latin typeface="+mn-lt"/>
                <a:ea typeface="+mn-ea"/>
                <a:cs typeface="+mn-cs"/>
              </a:rPr>
              <a:t>sociomaterialism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post-anthropocentrism</a:t>
            </a:r>
          </a:p>
          <a:p>
            <a:r>
              <a:rPr lang="en-GB" sz="1200" kern="1200" dirty="0">
                <a:solidFill>
                  <a:schemeClr val="tx1"/>
                </a:solidFill>
                <a:effectLst/>
                <a:latin typeface="+mn-lt"/>
                <a:ea typeface="+mn-ea"/>
                <a:cs typeface="+mn-cs"/>
              </a:rPr>
              <a:t>actor network theory</a:t>
            </a:r>
          </a:p>
          <a:p>
            <a:r>
              <a:rPr lang="en-GB" sz="1200" kern="1200" dirty="0">
                <a:solidFill>
                  <a:schemeClr val="tx1"/>
                </a:solidFill>
                <a:effectLst/>
                <a:latin typeface="+mn-lt"/>
                <a:ea typeface="+mn-ea"/>
                <a:cs typeface="+mn-cs"/>
              </a:rPr>
              <a:t>new vitalism</a:t>
            </a:r>
          </a:p>
          <a:p>
            <a:r>
              <a:rPr lang="en-GB" sz="1200" kern="1200" dirty="0">
                <a:solidFill>
                  <a:schemeClr val="tx1"/>
                </a:solidFill>
                <a:effectLst/>
                <a:latin typeface="+mn-lt"/>
                <a:ea typeface="+mn-ea"/>
                <a:cs typeface="+mn-cs"/>
              </a:rPr>
              <a:t>critical posthumanism</a:t>
            </a:r>
          </a:p>
        </p:txBody>
      </p:sp>
      <p:sp>
        <p:nvSpPr>
          <p:cNvPr id="4" name="Slide Number Placeholder 3"/>
          <p:cNvSpPr>
            <a:spLocks noGrp="1"/>
          </p:cNvSpPr>
          <p:nvPr>
            <p:ph type="sldNum" sz="quarter" idx="10"/>
          </p:nvPr>
        </p:nvSpPr>
        <p:spPr/>
        <p:txBody>
          <a:bodyPr/>
          <a:lstStyle/>
          <a:p>
            <a:fld id="{232AB1D0-34F9-4BEE-A072-75D6BEB18983}" type="slidenum">
              <a:rPr lang="en-GB" smtClean="0"/>
              <a:t>20</a:t>
            </a:fld>
            <a:endParaRPr lang="en-GB"/>
          </a:p>
        </p:txBody>
      </p:sp>
    </p:spTree>
    <p:extLst>
      <p:ext uri="{BB962C8B-B14F-4D97-AF65-F5344CB8AC3E}">
        <p14:creationId xmlns:p14="http://schemas.microsoft.com/office/powerpoint/2010/main" val="71739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spaces to play with these ideas in education – how can we explore what it means to be entangled?</a:t>
            </a:r>
          </a:p>
        </p:txBody>
      </p:sp>
      <p:sp>
        <p:nvSpPr>
          <p:cNvPr id="4" name="Slide Number Placeholder 3"/>
          <p:cNvSpPr>
            <a:spLocks noGrp="1"/>
          </p:cNvSpPr>
          <p:nvPr>
            <p:ph type="sldNum" sz="quarter" idx="10"/>
          </p:nvPr>
        </p:nvSpPr>
        <p:spPr/>
        <p:txBody>
          <a:bodyPr/>
          <a:lstStyle/>
          <a:p>
            <a:fld id="{232AB1D0-34F9-4BEE-A072-75D6BEB18983}" type="slidenum">
              <a:rPr lang="en-GB" smtClean="0"/>
              <a:t>21</a:t>
            </a:fld>
            <a:endParaRPr lang="en-GB"/>
          </a:p>
        </p:txBody>
      </p:sp>
    </p:spTree>
    <p:extLst>
      <p:ext uri="{BB962C8B-B14F-4D97-AF65-F5344CB8AC3E}">
        <p14:creationId xmlns:p14="http://schemas.microsoft.com/office/powerpoint/2010/main" val="3465581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37C706-A3C3-475F-A46E-C42E390A6048}" type="slidenum">
              <a:rPr lang="en-GB" smtClean="0"/>
              <a:t>23</a:t>
            </a:fld>
            <a:endParaRPr lang="en-GB"/>
          </a:p>
        </p:txBody>
      </p:sp>
    </p:spTree>
    <p:extLst>
      <p:ext uri="{BB962C8B-B14F-4D97-AF65-F5344CB8AC3E}">
        <p14:creationId xmlns:p14="http://schemas.microsoft.com/office/powerpoint/2010/main" val="3980447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excess</a:t>
            </a:r>
          </a:p>
        </p:txBody>
      </p:sp>
      <p:sp>
        <p:nvSpPr>
          <p:cNvPr id="4" name="Slide Number Placeholder 3"/>
          <p:cNvSpPr>
            <a:spLocks noGrp="1"/>
          </p:cNvSpPr>
          <p:nvPr>
            <p:ph type="sldNum" sz="quarter" idx="10"/>
          </p:nvPr>
        </p:nvSpPr>
        <p:spPr/>
        <p:txBody>
          <a:bodyPr/>
          <a:lstStyle/>
          <a:p>
            <a:fld id="{BB37C706-A3C3-475F-A46E-C42E390A6048}" type="slidenum">
              <a:rPr lang="en-GB" smtClean="0"/>
              <a:t>25</a:t>
            </a:fld>
            <a:endParaRPr lang="en-GB"/>
          </a:p>
        </p:txBody>
      </p:sp>
    </p:spTree>
    <p:extLst>
      <p:ext uri="{BB962C8B-B14F-4D97-AF65-F5344CB8AC3E}">
        <p14:creationId xmlns:p14="http://schemas.microsoft.com/office/powerpoint/2010/main" val="361119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funny ones: </a:t>
            </a:r>
            <a:r>
              <a:rPr lang="en-GB" dirty="0" err="1"/>
              <a:t>anagrambot</a:t>
            </a:r>
            <a:r>
              <a:rPr lang="en-GB" dirty="0"/>
              <a:t>, </a:t>
            </a:r>
            <a:r>
              <a:rPr lang="en-GB" dirty="0" err="1"/>
              <a:t>manbot</a:t>
            </a:r>
            <a:r>
              <a:rPr lang="en-GB" dirty="0"/>
              <a:t>; </a:t>
            </a:r>
            <a:r>
              <a:rPr lang="en-GB" dirty="0" err="1"/>
              <a:t>portmanteaubot</a:t>
            </a:r>
            <a:endParaRPr lang="en-GB" dirty="0"/>
          </a:p>
          <a:p>
            <a:endParaRPr lang="en-GB" dirty="0"/>
          </a:p>
        </p:txBody>
      </p:sp>
      <p:sp>
        <p:nvSpPr>
          <p:cNvPr id="4" name="Slide Number Placeholder 3"/>
          <p:cNvSpPr>
            <a:spLocks noGrp="1"/>
          </p:cNvSpPr>
          <p:nvPr>
            <p:ph type="sldNum" sz="quarter" idx="10"/>
          </p:nvPr>
        </p:nvSpPr>
        <p:spPr/>
        <p:txBody>
          <a:bodyPr/>
          <a:lstStyle/>
          <a:p>
            <a:fld id="{BB37C706-A3C3-475F-A46E-C42E390A6048}" type="slidenum">
              <a:rPr lang="en-GB" smtClean="0"/>
              <a:t>26</a:t>
            </a:fld>
            <a:endParaRPr lang="en-GB"/>
          </a:p>
        </p:txBody>
      </p:sp>
    </p:spTree>
    <p:extLst>
      <p:ext uri="{BB962C8B-B14F-4D97-AF65-F5344CB8AC3E}">
        <p14:creationId xmlns:p14="http://schemas.microsoft.com/office/powerpoint/2010/main" val="58683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Google News sidebar described in the email thread above is Google’s attempt to parse out the subject of a bunch of related news headlines. For example, if there is a bombing in Iraq and there are a lot of news headlines about it, it will probably generate the subject “Iraq.” This is a very specific choice: it could have equally chosen “bombing” or “terrorism” or “chaos”, but Google’s algorithm tends to </a:t>
            </a:r>
            <a:r>
              <a:rPr lang="en-GB" sz="1200" b="0" i="0" kern="1200" dirty="0" err="1">
                <a:solidFill>
                  <a:schemeClr val="tx1"/>
                </a:solidFill>
                <a:effectLst/>
                <a:latin typeface="+mn-lt"/>
                <a:ea typeface="+mn-ea"/>
                <a:cs typeface="+mn-cs"/>
              </a:rPr>
              <a:t>favor</a:t>
            </a:r>
            <a:r>
              <a:rPr lang="en-GB" sz="1200" b="0" i="0" kern="1200" dirty="0">
                <a:solidFill>
                  <a:schemeClr val="tx1"/>
                </a:solidFill>
                <a:effectLst/>
                <a:latin typeface="+mn-lt"/>
                <a:ea typeface="+mn-ea"/>
                <a:cs typeface="+mn-cs"/>
              </a:rPr>
              <a:t> named entities over abstract concepts. What this means is that the subject of the news, as Google sees it, is almost always a corporation, a sports team, a celebrity, a nation, or a brand.</a:t>
            </a:r>
          </a:p>
          <a:p>
            <a:r>
              <a:rPr lang="en-GB" sz="1200" b="0" i="0" kern="1200" dirty="0">
                <a:solidFill>
                  <a:schemeClr val="tx1"/>
                </a:solidFill>
                <a:effectLst/>
                <a:latin typeface="+mn-lt"/>
                <a:ea typeface="+mn-ea"/>
                <a:cs typeface="+mn-cs"/>
              </a:rPr>
              <a:t>My algorithm builds its jokes by harvesting these subjects that Google has picked, and swapping them indiscriminately between headlines.</a:t>
            </a:r>
          </a:p>
          <a:p>
            <a:r>
              <a:rPr lang="en-GB" sz="1200" b="0" i="0" kern="1200" dirty="0">
                <a:solidFill>
                  <a:schemeClr val="tx1"/>
                </a:solidFill>
                <a:effectLst/>
                <a:latin typeface="+mn-lt"/>
                <a:ea typeface="+mn-ea"/>
                <a:cs typeface="+mn-cs"/>
              </a:rPr>
              <a:t>What is near-future late-capitalist dystopian fiction but a world where there is no discernible difference between corporations, nations, sports teams, brands, and celebrities?</a:t>
            </a:r>
          </a:p>
          <a:p>
            <a:r>
              <a:rPr lang="en-GB" sz="1200" b="0" i="0" kern="1200" dirty="0">
                <a:solidFill>
                  <a:schemeClr val="tx1"/>
                </a:solidFill>
                <a:effectLst/>
                <a:latin typeface="+mn-lt"/>
                <a:ea typeface="+mn-ea"/>
                <a:cs typeface="+mn-cs"/>
              </a:rPr>
              <a:t>So Adam was partly right in our original email thread. @</a:t>
            </a:r>
            <a:r>
              <a:rPr lang="en-GB" sz="1200" b="0" i="0" kern="1200" dirty="0" err="1">
                <a:solidFill>
                  <a:schemeClr val="tx1"/>
                </a:solidFill>
                <a:effectLst/>
                <a:latin typeface="+mn-lt"/>
                <a:ea typeface="+mn-ea"/>
                <a:cs typeface="+mn-cs"/>
              </a:rPr>
              <a:t>TwoHeadlines</a:t>
            </a:r>
            <a:r>
              <a:rPr lang="en-GB" sz="1200" b="0" i="0" kern="1200" dirty="0">
                <a:solidFill>
                  <a:schemeClr val="tx1"/>
                </a:solidFill>
                <a:effectLst/>
                <a:latin typeface="+mn-lt"/>
                <a:ea typeface="+mn-ea"/>
                <a:cs typeface="+mn-cs"/>
              </a:rPr>
              <a:t> is not generating jokes about current events. It is generating jokes about the future: a very specific future dictated by what a Google algorithm believes is important about humans and our affairs.</a:t>
            </a:r>
          </a:p>
          <a:p>
            <a:endParaRPr lang="en-GB" dirty="0"/>
          </a:p>
        </p:txBody>
      </p:sp>
      <p:sp>
        <p:nvSpPr>
          <p:cNvPr id="4" name="Slide Number Placeholder 3"/>
          <p:cNvSpPr>
            <a:spLocks noGrp="1"/>
          </p:cNvSpPr>
          <p:nvPr>
            <p:ph type="sldNum" sz="quarter" idx="10"/>
          </p:nvPr>
        </p:nvSpPr>
        <p:spPr/>
        <p:txBody>
          <a:bodyPr/>
          <a:lstStyle/>
          <a:p>
            <a:fld id="{EAA22E41-EB82-436F-BD2C-9DFF470C981C}" type="slidenum">
              <a:rPr lang="en-GB" smtClean="0"/>
              <a:t>28</a:t>
            </a:fld>
            <a:endParaRPr lang="en-GB"/>
          </a:p>
        </p:txBody>
      </p:sp>
    </p:spTree>
    <p:extLst>
      <p:ext uri="{BB962C8B-B14F-4D97-AF65-F5344CB8AC3E}">
        <p14:creationId xmlns:p14="http://schemas.microsoft.com/office/powerpoint/2010/main" val="3241663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AA22E41-EB82-436F-BD2C-9DFF470C981C}" type="slidenum">
              <a:rPr lang="en-GB" smtClean="0"/>
              <a:t>29</a:t>
            </a:fld>
            <a:endParaRPr lang="en-GB"/>
          </a:p>
        </p:txBody>
      </p:sp>
    </p:spTree>
    <p:extLst>
      <p:ext uri="{BB962C8B-B14F-4D97-AF65-F5344CB8AC3E}">
        <p14:creationId xmlns:p14="http://schemas.microsoft.com/office/powerpoint/2010/main" val="703968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Googles AI </a:t>
            </a:r>
            <a:r>
              <a:rPr lang="en-GB" dirty="0" err="1"/>
              <a:t>AlphaGo</a:t>
            </a:r>
            <a:r>
              <a:rPr lang="en-GB" dirty="0"/>
              <a:t> beat human</a:t>
            </a:r>
            <a:r>
              <a:rPr lang="en-GB" baseline="0" dirty="0"/>
              <a:t> Go! champion in 2015</a:t>
            </a:r>
          </a:p>
          <a:p>
            <a:r>
              <a:rPr lang="en-GB" baseline="0" dirty="0"/>
              <a:t>IBM’s Watson beat human contestants in the </a:t>
            </a:r>
            <a:r>
              <a:rPr lang="en-GB" baseline="0" dirty="0" err="1"/>
              <a:t>tv</a:t>
            </a:r>
            <a:r>
              <a:rPr lang="en-GB" baseline="0" dirty="0"/>
              <a:t> quiz Jeopardy in 2011</a:t>
            </a:r>
          </a:p>
          <a:p>
            <a:r>
              <a:rPr lang="en-GB" baseline="0" dirty="0"/>
              <a:t>now a ‘cognitive diagnostic engine’ – NB to be used by doctors, not instead of them</a:t>
            </a:r>
          </a:p>
          <a:p>
            <a:r>
              <a:rPr lang="en-GB" baseline="0" dirty="0"/>
              <a:t>donotpay.co.uk has had a 64% success rate in overturning parking tickets in US and UK – now </a:t>
            </a:r>
            <a:r>
              <a:rPr lang="en-GB" sz="1200" b="0" i="0" kern="1200" dirty="0">
                <a:solidFill>
                  <a:schemeClr val="tx1"/>
                </a:solidFill>
                <a:effectLst/>
                <a:latin typeface="+mn-lt"/>
                <a:ea typeface="+mn-ea"/>
                <a:cs typeface="+mn-cs"/>
              </a:rPr>
              <a:t>expanding to include Arabic language assistance to UK asylum applicants. Joshua Browder</a:t>
            </a:r>
          </a:p>
          <a:p>
            <a:r>
              <a:rPr lang="en-GB" sz="1200" b="0" i="0" kern="1200" dirty="0">
                <a:solidFill>
                  <a:schemeClr val="tx1"/>
                </a:solidFill>
                <a:effectLst/>
                <a:latin typeface="+mn-lt"/>
                <a:ea typeface="+mn-ea"/>
                <a:cs typeface="+mn-cs"/>
              </a:rPr>
              <a:t>Associated</a:t>
            </a:r>
            <a:r>
              <a:rPr lang="en-GB" sz="1200" b="0" i="0" kern="1200" baseline="0" dirty="0">
                <a:solidFill>
                  <a:schemeClr val="tx1"/>
                </a:solidFill>
                <a:effectLst/>
                <a:latin typeface="+mn-lt"/>
                <a:ea typeface="+mn-ea"/>
                <a:cs typeface="+mn-cs"/>
              </a:rPr>
              <a:t> Press agency generates 3,000 automated stories per quarter – mostly financial reports but also sport and increasingly news</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6</a:t>
            </a:fld>
            <a:endParaRPr lang="en-GB"/>
          </a:p>
        </p:txBody>
      </p:sp>
    </p:spTree>
    <p:extLst>
      <p:ext uri="{BB962C8B-B14F-4D97-AF65-F5344CB8AC3E}">
        <p14:creationId xmlns:p14="http://schemas.microsoft.com/office/powerpoint/2010/main" val="119185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AA22E41-EB82-436F-BD2C-9DFF470C981C}" type="slidenum">
              <a:rPr lang="en-GB" smtClean="0"/>
              <a:t>32</a:t>
            </a:fld>
            <a:endParaRPr lang="en-GB"/>
          </a:p>
        </p:txBody>
      </p:sp>
    </p:spTree>
    <p:extLst>
      <p:ext uri="{BB962C8B-B14F-4D97-AF65-F5344CB8AC3E}">
        <p14:creationId xmlns:p14="http://schemas.microsoft.com/office/powerpoint/2010/main" val="2234089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Inscription is defined as the act by</a:t>
            </a:r>
          </a:p>
          <a:p>
            <a:r>
              <a:rPr lang="en-GB" sz="1200" b="0" i="0" u="none" strike="noStrike" kern="1200" baseline="0" dirty="0">
                <a:solidFill>
                  <a:schemeClr val="tx1"/>
                </a:solidFill>
                <a:latin typeface="+mn-lt"/>
                <a:ea typeface="+mn-ea"/>
                <a:cs typeface="+mn-cs"/>
              </a:rPr>
              <a:t>which humans cast relevant patterns of action into</a:t>
            </a:r>
          </a:p>
          <a:p>
            <a:r>
              <a:rPr lang="en-GB" sz="1200" b="0" i="0" u="none" strike="noStrike" kern="1200" baseline="0" dirty="0">
                <a:solidFill>
                  <a:schemeClr val="tx1"/>
                </a:solidFill>
                <a:latin typeface="+mn-lt"/>
                <a:ea typeface="+mn-ea"/>
                <a:cs typeface="+mn-cs"/>
              </a:rPr>
              <a:t>material objects, and delegate them to perform action</a:t>
            </a:r>
          </a:p>
          <a:p>
            <a:r>
              <a:rPr lang="en-GB" sz="1200" b="0" i="0" u="none" strike="noStrike" kern="1200" baseline="0" dirty="0">
                <a:solidFill>
                  <a:schemeClr val="tx1"/>
                </a:solidFill>
                <a:latin typeface="+mn-lt"/>
                <a:ea typeface="+mn-ea"/>
                <a:cs typeface="+mn-cs"/>
              </a:rPr>
              <a:t>programs and capabilities [1]. As a result of delegation,</a:t>
            </a:r>
          </a:p>
          <a:p>
            <a:r>
              <a:rPr lang="en-GB" sz="1200" b="0" i="0" u="none" strike="noStrike" kern="1200" baseline="0" dirty="0">
                <a:solidFill>
                  <a:schemeClr val="tx1"/>
                </a:solidFill>
                <a:latin typeface="+mn-lt"/>
                <a:ea typeface="+mn-ea"/>
                <a:cs typeface="+mn-cs"/>
              </a:rPr>
              <a:t>material objects become vehicles of human agency,</a:t>
            </a:r>
          </a:p>
          <a:p>
            <a:r>
              <a:rPr lang="en-GB" sz="1200" b="0" i="0" u="none" strike="noStrike" kern="1200" baseline="0" dirty="0">
                <a:solidFill>
                  <a:schemeClr val="tx1"/>
                </a:solidFill>
                <a:latin typeface="+mn-lt"/>
                <a:ea typeface="+mn-ea"/>
                <a:cs typeface="+mn-cs"/>
              </a:rPr>
              <a:t>therefore replacing humans in doing things and</a:t>
            </a:r>
          </a:p>
          <a:p>
            <a:r>
              <a:rPr lang="en-GB" sz="1200" b="0" i="0" u="none" strike="noStrike" kern="1200" baseline="0" dirty="0">
                <a:solidFill>
                  <a:schemeClr val="tx1"/>
                </a:solidFill>
                <a:latin typeface="+mn-lt"/>
                <a:ea typeface="+mn-ea"/>
                <a:cs typeface="+mn-cs"/>
              </a:rPr>
              <a:t>performing functions in complex networks of humans and non-humans [1].</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33</a:t>
            </a:fld>
            <a:endParaRPr lang="en-GB"/>
          </a:p>
        </p:txBody>
      </p:sp>
    </p:spTree>
    <p:extLst>
      <p:ext uri="{BB962C8B-B14F-4D97-AF65-F5344CB8AC3E}">
        <p14:creationId xmlns:p14="http://schemas.microsoft.com/office/powerpoint/2010/main" val="898296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Inscription is defined as the act by</a:t>
            </a:r>
          </a:p>
          <a:p>
            <a:r>
              <a:rPr lang="en-GB" sz="1200" b="0" i="0" u="none" strike="noStrike" kern="1200" baseline="0" dirty="0">
                <a:solidFill>
                  <a:schemeClr val="tx1"/>
                </a:solidFill>
                <a:latin typeface="+mn-lt"/>
                <a:ea typeface="+mn-ea"/>
                <a:cs typeface="+mn-cs"/>
              </a:rPr>
              <a:t>which humans cast relevant patterns of action into</a:t>
            </a:r>
          </a:p>
          <a:p>
            <a:r>
              <a:rPr lang="en-GB" sz="1200" b="0" i="0" u="none" strike="noStrike" kern="1200" baseline="0" dirty="0">
                <a:solidFill>
                  <a:schemeClr val="tx1"/>
                </a:solidFill>
                <a:latin typeface="+mn-lt"/>
                <a:ea typeface="+mn-ea"/>
                <a:cs typeface="+mn-cs"/>
              </a:rPr>
              <a:t>material objects, and delegate them to perform action</a:t>
            </a:r>
          </a:p>
          <a:p>
            <a:r>
              <a:rPr lang="en-GB" sz="1200" b="0" i="0" u="none" strike="noStrike" kern="1200" baseline="0" dirty="0">
                <a:solidFill>
                  <a:schemeClr val="tx1"/>
                </a:solidFill>
                <a:latin typeface="+mn-lt"/>
                <a:ea typeface="+mn-ea"/>
                <a:cs typeface="+mn-cs"/>
              </a:rPr>
              <a:t>programs and capabilities [1]. As a result of delegation,</a:t>
            </a:r>
          </a:p>
          <a:p>
            <a:r>
              <a:rPr lang="en-GB" sz="1200" b="0" i="0" u="none" strike="noStrike" kern="1200" baseline="0" dirty="0">
                <a:solidFill>
                  <a:schemeClr val="tx1"/>
                </a:solidFill>
                <a:latin typeface="+mn-lt"/>
                <a:ea typeface="+mn-ea"/>
                <a:cs typeface="+mn-cs"/>
              </a:rPr>
              <a:t>material objects become vehicles of human agency,</a:t>
            </a:r>
          </a:p>
          <a:p>
            <a:r>
              <a:rPr lang="en-GB" sz="1200" b="0" i="0" u="none" strike="noStrike" kern="1200" baseline="0" dirty="0">
                <a:solidFill>
                  <a:schemeClr val="tx1"/>
                </a:solidFill>
                <a:latin typeface="+mn-lt"/>
                <a:ea typeface="+mn-ea"/>
                <a:cs typeface="+mn-cs"/>
              </a:rPr>
              <a:t>therefore replacing humans in doing things and</a:t>
            </a:r>
          </a:p>
          <a:p>
            <a:r>
              <a:rPr lang="en-GB" sz="1200" b="0" i="0" u="none" strike="noStrike" kern="1200" baseline="0" dirty="0">
                <a:solidFill>
                  <a:schemeClr val="tx1"/>
                </a:solidFill>
                <a:latin typeface="+mn-lt"/>
                <a:ea typeface="+mn-ea"/>
                <a:cs typeface="+mn-cs"/>
              </a:rPr>
              <a:t>performing functions in complex networks of humans and non-humans [1].</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34</a:t>
            </a:fld>
            <a:endParaRPr lang="en-GB"/>
          </a:p>
        </p:txBody>
      </p:sp>
    </p:spTree>
    <p:extLst>
      <p:ext uri="{BB962C8B-B14F-4D97-AF65-F5344CB8AC3E}">
        <p14:creationId xmlns:p14="http://schemas.microsoft.com/office/powerpoint/2010/main" val="898296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AA22E41-EB82-436F-BD2C-9DFF470C981C}" type="slidenum">
              <a:rPr lang="en-GB" smtClean="0"/>
              <a:t>35</a:t>
            </a:fld>
            <a:endParaRPr lang="en-GB"/>
          </a:p>
        </p:txBody>
      </p:sp>
    </p:spTree>
    <p:extLst>
      <p:ext uri="{BB962C8B-B14F-4D97-AF65-F5344CB8AC3E}">
        <p14:creationId xmlns:p14="http://schemas.microsoft.com/office/powerpoint/2010/main" val="1416563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spaces to play with these ideas in education – how can we explore what it means to be entangled?</a:t>
            </a:r>
          </a:p>
        </p:txBody>
      </p:sp>
      <p:sp>
        <p:nvSpPr>
          <p:cNvPr id="4" name="Slide Number Placeholder 3"/>
          <p:cNvSpPr>
            <a:spLocks noGrp="1"/>
          </p:cNvSpPr>
          <p:nvPr>
            <p:ph type="sldNum" sz="quarter" idx="10"/>
          </p:nvPr>
        </p:nvSpPr>
        <p:spPr/>
        <p:txBody>
          <a:bodyPr/>
          <a:lstStyle/>
          <a:p>
            <a:fld id="{232AB1D0-34F9-4BEE-A072-75D6BEB18983}" type="slidenum">
              <a:rPr lang="en-GB" smtClean="0"/>
              <a:t>41</a:t>
            </a:fld>
            <a:endParaRPr lang="en-GB"/>
          </a:p>
        </p:txBody>
      </p:sp>
    </p:spTree>
    <p:extLst>
      <p:ext uri="{BB962C8B-B14F-4D97-AF65-F5344CB8AC3E}">
        <p14:creationId xmlns:p14="http://schemas.microsoft.com/office/powerpoint/2010/main" val="346558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shift away from dominant discourses in </a:t>
            </a:r>
            <a:r>
              <a:rPr lang="en-GB" sz="1200" kern="1200" dirty="0" err="1">
                <a:solidFill>
                  <a:schemeClr val="tx1"/>
                </a:solidFill>
                <a:effectLst/>
                <a:latin typeface="+mn-lt"/>
                <a:ea typeface="+mn-ea"/>
                <a:cs typeface="+mn-cs"/>
              </a:rPr>
              <a:t>ed</a:t>
            </a:r>
            <a:r>
              <a:rPr lang="en-GB" sz="1200" kern="1200" dirty="0">
                <a:solidFill>
                  <a:schemeClr val="tx1"/>
                </a:solidFill>
                <a:effectLst/>
                <a:latin typeface="+mn-lt"/>
                <a:ea typeface="+mn-ea"/>
                <a:cs typeface="+mn-cs"/>
              </a:rPr>
              <a:t>-tech which assume our relation is either instrumental or essentialist [</a:t>
            </a:r>
            <a:r>
              <a:rPr lang="en-GB" sz="1200" kern="1200" dirty="0" err="1">
                <a:solidFill>
                  <a:schemeClr val="tx1"/>
                </a:solidFill>
                <a:effectLst/>
                <a:latin typeface="+mn-lt"/>
                <a:ea typeface="+mn-ea"/>
                <a:cs typeface="+mn-cs"/>
              </a:rPr>
              <a:t>edtech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cliches</a:t>
            </a:r>
            <a:r>
              <a:rPr lang="en-GB" sz="1200" kern="1200" dirty="0">
                <a:solidFill>
                  <a:schemeClr val="tx1"/>
                </a:solidFill>
                <a:effectLst/>
                <a:latin typeface="+mn-lt"/>
                <a:ea typeface="+mn-ea"/>
                <a:cs typeface="+mn-cs"/>
              </a:rPr>
              <a:t> of ‘harnessing’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a move to challenge lazy </a:t>
            </a:r>
            <a:r>
              <a:rPr lang="en-GB" sz="1200" kern="1200" dirty="0" err="1">
                <a:solidFill>
                  <a:schemeClr val="tx1"/>
                </a:solidFill>
                <a:effectLst/>
                <a:latin typeface="+mn-lt"/>
                <a:ea typeface="+mn-ea"/>
                <a:cs typeface="+mn-cs"/>
              </a:rPr>
              <a:t>supercessionism</a:t>
            </a:r>
            <a:r>
              <a:rPr lang="en-GB" sz="1200" kern="1200" dirty="0">
                <a:solidFill>
                  <a:schemeClr val="tx1"/>
                </a:solidFill>
                <a:effectLst/>
                <a:latin typeface="+mn-lt"/>
                <a:ea typeface="+mn-ea"/>
                <a:cs typeface="+mn-cs"/>
              </a:rPr>
              <a:t> and solutionism/division of social</a:t>
            </a:r>
            <a:r>
              <a:rPr lang="en-GB" sz="1200" kern="1200" baseline="0" dirty="0">
                <a:solidFill>
                  <a:schemeClr val="tx1"/>
                </a:solidFill>
                <a:effectLst/>
                <a:latin typeface="+mn-lt"/>
                <a:ea typeface="+mn-ea"/>
                <a:cs typeface="+mn-cs"/>
              </a:rPr>
              <a:t> and technological</a:t>
            </a:r>
          </a:p>
          <a:p>
            <a:r>
              <a:rPr lang="en-GB" sz="1200" kern="1200" baseline="0" dirty="0">
                <a:solidFill>
                  <a:schemeClr val="tx1"/>
                </a:solidFill>
                <a:effectLst/>
                <a:latin typeface="+mn-lt"/>
                <a:ea typeface="+mn-ea"/>
                <a:cs typeface="+mn-cs"/>
              </a:rPr>
              <a:t>a post-anthropocentric move </a:t>
            </a:r>
            <a:r>
              <a:rPr lang="en-GB" sz="1200" kern="1200" dirty="0">
                <a:solidFill>
                  <a:schemeClr val="tx1"/>
                </a:solidFill>
                <a:effectLst/>
                <a:latin typeface="+mn-lt"/>
                <a:ea typeface="+mn-ea"/>
                <a:cs typeface="+mn-cs"/>
              </a:rPr>
              <a:t>toward productive play with the idea of entanglement</a:t>
            </a:r>
          </a:p>
          <a:p>
            <a:r>
              <a:rPr lang="en-GB" sz="1200" kern="1200" dirty="0">
                <a:solidFill>
                  <a:schemeClr val="tx1"/>
                </a:solidFill>
                <a:effectLst/>
                <a:latin typeface="+mn-lt"/>
                <a:ea typeface="+mn-ea"/>
                <a:cs typeface="+mn-cs"/>
              </a:rPr>
              <a:t>an argument for micro-interventions by teachers, alongside (counter to?) big, corporate </a:t>
            </a:r>
            <a:r>
              <a:rPr lang="en-GB" sz="1200" kern="1200" dirty="0" err="1">
                <a:solidFill>
                  <a:schemeClr val="tx1"/>
                </a:solidFill>
                <a:effectLst/>
                <a:latin typeface="+mn-lt"/>
                <a:ea typeface="+mn-ea"/>
                <a:cs typeface="+mn-cs"/>
              </a:rPr>
              <a:t>ed</a:t>
            </a:r>
            <a:r>
              <a:rPr lang="en-GB" sz="1200" kern="1200" dirty="0">
                <a:solidFill>
                  <a:schemeClr val="tx1"/>
                </a:solidFill>
                <a:effectLst/>
                <a:latin typeface="+mn-lt"/>
                <a:ea typeface="+mn-ea"/>
                <a:cs typeface="+mn-cs"/>
              </a:rPr>
              <a:t>-tech</a:t>
            </a:r>
          </a:p>
          <a:p>
            <a:r>
              <a:rPr lang="en-GB" sz="1200" kern="1200" dirty="0">
                <a:solidFill>
                  <a:schemeClr val="tx1"/>
                </a:solidFill>
                <a:effectLst/>
                <a:latin typeface="+mn-lt"/>
                <a:ea typeface="+mn-ea"/>
                <a:cs typeface="+mn-cs"/>
              </a:rPr>
              <a:t>one which refuses to ‘black box’ the teacher</a:t>
            </a:r>
          </a:p>
          <a:p>
            <a:r>
              <a:rPr lang="en-GB" sz="1200" kern="1200" dirty="0">
                <a:solidFill>
                  <a:schemeClr val="tx1"/>
                </a:solidFill>
                <a:effectLst/>
                <a:latin typeface="+mn-lt"/>
                <a:ea typeface="+mn-ea"/>
                <a:cs typeface="+mn-cs"/>
              </a:rPr>
              <a:t>oriented to excess rather than deficit, to the pleasure of randomness over routine [we didn’t know what would happen]</a:t>
            </a:r>
          </a:p>
          <a:p>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42</a:t>
            </a:fld>
            <a:endParaRPr lang="en-GB"/>
          </a:p>
        </p:txBody>
      </p:sp>
    </p:spTree>
    <p:extLst>
      <p:ext uri="{BB962C8B-B14F-4D97-AF65-F5344CB8AC3E}">
        <p14:creationId xmlns:p14="http://schemas.microsoft.com/office/powerpoint/2010/main" val="487980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http://tinyurl.com/gu7zztl</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43</a:t>
            </a:fld>
            <a:endParaRPr lang="en-GB"/>
          </a:p>
        </p:txBody>
      </p:sp>
    </p:spTree>
    <p:extLst>
      <p:ext uri="{BB962C8B-B14F-4D97-AF65-F5344CB8AC3E}">
        <p14:creationId xmlns:p14="http://schemas.microsoft.com/office/powerpoint/2010/main" val="2060826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https://www.weforum.org/agenda/2016/06/a-venn-diagram-poem-on-the-future-of-work</a:t>
            </a:r>
          </a:p>
        </p:txBody>
      </p:sp>
      <p:sp>
        <p:nvSpPr>
          <p:cNvPr id="4" name="Slide Number Placeholder 3"/>
          <p:cNvSpPr>
            <a:spLocks noGrp="1"/>
          </p:cNvSpPr>
          <p:nvPr>
            <p:ph type="sldNum" sz="quarter" idx="10"/>
          </p:nvPr>
        </p:nvSpPr>
        <p:spPr/>
        <p:txBody>
          <a:bodyPr/>
          <a:lstStyle/>
          <a:p>
            <a:fld id="{232AB1D0-34F9-4BEE-A072-75D6BEB18983}" type="slidenum">
              <a:rPr lang="en-GB" smtClean="0"/>
              <a:t>44</a:t>
            </a:fld>
            <a:endParaRPr lang="en-GB"/>
          </a:p>
        </p:txBody>
      </p:sp>
    </p:spTree>
    <p:extLst>
      <p:ext uri="{BB962C8B-B14F-4D97-AF65-F5344CB8AC3E}">
        <p14:creationId xmlns:p14="http://schemas.microsoft.com/office/powerpoint/2010/main" val="345388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teaching is low risk as education is a labour intensive sector with high levels of social and creative skills – BUT</a:t>
            </a:r>
          </a:p>
          <a:p>
            <a:r>
              <a:rPr lang="en-GB" sz="1200" kern="1200" dirty="0">
                <a:solidFill>
                  <a:schemeClr val="tx1"/>
                </a:solidFill>
                <a:effectLst/>
                <a:latin typeface="+mn-lt"/>
                <a:ea typeface="+mn-ea"/>
                <a:cs typeface="+mn-cs"/>
              </a:rPr>
              <a:t>p115 2016 report</a:t>
            </a:r>
          </a:p>
          <a:p>
            <a:r>
              <a:rPr lang="en-GB" sz="1200" kern="1200" dirty="0">
                <a:solidFill>
                  <a:schemeClr val="tx1"/>
                </a:solidFill>
                <a:effectLst/>
                <a:latin typeface="+mn-lt"/>
                <a:ea typeface="+mn-ea"/>
                <a:cs typeface="+mn-cs"/>
              </a:rPr>
              <a:t>Investment into education has been highlighted by a survey of Citi’s clients as being one of the most effective policies to offset the risk of automation impacting labour and wealth distribution. – my interest</a:t>
            </a:r>
            <a:r>
              <a:rPr lang="en-GB" sz="1200" kern="1200" baseline="0" dirty="0">
                <a:solidFill>
                  <a:schemeClr val="tx1"/>
                </a:solidFill>
                <a:effectLst/>
                <a:latin typeface="+mn-lt"/>
                <a:ea typeface="+mn-ea"/>
                <a:cs typeface="+mn-cs"/>
              </a:rPr>
              <a:t> is in delivery of education (practice) rather than the curricula required to address risk of automation</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8</a:t>
            </a:fld>
            <a:endParaRPr lang="en-GB"/>
          </a:p>
        </p:txBody>
      </p:sp>
    </p:spTree>
    <p:extLst>
      <p:ext uri="{BB962C8B-B14F-4D97-AF65-F5344CB8AC3E}">
        <p14:creationId xmlns:p14="http://schemas.microsoft.com/office/powerpoint/2010/main" val="366127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teaching is low risk as education is a labour intensive sector with high levels of social and creative skills – BUT</a:t>
            </a:r>
          </a:p>
          <a:p>
            <a:r>
              <a:rPr lang="en-GB" sz="1200" kern="1200" dirty="0">
                <a:solidFill>
                  <a:schemeClr val="tx1"/>
                </a:solidFill>
                <a:effectLst/>
                <a:latin typeface="+mn-lt"/>
                <a:ea typeface="+mn-ea"/>
                <a:cs typeface="+mn-cs"/>
              </a:rPr>
              <a:t>p115 2016 report</a:t>
            </a:r>
          </a:p>
          <a:p>
            <a:r>
              <a:rPr lang="en-GB" sz="1200" kern="1200" dirty="0">
                <a:solidFill>
                  <a:schemeClr val="tx1"/>
                </a:solidFill>
                <a:effectLst/>
                <a:latin typeface="+mn-lt"/>
                <a:ea typeface="+mn-ea"/>
                <a:cs typeface="+mn-cs"/>
              </a:rPr>
              <a:t>Investment into education has been highlighted by a survey of Citi’s clients as being one of the most effective policies to offset the risk of automation impacting labour and wealth distribution. – my interest</a:t>
            </a:r>
            <a:r>
              <a:rPr lang="en-GB" sz="1200" kern="1200" baseline="0" dirty="0">
                <a:solidFill>
                  <a:schemeClr val="tx1"/>
                </a:solidFill>
                <a:effectLst/>
                <a:latin typeface="+mn-lt"/>
                <a:ea typeface="+mn-ea"/>
                <a:cs typeface="+mn-cs"/>
              </a:rPr>
              <a:t> is in delivery of education (practice) rather than the curricula required to address risk of automation</a:t>
            </a:r>
          </a:p>
          <a:p>
            <a:r>
              <a:rPr lang="en-GB" sz="1200" kern="1200" baseline="0" dirty="0">
                <a:solidFill>
                  <a:schemeClr val="tx1"/>
                </a:solidFill>
                <a:effectLst/>
                <a:latin typeface="+mn-lt"/>
                <a:ea typeface="+mn-ea"/>
                <a:cs typeface="+mn-cs"/>
              </a:rPr>
              <a:t>para 2 – how economists speak of teaching is not necessarily how teachers speak of it: teacher voices need to be stronger [computer scientists/economists/corporations dominate this space] – analysis tending to date to focus on MOOCs and the like</a:t>
            </a:r>
          </a:p>
          <a:p>
            <a:r>
              <a:rPr lang="en-GB" sz="1200" kern="1200" baseline="0" dirty="0">
                <a:solidFill>
                  <a:schemeClr val="tx1"/>
                </a:solidFill>
                <a:effectLst/>
                <a:latin typeface="+mn-lt"/>
                <a:ea typeface="+mn-ea"/>
                <a:cs typeface="+mn-cs"/>
              </a:rPr>
              <a:t>what actually are the incursions of automation on education?</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9</a:t>
            </a:fld>
            <a:endParaRPr lang="en-GB"/>
          </a:p>
        </p:txBody>
      </p:sp>
    </p:spTree>
    <p:extLst>
      <p:ext uri="{BB962C8B-B14F-4D97-AF65-F5344CB8AC3E}">
        <p14:creationId xmlns:p14="http://schemas.microsoft.com/office/powerpoint/2010/main" val="366127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look at the incursions of automation</a:t>
            </a:r>
            <a:r>
              <a:rPr lang="en-GB" sz="1200" kern="1200" baseline="0" dirty="0">
                <a:solidFill>
                  <a:schemeClr val="tx1"/>
                </a:solidFill>
                <a:effectLst/>
                <a:latin typeface="+mn-lt"/>
                <a:ea typeface="+mn-ea"/>
                <a:cs typeface="+mn-cs"/>
              </a:rPr>
              <a:t> on teaching that are current and becoming widespread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none are </a:t>
            </a:r>
            <a:r>
              <a:rPr lang="en-GB" sz="1200" b="1" i="1" kern="1200" baseline="0" dirty="0">
                <a:solidFill>
                  <a:schemeClr val="tx1"/>
                </a:solidFill>
                <a:effectLst/>
                <a:latin typeface="+mn-lt"/>
                <a:ea typeface="+mn-ea"/>
                <a:cs typeface="+mn-cs"/>
              </a:rPr>
              <a:t>inherently</a:t>
            </a:r>
            <a:r>
              <a:rPr lang="en-GB" sz="1200" b="1" kern="1200" baseline="0" dirty="0">
                <a:solidFill>
                  <a:schemeClr val="tx1"/>
                </a:solidFill>
                <a:effectLst/>
                <a:latin typeface="+mn-lt"/>
                <a:ea typeface="+mn-ea"/>
                <a:cs typeface="+mn-cs"/>
              </a:rPr>
              <a:t> problematic but there is often a question around teacher visibility and teacher agency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inscription/delegation of teacher agency to automated systems, often mediated by corporate for-profit </a:t>
            </a:r>
            <a:r>
              <a:rPr lang="en-GB" sz="1200" kern="1200" dirty="0" err="1">
                <a:solidFill>
                  <a:schemeClr val="tx1"/>
                </a:solidFill>
                <a:effectLst/>
                <a:latin typeface="+mn-lt"/>
                <a:ea typeface="+mn-ea"/>
                <a:cs typeface="+mn-cs"/>
              </a:rPr>
              <a:t>ed</a:t>
            </a:r>
            <a:r>
              <a:rPr lang="en-GB" sz="1200" kern="1200" dirty="0">
                <a:solidFill>
                  <a:schemeClr val="tx1"/>
                </a:solidFill>
                <a:effectLst/>
                <a:latin typeface="+mn-lt"/>
                <a:ea typeface="+mn-ea"/>
                <a:cs typeface="+mn-cs"/>
              </a:rPr>
              <a:t>-tech – rising levels of venture capital invested in </a:t>
            </a:r>
            <a:r>
              <a:rPr lang="en-GB" sz="1200" kern="1200" dirty="0" err="1">
                <a:solidFill>
                  <a:schemeClr val="tx1"/>
                </a:solidFill>
                <a:effectLst/>
                <a:latin typeface="+mn-lt"/>
                <a:ea typeface="+mn-ea"/>
                <a:cs typeface="+mn-cs"/>
              </a:rPr>
              <a:t>ed</a:t>
            </a:r>
            <a:r>
              <a:rPr lang="en-GB" sz="1200" kern="1200" dirty="0">
                <a:solidFill>
                  <a:schemeClr val="tx1"/>
                </a:solidFill>
                <a:effectLst/>
                <a:latin typeface="+mn-lt"/>
                <a:ea typeface="+mn-ea"/>
                <a:cs typeface="+mn-cs"/>
              </a:rPr>
              <a:t>-tech corporations (</a:t>
            </a:r>
            <a:r>
              <a:rPr lang="en-GB" sz="1200" b="1" i="0" kern="1200" dirty="0">
                <a:solidFill>
                  <a:schemeClr val="tx1"/>
                </a:solidFill>
                <a:effectLst/>
                <a:latin typeface="+mn-lt"/>
                <a:ea typeface="+mn-ea"/>
                <a:cs typeface="+mn-cs"/>
              </a:rPr>
              <a:t>An </a:t>
            </a:r>
            <a:r>
              <a:rPr lang="en-GB" sz="1200" b="1" i="0" kern="1200" dirty="0">
                <a:solidFill>
                  <a:schemeClr val="tx1"/>
                </a:solidFill>
                <a:effectLst/>
                <a:latin typeface="+mn-lt"/>
                <a:ea typeface="+mn-ea"/>
                <a:cs typeface="+mn-cs"/>
                <a:hlinkClick r:id="rId3"/>
              </a:rPr>
              <a:t>estimated $1.6billion</a:t>
            </a:r>
            <a:r>
              <a:rPr lang="en-GB" sz="1200" b="1" i="0" kern="1200" dirty="0">
                <a:solidFill>
                  <a:schemeClr val="tx1"/>
                </a:solidFill>
                <a:effectLst/>
                <a:latin typeface="+mn-lt"/>
                <a:ea typeface="+mn-ea"/>
                <a:cs typeface="+mn-cs"/>
              </a:rPr>
              <a:t> US dollars of venture capital was invested in the sector in the first half of 2015 alone </a:t>
            </a:r>
            <a:r>
              <a:rPr lang="en-GB" sz="1200" b="0" i="0" kern="1200" dirty="0">
                <a:solidFill>
                  <a:schemeClr val="tx1"/>
                </a:solidFill>
                <a:effectLst/>
                <a:latin typeface="+mn-lt"/>
                <a:ea typeface="+mn-ea"/>
                <a:cs typeface="+mn-cs"/>
              </a:rPr>
              <a:t>– Ben Williamson’s blog on Class Dojo)</a:t>
            </a:r>
            <a:r>
              <a:rPr lang="en-GB" sz="1200" b="0" i="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‘big’ projects and big interests are driving the field; we need more ‘small’ projects and local interests in there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teacherbot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http://humanreaders.org/petition/results.php?pageNum_rsConfirmed=80&amp;totalRows_rsConfirmed=4309</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10</a:t>
            </a:fld>
            <a:endParaRPr lang="en-GB"/>
          </a:p>
        </p:txBody>
      </p:sp>
    </p:spTree>
    <p:extLst>
      <p:ext uri="{BB962C8B-B14F-4D97-AF65-F5344CB8AC3E}">
        <p14:creationId xmlns:p14="http://schemas.microsoft.com/office/powerpoint/2010/main" val="366127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turnitin</a:t>
            </a:r>
            <a:r>
              <a:rPr lang="en-GB" sz="1200" dirty="0" err="1">
                <a:solidFill>
                  <a:schemeClr val="bg1"/>
                </a:solidFill>
              </a:rPr>
              <a:t>delegation</a:t>
            </a:r>
            <a:r>
              <a:rPr lang="en-GB" sz="1200" dirty="0">
                <a:solidFill>
                  <a:schemeClr val="bg1"/>
                </a:solidFill>
              </a:rPr>
              <a:t> of teacher agency to automated systems is often mediated by corporate for-profit </a:t>
            </a:r>
            <a:r>
              <a:rPr lang="en-GB" sz="1200" dirty="0" err="1">
                <a:solidFill>
                  <a:schemeClr val="bg1"/>
                </a:solidFill>
              </a:rPr>
              <a:t>ed</a:t>
            </a:r>
            <a:r>
              <a:rPr lang="en-GB" sz="1200" dirty="0">
                <a:solidFill>
                  <a:schemeClr val="bg1"/>
                </a:solidFill>
              </a:rPr>
              <a:t>-tech</a:t>
            </a:r>
          </a:p>
          <a:p>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11</a:t>
            </a:fld>
            <a:endParaRPr lang="en-GB"/>
          </a:p>
        </p:txBody>
      </p:sp>
    </p:spTree>
    <p:extLst>
      <p:ext uri="{BB962C8B-B14F-4D97-AF65-F5344CB8AC3E}">
        <p14:creationId xmlns:p14="http://schemas.microsoft.com/office/powerpoint/2010/main" val="366127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we can’t always see where the teacher is in these systems:</a:t>
            </a:r>
          </a:p>
          <a:p>
            <a:endParaRPr lang="en-GB" dirty="0"/>
          </a:p>
          <a:p>
            <a:r>
              <a:rPr lang="en-GB" dirty="0"/>
              <a:t>Bazaar – an AIED application programming in conversational agents for ‘academically</a:t>
            </a:r>
            <a:r>
              <a:rPr lang="en-GB" baseline="0" dirty="0"/>
              <a:t> productive talk’ based on discussion facilitation rather than content-specificity which can’t scale</a:t>
            </a:r>
          </a:p>
          <a:p>
            <a:r>
              <a:rPr lang="en-GB" baseline="0" dirty="0"/>
              <a:t>3 lines of a 31 page paper indicate where teacher input informed agent response.</a:t>
            </a:r>
          </a:p>
          <a:p>
            <a:r>
              <a:rPr lang="en-GB" baseline="0" dirty="0"/>
              <a:t>teacher/practitioner role/agency in the project of automation not evident</a:t>
            </a:r>
          </a:p>
          <a:p>
            <a:endParaRPr lang="en-GB" baseline="0" dirty="0"/>
          </a:p>
          <a:p>
            <a:r>
              <a:rPr lang="en-GB" baseline="0" dirty="0"/>
              <a:t>alternative image from Intelligence Unleashed? black boxing of teacher function</a:t>
            </a:r>
            <a:endParaRPr lang="en-GB" dirty="0"/>
          </a:p>
        </p:txBody>
      </p:sp>
      <p:sp>
        <p:nvSpPr>
          <p:cNvPr id="4" name="Slide Number Placeholder 3"/>
          <p:cNvSpPr>
            <a:spLocks noGrp="1"/>
          </p:cNvSpPr>
          <p:nvPr>
            <p:ph type="sldNum" sz="quarter" idx="10"/>
          </p:nvPr>
        </p:nvSpPr>
        <p:spPr/>
        <p:txBody>
          <a:bodyPr/>
          <a:lstStyle/>
          <a:p>
            <a:fld id="{BB37C706-A3C3-475F-A46E-C42E390A6048}" type="slidenum">
              <a:rPr lang="en-GB" smtClean="0"/>
              <a:t>12</a:t>
            </a:fld>
            <a:endParaRPr lang="en-GB"/>
          </a:p>
        </p:txBody>
      </p:sp>
    </p:spTree>
    <p:extLst>
      <p:ext uri="{BB962C8B-B14F-4D97-AF65-F5344CB8AC3E}">
        <p14:creationId xmlns:p14="http://schemas.microsoft.com/office/powerpoint/2010/main" val="3883464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a:t>
            </a:r>
            <a:r>
              <a:rPr lang="en-GB" dirty="0" err="1"/>
              <a:t>turnitin</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13</a:t>
            </a:fld>
            <a:endParaRPr lang="en-GB"/>
          </a:p>
        </p:txBody>
      </p:sp>
    </p:spTree>
    <p:extLst>
      <p:ext uri="{BB962C8B-B14F-4D97-AF65-F5344CB8AC3E}">
        <p14:creationId xmlns:p14="http://schemas.microsoft.com/office/powerpoint/2010/main" val="3661279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Suppes</a:t>
            </a:r>
            <a:r>
              <a:rPr lang="en-GB" dirty="0"/>
              <a:t> dream directly addressed in recent Intelligence Unleashed report produced by UCL Knowledge Lab and Pearson.</a:t>
            </a:r>
          </a:p>
          <a:p>
            <a:r>
              <a:rPr lang="en-GB" dirty="0"/>
              <a:t>automation for the masses – the elite will still get one-to-one.</a:t>
            </a:r>
          </a:p>
          <a:p>
            <a:r>
              <a:rPr lang="en-GB" dirty="0">
                <a:solidFill>
                  <a:schemeClr val="bg1"/>
                </a:solidFill>
              </a:rPr>
              <a:t>“This is where Intelligent Tutoring Systems (ITS) come in.”</a:t>
            </a:r>
            <a:endParaRPr lang="en-GB" dirty="0"/>
          </a:p>
        </p:txBody>
      </p:sp>
      <p:sp>
        <p:nvSpPr>
          <p:cNvPr id="4" name="Slide Number Placeholder 3"/>
          <p:cNvSpPr>
            <a:spLocks noGrp="1"/>
          </p:cNvSpPr>
          <p:nvPr>
            <p:ph type="sldNum" sz="quarter" idx="10"/>
          </p:nvPr>
        </p:nvSpPr>
        <p:spPr/>
        <p:txBody>
          <a:bodyPr/>
          <a:lstStyle/>
          <a:p>
            <a:fld id="{232AB1D0-34F9-4BEE-A072-75D6BEB18983}" type="slidenum">
              <a:rPr lang="en-GB" smtClean="0"/>
              <a:t>15</a:t>
            </a:fld>
            <a:endParaRPr lang="en-GB"/>
          </a:p>
        </p:txBody>
      </p:sp>
    </p:spTree>
    <p:extLst>
      <p:ext uri="{BB962C8B-B14F-4D97-AF65-F5344CB8AC3E}">
        <p14:creationId xmlns:p14="http://schemas.microsoft.com/office/powerpoint/2010/main" val="287455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683568" y="3886200"/>
            <a:ext cx="7776864" cy="1752600"/>
          </a:xfrm>
        </p:spPr>
        <p:txBody>
          <a:bodyPr/>
          <a:lstStyle>
            <a:lvl1pPr marL="0" indent="0" algn="l">
              <a:buNone/>
              <a:defRPr>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474486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246121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137980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17458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3276932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3819767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23377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357865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159028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390089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1C35489-ABE6-4C52-9719-38057EA7D566}" type="datetimeFigureOut">
              <a:rPr lang="en-GB" smtClean="0"/>
              <a:t>13/10/2016</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98DDBC-ADB1-4A26-973D-D8B97D240C17}" type="slidenum">
              <a:rPr lang="en-GB" smtClean="0"/>
              <a:t>‹#›</a:t>
            </a:fld>
            <a:endParaRPr lang="en-GB"/>
          </a:p>
        </p:txBody>
      </p:sp>
    </p:spTree>
    <p:extLst>
      <p:ext uri="{BB962C8B-B14F-4D97-AF65-F5344CB8AC3E}">
        <p14:creationId xmlns:p14="http://schemas.microsoft.com/office/powerpoint/2010/main" val="3541078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7811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2259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hiettifotografia.com/wp-content/uploads/2013/12/23_MG_9914-966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4519" r="7296"/>
          <a:stretch/>
        </p:blipFill>
        <p:spPr bwMode="auto">
          <a:xfrm>
            <a:off x="0" y="-3086"/>
            <a:ext cx="9144000" cy="69020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156" y="3282553"/>
            <a:ext cx="9141844" cy="1470025"/>
          </a:xfrm>
          <a:solidFill>
            <a:srgbClr val="000000">
              <a:alpha val="30196"/>
            </a:srgbClr>
          </a:solidFill>
        </p:spPr>
        <p:txBody>
          <a:bodyPr/>
          <a:lstStyle/>
          <a:p>
            <a:pPr algn="l"/>
            <a:r>
              <a:rPr lang="en-GB" b="1" dirty="0">
                <a:solidFill>
                  <a:schemeClr val="bg1"/>
                </a:solidFill>
              </a:rPr>
              <a:t>Teacherbot</a:t>
            </a:r>
            <a:r>
              <a:rPr lang="en-GB" dirty="0">
                <a:solidFill>
                  <a:schemeClr val="bg1"/>
                </a:solidFill>
              </a:rPr>
              <a:t>: </a:t>
            </a:r>
            <a:br>
              <a:rPr lang="en-GB" dirty="0">
                <a:solidFill>
                  <a:schemeClr val="bg1"/>
                </a:solidFill>
              </a:rPr>
            </a:br>
            <a:r>
              <a:rPr lang="en-GB" dirty="0">
                <a:solidFill>
                  <a:schemeClr val="bg1"/>
                </a:solidFill>
              </a:rPr>
              <a:t>interventions in automated teaching</a:t>
            </a:r>
          </a:p>
        </p:txBody>
      </p:sp>
      <p:sp>
        <p:nvSpPr>
          <p:cNvPr id="3" name="Subtitle 2"/>
          <p:cNvSpPr>
            <a:spLocks noGrp="1"/>
          </p:cNvSpPr>
          <p:nvPr>
            <p:ph type="subTitle" idx="1"/>
          </p:nvPr>
        </p:nvSpPr>
        <p:spPr>
          <a:xfrm>
            <a:off x="-77" y="5038328"/>
            <a:ext cx="9147095" cy="1343000"/>
          </a:xfrm>
          <a:solidFill>
            <a:srgbClr val="000000">
              <a:alpha val="30196"/>
            </a:srgbClr>
          </a:solidFill>
        </p:spPr>
        <p:txBody>
          <a:bodyPr>
            <a:noAutofit/>
          </a:bodyPr>
          <a:lstStyle/>
          <a:p>
            <a:r>
              <a:rPr lang="en-GB" sz="2400" dirty="0">
                <a:solidFill>
                  <a:schemeClr val="bg1"/>
                </a:solidFill>
              </a:rPr>
              <a:t>Siân Bayne</a:t>
            </a:r>
            <a:br>
              <a:rPr lang="en-GB" sz="2400" dirty="0">
                <a:solidFill>
                  <a:schemeClr val="bg1"/>
                </a:solidFill>
              </a:rPr>
            </a:br>
            <a:r>
              <a:rPr lang="en-GB" sz="2400" dirty="0">
                <a:solidFill>
                  <a:schemeClr val="bg1"/>
                </a:solidFill>
              </a:rPr>
              <a:t>The University of Edinburgh</a:t>
            </a:r>
            <a:br>
              <a:rPr lang="en-GB" sz="2400" dirty="0">
                <a:solidFill>
                  <a:schemeClr val="bg1"/>
                </a:solidFill>
              </a:rPr>
            </a:br>
            <a:r>
              <a:rPr lang="en-GB" sz="2400" dirty="0">
                <a:solidFill>
                  <a:schemeClr val="bg1"/>
                </a:solidFill>
              </a:rPr>
              <a:t>@</a:t>
            </a:r>
            <a:r>
              <a:rPr lang="en-GB" sz="2400" dirty="0" err="1">
                <a:solidFill>
                  <a:schemeClr val="bg1"/>
                </a:solidFill>
              </a:rPr>
              <a:t>sbayne</a:t>
            </a:r>
            <a:endParaRPr lang="en-GB" sz="24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9500" y="5733256"/>
            <a:ext cx="1503884" cy="618869"/>
          </a:xfrm>
          <a:prstGeom prst="rect">
            <a:avLst/>
          </a:prstGeom>
        </p:spPr>
      </p:pic>
    </p:spTree>
    <p:extLst>
      <p:ext uri="{BB962C8B-B14F-4D97-AF65-F5344CB8AC3E}">
        <p14:creationId xmlns:p14="http://schemas.microsoft.com/office/powerpoint/2010/main" val="116540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chiettifotografia.com/wp-content/uploads/2014/02/IMG_6852-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8428" r="2805"/>
          <a:stretch/>
        </p:blipFill>
        <p:spPr bwMode="auto">
          <a:xfrm>
            <a:off x="-1" y="-99392"/>
            <a:ext cx="9144000" cy="6966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2882" y="620688"/>
            <a:ext cx="2888290" cy="369332"/>
          </a:xfrm>
          <a:prstGeom prst="rect">
            <a:avLst/>
          </a:prstGeom>
          <a:solidFill>
            <a:srgbClr val="000000">
              <a:alpha val="30196"/>
            </a:srgbClr>
          </a:solidFill>
        </p:spPr>
        <p:txBody>
          <a:bodyPr wrap="square" rtlCol="0">
            <a:spAutoFit/>
          </a:bodyPr>
          <a:lstStyle/>
          <a:p>
            <a:r>
              <a:rPr lang="en-GB" dirty="0">
                <a:solidFill>
                  <a:schemeClr val="bg1"/>
                </a:solidFill>
              </a:rPr>
              <a:t>Learning analytics</a:t>
            </a:r>
          </a:p>
        </p:txBody>
      </p:sp>
      <p:sp>
        <p:nvSpPr>
          <p:cNvPr id="4" name="Rectangle 3"/>
          <p:cNvSpPr/>
          <p:nvPr/>
        </p:nvSpPr>
        <p:spPr>
          <a:xfrm>
            <a:off x="3600400" y="620688"/>
            <a:ext cx="4572000" cy="1477328"/>
          </a:xfrm>
          <a:prstGeom prst="rect">
            <a:avLst/>
          </a:prstGeom>
          <a:solidFill>
            <a:srgbClr val="000000">
              <a:alpha val="30196"/>
            </a:srgbClr>
          </a:solidFill>
        </p:spPr>
        <p:txBody>
          <a:bodyPr>
            <a:spAutoFit/>
          </a:bodyPr>
          <a:lstStyle/>
          <a:p>
            <a:r>
              <a:rPr lang="en-GB" dirty="0">
                <a:solidFill>
                  <a:schemeClr val="bg1"/>
                </a:solidFill>
              </a:rPr>
              <a:t>“uses data about students and their activities to help institutions understand and improve educational processes, and provide better support to learners.”</a:t>
            </a:r>
          </a:p>
          <a:p>
            <a:r>
              <a:rPr lang="en-GB" dirty="0">
                <a:solidFill>
                  <a:schemeClr val="bg1"/>
                </a:solidFill>
              </a:rPr>
              <a:t>(JISC 2015)</a:t>
            </a:r>
          </a:p>
        </p:txBody>
      </p:sp>
      <p:sp>
        <p:nvSpPr>
          <p:cNvPr id="7" name="TextBox 6"/>
          <p:cNvSpPr txBox="1"/>
          <p:nvPr/>
        </p:nvSpPr>
        <p:spPr>
          <a:xfrm>
            <a:off x="392882" y="1222594"/>
            <a:ext cx="2888290" cy="369332"/>
          </a:xfrm>
          <a:prstGeom prst="rect">
            <a:avLst/>
          </a:prstGeom>
          <a:solidFill>
            <a:srgbClr val="000000">
              <a:alpha val="30196"/>
            </a:srgbClr>
          </a:solidFill>
        </p:spPr>
        <p:txBody>
          <a:bodyPr wrap="square" rtlCol="0">
            <a:spAutoFit/>
          </a:bodyPr>
          <a:lstStyle/>
          <a:p>
            <a:r>
              <a:rPr lang="en-GB" dirty="0">
                <a:solidFill>
                  <a:schemeClr val="bg1"/>
                </a:solidFill>
              </a:rPr>
              <a:t>Intelligent tutoring</a:t>
            </a:r>
          </a:p>
        </p:txBody>
      </p:sp>
      <p:sp>
        <p:nvSpPr>
          <p:cNvPr id="5" name="Rectangle 4"/>
          <p:cNvSpPr/>
          <p:nvPr/>
        </p:nvSpPr>
        <p:spPr>
          <a:xfrm>
            <a:off x="3590106" y="1222594"/>
            <a:ext cx="4572000" cy="1754326"/>
          </a:xfrm>
          <a:prstGeom prst="rect">
            <a:avLst/>
          </a:prstGeom>
          <a:solidFill>
            <a:srgbClr val="000000">
              <a:alpha val="30196"/>
            </a:srgbClr>
          </a:solidFill>
        </p:spPr>
        <p:txBody>
          <a:bodyPr>
            <a:spAutoFit/>
          </a:bodyPr>
          <a:lstStyle/>
          <a:p>
            <a:r>
              <a:rPr lang="en-GB" dirty="0">
                <a:solidFill>
                  <a:schemeClr val="bg1"/>
                </a:solidFill>
              </a:rPr>
              <a:t>“computer software designed to simulate a human tutor’s behaviour and guidance... Intelligent tutors provide many of the benefits of a human tutor to very large numbers of students.”</a:t>
            </a:r>
          </a:p>
          <a:p>
            <a:r>
              <a:rPr lang="en-GB" dirty="0">
                <a:solidFill>
                  <a:schemeClr val="bg1"/>
                </a:solidFill>
              </a:rPr>
              <a:t>(EDUCAUSE 2013)</a:t>
            </a:r>
          </a:p>
        </p:txBody>
      </p:sp>
      <p:sp>
        <p:nvSpPr>
          <p:cNvPr id="6" name="Rectangle 5"/>
          <p:cNvSpPr/>
          <p:nvPr/>
        </p:nvSpPr>
        <p:spPr>
          <a:xfrm>
            <a:off x="392882" y="1824500"/>
            <a:ext cx="2888290" cy="369332"/>
          </a:xfrm>
          <a:prstGeom prst="rect">
            <a:avLst/>
          </a:prstGeom>
          <a:solidFill>
            <a:srgbClr val="000000">
              <a:alpha val="30196"/>
            </a:srgbClr>
          </a:solidFill>
        </p:spPr>
        <p:txBody>
          <a:bodyPr wrap="square">
            <a:spAutoFit/>
          </a:bodyPr>
          <a:lstStyle/>
          <a:p>
            <a:r>
              <a:rPr lang="en-GB" dirty="0">
                <a:solidFill>
                  <a:schemeClr val="bg1"/>
                </a:solidFill>
              </a:rPr>
              <a:t>Lecture capture</a:t>
            </a:r>
          </a:p>
        </p:txBody>
      </p:sp>
      <p:sp>
        <p:nvSpPr>
          <p:cNvPr id="8" name="Rectangle 7"/>
          <p:cNvSpPr/>
          <p:nvPr/>
        </p:nvSpPr>
        <p:spPr>
          <a:xfrm>
            <a:off x="392882" y="2426406"/>
            <a:ext cx="2888290" cy="646331"/>
          </a:xfrm>
          <a:prstGeom prst="rect">
            <a:avLst/>
          </a:prstGeom>
          <a:solidFill>
            <a:srgbClr val="000000">
              <a:alpha val="30196"/>
            </a:srgbClr>
          </a:solidFill>
        </p:spPr>
        <p:txBody>
          <a:bodyPr wrap="square">
            <a:spAutoFit/>
          </a:bodyPr>
          <a:lstStyle/>
          <a:p>
            <a:r>
              <a:rPr lang="en-GB" dirty="0">
                <a:solidFill>
                  <a:schemeClr val="bg1"/>
                </a:solidFill>
              </a:rPr>
              <a:t>Automated assessment </a:t>
            </a:r>
            <a:br>
              <a:rPr lang="en-GB" dirty="0">
                <a:solidFill>
                  <a:schemeClr val="bg1"/>
                </a:solidFill>
              </a:rPr>
            </a:br>
            <a:r>
              <a:rPr lang="en-GB" dirty="0">
                <a:solidFill>
                  <a:schemeClr val="bg1"/>
                </a:solidFill>
              </a:rPr>
              <a:t>and algorithmic marking </a:t>
            </a:r>
          </a:p>
        </p:txBody>
      </p:sp>
      <p:sp>
        <p:nvSpPr>
          <p:cNvPr id="9" name="Rectangle 8"/>
          <p:cNvSpPr/>
          <p:nvPr/>
        </p:nvSpPr>
        <p:spPr>
          <a:xfrm>
            <a:off x="392882" y="3305311"/>
            <a:ext cx="2888291" cy="369332"/>
          </a:xfrm>
          <a:prstGeom prst="rect">
            <a:avLst/>
          </a:prstGeom>
          <a:solidFill>
            <a:srgbClr val="000000">
              <a:alpha val="30196"/>
            </a:srgbClr>
          </a:solidFill>
        </p:spPr>
        <p:txBody>
          <a:bodyPr wrap="square">
            <a:spAutoFit/>
          </a:bodyPr>
          <a:lstStyle/>
          <a:p>
            <a:r>
              <a:rPr lang="en-GB" dirty="0">
                <a:solidFill>
                  <a:schemeClr val="bg1"/>
                </a:solidFill>
              </a:rPr>
              <a:t>Behaviour/award systems </a:t>
            </a:r>
          </a:p>
        </p:txBody>
      </p:sp>
      <p:grpSp>
        <p:nvGrpSpPr>
          <p:cNvPr id="14" name="Group 13"/>
          <p:cNvGrpSpPr/>
          <p:nvPr/>
        </p:nvGrpSpPr>
        <p:grpSpPr>
          <a:xfrm>
            <a:off x="3590106" y="3305311"/>
            <a:ext cx="2785070" cy="2923000"/>
            <a:chOff x="-2268760" y="217968"/>
            <a:chExt cx="2785070" cy="2923000"/>
          </a:xfrm>
        </p:grpSpPr>
        <p:pic>
          <p:nvPicPr>
            <p:cNvPr id="4100" name="Picture 4" descr="Image result for class doj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760" y="217968"/>
              <a:ext cx="1229351" cy="12293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75978" y="832644"/>
              <a:ext cx="2592288" cy="2308324"/>
            </a:xfrm>
            <a:prstGeom prst="rect">
              <a:avLst/>
            </a:prstGeom>
            <a:solidFill>
              <a:srgbClr val="000000">
                <a:alpha val="30196"/>
              </a:srgbClr>
            </a:solidFill>
          </p:spPr>
          <p:txBody>
            <a:bodyPr wrap="square" rtlCol="0">
              <a:spAutoFit/>
            </a:bodyPr>
            <a:lstStyle/>
            <a:p>
              <a:r>
                <a:rPr lang="en-GB" dirty="0">
                  <a:solidFill>
                    <a:schemeClr val="bg1"/>
                  </a:solidFill>
                </a:rPr>
                <a:t>“Many teachers say the app helps them automate the task of recording classroom conduct, as well as allowing them to communicate directly with parents.”</a:t>
              </a:r>
            </a:p>
            <a:p>
              <a:r>
                <a:rPr lang="en-GB" dirty="0">
                  <a:solidFill>
                    <a:schemeClr val="bg1"/>
                  </a:solidFill>
                </a:rPr>
                <a:t>(</a:t>
              </a:r>
              <a:r>
                <a:rPr lang="en-GB" i="1" dirty="0">
                  <a:solidFill>
                    <a:schemeClr val="bg1"/>
                  </a:solidFill>
                </a:rPr>
                <a:t>New York Times </a:t>
              </a:r>
              <a:r>
                <a:rPr lang="en-GB" dirty="0">
                  <a:solidFill>
                    <a:schemeClr val="bg1"/>
                  </a:solidFill>
                </a:rPr>
                <a:t>2014)</a:t>
              </a:r>
            </a:p>
          </p:txBody>
        </p:sp>
      </p:grpSp>
      <p:sp>
        <p:nvSpPr>
          <p:cNvPr id="11" name="Rectangle 10"/>
          <p:cNvSpPr/>
          <p:nvPr/>
        </p:nvSpPr>
        <p:spPr>
          <a:xfrm>
            <a:off x="392882" y="3907217"/>
            <a:ext cx="2888291" cy="369332"/>
          </a:xfrm>
          <a:prstGeom prst="rect">
            <a:avLst/>
          </a:prstGeom>
          <a:solidFill>
            <a:srgbClr val="000000">
              <a:alpha val="30196"/>
            </a:srgbClr>
          </a:solidFill>
        </p:spPr>
        <p:txBody>
          <a:bodyPr wrap="none">
            <a:spAutoFit/>
          </a:bodyPr>
          <a:lstStyle/>
          <a:p>
            <a:r>
              <a:rPr lang="en-GB" dirty="0">
                <a:solidFill>
                  <a:schemeClr val="bg1"/>
                </a:solidFill>
              </a:rPr>
              <a:t>Plagiarism detection systems</a:t>
            </a:r>
          </a:p>
        </p:txBody>
      </p:sp>
      <p:sp>
        <p:nvSpPr>
          <p:cNvPr id="12" name="Rectangle 11"/>
          <p:cNvSpPr/>
          <p:nvPr/>
        </p:nvSpPr>
        <p:spPr>
          <a:xfrm>
            <a:off x="392881" y="4509120"/>
            <a:ext cx="2888291" cy="369332"/>
          </a:xfrm>
          <a:prstGeom prst="rect">
            <a:avLst/>
          </a:prstGeom>
          <a:solidFill>
            <a:srgbClr val="000000">
              <a:alpha val="30196"/>
            </a:srgbClr>
          </a:solidFill>
        </p:spPr>
        <p:txBody>
          <a:bodyPr wrap="square">
            <a:spAutoFit/>
          </a:bodyPr>
          <a:lstStyle/>
          <a:p>
            <a:r>
              <a:rPr lang="en-GB" dirty="0">
                <a:solidFill>
                  <a:schemeClr val="bg1"/>
                </a:solidFill>
              </a:rPr>
              <a:t>Campus-wide AI </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00" y="4017859"/>
            <a:ext cx="3852632" cy="27235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p:nvPr/>
        </p:nvGrpSpPr>
        <p:grpSpPr>
          <a:xfrm>
            <a:off x="3583582" y="1222594"/>
            <a:ext cx="4561706" cy="4753786"/>
            <a:chOff x="5160665" y="612414"/>
            <a:chExt cx="5086350" cy="5365750"/>
          </a:xfrm>
        </p:grpSpPr>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0665" y="612414"/>
              <a:ext cx="5086350" cy="536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5160665" y="5536496"/>
              <a:ext cx="5086350" cy="147439"/>
            </a:xfrm>
            <a:prstGeom prst="rect">
              <a:avLst/>
            </a:prstGeom>
            <a:solidFill>
              <a:srgbClr val="5261A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3600400" y="2393596"/>
            <a:ext cx="5256584" cy="4231048"/>
            <a:chOff x="6156176" y="247345"/>
            <a:chExt cx="7277101" cy="5857371"/>
          </a:xfrm>
        </p:grpSpPr>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7" y="247345"/>
              <a:ext cx="7277100" cy="166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176" y="1881637"/>
              <a:ext cx="72771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3926163"/>
              <a:ext cx="7277101" cy="2178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23"/>
          <p:cNvSpPr/>
          <p:nvPr/>
        </p:nvSpPr>
        <p:spPr>
          <a:xfrm>
            <a:off x="392882" y="5102347"/>
            <a:ext cx="2888291" cy="369332"/>
          </a:xfrm>
          <a:prstGeom prst="rect">
            <a:avLst/>
          </a:prstGeom>
          <a:solidFill>
            <a:srgbClr val="000000">
              <a:alpha val="30196"/>
            </a:srgbClr>
          </a:solidFill>
        </p:spPr>
        <p:txBody>
          <a:bodyPr wrap="square">
            <a:spAutoFit/>
          </a:bodyPr>
          <a:lstStyle/>
          <a:p>
            <a:r>
              <a:rPr lang="en-GB" dirty="0">
                <a:solidFill>
                  <a:schemeClr val="bg1"/>
                </a:solidFill>
              </a:rPr>
              <a:t>Automated TAs</a:t>
            </a:r>
          </a:p>
        </p:txBody>
      </p:sp>
    </p:spTree>
    <p:extLst>
      <p:ext uri="{BB962C8B-B14F-4D97-AF65-F5344CB8AC3E}">
        <p14:creationId xmlns:p14="http://schemas.microsoft.com/office/powerpoint/2010/main" val="22102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01"/>
                                        </p:tgtEl>
                                        <p:attrNameLst>
                                          <p:attrName>style.visibility</p:attrName>
                                        </p:attrNameLst>
                                      </p:cBhvr>
                                      <p:to>
                                        <p:strVal val="visible"/>
                                      </p:to>
                                    </p:set>
                                    <p:animEffect transition="in" filter="fade">
                                      <p:cBhvr>
                                        <p:cTn id="62" dur="500"/>
                                        <p:tgtEl>
                                          <p:spTgt spid="4101"/>
                                        </p:tgtEl>
                                      </p:cBhvr>
                                    </p:animEffect>
                                  </p:childTnLst>
                                  <p:subTnLst>
                                    <p:set>
                                      <p:cBhvr override="childStyle">
                                        <p:cTn dur="1" fill="hold" display="0" masterRel="nextClick" afterEffect="1"/>
                                        <p:tgtEl>
                                          <p:spTgt spid="4101"/>
                                        </p:tgtEl>
                                        <p:attrNameLst>
                                          <p:attrName>style.visibility</p:attrName>
                                        </p:attrNameLst>
                                      </p:cBhvr>
                                      <p:to>
                                        <p:strVal val="hidden"/>
                                      </p:to>
                                    </p:set>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5" grpId="0" animBg="1"/>
      <p:bldP spid="6" grpId="0" animBg="1"/>
      <p:bldP spid="8" grpId="0" animBg="1"/>
      <p:bldP spid="9" grpId="0" animBg="1"/>
      <p:bldP spid="11" grpId="0" animBg="1"/>
      <p:bldP spid="1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chiettifotografia.com/wp-content/uploads/2014/02/IMG_6852-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8428" r="2805"/>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457200" y="2392288"/>
            <a:ext cx="8229600" cy="1684784"/>
          </a:xfrm>
          <a:solidFill>
            <a:srgbClr val="000000">
              <a:alpha val="50196"/>
            </a:srgbClr>
          </a:solidFill>
        </p:spPr>
        <p:txBody>
          <a:bodyPr>
            <a:normAutofit/>
          </a:bodyPr>
          <a:lstStyle/>
          <a:p>
            <a:r>
              <a:rPr lang="en-GB" sz="2400" dirty="0">
                <a:solidFill>
                  <a:schemeClr val="bg1"/>
                </a:solidFill>
              </a:rPr>
              <a:t>“An estimated $1.6billion US dollars of venture capital was invested in </a:t>
            </a:r>
            <a:r>
              <a:rPr lang="en-GB" sz="2400" dirty="0" err="1">
                <a:solidFill>
                  <a:schemeClr val="bg1"/>
                </a:solidFill>
              </a:rPr>
              <a:t>ed</a:t>
            </a:r>
            <a:r>
              <a:rPr lang="en-GB" sz="2400" dirty="0">
                <a:solidFill>
                  <a:schemeClr val="bg1"/>
                </a:solidFill>
              </a:rPr>
              <a:t>-tech in the first half of 2015 alone, following a massive escalation in funding over the previous five years.”</a:t>
            </a:r>
          </a:p>
          <a:p>
            <a:r>
              <a:rPr lang="en-GB" sz="2000" dirty="0">
                <a:solidFill>
                  <a:schemeClr val="bg1"/>
                </a:solidFill>
              </a:rPr>
              <a:t>Williamson (2016)</a:t>
            </a:r>
          </a:p>
        </p:txBody>
      </p:sp>
    </p:spTree>
    <p:extLst>
      <p:ext uri="{BB962C8B-B14F-4D97-AF65-F5344CB8AC3E}">
        <p14:creationId xmlns:p14="http://schemas.microsoft.com/office/powerpoint/2010/main" val="136252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hiettifotografia.com/wp-content/uploads/2014/02/IMG_6852-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8428" r="2805"/>
          <a:stretch/>
        </p:blipFill>
        <p:spPr bwMode="auto">
          <a:xfrm>
            <a:off x="0" y="-119735"/>
            <a:ext cx="9144000" cy="69689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436096" y="713838"/>
            <a:ext cx="3241593" cy="584775"/>
          </a:xfrm>
          <a:prstGeom prst="rect">
            <a:avLst/>
          </a:prstGeom>
          <a:noFill/>
        </p:spPr>
        <p:txBody>
          <a:bodyPr wrap="none">
            <a:spAutoFit/>
          </a:bodyPr>
          <a:lstStyle/>
          <a:p>
            <a:r>
              <a:rPr lang="en-GB" sz="3200" dirty="0">
                <a:solidFill>
                  <a:schemeClr val="bg1"/>
                </a:solidFill>
              </a:rPr>
              <a:t>Teacher invisibility</a:t>
            </a:r>
          </a:p>
        </p:txBody>
      </p:sp>
      <p:pic>
        <p:nvPicPr>
          <p:cNvPr id="2" name="Picture 1"/>
          <p:cNvPicPr>
            <a:picLocks noChangeAspect="1"/>
          </p:cNvPicPr>
          <p:nvPr/>
        </p:nvPicPr>
        <p:blipFill>
          <a:blip r:embed="rId4"/>
          <a:stretch>
            <a:fillRect/>
          </a:stretch>
        </p:blipFill>
        <p:spPr>
          <a:xfrm>
            <a:off x="307752" y="713838"/>
            <a:ext cx="4887094" cy="5426646"/>
          </a:xfrm>
          <a:prstGeom prst="rect">
            <a:avLst/>
          </a:prstGeom>
        </p:spPr>
      </p:pic>
      <p:sp>
        <p:nvSpPr>
          <p:cNvPr id="3" name="Rectangle 2"/>
          <p:cNvSpPr/>
          <p:nvPr/>
        </p:nvSpPr>
        <p:spPr>
          <a:xfrm>
            <a:off x="5502598" y="5241974"/>
            <a:ext cx="3175091" cy="923330"/>
          </a:xfrm>
          <a:prstGeom prst="rect">
            <a:avLst/>
          </a:prstGeom>
        </p:spPr>
        <p:txBody>
          <a:bodyPr wrap="square">
            <a:spAutoFit/>
          </a:bodyPr>
          <a:lstStyle/>
          <a:p>
            <a:r>
              <a:rPr lang="en-GB" dirty="0" err="1">
                <a:solidFill>
                  <a:schemeClr val="bg1"/>
                </a:solidFill>
              </a:rPr>
              <a:t>Luckin</a:t>
            </a:r>
            <a:r>
              <a:rPr lang="en-GB" dirty="0">
                <a:solidFill>
                  <a:schemeClr val="bg1"/>
                </a:solidFill>
              </a:rPr>
              <a:t> et al (2016) </a:t>
            </a:r>
            <a:r>
              <a:rPr lang="en-GB" i="1" dirty="0">
                <a:solidFill>
                  <a:schemeClr val="bg1"/>
                </a:solidFill>
              </a:rPr>
              <a:t>Intelligence Unleashed: an argument for AI in education</a:t>
            </a:r>
            <a:endParaRPr lang="en-GB" dirty="0">
              <a:solidFill>
                <a:schemeClr val="bg1"/>
              </a:solidFill>
            </a:endParaRPr>
          </a:p>
        </p:txBody>
      </p:sp>
    </p:spTree>
    <p:extLst>
      <p:ext uri="{BB962C8B-B14F-4D97-AF65-F5344CB8AC3E}">
        <p14:creationId xmlns:p14="http://schemas.microsoft.com/office/powerpoint/2010/main" val="396287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chiettifotografia.com/wp-content/uploads/2014/02/IMG_6852-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8428" r="2805"/>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518864" y="1484784"/>
            <a:ext cx="7581528" cy="4525963"/>
          </a:xfrm>
          <a:solidFill>
            <a:srgbClr val="000000">
              <a:alpha val="30196"/>
            </a:srgbClr>
          </a:solidFill>
        </p:spPr>
        <p:txBody>
          <a:bodyPr>
            <a:noAutofit/>
          </a:bodyPr>
          <a:lstStyle/>
          <a:p>
            <a:r>
              <a:rPr lang="en-GB" sz="2400" dirty="0" err="1">
                <a:solidFill>
                  <a:schemeClr val="bg1"/>
                </a:solidFill>
              </a:rPr>
              <a:t>Introna</a:t>
            </a:r>
            <a:r>
              <a:rPr lang="en-GB" sz="2400" dirty="0">
                <a:solidFill>
                  <a:schemeClr val="bg1"/>
                </a:solidFill>
              </a:rPr>
              <a:t> and Hayes study of plagiarism detection systems:</a:t>
            </a:r>
          </a:p>
          <a:p>
            <a:pPr lvl="1"/>
            <a:r>
              <a:rPr lang="en-GB" sz="2400" dirty="0">
                <a:solidFill>
                  <a:schemeClr val="bg1"/>
                </a:solidFill>
              </a:rPr>
              <a:t>Culturally specific ways of knowing</a:t>
            </a:r>
          </a:p>
          <a:p>
            <a:pPr lvl="1"/>
            <a:r>
              <a:rPr lang="en-GB" sz="2400" dirty="0" err="1">
                <a:solidFill>
                  <a:schemeClr val="bg1"/>
                </a:solidFill>
              </a:rPr>
              <a:t>Turnitin</a:t>
            </a:r>
            <a:r>
              <a:rPr lang="en-GB" sz="2400" dirty="0">
                <a:solidFill>
                  <a:schemeClr val="bg1"/>
                </a:solidFill>
              </a:rPr>
              <a:t> ‘winnowing’ algorithm</a:t>
            </a:r>
          </a:p>
          <a:p>
            <a:endParaRPr lang="en-GB" sz="2400" dirty="0">
              <a:solidFill>
                <a:schemeClr val="bg1"/>
              </a:solidFill>
            </a:endParaRPr>
          </a:p>
          <a:p>
            <a:r>
              <a:rPr lang="en-GB" sz="2400" dirty="0">
                <a:solidFill>
                  <a:schemeClr val="bg1"/>
                </a:solidFill>
              </a:rPr>
              <a:t>“the delegation of plagiarism detection to a technical actor produces a particular set of agencies and </a:t>
            </a:r>
            <a:r>
              <a:rPr lang="en-GB" sz="2400" dirty="0" err="1">
                <a:solidFill>
                  <a:schemeClr val="bg1"/>
                </a:solidFill>
              </a:rPr>
              <a:t>intentionalities</a:t>
            </a:r>
            <a:r>
              <a:rPr lang="en-GB" sz="2400" dirty="0">
                <a:solidFill>
                  <a:schemeClr val="bg1"/>
                </a:solidFill>
              </a:rPr>
              <a:t> (a politics one might say) which unintentionally and unexpectedly conspires to constitute some students as plagiarists (who are not) and others as not (who are).”</a:t>
            </a:r>
          </a:p>
          <a:p>
            <a:r>
              <a:rPr lang="en-GB" sz="2000" dirty="0" err="1">
                <a:solidFill>
                  <a:schemeClr val="bg1"/>
                </a:solidFill>
              </a:rPr>
              <a:t>Introna</a:t>
            </a:r>
            <a:r>
              <a:rPr lang="en-GB" sz="2000" dirty="0">
                <a:solidFill>
                  <a:schemeClr val="bg1"/>
                </a:solidFill>
              </a:rPr>
              <a:t> and Hayes (2011)</a:t>
            </a:r>
          </a:p>
        </p:txBody>
      </p:sp>
      <p:sp>
        <p:nvSpPr>
          <p:cNvPr id="4" name="Rectangle 3"/>
          <p:cNvSpPr/>
          <p:nvPr/>
        </p:nvSpPr>
        <p:spPr>
          <a:xfrm>
            <a:off x="433851" y="539969"/>
            <a:ext cx="4392934" cy="584775"/>
          </a:xfrm>
          <a:prstGeom prst="rect">
            <a:avLst/>
          </a:prstGeom>
          <a:noFill/>
        </p:spPr>
        <p:txBody>
          <a:bodyPr wrap="none">
            <a:spAutoFit/>
          </a:bodyPr>
          <a:lstStyle/>
          <a:p>
            <a:r>
              <a:rPr lang="en-GB" sz="3200" dirty="0">
                <a:solidFill>
                  <a:schemeClr val="bg1"/>
                </a:solidFill>
              </a:rPr>
              <a:t>The politics of algorithms</a:t>
            </a:r>
          </a:p>
        </p:txBody>
      </p:sp>
    </p:spTree>
    <p:extLst>
      <p:ext uri="{BB962C8B-B14F-4D97-AF65-F5344CB8AC3E}">
        <p14:creationId xmlns:p14="http://schemas.microsoft.com/office/powerpoint/2010/main" val="1121062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hiettifotografia.com/wp-content/uploads/2014/02/IMG_6852-966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8428" r="2805"/>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57400"/>
            <a:ext cx="3867527" cy="5400600"/>
          </a:xfrm>
          <a:prstGeom prst="rect">
            <a:avLst/>
          </a:prstGeom>
        </p:spPr>
      </p:pic>
      <p:sp>
        <p:nvSpPr>
          <p:cNvPr id="4" name="TextBox 3"/>
          <p:cNvSpPr txBox="1"/>
          <p:nvPr/>
        </p:nvSpPr>
        <p:spPr>
          <a:xfrm>
            <a:off x="4067944" y="2996952"/>
            <a:ext cx="3888432" cy="3724096"/>
          </a:xfrm>
          <a:prstGeom prst="rect">
            <a:avLst/>
          </a:prstGeom>
          <a:noFill/>
        </p:spPr>
        <p:txBody>
          <a:bodyPr wrap="square" rtlCol="0">
            <a:spAutoFit/>
          </a:bodyPr>
          <a:lstStyle/>
          <a:p>
            <a:r>
              <a:rPr lang="en-GB" sz="2400" dirty="0">
                <a:solidFill>
                  <a:schemeClr val="bg1"/>
                </a:solidFill>
                <a:cs typeface="Aharoni" panose="02010803020104030203" pitchFamily="2" charset="-79"/>
              </a:rPr>
              <a:t>“One can predict that in a few more years millions of school children will have access to what Philip of Macedon’s son Alexander enjoyed as a royal prerogative: the personal services of a tutor as well-informed and responsive as Aristotle.”</a:t>
            </a:r>
          </a:p>
          <a:p>
            <a:r>
              <a:rPr lang="en-GB" sz="2000" dirty="0" err="1">
                <a:solidFill>
                  <a:schemeClr val="bg1"/>
                </a:solidFill>
                <a:cs typeface="Aharoni" panose="02010803020104030203" pitchFamily="2" charset="-79"/>
              </a:rPr>
              <a:t>Suppes</a:t>
            </a:r>
            <a:r>
              <a:rPr lang="en-GB" sz="2000" dirty="0">
                <a:solidFill>
                  <a:schemeClr val="bg1"/>
                </a:solidFill>
                <a:cs typeface="Aharoni" panose="02010803020104030203" pitchFamily="2" charset="-79"/>
              </a:rPr>
              <a:t> (1966)</a:t>
            </a:r>
          </a:p>
        </p:txBody>
      </p:sp>
    </p:spTree>
    <p:extLst>
      <p:ext uri="{BB962C8B-B14F-4D97-AF65-F5344CB8AC3E}">
        <p14:creationId xmlns:p14="http://schemas.microsoft.com/office/powerpoint/2010/main" val="39212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9755" r="32860" b="10381"/>
          <a:stretch/>
        </p:blipFill>
        <p:spPr>
          <a:xfrm>
            <a:off x="2987824" y="4589"/>
            <a:ext cx="6156176" cy="6858000"/>
          </a:xfrm>
          <a:prstGeom prst="rect">
            <a:avLst/>
          </a:prstGeom>
        </p:spPr>
      </p:pic>
      <p:sp>
        <p:nvSpPr>
          <p:cNvPr id="2" name="Rectangle 1"/>
          <p:cNvSpPr/>
          <p:nvPr/>
        </p:nvSpPr>
        <p:spPr>
          <a:xfrm>
            <a:off x="251520" y="2494051"/>
            <a:ext cx="4176464" cy="4247317"/>
          </a:xfrm>
          <a:prstGeom prst="rect">
            <a:avLst/>
          </a:prstGeom>
          <a:noFill/>
        </p:spPr>
        <p:txBody>
          <a:bodyPr wrap="square">
            <a:spAutoFit/>
          </a:bodyPr>
          <a:lstStyle/>
          <a:p>
            <a:r>
              <a:rPr lang="en-GB" dirty="0">
                <a:solidFill>
                  <a:schemeClr val="bg1"/>
                </a:solidFill>
              </a:rPr>
              <a:t>“One-to-one human tutoring has long been thought to be the most effective approach to teaching and learning.</a:t>
            </a:r>
          </a:p>
          <a:p>
            <a:endParaRPr lang="en-GB" dirty="0">
              <a:solidFill>
                <a:schemeClr val="bg1"/>
              </a:solidFill>
            </a:endParaRPr>
          </a:p>
          <a:p>
            <a:r>
              <a:rPr lang="en-GB" dirty="0">
                <a:solidFill>
                  <a:schemeClr val="bg1"/>
                </a:solidFill>
              </a:rPr>
              <a:t>Unfortunately, one-to-one tutoring is untenable for all students. Not only will there never be enough human tutors; it would also never be affordable. All of this begs the question: how can we make the positive  impact of one-to-one tutoring available to all learners across all subjects?”</a:t>
            </a:r>
          </a:p>
          <a:p>
            <a:endParaRPr lang="en-GB" dirty="0">
              <a:solidFill>
                <a:schemeClr val="bg1"/>
              </a:solidFill>
            </a:endParaRPr>
          </a:p>
          <a:p>
            <a:r>
              <a:rPr lang="en-GB" dirty="0" err="1">
                <a:solidFill>
                  <a:schemeClr val="bg1"/>
                </a:solidFill>
              </a:rPr>
              <a:t>Luckin</a:t>
            </a:r>
            <a:r>
              <a:rPr lang="en-GB" dirty="0">
                <a:solidFill>
                  <a:schemeClr val="bg1"/>
                </a:solidFill>
              </a:rPr>
              <a:t> et al (2016) </a:t>
            </a:r>
            <a:r>
              <a:rPr lang="en-GB" i="1" dirty="0">
                <a:solidFill>
                  <a:schemeClr val="bg1"/>
                </a:solidFill>
              </a:rPr>
              <a:t>Intelligence Unleashed: an argument for AI in education</a:t>
            </a:r>
            <a:endParaRPr lang="en-GB" dirty="0">
              <a:solidFill>
                <a:schemeClr val="bg1"/>
              </a:solidFill>
            </a:endParaRPr>
          </a:p>
        </p:txBody>
      </p:sp>
      <p:sp>
        <p:nvSpPr>
          <p:cNvPr id="4" name="Rectangle 3"/>
          <p:cNvSpPr/>
          <p:nvPr/>
        </p:nvSpPr>
        <p:spPr>
          <a:xfrm>
            <a:off x="179512" y="6290156"/>
            <a:ext cx="184731" cy="523220"/>
          </a:xfrm>
          <a:prstGeom prst="rect">
            <a:avLst/>
          </a:prstGeom>
          <a:solidFill>
            <a:srgbClr val="000000">
              <a:alpha val="30196"/>
            </a:srgbClr>
          </a:solidFill>
        </p:spPr>
        <p:txBody>
          <a:bodyPr wrap="none">
            <a:spAutoFit/>
          </a:bodyPr>
          <a:lstStyle/>
          <a:p>
            <a:endParaRPr lang="en-GB" sz="2800" i="1" dirty="0">
              <a:solidFill>
                <a:schemeClr val="bg1"/>
              </a:solidFill>
            </a:endParaRPr>
          </a:p>
        </p:txBody>
      </p:sp>
      <p:sp>
        <p:nvSpPr>
          <p:cNvPr id="5" name="Content Placeholder 2"/>
          <p:cNvSpPr txBox="1">
            <a:spLocks/>
          </p:cNvSpPr>
          <p:nvPr/>
        </p:nvSpPr>
        <p:spPr>
          <a:xfrm>
            <a:off x="265609" y="3645024"/>
            <a:ext cx="5796137" cy="1584176"/>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haroni" panose="02010803020104030203" pitchFamily="2" charset="-79"/>
                <a:ea typeface="+mn-ea"/>
                <a:cs typeface="Aharoni" panose="02010803020104030203" pitchFamily="2"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a:solidFill>
                  <a:schemeClr val="bg1"/>
                </a:solidFill>
                <a:latin typeface="+mn-lt"/>
                <a:cs typeface="+mn-cs"/>
              </a:rPr>
              <a:t>“The goal [of corporate strategists and ‘futurologists’] is to replace (at least for the masses) face-to-face teaching by professional faculty with an industrial product, infinitely reproducible at decreasing unit cost.”</a:t>
            </a:r>
          </a:p>
          <a:p>
            <a:pPr algn="l"/>
            <a:r>
              <a:rPr lang="en-GB" sz="1800" dirty="0" err="1">
                <a:solidFill>
                  <a:schemeClr val="bg1"/>
                </a:solidFill>
                <a:latin typeface="+mn-lt"/>
                <a:cs typeface="+mn-cs"/>
              </a:rPr>
              <a:t>Feenberg</a:t>
            </a:r>
            <a:r>
              <a:rPr lang="en-GB" sz="1800" dirty="0">
                <a:solidFill>
                  <a:schemeClr val="bg1"/>
                </a:solidFill>
                <a:latin typeface="+mn-lt"/>
                <a:cs typeface="+mn-cs"/>
              </a:rPr>
              <a:t> (2003) </a:t>
            </a:r>
          </a:p>
        </p:txBody>
      </p:sp>
    </p:spTree>
    <p:extLst>
      <p:ext uri="{BB962C8B-B14F-4D97-AF65-F5344CB8AC3E}">
        <p14:creationId xmlns:p14="http://schemas.microsoft.com/office/powerpoint/2010/main" val="5284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chiettifotografia.com/wp-content/uploads/2014/01/Guardi%C3%B5es-e-viajante_2012_Apostles-Bay-Austr%C3%A1lia-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0" r="8099"/>
          <a:stretch/>
        </p:blipFill>
        <p:spPr bwMode="auto">
          <a:xfrm>
            <a:off x="0" y="833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0" y="5517232"/>
            <a:ext cx="7956376" cy="792088"/>
          </a:xfrm>
          <a:prstGeom prst="rect">
            <a:avLst/>
          </a:prstGeom>
          <a:solidFill>
            <a:srgbClr val="000000"/>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haroni" panose="02010803020104030203" pitchFamily="2" charset="-79"/>
                <a:ea typeface="+mn-ea"/>
                <a:cs typeface="Aharoni" panose="02010803020104030203" pitchFamily="2"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schemeClr val="bg1"/>
                </a:solidFill>
                <a:latin typeface="+mn-lt"/>
                <a:cs typeface="+mn-cs"/>
              </a:rPr>
              <a:t>Faculty response: “a two-fold mobilization in </a:t>
            </a:r>
            <a:r>
              <a:rPr lang="en-GB" sz="2000" dirty="0" err="1">
                <a:solidFill>
                  <a:schemeClr val="bg1"/>
                </a:solidFill>
                <a:latin typeface="+mn-lt"/>
                <a:cs typeface="+mn-cs"/>
              </a:rPr>
              <a:t>defense</a:t>
            </a:r>
            <a:r>
              <a:rPr lang="en-GB" sz="2000" dirty="0">
                <a:solidFill>
                  <a:schemeClr val="bg1"/>
                </a:solidFill>
                <a:latin typeface="+mn-lt"/>
                <a:cs typeface="+mn-cs"/>
              </a:rPr>
              <a:t> of the human touch.” </a:t>
            </a:r>
          </a:p>
          <a:p>
            <a:pPr algn="l"/>
            <a:r>
              <a:rPr lang="en-GB" sz="1800" dirty="0" err="1">
                <a:solidFill>
                  <a:schemeClr val="bg1"/>
                </a:solidFill>
                <a:latin typeface="+mn-lt"/>
                <a:cs typeface="+mn-cs"/>
              </a:rPr>
              <a:t>Feenberg</a:t>
            </a:r>
            <a:r>
              <a:rPr lang="en-GB" sz="1800" dirty="0">
                <a:solidFill>
                  <a:schemeClr val="bg1"/>
                </a:solidFill>
                <a:latin typeface="+mn-lt"/>
                <a:cs typeface="+mn-cs"/>
              </a:rPr>
              <a:t> (2003)</a:t>
            </a:r>
          </a:p>
        </p:txBody>
      </p:sp>
      <p:sp>
        <p:nvSpPr>
          <p:cNvPr id="9" name="Content Placeholder 2"/>
          <p:cNvSpPr txBox="1">
            <a:spLocks/>
          </p:cNvSpPr>
          <p:nvPr/>
        </p:nvSpPr>
        <p:spPr>
          <a:xfrm>
            <a:off x="-13024" y="4941168"/>
            <a:ext cx="8185424" cy="1512168"/>
          </a:xfrm>
          <a:prstGeom prst="rect">
            <a:avLst/>
          </a:prstGeom>
          <a:solidFill>
            <a:schemeClr val="tx1"/>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haroni" panose="02010803020104030203" pitchFamily="2" charset="-79"/>
                <a:ea typeface="+mn-ea"/>
                <a:cs typeface="Aharoni" panose="02010803020104030203" pitchFamily="2"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000" dirty="0">
                <a:solidFill>
                  <a:schemeClr val="bg1"/>
                </a:solidFill>
                <a:latin typeface="+mn-lt"/>
                <a:cs typeface="+mn-cs"/>
              </a:rPr>
              <a:t>“The critical pedagogy approach re-focuses attention away from the functionality of e-learning environments back to the core relations between students and teachers and the conditions in which they find themselves.”</a:t>
            </a:r>
          </a:p>
          <a:p>
            <a:pPr algn="l"/>
            <a:r>
              <a:rPr lang="en-GB" sz="1800" dirty="0">
                <a:solidFill>
                  <a:schemeClr val="bg1"/>
                </a:solidFill>
                <a:latin typeface="+mn-lt"/>
                <a:cs typeface="+mn-cs"/>
              </a:rPr>
              <a:t>Clegg et al (2003)</a:t>
            </a:r>
            <a:endParaRPr lang="en-GB" sz="2000" dirty="0">
              <a:solidFill>
                <a:schemeClr val="bg1"/>
              </a:solidFill>
              <a:latin typeface="+mn-lt"/>
              <a:cs typeface="+mn-cs"/>
            </a:endParaRPr>
          </a:p>
        </p:txBody>
      </p:sp>
    </p:spTree>
    <p:extLst>
      <p:ext uri="{BB962C8B-B14F-4D97-AF65-F5344CB8AC3E}">
        <p14:creationId xmlns:p14="http://schemas.microsoft.com/office/powerpoint/2010/main" val="7533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blastr.com/sites/blastr/files/styles/blog_post_media/public/Arthur-C-Clarke.jpg?itok=aH7GhMcP"/>
          <p:cNvPicPr>
            <a:picLocks noChangeAspect="1" noChangeArrowheads="1"/>
          </p:cNvPicPr>
          <p:nvPr/>
        </p:nvPicPr>
        <p:blipFill rotWithShape="1">
          <a:blip r:embed="rId3">
            <a:extLst>
              <a:ext uri="{28A0092B-C50C-407E-A947-70E740481C1C}">
                <a14:useLocalDpi xmlns:a14="http://schemas.microsoft.com/office/drawing/2010/main" val="0"/>
              </a:ext>
            </a:extLst>
          </a:blip>
          <a:srcRect l="11163"/>
          <a:stretch/>
        </p:blipFill>
        <p:spPr bwMode="auto">
          <a:xfrm>
            <a:off x="-36512" y="-1"/>
            <a:ext cx="9180512" cy="68590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31840" y="3140968"/>
            <a:ext cx="2880320" cy="369332"/>
          </a:xfrm>
          <a:prstGeom prst="rect">
            <a:avLst/>
          </a:prstGeom>
          <a:solidFill>
            <a:srgbClr val="000000">
              <a:alpha val="30196"/>
            </a:srgbClr>
          </a:solidFill>
        </p:spPr>
        <p:txBody>
          <a:bodyPr wrap="square" rtlCol="0">
            <a:spAutoFit/>
          </a:bodyPr>
          <a:lstStyle/>
          <a:p>
            <a:r>
              <a:rPr lang="en-GB" dirty="0">
                <a:solidFill>
                  <a:schemeClr val="bg1"/>
                </a:solidFill>
              </a:rPr>
              <a:t>Arthur C. Clarke (1980)</a:t>
            </a:r>
          </a:p>
        </p:txBody>
      </p:sp>
      <p:sp>
        <p:nvSpPr>
          <p:cNvPr id="2" name="TextBox 1"/>
          <p:cNvSpPr txBox="1"/>
          <p:nvPr/>
        </p:nvSpPr>
        <p:spPr>
          <a:xfrm>
            <a:off x="3131840" y="1940639"/>
            <a:ext cx="3888431" cy="1200329"/>
          </a:xfrm>
          <a:prstGeom prst="rect">
            <a:avLst/>
          </a:prstGeom>
          <a:solidFill>
            <a:srgbClr val="000000">
              <a:alpha val="30196"/>
            </a:srgbClr>
          </a:solidFill>
        </p:spPr>
        <p:txBody>
          <a:bodyPr wrap="square" rtlCol="0">
            <a:spAutoFit/>
          </a:bodyPr>
          <a:lstStyle/>
          <a:p>
            <a:r>
              <a:rPr lang="en-GB" dirty="0">
                <a:solidFill>
                  <a:schemeClr val="bg1"/>
                </a:solidFill>
              </a:rPr>
              <a:t>Where does this leave the human teacher? Well, let me quote this dictum. Any teacher who can be replaced by a machine should be!</a:t>
            </a:r>
          </a:p>
        </p:txBody>
      </p:sp>
    </p:spTree>
    <p:extLst>
      <p:ext uri="{BB962C8B-B14F-4D97-AF65-F5344CB8AC3E}">
        <p14:creationId xmlns:p14="http://schemas.microsoft.com/office/powerpoint/2010/main" val="4109923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hiettifotografia.com/wp-content/uploads/2015/08/MG_5083-Ancient-Life-966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5761" r="548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5205" y="692696"/>
            <a:ext cx="9155614" cy="720080"/>
          </a:xfrm>
          <a:prstGeom prst="rect">
            <a:avLst/>
          </a:prstGeom>
          <a:solidFill>
            <a:srgbClr val="000000">
              <a:alpha val="30196"/>
            </a:srgbClr>
          </a:solidFill>
        </p:spPr>
        <p:txBody>
          <a:bodyPr>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bg1"/>
                </a:solidFill>
              </a:rPr>
              <a:t>  From </a:t>
            </a:r>
            <a:r>
              <a:rPr lang="en-GB" sz="4000" dirty="0" err="1">
                <a:solidFill>
                  <a:schemeClr val="bg1"/>
                </a:solidFill>
              </a:rPr>
              <a:t>supercession</a:t>
            </a:r>
            <a:r>
              <a:rPr lang="en-GB" sz="4000" dirty="0">
                <a:solidFill>
                  <a:schemeClr val="bg1"/>
                </a:solidFill>
              </a:rPr>
              <a:t> to entanglement</a:t>
            </a:r>
          </a:p>
        </p:txBody>
      </p:sp>
    </p:spTree>
    <p:extLst>
      <p:ext uri="{BB962C8B-B14F-4D97-AF65-F5344CB8AC3E}">
        <p14:creationId xmlns:p14="http://schemas.microsoft.com/office/powerpoint/2010/main" val="2831305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6"/>
          <a:stretch/>
        </p:blipFill>
        <p:spPr bwMode="auto">
          <a:xfrm>
            <a:off x="-142876" y="-1916774"/>
            <a:ext cx="9295203" cy="877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digital.education.ed.ac.uk/sites/default/files/home_banner.jpg"/>
          <p:cNvPicPr>
            <a:picLocks noChangeAspect="1" noChangeArrowheads="1"/>
          </p:cNvPicPr>
          <p:nvPr/>
        </p:nvPicPr>
        <p:blipFill rotWithShape="1">
          <a:blip r:embed="rId4">
            <a:extLst>
              <a:ext uri="{28A0092B-C50C-407E-A947-70E740481C1C}">
                <a14:useLocalDpi xmlns:a14="http://schemas.microsoft.com/office/drawing/2010/main" val="0"/>
              </a:ext>
            </a:extLst>
          </a:blip>
          <a:srcRect l="53299" r="15670"/>
          <a:stretch/>
        </p:blipFill>
        <p:spPr bwMode="auto">
          <a:xfrm>
            <a:off x="9874" y="-280981"/>
            <a:ext cx="9142454" cy="714240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133028" y="2204864"/>
            <a:ext cx="5735116" cy="1728192"/>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haroni" panose="02010803020104030203" pitchFamily="2" charset="-79"/>
                <a:ea typeface="+mn-ea"/>
                <a:cs typeface="Aharoni" panose="02010803020104030203" pitchFamily="2"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schemeClr val="tx1"/>
                </a:solidFill>
                <a:latin typeface="+mn-lt"/>
                <a:cs typeface="+mn-cs"/>
              </a:rPr>
              <a:t>“Though none of the traditional disciplines does this, one can trying seeing double: seeing the human and the nonhuman at once, without trying to strip either away.”</a:t>
            </a:r>
          </a:p>
          <a:p>
            <a:pPr algn="l"/>
            <a:r>
              <a:rPr lang="en-GB" sz="1800" dirty="0">
                <a:solidFill>
                  <a:schemeClr val="tx1"/>
                </a:solidFill>
                <a:latin typeface="+mn-lt"/>
                <a:cs typeface="+mn-cs"/>
              </a:rPr>
              <a:t>Pickering (2005)</a:t>
            </a:r>
          </a:p>
        </p:txBody>
      </p:sp>
      <p:sp>
        <p:nvSpPr>
          <p:cNvPr id="9" name="Content Placeholder 2"/>
          <p:cNvSpPr txBox="1">
            <a:spLocks/>
          </p:cNvSpPr>
          <p:nvPr/>
        </p:nvSpPr>
        <p:spPr>
          <a:xfrm>
            <a:off x="133028" y="2204864"/>
            <a:ext cx="5735116" cy="1728192"/>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haroni" panose="02010803020104030203" pitchFamily="2" charset="-79"/>
                <a:ea typeface="+mn-ea"/>
                <a:cs typeface="Aharoni" panose="02010803020104030203" pitchFamily="2"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schemeClr val="tx1"/>
                </a:solidFill>
                <a:latin typeface="+mn-lt"/>
                <a:cs typeface="+mn-cs"/>
              </a:rPr>
              <a:t>“What everyone seems incapable of realizing is that everything on the Internet is run by a mix of automation and humanity. That’s just how things work.”</a:t>
            </a:r>
          </a:p>
          <a:p>
            <a:pPr algn="l"/>
            <a:r>
              <a:rPr lang="en-GB" sz="1800" dirty="0">
                <a:solidFill>
                  <a:schemeClr val="tx1"/>
                </a:solidFill>
                <a:latin typeface="+mn-lt"/>
                <a:cs typeface="+mn-cs"/>
              </a:rPr>
              <a:t>Wired (2016)</a:t>
            </a:r>
          </a:p>
        </p:txBody>
      </p:sp>
    </p:spTree>
    <p:extLst>
      <p:ext uri="{BB962C8B-B14F-4D97-AF65-F5344CB8AC3E}">
        <p14:creationId xmlns:p14="http://schemas.microsoft.com/office/powerpoint/2010/main" val="8612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672" r="13608"/>
          <a:stretch/>
        </p:blipFill>
        <p:spPr bwMode="auto">
          <a:xfrm>
            <a:off x="-1" y="-15477"/>
            <a:ext cx="9144001" cy="687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1" y="-15477"/>
            <a:ext cx="9144001" cy="6873477"/>
            <a:chOff x="-1" y="-15477"/>
            <a:chExt cx="9144001" cy="6873477"/>
          </a:xfrm>
        </p:grpSpPr>
        <p:sp>
          <p:nvSpPr>
            <p:cNvPr id="3" name="Rectangle 2"/>
            <p:cNvSpPr/>
            <p:nvPr/>
          </p:nvSpPr>
          <p:spPr>
            <a:xfrm>
              <a:off x="-1" y="-15477"/>
              <a:ext cx="9144001" cy="6873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467544" y="-3381"/>
              <a:ext cx="8305915" cy="6839716"/>
              <a:chOff x="467544" y="-3381"/>
              <a:chExt cx="8305915" cy="6839716"/>
            </a:xfrm>
          </p:grpSpPr>
          <p:pic>
            <p:nvPicPr>
              <p:cNvPr id="19" name="Picture 18"/>
              <p:cNvPicPr>
                <a:picLocks noChangeAspect="1"/>
              </p:cNvPicPr>
              <p:nvPr/>
            </p:nvPicPr>
            <p:blipFill rotWithShape="1">
              <a:blip r:embed="rId3"/>
              <a:srcRect l="17161" t="4219" r="18002" b="861"/>
              <a:stretch/>
            </p:blipFill>
            <p:spPr>
              <a:xfrm>
                <a:off x="467544" y="-3381"/>
                <a:ext cx="8305915" cy="6839716"/>
              </a:xfrm>
              <a:prstGeom prst="rect">
                <a:avLst/>
              </a:prstGeom>
            </p:spPr>
          </p:pic>
          <p:sp>
            <p:nvSpPr>
              <p:cNvPr id="20" name="Rectangle 19"/>
              <p:cNvSpPr/>
              <p:nvPr/>
            </p:nvSpPr>
            <p:spPr>
              <a:xfrm>
                <a:off x="611560" y="1537740"/>
                <a:ext cx="79928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3" name="Group 12"/>
          <p:cNvGrpSpPr/>
          <p:nvPr/>
        </p:nvGrpSpPr>
        <p:grpSpPr>
          <a:xfrm>
            <a:off x="-6632" y="-15477"/>
            <a:ext cx="9145016" cy="6873477"/>
            <a:chOff x="-1016" y="-15477"/>
            <a:chExt cx="9145016" cy="6873477"/>
          </a:xfrm>
        </p:grpSpPr>
        <p:sp>
          <p:nvSpPr>
            <p:cNvPr id="11" name="Rectangle 10"/>
            <p:cNvSpPr/>
            <p:nvPr/>
          </p:nvSpPr>
          <p:spPr>
            <a:xfrm>
              <a:off x="0" y="-15477"/>
              <a:ext cx="9144000" cy="6873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4"/>
            <a:stretch>
              <a:fillRect/>
            </a:stretch>
          </p:blipFill>
          <p:spPr>
            <a:xfrm>
              <a:off x="-1016" y="1268760"/>
              <a:ext cx="9145016" cy="4659881"/>
            </a:xfrm>
            <a:prstGeom prst="rect">
              <a:avLst/>
            </a:prstGeom>
          </p:spPr>
        </p:pic>
      </p:grpSp>
      <p:grpSp>
        <p:nvGrpSpPr>
          <p:cNvPr id="27" name="Group 26"/>
          <p:cNvGrpSpPr/>
          <p:nvPr/>
        </p:nvGrpSpPr>
        <p:grpSpPr>
          <a:xfrm>
            <a:off x="-6632" y="4452901"/>
            <a:ext cx="9187144" cy="1448916"/>
            <a:chOff x="4716016" y="2481333"/>
            <a:chExt cx="9144000" cy="1448916"/>
          </a:xfrm>
        </p:grpSpPr>
        <p:sp>
          <p:nvSpPr>
            <p:cNvPr id="28" name="Rectangle 27"/>
            <p:cNvSpPr/>
            <p:nvPr/>
          </p:nvSpPr>
          <p:spPr>
            <a:xfrm>
              <a:off x="4716016" y="2481333"/>
              <a:ext cx="9144000" cy="14298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2481333"/>
              <a:ext cx="2541984" cy="1429866"/>
            </a:xfrm>
            <a:prstGeom prst="rect">
              <a:avLst/>
            </a:prstGeom>
          </p:spPr>
        </p:pic>
        <p:sp>
          <p:nvSpPr>
            <p:cNvPr id="30" name="TextBox 29"/>
            <p:cNvSpPr txBox="1"/>
            <p:nvPr/>
          </p:nvSpPr>
          <p:spPr>
            <a:xfrm>
              <a:off x="7258000" y="3468584"/>
              <a:ext cx="6206480" cy="461665"/>
            </a:xfrm>
            <a:prstGeom prst="rect">
              <a:avLst/>
            </a:prstGeom>
            <a:noFill/>
          </p:spPr>
          <p:txBody>
            <a:bodyPr wrap="square" rtlCol="0">
              <a:spAutoFit/>
            </a:bodyPr>
            <a:lstStyle/>
            <a:p>
              <a:r>
                <a:rPr lang="en-GB" sz="2400" b="1" dirty="0">
                  <a:solidFill>
                    <a:schemeClr val="bg1"/>
                  </a:solidFill>
                </a:rPr>
                <a:t>E-learning and Digital Cultures MOOC 2013-15</a:t>
              </a:r>
            </a:p>
          </p:txBody>
        </p:sp>
      </p:grpSp>
    </p:spTree>
    <p:extLst>
      <p:ext uri="{BB962C8B-B14F-4D97-AF65-F5344CB8AC3E}">
        <p14:creationId xmlns:p14="http://schemas.microsoft.com/office/powerpoint/2010/main" val="301281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hiettifotografia.com/wp-content/uploads/2015/08/MG_5083-Ancient-Life-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5761" r="548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289955"/>
            <a:ext cx="8003231" cy="554869"/>
          </a:xfrm>
          <a:solidFill>
            <a:srgbClr val="000000">
              <a:alpha val="30196"/>
            </a:srgbClr>
          </a:solidFill>
        </p:spPr>
        <p:txBody>
          <a:bodyPr>
            <a:normAutofit lnSpcReduction="10000"/>
          </a:bodyPr>
          <a:lstStyle/>
          <a:p>
            <a:r>
              <a:rPr lang="en-GB" dirty="0">
                <a:solidFill>
                  <a:schemeClr val="bg1"/>
                </a:solidFill>
              </a:rPr>
              <a:t>Entanglements</a:t>
            </a:r>
          </a:p>
        </p:txBody>
      </p:sp>
      <p:sp>
        <p:nvSpPr>
          <p:cNvPr id="5" name="TextBox 4"/>
          <p:cNvSpPr txBox="1"/>
          <p:nvPr/>
        </p:nvSpPr>
        <p:spPr>
          <a:xfrm>
            <a:off x="434030" y="3256409"/>
            <a:ext cx="8026401" cy="1200329"/>
          </a:xfrm>
          <a:prstGeom prst="rect">
            <a:avLst/>
          </a:prstGeom>
          <a:solidFill>
            <a:srgbClr val="000000">
              <a:alpha val="50196"/>
            </a:srgbClr>
          </a:solidFill>
        </p:spPr>
        <p:txBody>
          <a:bodyPr wrap="square" rtlCol="0">
            <a:spAutoFit/>
          </a:bodyPr>
          <a:lstStyle/>
          <a:p>
            <a:r>
              <a:rPr lang="en-GB" dirty="0">
                <a:solidFill>
                  <a:schemeClr val="bg1"/>
                </a:solidFill>
              </a:rPr>
              <a:t>“The point is that material things are performative and not inert... They act together with other types of things and forces to exclude, invite and regulate particular forms of participation in enactments, some of which we term education.”</a:t>
            </a:r>
          </a:p>
          <a:p>
            <a:r>
              <a:rPr lang="en-GB" dirty="0">
                <a:solidFill>
                  <a:schemeClr val="bg1"/>
                </a:solidFill>
              </a:rPr>
              <a:t>Fenwick et al (2011)</a:t>
            </a:r>
          </a:p>
        </p:txBody>
      </p:sp>
      <p:sp>
        <p:nvSpPr>
          <p:cNvPr id="7" name="Rectangle 6"/>
          <p:cNvSpPr/>
          <p:nvPr/>
        </p:nvSpPr>
        <p:spPr>
          <a:xfrm>
            <a:off x="434030" y="2132856"/>
            <a:ext cx="8026401" cy="923330"/>
          </a:xfrm>
          <a:prstGeom prst="rect">
            <a:avLst/>
          </a:prstGeom>
          <a:solidFill>
            <a:srgbClr val="000000">
              <a:alpha val="30196"/>
            </a:srgbClr>
          </a:solidFill>
        </p:spPr>
        <p:txBody>
          <a:bodyPr wrap="square">
            <a:spAutoFit/>
          </a:bodyPr>
          <a:lstStyle/>
          <a:p>
            <a:r>
              <a:rPr lang="en-GB" i="1" dirty="0">
                <a:solidFill>
                  <a:schemeClr val="bg1"/>
                </a:solidFill>
              </a:rPr>
              <a:t>“</a:t>
            </a:r>
            <a:r>
              <a:rPr lang="en-GB" i="1" dirty="0" err="1">
                <a:solidFill>
                  <a:schemeClr val="bg1"/>
                </a:solidFill>
              </a:rPr>
              <a:t>Thingification</a:t>
            </a:r>
            <a:r>
              <a:rPr lang="en-GB" i="1" dirty="0">
                <a:solidFill>
                  <a:schemeClr val="bg1"/>
                </a:solidFill>
              </a:rPr>
              <a:t> — the</a:t>
            </a:r>
            <a:r>
              <a:rPr lang="en-GB" dirty="0">
                <a:solidFill>
                  <a:schemeClr val="bg1"/>
                </a:solidFill>
              </a:rPr>
              <a:t> turning of relations into “things”— infects much of the way we understand the world and our relationship to it.”</a:t>
            </a:r>
            <a:br>
              <a:rPr lang="en-GB" dirty="0">
                <a:solidFill>
                  <a:schemeClr val="bg1"/>
                </a:solidFill>
              </a:rPr>
            </a:br>
            <a:r>
              <a:rPr lang="en-GB" dirty="0">
                <a:solidFill>
                  <a:schemeClr val="bg1"/>
                </a:solidFill>
              </a:rPr>
              <a:t>Barad (2003)</a:t>
            </a:r>
          </a:p>
        </p:txBody>
      </p:sp>
    </p:spTree>
    <p:extLst>
      <p:ext uri="{BB962C8B-B14F-4D97-AF65-F5344CB8AC3E}">
        <p14:creationId xmlns:p14="http://schemas.microsoft.com/office/powerpoint/2010/main" val="376328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hiettifotografia.com/wp-content/uploads/2015/08/MG_8249-X-over-water-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5771" r="532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713891"/>
            <a:ext cx="8229600" cy="554869"/>
          </a:xfrm>
        </p:spPr>
        <p:txBody>
          <a:bodyPr>
            <a:noAutofit/>
          </a:bodyPr>
          <a:lstStyle/>
          <a:p>
            <a:r>
              <a:rPr lang="en-GB" sz="4000" dirty="0">
                <a:solidFill>
                  <a:schemeClr val="bg1"/>
                </a:solidFill>
              </a:rPr>
              <a:t>Teacherbot: an intervention</a:t>
            </a:r>
          </a:p>
        </p:txBody>
      </p:sp>
    </p:spTree>
    <p:extLst>
      <p:ext uri="{BB962C8B-B14F-4D97-AF65-F5344CB8AC3E}">
        <p14:creationId xmlns:p14="http://schemas.microsoft.com/office/powerpoint/2010/main" val="2145258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50" r="2"/>
          <a:stretch/>
        </p:blipFill>
        <p:spPr>
          <a:xfrm>
            <a:off x="-42355" y="0"/>
            <a:ext cx="9211357" cy="6858000"/>
          </a:xfrm>
          <a:prstGeom prst="rect">
            <a:avLst/>
          </a:prstGeom>
          <a:noFill/>
          <a:ln>
            <a:noFill/>
          </a:ln>
        </p:spPr>
      </p:pic>
      <p:sp>
        <p:nvSpPr>
          <p:cNvPr id="3" name="Rectangle 2"/>
          <p:cNvSpPr/>
          <p:nvPr/>
        </p:nvSpPr>
        <p:spPr>
          <a:xfrm>
            <a:off x="4597002" y="1864564"/>
            <a:ext cx="4027716" cy="2031325"/>
          </a:xfrm>
          <a:prstGeom prst="rect">
            <a:avLst/>
          </a:prstGeom>
          <a:solidFill>
            <a:srgbClr val="000000">
              <a:alpha val="69804"/>
            </a:srgbClr>
          </a:solidFill>
        </p:spPr>
        <p:txBody>
          <a:bodyPr wrap="square">
            <a:spAutoFit/>
          </a:bodyPr>
          <a:lstStyle/>
          <a:p>
            <a:r>
              <a:rPr lang="en-GB" dirty="0">
                <a:solidFill>
                  <a:schemeClr val="bg1"/>
                </a:solidFill>
              </a:rPr>
              <a:t>“Twitter bots are, essentially, computer programs that tweet of their own accord... it’s a code-to-code connection, made possible by Twitter’s wide-open application programming interface, </a:t>
            </a:r>
            <a:br>
              <a:rPr lang="en-GB" dirty="0">
                <a:solidFill>
                  <a:schemeClr val="bg1"/>
                </a:solidFill>
              </a:rPr>
            </a:br>
            <a:r>
              <a:rPr lang="en-GB" dirty="0">
                <a:solidFill>
                  <a:schemeClr val="bg1"/>
                </a:solidFill>
              </a:rPr>
              <a:t>or A.P.I.”</a:t>
            </a:r>
          </a:p>
          <a:p>
            <a:r>
              <a:rPr lang="en-GB" dirty="0">
                <a:solidFill>
                  <a:schemeClr val="bg1"/>
                </a:solidFill>
              </a:rPr>
              <a:t>Dubbin (2013)</a:t>
            </a:r>
          </a:p>
        </p:txBody>
      </p:sp>
    </p:spTree>
    <p:extLst>
      <p:ext uri="{BB962C8B-B14F-4D97-AF65-F5344CB8AC3E}">
        <p14:creationId xmlns:p14="http://schemas.microsoft.com/office/powerpoint/2010/main" val="287804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3982"/>
          <a:stretch/>
        </p:blipFill>
        <p:spPr bwMode="auto">
          <a:xfrm>
            <a:off x="0" y="1340768"/>
            <a:ext cx="6948264" cy="407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627784" y="832756"/>
            <a:ext cx="4365501" cy="50405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800" dirty="0">
                <a:solidFill>
                  <a:schemeClr val="bg1"/>
                </a:solidFill>
                <a:latin typeface="+mn-lt"/>
                <a:ea typeface="+mn-ea"/>
                <a:cs typeface="+mn-cs"/>
              </a:rPr>
              <a:t>Public service bots</a:t>
            </a:r>
          </a:p>
        </p:txBody>
      </p:sp>
      <p:sp>
        <p:nvSpPr>
          <p:cNvPr id="6" name="TextBox 5"/>
          <p:cNvSpPr txBox="1"/>
          <p:nvPr/>
        </p:nvSpPr>
        <p:spPr>
          <a:xfrm>
            <a:off x="1099195" y="6269250"/>
            <a:ext cx="7992888" cy="400110"/>
          </a:xfrm>
          <a:prstGeom prst="rect">
            <a:avLst/>
          </a:prstGeom>
          <a:solidFill>
            <a:schemeClr val="tx1"/>
          </a:solidFill>
        </p:spPr>
        <p:txBody>
          <a:bodyPr wrap="square" rtlCol="0">
            <a:spAutoFit/>
          </a:bodyPr>
          <a:lstStyle/>
          <a:p>
            <a:pPr algn="r"/>
            <a:r>
              <a:rPr lang="en-GB" sz="2000" dirty="0">
                <a:solidFill>
                  <a:schemeClr val="bg1"/>
                </a:solidFill>
              </a:rPr>
              <a:t>@</a:t>
            </a:r>
            <a:r>
              <a:rPr lang="en-GB" sz="2000" dirty="0" err="1">
                <a:solidFill>
                  <a:schemeClr val="bg1"/>
                </a:solidFill>
              </a:rPr>
              <a:t>earthquakesLA</a:t>
            </a:r>
            <a:r>
              <a:rPr lang="en-GB" sz="2000" dirty="0">
                <a:solidFill>
                  <a:schemeClr val="bg1"/>
                </a:solidFill>
              </a:rPr>
              <a:t> by @</a:t>
            </a:r>
            <a:r>
              <a:rPr lang="en-GB" sz="2000" dirty="0" err="1">
                <a:solidFill>
                  <a:schemeClr val="bg1"/>
                </a:solidFill>
              </a:rPr>
              <a:t>billsnitzer</a:t>
            </a:r>
            <a:endParaRPr lang="en-GB" sz="2000" dirty="0">
              <a:solidFill>
                <a:schemeClr val="bg1"/>
              </a:solidFill>
            </a:endParaRPr>
          </a:p>
        </p:txBody>
      </p:sp>
    </p:spTree>
    <p:extLst>
      <p:ext uri="{BB962C8B-B14F-4D97-AF65-F5344CB8AC3E}">
        <p14:creationId xmlns:p14="http://schemas.microsoft.com/office/powerpoint/2010/main" val="3560358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2"/>
          <a:srcRect b="68550"/>
          <a:stretch/>
        </p:blipFill>
        <p:spPr>
          <a:xfrm>
            <a:off x="2141220" y="1628800"/>
            <a:ext cx="4861560" cy="742925"/>
          </a:xfrm>
          <a:prstGeom prst="rect">
            <a:avLst/>
          </a:prstGeom>
        </p:spPr>
      </p:pic>
      <p:pic>
        <p:nvPicPr>
          <p:cNvPr id="5" name="Picture 4"/>
          <p:cNvPicPr/>
          <p:nvPr/>
        </p:nvPicPr>
        <p:blipFill>
          <a:blip r:embed="rId3"/>
          <a:stretch>
            <a:fillRect/>
          </a:stretch>
        </p:blipFill>
        <p:spPr>
          <a:xfrm>
            <a:off x="2141220" y="3991000"/>
            <a:ext cx="4873392" cy="77724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13" y="1628800"/>
            <a:ext cx="1709531" cy="204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95536" y="6165304"/>
            <a:ext cx="8712968" cy="400110"/>
          </a:xfrm>
          <a:prstGeom prst="rect">
            <a:avLst/>
          </a:prstGeom>
          <a:solidFill>
            <a:schemeClr val="tx1"/>
          </a:solidFill>
        </p:spPr>
        <p:txBody>
          <a:bodyPr wrap="square" rtlCol="0">
            <a:spAutoFit/>
          </a:bodyPr>
          <a:lstStyle/>
          <a:p>
            <a:pPr algn="r"/>
            <a:r>
              <a:rPr lang="en-GB" sz="2000" dirty="0">
                <a:solidFill>
                  <a:schemeClr val="bg1"/>
                </a:solidFill>
              </a:rPr>
              <a:t>@</a:t>
            </a:r>
            <a:r>
              <a:rPr lang="en-GB" sz="2000" dirty="0" err="1">
                <a:solidFill>
                  <a:schemeClr val="bg1"/>
                </a:solidFill>
              </a:rPr>
              <a:t>stealthmountain</a:t>
            </a:r>
            <a:endParaRPr lang="en-GB" sz="2000" dirty="0">
              <a:solidFill>
                <a:schemeClr val="bg1"/>
              </a:solidFill>
            </a:endParaRPr>
          </a:p>
        </p:txBody>
      </p:sp>
      <p:pic>
        <p:nvPicPr>
          <p:cNvPr id="10" name="Picture 9"/>
          <p:cNvPicPr/>
          <p:nvPr/>
        </p:nvPicPr>
        <p:blipFill rotWithShape="1">
          <a:blip r:embed="rId2"/>
          <a:srcRect t="38233"/>
          <a:stretch/>
        </p:blipFill>
        <p:spPr>
          <a:xfrm>
            <a:off x="2141220" y="2451175"/>
            <a:ext cx="4861560" cy="1459061"/>
          </a:xfrm>
          <a:prstGeom prst="rect">
            <a:avLst/>
          </a:prstGeom>
        </p:spPr>
      </p:pic>
    </p:spTree>
    <p:extLst>
      <p:ext uri="{BB962C8B-B14F-4D97-AF65-F5344CB8AC3E}">
        <p14:creationId xmlns:p14="http://schemas.microsoft.com/office/powerpoint/2010/main" val="35404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2254" y="1566317"/>
            <a:ext cx="6808688" cy="4272224"/>
            <a:chOff x="328613" y="758679"/>
            <a:chExt cx="8486775" cy="5337321"/>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758679"/>
              <a:ext cx="84867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3131840" y="2579762"/>
              <a:ext cx="5683548" cy="351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395536" y="6421650"/>
            <a:ext cx="8712968" cy="400110"/>
          </a:xfrm>
          <a:prstGeom prst="rect">
            <a:avLst/>
          </a:prstGeom>
          <a:solidFill>
            <a:schemeClr val="tx1"/>
          </a:solidFill>
        </p:spPr>
        <p:txBody>
          <a:bodyPr wrap="square" rtlCol="0">
            <a:spAutoFit/>
          </a:bodyPr>
          <a:lstStyle/>
          <a:p>
            <a:pPr algn="r"/>
            <a:r>
              <a:rPr lang="en-GB" sz="2000" dirty="0">
                <a:solidFill>
                  <a:schemeClr val="bg1"/>
                </a:solidFill>
                <a:cs typeface="Aharoni" panose="02010803020104030203" pitchFamily="2" charset="-79"/>
              </a:rPr>
              <a:t>@</a:t>
            </a:r>
            <a:r>
              <a:rPr lang="en-GB" sz="2000" dirty="0" err="1">
                <a:solidFill>
                  <a:schemeClr val="bg1"/>
                </a:solidFill>
                <a:cs typeface="Aharoni" panose="02010803020104030203" pitchFamily="2" charset="-79"/>
              </a:rPr>
              <a:t>everyword</a:t>
            </a:r>
            <a:r>
              <a:rPr lang="en-GB" sz="2000" dirty="0">
                <a:solidFill>
                  <a:schemeClr val="bg1"/>
                </a:solidFill>
                <a:cs typeface="Aharoni" panose="02010803020104030203" pitchFamily="2" charset="-79"/>
              </a:rPr>
              <a:t> by Allison Parrish</a:t>
            </a:r>
          </a:p>
        </p:txBody>
      </p:sp>
      <p:sp>
        <p:nvSpPr>
          <p:cNvPr id="9" name="Title 1"/>
          <p:cNvSpPr txBox="1">
            <a:spLocks/>
          </p:cNvSpPr>
          <p:nvPr/>
        </p:nvSpPr>
        <p:spPr>
          <a:xfrm>
            <a:off x="2527201" y="1043211"/>
            <a:ext cx="4365501" cy="504056"/>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800" dirty="0">
                <a:solidFill>
                  <a:schemeClr val="bg1"/>
                </a:solidFill>
                <a:latin typeface="+mn-lt"/>
                <a:ea typeface="+mn-ea"/>
                <a:cs typeface="+mn-cs"/>
              </a:rPr>
              <a:t>Wordplay bots</a:t>
            </a:r>
          </a:p>
        </p:txBody>
      </p:sp>
    </p:spTree>
    <p:extLst>
      <p:ext uri="{BB962C8B-B14F-4D97-AF65-F5344CB8AC3E}">
        <p14:creationId xmlns:p14="http://schemas.microsoft.com/office/powerpoint/2010/main" val="1904380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3"/>
          <a:srcRect l="26248" t="20362" r="4833" b="3448"/>
          <a:stretch/>
        </p:blipFill>
        <p:spPr>
          <a:xfrm>
            <a:off x="492645" y="1857375"/>
            <a:ext cx="3886200" cy="3048000"/>
          </a:xfrm>
          <a:prstGeom prst="rect">
            <a:avLst/>
          </a:prstGeom>
        </p:spPr>
      </p:pic>
      <p:pic>
        <p:nvPicPr>
          <p:cNvPr id="6" name="Picture 5"/>
          <p:cNvPicPr/>
          <p:nvPr/>
        </p:nvPicPr>
        <p:blipFill rotWithShape="1">
          <a:blip r:embed="rId4"/>
          <a:srcRect l="26235" t="19562" r="4133" b="4029"/>
          <a:stretch/>
        </p:blipFill>
        <p:spPr>
          <a:xfrm>
            <a:off x="4613473" y="1844824"/>
            <a:ext cx="3990975" cy="3060551"/>
          </a:xfrm>
          <a:prstGeom prst="rect">
            <a:avLst/>
          </a:prstGeom>
        </p:spPr>
      </p:pic>
      <p:sp>
        <p:nvSpPr>
          <p:cNvPr id="10" name="TextBox 9"/>
          <p:cNvSpPr txBox="1"/>
          <p:nvPr/>
        </p:nvSpPr>
        <p:spPr>
          <a:xfrm>
            <a:off x="395536" y="6289575"/>
            <a:ext cx="8712968" cy="400110"/>
          </a:xfrm>
          <a:prstGeom prst="rect">
            <a:avLst/>
          </a:prstGeom>
          <a:noFill/>
        </p:spPr>
        <p:txBody>
          <a:bodyPr wrap="square" rtlCol="0">
            <a:spAutoFit/>
          </a:bodyPr>
          <a:lstStyle/>
          <a:p>
            <a:pPr algn="r"/>
            <a:r>
              <a:rPr lang="en-GB" sz="2000" dirty="0">
                <a:solidFill>
                  <a:schemeClr val="bg1"/>
                </a:solidFill>
                <a:cs typeface="Aharoni" panose="02010803020104030203" pitchFamily="2" charset="-79"/>
              </a:rPr>
              <a:t>@</a:t>
            </a:r>
            <a:r>
              <a:rPr lang="en-GB" sz="2000" dirty="0" err="1">
                <a:solidFill>
                  <a:schemeClr val="bg1"/>
                </a:solidFill>
                <a:cs typeface="Aharoni" panose="02010803020104030203" pitchFamily="2" charset="-79"/>
              </a:rPr>
              <a:t>anagramatron</a:t>
            </a:r>
            <a:r>
              <a:rPr lang="en-GB" sz="2000" dirty="0">
                <a:solidFill>
                  <a:schemeClr val="bg1"/>
                </a:solidFill>
                <a:cs typeface="Aharoni" panose="02010803020104030203" pitchFamily="2" charset="-79"/>
              </a:rPr>
              <a:t> by @</a:t>
            </a:r>
            <a:r>
              <a:rPr lang="en-GB" sz="2000" dirty="0" err="1">
                <a:solidFill>
                  <a:schemeClr val="bg1"/>
                </a:solidFill>
                <a:cs typeface="Aharoni" panose="02010803020104030203" pitchFamily="2" charset="-79"/>
              </a:rPr>
              <a:t>cmyr</a:t>
            </a:r>
            <a:endParaRPr lang="en-GB" sz="2000" dirty="0">
              <a:solidFill>
                <a:schemeClr val="bg1"/>
              </a:solidFill>
              <a:cs typeface="Aharoni" panose="02010803020104030203" pitchFamily="2" charset="-79"/>
            </a:endParaRPr>
          </a:p>
        </p:txBody>
      </p:sp>
    </p:spTree>
    <p:extLst>
      <p:ext uri="{BB962C8B-B14F-4D97-AF65-F5344CB8AC3E}">
        <p14:creationId xmlns:p14="http://schemas.microsoft.com/office/powerpoint/2010/main" val="956408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ontent Placeholder 2"/>
          <p:cNvSpPr txBox="1">
            <a:spLocks/>
          </p:cNvSpPr>
          <p:nvPr/>
        </p:nvSpPr>
        <p:spPr>
          <a:xfrm>
            <a:off x="5183560" y="1945779"/>
            <a:ext cx="3960440" cy="2952328"/>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200" dirty="0">
                <a:solidFill>
                  <a:schemeClr val="bg1"/>
                </a:solidFill>
              </a:rPr>
              <a:t>“</a:t>
            </a:r>
            <a:r>
              <a:rPr lang="en-GB" sz="2200" dirty="0" err="1">
                <a:solidFill>
                  <a:schemeClr val="bg1"/>
                </a:solidFill>
              </a:rPr>
              <a:t>CensusAmericans</a:t>
            </a:r>
            <a:r>
              <a:rPr lang="en-GB" sz="2200" dirty="0">
                <a:solidFill>
                  <a:schemeClr val="bg1"/>
                </a:solidFill>
              </a:rPr>
              <a:t> will insert strangers into your life at regular intervals and will continue its automated task until it gets to the end of the 15,450,265 rows in the data set. That’ll only take about 1,760 years.”</a:t>
            </a:r>
          </a:p>
          <a:p>
            <a:r>
              <a:rPr lang="en-GB" sz="2200" dirty="0">
                <a:solidFill>
                  <a:schemeClr val="bg1"/>
                </a:solidFill>
              </a:rPr>
              <a:t>(Zhang 2015)</a:t>
            </a:r>
            <a:endParaRPr lang="en-GB" dirty="0">
              <a:solidFill>
                <a:schemeClr val="bg1"/>
              </a:solidFill>
            </a:endParaRPr>
          </a:p>
        </p:txBody>
      </p:sp>
      <p:pic>
        <p:nvPicPr>
          <p:cNvPr id="6" name="Picture 5"/>
          <p:cNvPicPr>
            <a:picLocks noChangeAspect="1"/>
          </p:cNvPicPr>
          <p:nvPr/>
        </p:nvPicPr>
        <p:blipFill>
          <a:blip r:embed="rId2"/>
          <a:stretch>
            <a:fillRect/>
          </a:stretch>
        </p:blipFill>
        <p:spPr>
          <a:xfrm>
            <a:off x="611560" y="274088"/>
            <a:ext cx="1512168" cy="1736418"/>
          </a:xfrm>
          <a:prstGeom prst="rect">
            <a:avLst/>
          </a:prstGeom>
        </p:spPr>
      </p:pic>
      <p:pic>
        <p:nvPicPr>
          <p:cNvPr id="8" name="Picture 7"/>
          <p:cNvPicPr>
            <a:picLocks noChangeAspect="1"/>
          </p:cNvPicPr>
          <p:nvPr/>
        </p:nvPicPr>
        <p:blipFill>
          <a:blip r:embed="rId3"/>
          <a:stretch>
            <a:fillRect/>
          </a:stretch>
        </p:blipFill>
        <p:spPr>
          <a:xfrm>
            <a:off x="611560" y="2146296"/>
            <a:ext cx="4116909" cy="4307040"/>
          </a:xfrm>
          <a:prstGeom prst="rect">
            <a:avLst/>
          </a:prstGeom>
        </p:spPr>
      </p:pic>
      <p:sp>
        <p:nvSpPr>
          <p:cNvPr id="10" name="TextBox 9"/>
          <p:cNvSpPr txBox="1"/>
          <p:nvPr/>
        </p:nvSpPr>
        <p:spPr>
          <a:xfrm>
            <a:off x="2123728" y="1697727"/>
            <a:ext cx="2160240" cy="338554"/>
          </a:xfrm>
          <a:prstGeom prst="rect">
            <a:avLst/>
          </a:prstGeom>
          <a:noFill/>
        </p:spPr>
        <p:txBody>
          <a:bodyPr wrap="square" rtlCol="0">
            <a:spAutoFit/>
          </a:bodyPr>
          <a:lstStyle/>
          <a:p>
            <a:r>
              <a:rPr lang="en-GB" sz="1600" dirty="0">
                <a:solidFill>
                  <a:schemeClr val="bg1"/>
                </a:solidFill>
              </a:rPr>
              <a:t>made by </a:t>
            </a:r>
            <a:r>
              <a:rPr lang="en-GB" sz="1600" dirty="0" err="1">
                <a:solidFill>
                  <a:schemeClr val="bg1"/>
                </a:solidFill>
              </a:rPr>
              <a:t>Jia</a:t>
            </a:r>
            <a:r>
              <a:rPr lang="en-GB" sz="1600" dirty="0">
                <a:solidFill>
                  <a:schemeClr val="bg1"/>
                </a:solidFill>
              </a:rPr>
              <a:t> Zhang</a:t>
            </a:r>
          </a:p>
        </p:txBody>
      </p:sp>
    </p:spTree>
    <p:extLst>
      <p:ext uri="{BB962C8B-B14F-4D97-AF65-F5344CB8AC3E}">
        <p14:creationId xmlns:p14="http://schemas.microsoft.com/office/powerpoint/2010/main" val="1879992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3212976"/>
            <a:ext cx="3960440" cy="2952328"/>
          </a:xfrm>
        </p:spPr>
        <p:txBody>
          <a:bodyPr>
            <a:normAutofit/>
          </a:bodyPr>
          <a:lstStyle/>
          <a:p>
            <a:r>
              <a:rPr lang="en-GB" sz="2200" dirty="0">
                <a:solidFill>
                  <a:schemeClr val="bg1"/>
                </a:solidFill>
              </a:rPr>
              <a:t>“@</a:t>
            </a:r>
            <a:r>
              <a:rPr lang="en-GB" sz="2200" dirty="0" err="1">
                <a:solidFill>
                  <a:schemeClr val="bg1"/>
                </a:solidFill>
              </a:rPr>
              <a:t>TwoHeadlines</a:t>
            </a:r>
            <a:r>
              <a:rPr lang="en-GB" sz="2200" dirty="0">
                <a:solidFill>
                  <a:schemeClr val="bg1"/>
                </a:solidFill>
              </a:rPr>
              <a:t> is not generating jokes about current events. It is generating jokes about the future: a very specific future dictated by what a Google algorithm believes is important about humans and our affairs.”</a:t>
            </a:r>
          </a:p>
          <a:p>
            <a:r>
              <a:rPr lang="en-GB" sz="1800" dirty="0">
                <a:solidFill>
                  <a:schemeClr val="bg1"/>
                </a:solidFill>
              </a:rPr>
              <a:t>(</a:t>
            </a:r>
            <a:r>
              <a:rPr lang="en-GB" sz="1800" dirty="0" err="1">
                <a:solidFill>
                  <a:schemeClr val="bg1"/>
                </a:solidFill>
              </a:rPr>
              <a:t>Kazemi</a:t>
            </a:r>
            <a:r>
              <a:rPr lang="en-GB" sz="1800" dirty="0">
                <a:solidFill>
                  <a:schemeClr val="bg1"/>
                </a:solidFill>
              </a:rPr>
              <a:t> 2013)</a:t>
            </a:r>
          </a:p>
          <a:p>
            <a:endParaRPr lang="en-GB" dirty="0">
              <a:solidFill>
                <a:schemeClr val="bg1"/>
              </a:solidFill>
            </a:endParaRPr>
          </a:p>
        </p:txBody>
      </p:sp>
      <p:pic>
        <p:nvPicPr>
          <p:cNvPr id="4" name="Picture 3"/>
          <p:cNvPicPr/>
          <p:nvPr/>
        </p:nvPicPr>
        <p:blipFill>
          <a:blip r:embed="rId3"/>
          <a:stretch>
            <a:fillRect/>
          </a:stretch>
        </p:blipFill>
        <p:spPr>
          <a:xfrm>
            <a:off x="4777358" y="548680"/>
            <a:ext cx="1729740" cy="2125980"/>
          </a:xfrm>
          <a:prstGeom prst="rect">
            <a:avLst/>
          </a:prstGeom>
        </p:spPr>
      </p:pic>
      <p:pic>
        <p:nvPicPr>
          <p:cNvPr id="5" name="Picture 4"/>
          <p:cNvPicPr/>
          <p:nvPr/>
        </p:nvPicPr>
        <p:blipFill>
          <a:blip r:embed="rId4"/>
          <a:stretch>
            <a:fillRect/>
          </a:stretch>
        </p:blipFill>
        <p:spPr>
          <a:xfrm>
            <a:off x="4772704" y="2863548"/>
            <a:ext cx="4104456" cy="976917"/>
          </a:xfrm>
          <a:prstGeom prst="rect">
            <a:avLst/>
          </a:prstGeom>
        </p:spPr>
      </p:pic>
      <p:pic>
        <p:nvPicPr>
          <p:cNvPr id="6" name="Picture 5"/>
          <p:cNvPicPr/>
          <p:nvPr/>
        </p:nvPicPr>
        <p:blipFill>
          <a:blip r:embed="rId5"/>
          <a:stretch>
            <a:fillRect/>
          </a:stretch>
        </p:blipFill>
        <p:spPr>
          <a:xfrm>
            <a:off x="4795564" y="3933056"/>
            <a:ext cx="4083371" cy="1026114"/>
          </a:xfrm>
          <a:prstGeom prst="rect">
            <a:avLst/>
          </a:prstGeom>
        </p:spPr>
      </p:pic>
      <p:pic>
        <p:nvPicPr>
          <p:cNvPr id="7" name="Picture 6"/>
          <p:cNvPicPr/>
          <p:nvPr/>
        </p:nvPicPr>
        <p:blipFill>
          <a:blip r:embed="rId6"/>
          <a:stretch>
            <a:fillRect/>
          </a:stretch>
        </p:blipFill>
        <p:spPr>
          <a:xfrm>
            <a:off x="4816137" y="5066134"/>
            <a:ext cx="4076343" cy="990973"/>
          </a:xfrm>
          <a:prstGeom prst="rect">
            <a:avLst/>
          </a:prstGeom>
        </p:spPr>
      </p:pic>
      <p:sp>
        <p:nvSpPr>
          <p:cNvPr id="8" name="TextBox 7"/>
          <p:cNvSpPr txBox="1"/>
          <p:nvPr/>
        </p:nvSpPr>
        <p:spPr>
          <a:xfrm>
            <a:off x="6491833" y="2412306"/>
            <a:ext cx="2160240" cy="338554"/>
          </a:xfrm>
          <a:prstGeom prst="rect">
            <a:avLst/>
          </a:prstGeom>
          <a:noFill/>
        </p:spPr>
        <p:txBody>
          <a:bodyPr wrap="square" rtlCol="0">
            <a:spAutoFit/>
          </a:bodyPr>
          <a:lstStyle/>
          <a:p>
            <a:r>
              <a:rPr lang="en-GB" sz="1600" dirty="0">
                <a:solidFill>
                  <a:schemeClr val="bg1"/>
                </a:solidFill>
              </a:rPr>
              <a:t>made by Darius </a:t>
            </a:r>
            <a:r>
              <a:rPr lang="en-GB" sz="1600" dirty="0" err="1">
                <a:solidFill>
                  <a:schemeClr val="bg1"/>
                </a:solidFill>
              </a:rPr>
              <a:t>Kazemi</a:t>
            </a:r>
            <a:endParaRPr lang="en-GB" sz="1600" dirty="0">
              <a:solidFill>
                <a:schemeClr val="bg1"/>
              </a:solidFill>
            </a:endParaRPr>
          </a:p>
        </p:txBody>
      </p:sp>
    </p:spTree>
    <p:extLst>
      <p:ext uri="{BB962C8B-B14F-4D97-AF65-F5344CB8AC3E}">
        <p14:creationId xmlns:p14="http://schemas.microsoft.com/office/powerpoint/2010/main" val="317166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ian\Downloads\NY_stock_exchange_traders_floor_LC-U9-1054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9" r="7164"/>
          <a:stretch/>
        </p:blipFill>
        <p:spPr bwMode="auto">
          <a:xfrm>
            <a:off x="1703" y="20191"/>
            <a:ext cx="9156482" cy="68378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3501008"/>
            <a:ext cx="4572000" cy="2031325"/>
          </a:xfrm>
          <a:prstGeom prst="rect">
            <a:avLst/>
          </a:prstGeom>
          <a:solidFill>
            <a:srgbClr val="000000">
              <a:alpha val="50196"/>
            </a:srgbClr>
          </a:solidFill>
        </p:spPr>
        <p:txBody>
          <a:bodyPr>
            <a:spAutoFit/>
          </a:bodyPr>
          <a:lstStyle/>
          <a:p>
            <a:pPr fontAlgn="base"/>
            <a:r>
              <a:rPr lang="en-GB" dirty="0">
                <a:solidFill>
                  <a:schemeClr val="bg1"/>
                </a:solidFill>
              </a:rPr>
              <a:t>“At a time when even our most glancing online activities are processed into marketing by for-profit bots in the shadows, Twitter bots foreground the influence of automation on modern life, and they demystify it somewhat in the process.”</a:t>
            </a:r>
          </a:p>
          <a:p>
            <a:pPr fontAlgn="base"/>
            <a:r>
              <a:rPr lang="en-GB" dirty="0">
                <a:solidFill>
                  <a:schemeClr val="bg1"/>
                </a:solidFill>
              </a:rPr>
              <a:t>Dubbin (2013)</a:t>
            </a:r>
          </a:p>
        </p:txBody>
      </p:sp>
    </p:spTree>
    <p:extLst>
      <p:ext uri="{BB962C8B-B14F-4D97-AF65-F5344CB8AC3E}">
        <p14:creationId xmlns:p14="http://schemas.microsoft.com/office/powerpoint/2010/main" val="2108313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hiettifotografia.com/wp-content/uploads/2013/12/23_MG_9914-966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4519" r="7296"/>
          <a:stretch/>
        </p:blipFill>
        <p:spPr bwMode="auto">
          <a:xfrm>
            <a:off x="0" y="-3086"/>
            <a:ext cx="9144000" cy="69020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3645024"/>
            <a:ext cx="8229600" cy="2664296"/>
          </a:xfrm>
        </p:spPr>
        <p:txBody>
          <a:bodyPr>
            <a:normAutofit fontScale="92500" lnSpcReduction="10000"/>
          </a:bodyPr>
          <a:lstStyle/>
          <a:p>
            <a:r>
              <a:rPr lang="en-GB" dirty="0">
                <a:solidFill>
                  <a:schemeClr val="bg1"/>
                </a:solidFill>
              </a:rPr>
              <a:t>The automation of professional work</a:t>
            </a:r>
          </a:p>
          <a:p>
            <a:r>
              <a:rPr lang="en-GB" dirty="0">
                <a:solidFill>
                  <a:schemeClr val="bg1"/>
                </a:solidFill>
              </a:rPr>
              <a:t>Teacher automation</a:t>
            </a:r>
          </a:p>
          <a:p>
            <a:r>
              <a:rPr lang="en-GB" dirty="0">
                <a:solidFill>
                  <a:schemeClr val="bg1"/>
                </a:solidFill>
              </a:rPr>
              <a:t>From </a:t>
            </a:r>
            <a:r>
              <a:rPr lang="en-GB" dirty="0" err="1">
                <a:solidFill>
                  <a:schemeClr val="bg1"/>
                </a:solidFill>
              </a:rPr>
              <a:t>supercession</a:t>
            </a:r>
            <a:r>
              <a:rPr lang="en-GB" dirty="0">
                <a:solidFill>
                  <a:schemeClr val="bg1"/>
                </a:solidFill>
              </a:rPr>
              <a:t> to entanglement</a:t>
            </a:r>
          </a:p>
          <a:p>
            <a:r>
              <a:rPr lang="en-GB" dirty="0">
                <a:solidFill>
                  <a:schemeClr val="bg1"/>
                </a:solidFill>
              </a:rPr>
              <a:t>Teacherbot (an intervention)</a:t>
            </a:r>
          </a:p>
          <a:p>
            <a:r>
              <a:rPr lang="en-GB" dirty="0">
                <a:solidFill>
                  <a:schemeClr val="bg1"/>
                </a:solidFill>
              </a:rPr>
              <a:t>Concluding</a:t>
            </a:r>
          </a:p>
        </p:txBody>
      </p:sp>
    </p:spTree>
    <p:extLst>
      <p:ext uri="{BB962C8B-B14F-4D97-AF65-F5344CB8AC3E}">
        <p14:creationId xmlns:p14="http://schemas.microsoft.com/office/powerpoint/2010/main" val="273182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hiettifotografia.com/wp-content/uploads/2016/06/OA6A9161-1-429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2451" t="5306" r="8804" b="50287"/>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20427" y="3212976"/>
            <a:ext cx="2219325" cy="504056"/>
          </a:xfrm>
          <a:prstGeom prst="rect">
            <a:avLst/>
          </a:prstGeom>
          <a:solidFill>
            <a:srgbClr val="000000">
              <a:alpha val="30196"/>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chemeClr val="bg1"/>
                </a:solidFill>
                <a:cs typeface="Aharoni" panose="02010803020104030203" pitchFamily="2" charset="-79"/>
              </a:rPr>
              <a:t>Teacherbot</a:t>
            </a:r>
          </a:p>
        </p:txBody>
      </p:sp>
      <p:sp>
        <p:nvSpPr>
          <p:cNvPr id="4" name="Rectangle 3"/>
          <p:cNvSpPr/>
          <p:nvPr/>
        </p:nvSpPr>
        <p:spPr>
          <a:xfrm>
            <a:off x="120426" y="4077073"/>
            <a:ext cx="8916069" cy="2585323"/>
          </a:xfrm>
          <a:prstGeom prst="rect">
            <a:avLst/>
          </a:prstGeom>
          <a:solidFill>
            <a:srgbClr val="000000">
              <a:alpha val="30196"/>
            </a:srgbClr>
          </a:solidFill>
        </p:spPr>
        <p:txBody>
          <a:bodyPr wrap="square">
            <a:spAutoFit/>
          </a:bodyPr>
          <a:lstStyle/>
          <a:p>
            <a:endParaRPr lang="en-GB" dirty="0">
              <a:solidFill>
                <a:schemeClr val="bg1"/>
              </a:solidFill>
              <a:cs typeface="Aharoni" panose="02010803020104030203" pitchFamily="2" charset="-79"/>
            </a:endParaRPr>
          </a:p>
          <a:p>
            <a:r>
              <a:rPr lang="en-GB" dirty="0">
                <a:solidFill>
                  <a:schemeClr val="bg1"/>
                </a:solidFill>
                <a:cs typeface="Aharoni" panose="02010803020104030203" pitchFamily="2" charset="-79"/>
              </a:rPr>
              <a:t>E-learning and Digital Cultures MOOC</a:t>
            </a:r>
          </a:p>
          <a:p>
            <a:r>
              <a:rPr lang="en-GB" dirty="0">
                <a:solidFill>
                  <a:schemeClr val="bg1"/>
                </a:solidFill>
                <a:cs typeface="Aharoni" panose="02010803020104030203" pitchFamily="2" charset="-79"/>
              </a:rPr>
              <a:t>c.70,000 enrolments</a:t>
            </a:r>
          </a:p>
          <a:p>
            <a:r>
              <a:rPr lang="en-GB" dirty="0">
                <a:solidFill>
                  <a:schemeClr val="bg1"/>
                </a:solidFill>
                <a:cs typeface="Aharoni" panose="02010803020104030203" pitchFamily="2" charset="-79"/>
              </a:rPr>
              <a:t>4,000+ in the student Facebook group</a:t>
            </a:r>
          </a:p>
          <a:p>
            <a:r>
              <a:rPr lang="en-GB" dirty="0">
                <a:solidFill>
                  <a:schemeClr val="bg1"/>
                </a:solidFill>
                <a:cs typeface="Aharoni" panose="02010803020104030203" pitchFamily="2" charset="-79"/>
              </a:rPr>
              <a:t>9,000+ in the student G+ group</a:t>
            </a:r>
          </a:p>
          <a:p>
            <a:r>
              <a:rPr lang="en-GB" dirty="0">
                <a:solidFill>
                  <a:schemeClr val="bg1"/>
                </a:solidFill>
                <a:cs typeface="Aharoni" panose="02010803020104030203" pitchFamily="2" charset="-79"/>
              </a:rPr>
              <a:t>4000+ tweets to #</a:t>
            </a:r>
            <a:r>
              <a:rPr lang="en-GB" dirty="0" err="1">
                <a:solidFill>
                  <a:schemeClr val="bg1"/>
                </a:solidFill>
                <a:cs typeface="Aharoni" panose="02010803020104030203" pitchFamily="2" charset="-79"/>
              </a:rPr>
              <a:t>edcmooc</a:t>
            </a:r>
            <a:r>
              <a:rPr lang="en-GB" dirty="0">
                <a:solidFill>
                  <a:schemeClr val="bg1"/>
                </a:solidFill>
                <a:cs typeface="Aharoni" panose="02010803020104030203" pitchFamily="2" charset="-79"/>
              </a:rPr>
              <a:t> over course run</a:t>
            </a:r>
          </a:p>
          <a:p>
            <a:r>
              <a:rPr lang="en-GB" dirty="0">
                <a:solidFill>
                  <a:schemeClr val="bg1"/>
                </a:solidFill>
                <a:cs typeface="Aharoni" panose="02010803020104030203" pitchFamily="2" charset="-79"/>
              </a:rPr>
              <a:t>c.50% with postgraduate degrees</a:t>
            </a:r>
          </a:p>
          <a:p>
            <a:r>
              <a:rPr lang="en-GB" dirty="0">
                <a:solidFill>
                  <a:schemeClr val="bg1"/>
                </a:solidFill>
                <a:cs typeface="Aharoni" panose="02010803020104030203" pitchFamily="2" charset="-79"/>
              </a:rPr>
              <a:t>c.50% working in Education</a:t>
            </a:r>
          </a:p>
          <a:p>
            <a:endParaRPr lang="en-GB" dirty="0">
              <a:solidFill>
                <a:schemeClr val="bg1"/>
              </a:solidFill>
              <a:cs typeface="Aharoni" panose="02010803020104030203" pitchFamily="2" charset="-79"/>
            </a:endParaRPr>
          </a:p>
        </p:txBody>
      </p:sp>
      <p:grpSp>
        <p:nvGrpSpPr>
          <p:cNvPr id="5" name="Group 4"/>
          <p:cNvGrpSpPr/>
          <p:nvPr/>
        </p:nvGrpSpPr>
        <p:grpSpPr>
          <a:xfrm>
            <a:off x="6231053" y="4199551"/>
            <a:ext cx="2648106" cy="2332227"/>
            <a:chOff x="512991" y="2885627"/>
            <a:chExt cx="3762246" cy="3313467"/>
          </a:xfrm>
        </p:grpSpPr>
        <p:pic>
          <p:nvPicPr>
            <p:cNvPr id="6" name="Picture 10" descr="https://media.licdn.com/mpr/mpr/shrink_200_200/p/2/005/06e/237/30f35b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2737" y="4647311"/>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eunetair.it/cost/foto/p.0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3111" y="4995901"/>
              <a:ext cx="762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research.ed.ac.uk/portal/files/5848811/me2011B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3250" y="4995901"/>
              <a:ext cx="1098661" cy="1203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coar-repositories.org/files/jeff_formal_new.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015782"/>
              <a:ext cx="1246616" cy="10982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apps.hss.ed.ac.uk/education/directory/images/hamishm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8639" y="2885627"/>
              <a:ext cx="983942" cy="11658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44997" t="19433" r="4160"/>
            <a:stretch/>
          </p:blipFill>
          <p:spPr>
            <a:xfrm>
              <a:off x="1907705" y="3861048"/>
              <a:ext cx="1008112" cy="1198122"/>
            </a:xfrm>
            <a:prstGeom prst="rect">
              <a:avLst/>
            </a:prstGeom>
          </p:spPr>
        </p:pic>
        <p:pic>
          <p:nvPicPr>
            <p:cNvPr id="12" name="Picture 16" descr="https://pbs.twimg.com/profile_images/378800000114264507/bdaa86331401b4850273e8347de5084a_400x4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62" y="2885627"/>
              <a:ext cx="1188877" cy="11888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designinformatics.org/sites/default/files/Had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1800" y="3741566"/>
              <a:ext cx="816002" cy="13819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podcast.is.ed.ac.uk:8080/Podcasts/cseresearch/thumbnails/edu-christine-sinclair.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765" t="14460" r="50000" b="1"/>
            <a:stretch/>
          </p:blipFill>
          <p:spPr bwMode="auto">
            <a:xfrm>
              <a:off x="512991" y="4803326"/>
              <a:ext cx="1080120" cy="13957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82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56"/>
          <a:stretch/>
        </p:blipFill>
        <p:spPr bwMode="auto">
          <a:xfrm>
            <a:off x="0" y="739455"/>
            <a:ext cx="9144000" cy="523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95836" y="1916832"/>
            <a:ext cx="3780420" cy="769441"/>
          </a:xfrm>
          <a:prstGeom prst="rect">
            <a:avLst/>
          </a:prstGeom>
          <a:solidFill>
            <a:srgbClr val="000000"/>
          </a:solidFill>
        </p:spPr>
        <p:txBody>
          <a:bodyPr wrap="square" rtlCol="0">
            <a:spAutoFit/>
          </a:bodyPr>
          <a:lstStyle/>
          <a:p>
            <a:r>
              <a:rPr lang="en-GB" sz="4400" dirty="0">
                <a:solidFill>
                  <a:schemeClr val="bg1"/>
                </a:solidFill>
                <a:latin typeface="Aharoni" panose="02010803020104030203" pitchFamily="2" charset="-79"/>
                <a:cs typeface="Aharoni" panose="02010803020104030203" pitchFamily="2" charset="-79"/>
              </a:rPr>
              <a:t>#</a:t>
            </a:r>
            <a:r>
              <a:rPr lang="en-GB" sz="4400" dirty="0" err="1">
                <a:solidFill>
                  <a:schemeClr val="bg1"/>
                </a:solidFill>
                <a:latin typeface="Aharoni" panose="02010803020104030203" pitchFamily="2" charset="-79"/>
                <a:cs typeface="Aharoni" panose="02010803020104030203" pitchFamily="2" charset="-79"/>
              </a:rPr>
              <a:t>edcmooc</a:t>
            </a:r>
            <a:endParaRPr lang="en-GB" sz="44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793049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p:nvPr/>
        </p:nvPicPr>
        <p:blipFill rotWithShape="1">
          <a:blip r:embed="rId3"/>
          <a:srcRect r="1172"/>
          <a:stretch/>
        </p:blipFill>
        <p:spPr>
          <a:xfrm>
            <a:off x="-3818" y="1268760"/>
            <a:ext cx="9147818" cy="51125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872" y="570260"/>
            <a:ext cx="5562600" cy="1397000"/>
          </a:xfrm>
          <a:prstGeom prst="rect">
            <a:avLst/>
          </a:prstGeom>
        </p:spPr>
      </p:pic>
      <p:sp>
        <p:nvSpPr>
          <p:cNvPr id="2" name="TextBox 1"/>
          <p:cNvSpPr txBox="1"/>
          <p:nvPr/>
        </p:nvSpPr>
        <p:spPr>
          <a:xfrm>
            <a:off x="3419872" y="2204864"/>
            <a:ext cx="5562600" cy="3416320"/>
          </a:xfrm>
          <a:prstGeom prst="rect">
            <a:avLst/>
          </a:prstGeom>
          <a:solidFill>
            <a:schemeClr val="bg1"/>
          </a:solidFill>
        </p:spPr>
        <p:txBody>
          <a:bodyPr wrap="square" rtlCol="0">
            <a:spAutoFit/>
          </a:bodyPr>
          <a:lstStyle/>
          <a:p>
            <a:r>
              <a:rPr lang="en-GB" sz="2400" dirty="0"/>
              <a:t>“The Georgia Tech program apparently was focused on answering student questions about due dates or assignments. That probably is what TA’s actually do which makes the AI TA question a very uninteresting question. Of course, a TA can be simulated if the TA’s job is basically robotic in the first place.”</a:t>
            </a:r>
          </a:p>
          <a:p>
            <a:r>
              <a:rPr lang="en-GB" dirty="0"/>
              <a:t>Roger Shank quoted in Watters (2016)</a:t>
            </a:r>
          </a:p>
        </p:txBody>
      </p:sp>
    </p:spTree>
    <p:extLst>
      <p:ext uri="{BB962C8B-B14F-4D97-AF65-F5344CB8AC3E}">
        <p14:creationId xmlns:p14="http://schemas.microsoft.com/office/powerpoint/2010/main" val="6272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hiettifotografia.com/wp-content/uploads/2016/06/OA6A9161-1-429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1" t="5306" r="8804" b="50287"/>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426" y="4077073"/>
            <a:ext cx="8916069" cy="1200329"/>
          </a:xfrm>
          <a:prstGeom prst="rect">
            <a:avLst/>
          </a:prstGeom>
          <a:solidFill>
            <a:srgbClr val="000000">
              <a:alpha val="30196"/>
            </a:srgbClr>
          </a:solidFill>
        </p:spPr>
        <p:txBody>
          <a:bodyPr wrap="square">
            <a:spAutoFit/>
          </a:bodyPr>
          <a:lstStyle/>
          <a:p>
            <a:r>
              <a:rPr lang="en-GB" dirty="0">
                <a:solidFill>
                  <a:schemeClr val="bg1"/>
                </a:solidFill>
                <a:cs typeface="Aharoni" panose="02010803020104030203" pitchFamily="2" charset="-79"/>
              </a:rPr>
              <a:t>“The act by which humans cast relevant patterns of action into material objects...</a:t>
            </a:r>
          </a:p>
          <a:p>
            <a:r>
              <a:rPr lang="en-GB" dirty="0">
                <a:solidFill>
                  <a:schemeClr val="bg1"/>
                </a:solidFill>
                <a:cs typeface="Aharoni" panose="02010803020104030203" pitchFamily="2" charset="-79"/>
              </a:rPr>
              <a:t>material objects become vehicles of human agency, performing functions in complex networks of humans and non-humans.”</a:t>
            </a:r>
          </a:p>
          <a:p>
            <a:r>
              <a:rPr lang="en-GB" dirty="0" err="1">
                <a:solidFill>
                  <a:schemeClr val="bg1"/>
                </a:solidFill>
                <a:cs typeface="Aharoni" panose="02010803020104030203" pitchFamily="2" charset="-79"/>
              </a:rPr>
              <a:t>Ponti</a:t>
            </a:r>
            <a:r>
              <a:rPr lang="en-GB" dirty="0">
                <a:solidFill>
                  <a:schemeClr val="bg1"/>
                </a:solidFill>
                <a:cs typeface="Aharoni" panose="02010803020104030203" pitchFamily="2" charset="-79"/>
              </a:rPr>
              <a:t> (2014)</a:t>
            </a:r>
          </a:p>
        </p:txBody>
      </p:sp>
      <p:sp>
        <p:nvSpPr>
          <p:cNvPr id="15" name="Title 1"/>
          <p:cNvSpPr txBox="1">
            <a:spLocks/>
          </p:cNvSpPr>
          <p:nvPr/>
        </p:nvSpPr>
        <p:spPr>
          <a:xfrm>
            <a:off x="120427" y="3212976"/>
            <a:ext cx="4019525" cy="504056"/>
          </a:xfrm>
          <a:prstGeom prst="rect">
            <a:avLst/>
          </a:prstGeom>
          <a:solidFill>
            <a:srgbClr val="000000">
              <a:alpha val="30196"/>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chemeClr val="bg1"/>
                </a:solidFill>
                <a:cs typeface="Aharoni" panose="02010803020104030203" pitchFamily="2" charset="-79"/>
              </a:rPr>
              <a:t>Teacherbot inscription</a:t>
            </a:r>
          </a:p>
        </p:txBody>
      </p:sp>
    </p:spTree>
    <p:extLst>
      <p:ext uri="{BB962C8B-B14F-4D97-AF65-F5344CB8AC3E}">
        <p14:creationId xmlns:p14="http://schemas.microsoft.com/office/powerpoint/2010/main" val="36712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hiettifotografia.com/wp-content/uploads/2016/06/OA6A9161-1-429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1" t="5306" r="8804" b="50287"/>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426" y="1700808"/>
            <a:ext cx="9000764" cy="1200329"/>
          </a:xfrm>
          <a:prstGeom prst="rect">
            <a:avLst/>
          </a:prstGeom>
          <a:solidFill>
            <a:srgbClr val="000000">
              <a:alpha val="30196"/>
            </a:srgbClr>
          </a:solidFill>
        </p:spPr>
        <p:txBody>
          <a:bodyPr wrap="square">
            <a:spAutoFit/>
          </a:bodyPr>
          <a:lstStyle/>
          <a:p>
            <a:r>
              <a:rPr lang="en-GB" dirty="0">
                <a:solidFill>
                  <a:schemeClr val="bg1"/>
                </a:solidFill>
                <a:cs typeface="Aharoni" panose="02010803020104030203" pitchFamily="2" charset="-79"/>
              </a:rPr>
              <a:t>20 content-oriented</a:t>
            </a:r>
          </a:p>
          <a:p>
            <a:r>
              <a:rPr lang="en-GB" dirty="0">
                <a:solidFill>
                  <a:schemeClr val="bg1"/>
                </a:solidFill>
                <a:cs typeface="Aharoni" panose="02010803020104030203" pitchFamily="2" charset="-79"/>
              </a:rPr>
              <a:t>7 social</a:t>
            </a:r>
          </a:p>
          <a:p>
            <a:r>
              <a:rPr lang="en-GB" dirty="0">
                <a:solidFill>
                  <a:schemeClr val="bg1"/>
                </a:solidFill>
                <a:cs typeface="Aharoni" panose="02010803020104030203" pitchFamily="2" charset="-79"/>
              </a:rPr>
              <a:t>13 administrative</a:t>
            </a:r>
          </a:p>
          <a:p>
            <a:r>
              <a:rPr lang="en-GB" dirty="0">
                <a:solidFill>
                  <a:schemeClr val="bg1"/>
                </a:solidFill>
                <a:cs typeface="Aharoni" panose="02010803020104030203" pitchFamily="2" charset="-79"/>
              </a:rPr>
              <a:t>11 process-oriented</a:t>
            </a:r>
          </a:p>
        </p:txBody>
      </p:sp>
      <p:sp>
        <p:nvSpPr>
          <p:cNvPr id="15" name="Title 1"/>
          <p:cNvSpPr txBox="1">
            <a:spLocks/>
          </p:cNvSpPr>
          <p:nvPr/>
        </p:nvSpPr>
        <p:spPr>
          <a:xfrm>
            <a:off x="120427" y="692696"/>
            <a:ext cx="4019525" cy="504056"/>
          </a:xfrm>
          <a:prstGeom prst="rect">
            <a:avLst/>
          </a:prstGeom>
          <a:solidFill>
            <a:srgbClr val="000000">
              <a:alpha val="30196"/>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a:solidFill>
                  <a:schemeClr val="bg1"/>
                </a:solidFill>
                <a:cs typeface="Aharoni" panose="02010803020104030203" pitchFamily="2" charset="-79"/>
              </a:rPr>
              <a:t>51 rules</a:t>
            </a:r>
          </a:p>
        </p:txBody>
      </p:sp>
      <p:sp>
        <p:nvSpPr>
          <p:cNvPr id="8" name="Rectangle 7"/>
          <p:cNvSpPr/>
          <p:nvPr/>
        </p:nvSpPr>
        <p:spPr>
          <a:xfrm>
            <a:off x="2267744" y="2327969"/>
            <a:ext cx="4662264" cy="3693319"/>
          </a:xfrm>
          <a:prstGeom prst="rect">
            <a:avLst/>
          </a:prstGeom>
          <a:solidFill>
            <a:schemeClr val="tx1"/>
          </a:solidFill>
        </p:spPr>
        <p:txBody>
          <a:bodyPr wrap="square">
            <a:spAutoFit/>
          </a:bodyPr>
          <a:lstStyle/>
          <a:p>
            <a:r>
              <a:rPr lang="en-GB" b="1" dirty="0">
                <a:solidFill>
                  <a:schemeClr val="bg1"/>
                </a:solidFill>
              </a:rPr>
              <a:t>If tweet includes:</a:t>
            </a:r>
          </a:p>
          <a:p>
            <a:r>
              <a:rPr lang="en-GB" dirty="0">
                <a:solidFill>
                  <a:schemeClr val="bg1"/>
                </a:solidFill>
              </a:rPr>
              <a:t>Human;humanism;posthumanism;post-humanism;post;posthuman;posthumanist;post-humanist;posthumans;cyborgs;cyborg</a:t>
            </a:r>
          </a:p>
          <a:p>
            <a:endParaRPr lang="en-GB" dirty="0">
              <a:solidFill>
                <a:schemeClr val="bg1"/>
              </a:solidFill>
            </a:endParaRPr>
          </a:p>
          <a:p>
            <a:r>
              <a:rPr lang="en-GB" b="1" dirty="0">
                <a:solidFill>
                  <a:schemeClr val="bg1"/>
                </a:solidFill>
              </a:rPr>
              <a:t>And also: </a:t>
            </a:r>
            <a:r>
              <a:rPr lang="en-GB" dirty="0" err="1">
                <a:solidFill>
                  <a:schemeClr val="bg1"/>
                </a:solidFill>
              </a:rPr>
              <a:t>History;genealogy;species</a:t>
            </a:r>
            <a:r>
              <a:rPr lang="en-GB" dirty="0">
                <a:solidFill>
                  <a:schemeClr val="bg1"/>
                </a:solidFill>
              </a:rPr>
              <a:t>; </a:t>
            </a:r>
            <a:r>
              <a:rPr lang="en-GB" dirty="0" err="1">
                <a:solidFill>
                  <a:schemeClr val="bg1"/>
                </a:solidFill>
              </a:rPr>
              <a:t>darwinism;Darwin;monkey;dog;cat;origin;life;science</a:t>
            </a:r>
            <a:r>
              <a:rPr lang="en-GB" dirty="0">
                <a:solidFill>
                  <a:schemeClr val="bg1"/>
                </a:solidFill>
              </a:rPr>
              <a:t>   </a:t>
            </a:r>
          </a:p>
          <a:p>
            <a:endParaRPr lang="en-GB" dirty="0">
              <a:solidFill>
                <a:schemeClr val="bg1"/>
              </a:solidFill>
            </a:endParaRPr>
          </a:p>
          <a:p>
            <a:r>
              <a:rPr lang="en-GB" b="1" dirty="0">
                <a:solidFill>
                  <a:schemeClr val="bg1"/>
                </a:solidFill>
              </a:rPr>
              <a:t>Then tweet:</a:t>
            </a:r>
          </a:p>
          <a:p>
            <a:r>
              <a:rPr lang="en-GB" dirty="0">
                <a:solidFill>
                  <a:schemeClr val="bg1"/>
                </a:solidFill>
              </a:rPr>
              <a:t>Darwin's conception of life, is one in which the human is one species among many, destined to be overcome.  (Grosz 2011)</a:t>
            </a:r>
          </a:p>
        </p:txBody>
      </p:sp>
      <p:sp>
        <p:nvSpPr>
          <p:cNvPr id="6" name="Rectangle 5"/>
          <p:cNvSpPr/>
          <p:nvPr/>
        </p:nvSpPr>
        <p:spPr>
          <a:xfrm>
            <a:off x="2283045" y="2716613"/>
            <a:ext cx="6552728" cy="3139321"/>
          </a:xfrm>
          <a:prstGeom prst="rect">
            <a:avLst/>
          </a:prstGeom>
          <a:solidFill>
            <a:schemeClr val="tx1"/>
          </a:solidFill>
        </p:spPr>
        <p:txBody>
          <a:bodyPr wrap="square">
            <a:spAutoFit/>
          </a:bodyPr>
          <a:lstStyle/>
          <a:p>
            <a:r>
              <a:rPr lang="en-GB" b="1" dirty="0">
                <a:solidFill>
                  <a:schemeClr val="bg1"/>
                </a:solidFill>
              </a:rPr>
              <a:t>If tweet contains:</a:t>
            </a:r>
          </a:p>
          <a:p>
            <a:r>
              <a:rPr lang="en-GB" dirty="0" err="1">
                <a:solidFill>
                  <a:schemeClr val="bg1"/>
                </a:solidFill>
              </a:rPr>
              <a:t>love;like;brilliant;excellent;having</a:t>
            </a:r>
            <a:r>
              <a:rPr lang="en-GB" dirty="0">
                <a:solidFill>
                  <a:schemeClr val="bg1"/>
                </a:solidFill>
              </a:rPr>
              <a:t> a great time;super;fantastic;amazing;awesome;splendid;astounding;remarkable;marvelous;great;marvellous;good </a:t>
            </a:r>
          </a:p>
          <a:p>
            <a:endParaRPr lang="en-GB" dirty="0">
              <a:solidFill>
                <a:schemeClr val="bg1"/>
              </a:solidFill>
            </a:endParaRPr>
          </a:p>
          <a:p>
            <a:r>
              <a:rPr lang="en-GB" b="1" dirty="0">
                <a:solidFill>
                  <a:schemeClr val="bg1"/>
                </a:solidFill>
              </a:rPr>
              <a:t>And:</a:t>
            </a:r>
          </a:p>
          <a:p>
            <a:r>
              <a:rPr lang="en-GB" dirty="0" err="1">
                <a:solidFill>
                  <a:schemeClr val="bg1"/>
                </a:solidFill>
              </a:rPr>
              <a:t>course;edcmooc;experience</a:t>
            </a:r>
            <a:endParaRPr lang="en-GB" dirty="0">
              <a:solidFill>
                <a:schemeClr val="bg1"/>
              </a:solidFill>
            </a:endParaRPr>
          </a:p>
          <a:p>
            <a:endParaRPr lang="en-GB" dirty="0">
              <a:solidFill>
                <a:schemeClr val="bg1"/>
              </a:solidFill>
            </a:endParaRPr>
          </a:p>
          <a:p>
            <a:r>
              <a:rPr lang="en-GB" b="1" dirty="0">
                <a:solidFill>
                  <a:schemeClr val="bg1"/>
                </a:solidFill>
              </a:rPr>
              <a:t>Then tweet one of:</a:t>
            </a:r>
          </a:p>
          <a:p>
            <a:r>
              <a:rPr lang="en-GB" dirty="0">
                <a:solidFill>
                  <a:schemeClr val="bg1"/>
                </a:solidFill>
              </a:rPr>
              <a:t>That is nice of you to say so!</a:t>
            </a:r>
          </a:p>
          <a:p>
            <a:r>
              <a:rPr lang="en-GB" dirty="0">
                <a:solidFill>
                  <a:schemeClr val="bg1"/>
                </a:solidFill>
              </a:rPr>
              <a:t>I'm enjoying it too! </a:t>
            </a:r>
          </a:p>
        </p:txBody>
      </p:sp>
      <p:sp>
        <p:nvSpPr>
          <p:cNvPr id="7" name="Rectangle 6"/>
          <p:cNvSpPr/>
          <p:nvPr/>
        </p:nvSpPr>
        <p:spPr>
          <a:xfrm>
            <a:off x="2274028" y="2616001"/>
            <a:ext cx="6768751" cy="3693319"/>
          </a:xfrm>
          <a:prstGeom prst="rect">
            <a:avLst/>
          </a:prstGeom>
          <a:solidFill>
            <a:schemeClr val="tx1"/>
          </a:solidFill>
        </p:spPr>
        <p:txBody>
          <a:bodyPr wrap="square">
            <a:spAutoFit/>
          </a:bodyPr>
          <a:lstStyle/>
          <a:p>
            <a:r>
              <a:rPr lang="en-GB" b="1" dirty="0">
                <a:solidFill>
                  <a:schemeClr val="bg1"/>
                </a:solidFill>
              </a:rPr>
              <a:t>If tweet contains:</a:t>
            </a:r>
          </a:p>
          <a:p>
            <a:r>
              <a:rPr lang="en-GB" dirty="0" err="1">
                <a:solidFill>
                  <a:schemeClr val="bg1"/>
                </a:solidFill>
              </a:rPr>
              <a:t>how;where;help;do</a:t>
            </a:r>
            <a:r>
              <a:rPr lang="en-GB" dirty="0">
                <a:solidFill>
                  <a:schemeClr val="bg1"/>
                </a:solidFill>
              </a:rPr>
              <a:t> </a:t>
            </a:r>
            <a:r>
              <a:rPr lang="en-GB" dirty="0" err="1">
                <a:solidFill>
                  <a:schemeClr val="bg1"/>
                </a:solidFill>
              </a:rPr>
              <a:t>I;who;can;someone;find;looking;want</a:t>
            </a:r>
            <a:r>
              <a:rPr lang="en-GB" dirty="0">
                <a:solidFill>
                  <a:schemeClr val="bg1"/>
                </a:solidFill>
              </a:rPr>
              <a:t> </a:t>
            </a:r>
          </a:p>
          <a:p>
            <a:endParaRPr lang="en-GB" dirty="0">
              <a:solidFill>
                <a:schemeClr val="bg1"/>
              </a:solidFill>
            </a:endParaRPr>
          </a:p>
          <a:p>
            <a:r>
              <a:rPr lang="en-GB" b="1" dirty="0">
                <a:solidFill>
                  <a:schemeClr val="bg1"/>
                </a:solidFill>
              </a:rPr>
              <a:t>And:</a:t>
            </a:r>
          </a:p>
          <a:p>
            <a:r>
              <a:rPr lang="en-GB" dirty="0">
                <a:solidFill>
                  <a:schemeClr val="bg1"/>
                </a:solidFill>
              </a:rPr>
              <a:t>blog </a:t>
            </a:r>
            <a:r>
              <a:rPr lang="en-GB" dirty="0" err="1">
                <a:solidFill>
                  <a:schemeClr val="bg1"/>
                </a:solidFill>
              </a:rPr>
              <a:t>with;get</a:t>
            </a:r>
            <a:r>
              <a:rPr lang="en-GB" dirty="0">
                <a:solidFill>
                  <a:schemeClr val="bg1"/>
                </a:solidFill>
              </a:rPr>
              <a:t> </a:t>
            </a:r>
            <a:r>
              <a:rPr lang="en-GB" dirty="0" err="1">
                <a:solidFill>
                  <a:schemeClr val="bg1"/>
                </a:solidFill>
              </a:rPr>
              <a:t>comments;join</a:t>
            </a:r>
            <a:r>
              <a:rPr lang="en-GB" dirty="0">
                <a:solidFill>
                  <a:schemeClr val="bg1"/>
                </a:solidFill>
              </a:rPr>
              <a:t> a </a:t>
            </a:r>
            <a:r>
              <a:rPr lang="en-GB" dirty="0" err="1">
                <a:solidFill>
                  <a:schemeClr val="bg1"/>
                </a:solidFill>
              </a:rPr>
              <a:t>group;quadblogging;buddies;community;add</a:t>
            </a:r>
            <a:r>
              <a:rPr lang="en-GB" dirty="0">
                <a:solidFill>
                  <a:schemeClr val="bg1"/>
                </a:solidFill>
              </a:rPr>
              <a:t> </a:t>
            </a:r>
            <a:r>
              <a:rPr lang="en-GB" dirty="0" err="1">
                <a:solidFill>
                  <a:schemeClr val="bg1"/>
                </a:solidFill>
              </a:rPr>
              <a:t>comments;conversation;company;gather;connect;come</a:t>
            </a:r>
            <a:r>
              <a:rPr lang="en-GB" dirty="0">
                <a:solidFill>
                  <a:schemeClr val="bg1"/>
                </a:solidFill>
              </a:rPr>
              <a:t> together </a:t>
            </a:r>
          </a:p>
          <a:p>
            <a:endParaRPr lang="en-GB" dirty="0">
              <a:solidFill>
                <a:schemeClr val="bg1"/>
              </a:solidFill>
            </a:endParaRPr>
          </a:p>
          <a:p>
            <a:r>
              <a:rPr lang="en-GB" b="1" dirty="0">
                <a:solidFill>
                  <a:schemeClr val="bg1"/>
                </a:solidFill>
              </a:rPr>
              <a:t>Then tweet one of:</a:t>
            </a:r>
          </a:p>
          <a:p>
            <a:r>
              <a:rPr lang="en-GB" dirty="0">
                <a:solidFill>
                  <a:schemeClr val="bg1"/>
                </a:solidFill>
              </a:rPr>
              <a:t>Will you share your blog URL so that people can read and comment?</a:t>
            </a:r>
          </a:p>
          <a:p>
            <a:r>
              <a:rPr lang="en-GB" dirty="0">
                <a:solidFill>
                  <a:schemeClr val="bg1"/>
                </a:solidFill>
              </a:rPr>
              <a:t>Would anyone like to blog as a group? RT or reply to us!</a:t>
            </a:r>
          </a:p>
          <a:p>
            <a:r>
              <a:rPr lang="en-GB" dirty="0">
                <a:solidFill>
                  <a:schemeClr val="bg1"/>
                </a:solidFill>
              </a:rPr>
              <a:t>Why not post to the discussion forum and see if anyone wants to blog with you? </a:t>
            </a:r>
          </a:p>
        </p:txBody>
      </p:sp>
    </p:spTree>
    <p:extLst>
      <p:ext uri="{BB962C8B-B14F-4D97-AF65-F5344CB8AC3E}">
        <p14:creationId xmlns:p14="http://schemas.microsoft.com/office/powerpoint/2010/main" val="58269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319" b="2400"/>
          <a:stretch/>
        </p:blipFill>
        <p:spPr bwMode="auto">
          <a:xfrm>
            <a:off x="1" y="6101"/>
            <a:ext cx="9174080" cy="685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0" y="0"/>
            <a:ext cx="9174080" cy="6864102"/>
            <a:chOff x="0" y="0"/>
            <a:chExt cx="9174080" cy="6864102"/>
          </a:xfrm>
        </p:grpSpPr>
        <p:sp>
          <p:nvSpPr>
            <p:cNvPr id="2" name="Rectangle 1"/>
            <p:cNvSpPr/>
            <p:nvPr/>
          </p:nvSpPr>
          <p:spPr>
            <a:xfrm>
              <a:off x="0" y="0"/>
              <a:ext cx="1619672"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460431" y="6101"/>
              <a:ext cx="713649"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5400000">
              <a:off x="4333662" y="-2713992"/>
              <a:ext cx="1412776" cy="684075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rot="5400000">
              <a:off x="2421655" y="826071"/>
              <a:ext cx="5235302" cy="6840759"/>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2543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016399" y="1635529"/>
            <a:ext cx="2520280" cy="2326384"/>
            <a:chOff x="5688657" y="1268760"/>
            <a:chExt cx="2943225" cy="2671440"/>
          </a:xfrm>
        </p:grpSpPr>
        <p:pic>
          <p:nvPicPr>
            <p:cNvPr id="12292" name="Picture 4" descr="https://40.media.tumblr.com/09822e58c07b08fba2a780625f5c3339/tumblr_nfvc8betkr1u355ido1_540.png"/>
            <p:cNvPicPr>
              <a:picLocks noChangeAspect="1" noChangeArrowheads="1"/>
            </p:cNvPicPr>
            <p:nvPr/>
          </p:nvPicPr>
          <p:blipFill rotWithShape="1">
            <a:blip r:embed="rId2">
              <a:extLst>
                <a:ext uri="{28A0092B-C50C-407E-A947-70E740481C1C}">
                  <a14:useLocalDpi xmlns:a14="http://schemas.microsoft.com/office/drawing/2010/main" val="0"/>
                </a:ext>
              </a:extLst>
            </a:blip>
            <a:srcRect t="79569"/>
            <a:stretch/>
          </p:blipFill>
          <p:spPr bwMode="auto">
            <a:xfrm>
              <a:off x="5688657" y="1268760"/>
              <a:ext cx="2943225" cy="1500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40.media.tumblr.com/09822e58c07b08fba2a780625f5c3339/tumblr_nfvc8betkr1u355ido1_540.png"/>
            <p:cNvPicPr>
              <a:picLocks noChangeAspect="1" noChangeArrowheads="1"/>
            </p:cNvPicPr>
            <p:nvPr/>
          </p:nvPicPr>
          <p:blipFill rotWithShape="1">
            <a:blip r:embed="rId2">
              <a:extLst>
                <a:ext uri="{28A0092B-C50C-407E-A947-70E740481C1C}">
                  <a14:useLocalDpi xmlns:a14="http://schemas.microsoft.com/office/drawing/2010/main" val="0"/>
                </a:ext>
              </a:extLst>
            </a:blip>
            <a:srcRect t="63934" b="20120"/>
            <a:stretch/>
          </p:blipFill>
          <p:spPr bwMode="auto">
            <a:xfrm>
              <a:off x="5688657" y="2769197"/>
              <a:ext cx="2943225" cy="11710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79512" y="1635530"/>
            <a:ext cx="2664296" cy="2326383"/>
            <a:chOff x="395536" y="1635530"/>
            <a:chExt cx="2664296" cy="2326383"/>
          </a:xfrm>
        </p:grpSpPr>
        <p:pic>
          <p:nvPicPr>
            <p:cNvPr id="10" name="Picture 2" descr="https://40.media.tumblr.com/70512a6efb48d657ba8d380c2958d324/tumblr_nfn772p8qf1u355ido2_1280.png"/>
            <p:cNvPicPr>
              <a:picLocks noChangeAspect="1" noChangeArrowheads="1"/>
            </p:cNvPicPr>
            <p:nvPr/>
          </p:nvPicPr>
          <p:blipFill rotWithShape="1">
            <a:blip r:embed="rId3">
              <a:extLst>
                <a:ext uri="{28A0092B-C50C-407E-A947-70E740481C1C}">
                  <a14:useLocalDpi xmlns:a14="http://schemas.microsoft.com/office/drawing/2010/main" val="0"/>
                </a:ext>
              </a:extLst>
            </a:blip>
            <a:srcRect t="55591" b="19442"/>
            <a:stretch/>
          </p:blipFill>
          <p:spPr bwMode="auto">
            <a:xfrm>
              <a:off x="395536" y="1635530"/>
              <a:ext cx="2664296" cy="1180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40.media.tumblr.com/70512a6efb48d657ba8d380c2958d324/tumblr_nfn772p8qf1u355ido2_1280.png"/>
            <p:cNvPicPr>
              <a:picLocks noChangeAspect="1" noChangeArrowheads="1"/>
            </p:cNvPicPr>
            <p:nvPr/>
          </p:nvPicPr>
          <p:blipFill rotWithShape="1">
            <a:blip r:embed="rId3">
              <a:extLst>
                <a:ext uri="{28A0092B-C50C-407E-A947-70E740481C1C}">
                  <a14:useLocalDpi xmlns:a14="http://schemas.microsoft.com/office/drawing/2010/main" val="0"/>
                </a:ext>
              </a:extLst>
            </a:blip>
            <a:srcRect t="32236" b="43603"/>
            <a:stretch/>
          </p:blipFill>
          <p:spPr bwMode="auto">
            <a:xfrm>
              <a:off x="395536" y="2819297"/>
              <a:ext cx="2664296" cy="1142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5724129" y="1635530"/>
            <a:ext cx="2649798" cy="2326383"/>
            <a:chOff x="323528" y="1111654"/>
            <a:chExt cx="4286250" cy="3763102"/>
          </a:xfrm>
        </p:grpSpPr>
        <p:pic>
          <p:nvPicPr>
            <p:cNvPr id="12" name="Picture 2" descr="https://40.media.tumblr.com/84e6b6947e80b401e3c36489c425f9cd/tumblr_nfe6hnVmk01u355ido4_500.png"/>
            <p:cNvPicPr>
              <a:picLocks noChangeAspect="1" noChangeArrowheads="1"/>
            </p:cNvPicPr>
            <p:nvPr/>
          </p:nvPicPr>
          <p:blipFill rotWithShape="1">
            <a:blip r:embed="rId4">
              <a:extLst>
                <a:ext uri="{28A0092B-C50C-407E-A947-70E740481C1C}">
                  <a14:useLocalDpi xmlns:a14="http://schemas.microsoft.com/office/drawing/2010/main" val="0"/>
                </a:ext>
              </a:extLst>
            </a:blip>
            <a:srcRect t="48256"/>
            <a:stretch/>
          </p:blipFill>
          <p:spPr bwMode="auto">
            <a:xfrm>
              <a:off x="323528" y="1111654"/>
              <a:ext cx="4286250" cy="2070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40.media.tumblr.com/84e6b6947e80b401e3c36489c425f9cd/tumblr_nfe6hnVmk01u355ido4_500.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1" b="55785"/>
            <a:stretch/>
          </p:blipFill>
          <p:spPr bwMode="auto">
            <a:xfrm>
              <a:off x="323528" y="3150426"/>
              <a:ext cx="4286250" cy="17243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26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96752"/>
            <a:ext cx="3273801" cy="4463244"/>
          </a:xfrm>
          <a:prstGeom prst="rect">
            <a:avLst/>
          </a:prstGeom>
        </p:spPr>
      </p:pic>
    </p:spTree>
    <p:extLst>
      <p:ext uri="{BB962C8B-B14F-4D97-AF65-F5344CB8AC3E}">
        <p14:creationId xmlns:p14="http://schemas.microsoft.com/office/powerpoint/2010/main" val="205496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s://40.media.tumblr.com/26a2a63b6782397ed9a8a95971bc4842/tumblr_nfe6gvGblD1u355ido4_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70" y="1694586"/>
            <a:ext cx="3939498" cy="2145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41.media.tumblr.com/34cb29892d0551ec2bd8b2f44619515a/tumblr_nf1d0gncKF1u355ido4_5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735779"/>
            <a:ext cx="4192091" cy="210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493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schiettifotografia.com/wp-content/uploads/2013/12/37_MG_0184-966x6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5" y="332656"/>
            <a:ext cx="920115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s://41.media.tumblr.com/0529d9eeb5c909ae71815d76a3e05bac/tumblr_nf1d0gncKF1u355ido5_500.png"/>
          <p:cNvPicPr>
            <a:picLocks noChangeAspect="1" noChangeArrowheads="1"/>
          </p:cNvPicPr>
          <p:nvPr/>
        </p:nvPicPr>
        <p:blipFill rotWithShape="1">
          <a:blip r:embed="rId3">
            <a:extLst>
              <a:ext uri="{28A0092B-C50C-407E-A947-70E740481C1C}">
                <a14:useLocalDpi xmlns:a14="http://schemas.microsoft.com/office/drawing/2010/main" val="0"/>
              </a:ext>
            </a:extLst>
          </a:blip>
          <a:srcRect t="3226" b="13881"/>
          <a:stretch/>
        </p:blipFill>
        <p:spPr bwMode="auto">
          <a:xfrm>
            <a:off x="323528" y="1914525"/>
            <a:ext cx="3565876" cy="1790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40.media.tumblr.com/a0f2f514a2297013636878714bc8d90c/tumblr_nfe9khGoGF1u355ido1_540.png"/>
          <p:cNvPicPr>
            <a:picLocks noChangeAspect="1" noChangeArrowheads="1"/>
          </p:cNvPicPr>
          <p:nvPr/>
        </p:nvPicPr>
        <p:blipFill rotWithShape="1">
          <a:blip r:embed="rId4">
            <a:extLst>
              <a:ext uri="{28A0092B-C50C-407E-A947-70E740481C1C}">
                <a14:useLocalDpi xmlns:a14="http://schemas.microsoft.com/office/drawing/2010/main" val="0"/>
              </a:ext>
            </a:extLst>
          </a:blip>
          <a:srcRect t="2040" b="45564"/>
          <a:stretch/>
        </p:blipFill>
        <p:spPr bwMode="auto">
          <a:xfrm>
            <a:off x="4139952" y="1914525"/>
            <a:ext cx="3504705" cy="1790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4016" y="1748561"/>
            <a:ext cx="8244408" cy="2308324"/>
          </a:xfrm>
          <a:prstGeom prst="rect">
            <a:avLst/>
          </a:prstGeom>
          <a:solidFill>
            <a:srgbClr val="000000"/>
          </a:solidFill>
        </p:spPr>
        <p:txBody>
          <a:bodyPr wrap="square">
            <a:spAutoFit/>
          </a:bodyPr>
          <a:lstStyle/>
          <a:p>
            <a:r>
              <a:rPr lang="en-GB" dirty="0">
                <a:solidFill>
                  <a:schemeClr val="bg1"/>
                </a:solidFill>
                <a:cs typeface="Aharoni" panose="02010803020104030203" pitchFamily="2" charset="-79"/>
              </a:rPr>
              <a:t>“While I was trying to figure out what the hell ‘post-humanism’ means, the teacher bot led me on a merry chase looking up quotes and obscure academic references, which had the interesting side effect of ‘</a:t>
            </a:r>
            <a:r>
              <a:rPr lang="en-GB" dirty="0">
                <a:solidFill>
                  <a:srgbClr val="00B0F0"/>
                </a:solidFill>
                <a:cs typeface="Aharoni" panose="02010803020104030203" pitchFamily="2" charset="-79"/>
              </a:rPr>
              <a:t>ambush teaching</a:t>
            </a:r>
            <a:r>
              <a:rPr lang="en-GB" dirty="0">
                <a:solidFill>
                  <a:schemeClr val="bg1"/>
                </a:solidFill>
                <a:cs typeface="Aharoni" panose="02010803020104030203" pitchFamily="2" charset="-79"/>
              </a:rPr>
              <a:t>’ me. I will happily admit, that I do not feel like I have been to a class. I do not feel like I have been taught, either. I do, however, think I have learned something. I’ve certainly been prompted to think. Isn’t this what every good teacher/trainer strives for?”</a:t>
            </a:r>
          </a:p>
          <a:p>
            <a:r>
              <a:rPr lang="en-GB" dirty="0">
                <a:solidFill>
                  <a:schemeClr val="bg1"/>
                </a:solidFill>
                <a:cs typeface="Aharoni" panose="02010803020104030203" pitchFamily="2" charset="-79"/>
              </a:rPr>
              <a:t>Giddens (2013)</a:t>
            </a:r>
          </a:p>
          <a:p>
            <a:endParaRPr lang="en-GB" dirty="0">
              <a:solidFill>
                <a:schemeClr val="bg1"/>
              </a:solidFill>
              <a:cs typeface="Aharoni" panose="02010803020104030203" pitchFamily="2" charset="-79"/>
            </a:endParaRPr>
          </a:p>
        </p:txBody>
      </p:sp>
    </p:spTree>
    <p:extLst>
      <p:ext uri="{BB962C8B-B14F-4D97-AF65-F5344CB8AC3E}">
        <p14:creationId xmlns:p14="http://schemas.microsoft.com/office/powerpoint/2010/main" val="395327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hiettifotografia.com/wp-content/uploads/2016/06/OA6A1694-966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5661" r="5348"/>
          <a:stretch/>
        </p:blipFill>
        <p:spPr bwMode="auto">
          <a:xfrm>
            <a:off x="-24730" y="0"/>
            <a:ext cx="9168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24730" y="1484784"/>
            <a:ext cx="9155614" cy="720080"/>
          </a:xfrm>
          <a:prstGeom prst="rect">
            <a:avLst/>
          </a:prstGeom>
          <a:solidFill>
            <a:srgbClr val="000000">
              <a:alpha val="30196"/>
            </a:srgbClr>
          </a:solidFill>
        </p:spPr>
        <p:txBody>
          <a:bodyPr>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bg1"/>
                </a:solidFill>
              </a:rPr>
              <a:t>The automation of professional work</a:t>
            </a:r>
          </a:p>
        </p:txBody>
      </p:sp>
    </p:spTree>
    <p:extLst>
      <p:ext uri="{BB962C8B-B14F-4D97-AF65-F5344CB8AC3E}">
        <p14:creationId xmlns:p14="http://schemas.microsoft.com/office/powerpoint/2010/main" val="3272419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916832"/>
            <a:ext cx="3107598" cy="2874020"/>
          </a:xfrm>
          <a:prstGeom prst="rect">
            <a:avLst/>
          </a:prstGeom>
        </p:spPr>
      </p:pic>
    </p:spTree>
    <p:extLst>
      <p:ext uri="{BB962C8B-B14F-4D97-AF65-F5344CB8AC3E}">
        <p14:creationId xmlns:p14="http://schemas.microsoft.com/office/powerpoint/2010/main" val="21961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hiettifotografia.com/wp-content/uploads/2015/08/MG_8249-X-over-water-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5771" r="532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713891"/>
            <a:ext cx="8229600" cy="554869"/>
          </a:xfrm>
        </p:spPr>
        <p:txBody>
          <a:bodyPr>
            <a:noAutofit/>
          </a:bodyPr>
          <a:lstStyle/>
          <a:p>
            <a:r>
              <a:rPr lang="en-GB" sz="4000" dirty="0">
                <a:solidFill>
                  <a:schemeClr val="bg1"/>
                </a:solidFill>
              </a:rPr>
              <a:t>Concluding</a:t>
            </a:r>
          </a:p>
        </p:txBody>
      </p:sp>
    </p:spTree>
    <p:extLst>
      <p:ext uri="{BB962C8B-B14F-4D97-AF65-F5344CB8AC3E}">
        <p14:creationId xmlns:p14="http://schemas.microsoft.com/office/powerpoint/2010/main" val="2782307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hiettifotografia.com/wp-content/uploads/2015/08/MG_8122-Iemanja-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6602" r="4571"/>
          <a:stretch/>
        </p:blipFill>
        <p:spPr bwMode="auto">
          <a:xfrm>
            <a:off x="0" y="0"/>
            <a:ext cx="9210675" cy="69020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39" y="4611322"/>
            <a:ext cx="9215214" cy="461665"/>
          </a:xfrm>
          <a:prstGeom prst="rect">
            <a:avLst/>
          </a:prstGeom>
          <a:solidFill>
            <a:srgbClr val="000000">
              <a:alpha val="50196"/>
            </a:srgbClr>
          </a:solidFill>
        </p:spPr>
        <p:txBody>
          <a:bodyPr wrap="square">
            <a:spAutoFit/>
          </a:bodyPr>
          <a:lstStyle/>
          <a:p>
            <a:r>
              <a:rPr lang="en-GB" sz="2400" dirty="0">
                <a:solidFill>
                  <a:schemeClr val="bg1"/>
                </a:solidFill>
              </a:rPr>
              <a:t>a post-anthropocentric move toward productive play with entanglement</a:t>
            </a:r>
            <a:endParaRPr lang="en-GB" sz="2400" dirty="0">
              <a:solidFill>
                <a:schemeClr val="bg1"/>
              </a:solidFill>
              <a:cs typeface="Aharoni" panose="02010803020104030203" pitchFamily="2" charset="-79"/>
            </a:endParaRPr>
          </a:p>
        </p:txBody>
      </p:sp>
      <p:sp>
        <p:nvSpPr>
          <p:cNvPr id="4" name="Title 1"/>
          <p:cNvSpPr txBox="1">
            <a:spLocks/>
          </p:cNvSpPr>
          <p:nvPr/>
        </p:nvSpPr>
        <p:spPr>
          <a:xfrm>
            <a:off x="-4538" y="3906921"/>
            <a:ext cx="9215213" cy="504056"/>
          </a:xfrm>
          <a:prstGeom prst="rect">
            <a:avLst/>
          </a:prstGeom>
          <a:solidFill>
            <a:srgbClr val="000000">
              <a:alpha val="50196"/>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dirty="0">
                <a:solidFill>
                  <a:schemeClr val="bg1"/>
                </a:solidFill>
                <a:cs typeface="Aharoni" panose="02010803020104030203" pitchFamily="2" charset="-79"/>
              </a:rPr>
              <a:t>against instrumentalism, essentialism, </a:t>
            </a:r>
            <a:r>
              <a:rPr lang="en-GB" sz="2400" dirty="0" err="1">
                <a:solidFill>
                  <a:schemeClr val="bg1"/>
                </a:solidFill>
                <a:cs typeface="Aharoni" panose="02010803020104030203" pitchFamily="2" charset="-79"/>
              </a:rPr>
              <a:t>supercessionism</a:t>
            </a:r>
            <a:r>
              <a:rPr lang="en-GB" sz="2400" dirty="0">
                <a:solidFill>
                  <a:schemeClr val="bg1"/>
                </a:solidFill>
                <a:cs typeface="Aharoni" panose="02010803020104030203" pitchFamily="2" charset="-79"/>
              </a:rPr>
              <a:t>, solutionism</a:t>
            </a:r>
          </a:p>
        </p:txBody>
      </p:sp>
      <p:sp>
        <p:nvSpPr>
          <p:cNvPr id="5" name="Rectangle 4"/>
          <p:cNvSpPr/>
          <p:nvPr/>
        </p:nvSpPr>
        <p:spPr>
          <a:xfrm>
            <a:off x="-2604" y="5273332"/>
            <a:ext cx="9215214" cy="461665"/>
          </a:xfrm>
          <a:prstGeom prst="rect">
            <a:avLst/>
          </a:prstGeom>
          <a:solidFill>
            <a:srgbClr val="000000">
              <a:alpha val="50196"/>
            </a:srgbClr>
          </a:solidFill>
        </p:spPr>
        <p:txBody>
          <a:bodyPr wrap="square">
            <a:spAutoFit/>
          </a:bodyPr>
          <a:lstStyle/>
          <a:p>
            <a:r>
              <a:rPr lang="en-GB" sz="2400" dirty="0">
                <a:solidFill>
                  <a:schemeClr val="bg1"/>
                </a:solidFill>
              </a:rPr>
              <a:t>an argument for micro-interventions driven by teachers</a:t>
            </a:r>
          </a:p>
        </p:txBody>
      </p:sp>
      <p:sp>
        <p:nvSpPr>
          <p:cNvPr id="7" name="Title 1"/>
          <p:cNvSpPr txBox="1">
            <a:spLocks/>
          </p:cNvSpPr>
          <p:nvPr/>
        </p:nvSpPr>
        <p:spPr>
          <a:xfrm>
            <a:off x="4540" y="5949280"/>
            <a:ext cx="9215213" cy="504056"/>
          </a:xfrm>
          <a:prstGeom prst="rect">
            <a:avLst/>
          </a:prstGeom>
          <a:solidFill>
            <a:srgbClr val="000000">
              <a:alpha val="50196"/>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dirty="0">
                <a:solidFill>
                  <a:schemeClr val="bg1"/>
                </a:solidFill>
                <a:cs typeface="Aharoni" panose="02010803020104030203" pitchFamily="2" charset="-79"/>
              </a:rPr>
              <a:t>about excess not deficit; randomness not routinisation</a:t>
            </a:r>
          </a:p>
        </p:txBody>
      </p:sp>
      <p:sp>
        <p:nvSpPr>
          <p:cNvPr id="8" name="Title 1"/>
          <p:cNvSpPr txBox="1">
            <a:spLocks/>
          </p:cNvSpPr>
          <p:nvPr/>
        </p:nvSpPr>
        <p:spPr>
          <a:xfrm>
            <a:off x="-4539" y="620688"/>
            <a:ext cx="9215213" cy="504056"/>
          </a:xfrm>
          <a:prstGeom prst="rect">
            <a:avLst/>
          </a:prstGeom>
          <a:solidFill>
            <a:srgbClr val="000000">
              <a:alpha val="50196"/>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dirty="0">
                <a:solidFill>
                  <a:schemeClr val="bg1"/>
                </a:solidFill>
                <a:cs typeface="Aharoni" panose="02010803020104030203" pitchFamily="2" charset="-79"/>
              </a:rPr>
              <a:t>Teacherbot: intervening in teacher automation</a:t>
            </a:r>
          </a:p>
        </p:txBody>
      </p:sp>
    </p:spTree>
    <p:extLst>
      <p:ext uri="{BB962C8B-B14F-4D97-AF65-F5344CB8AC3E}">
        <p14:creationId xmlns:p14="http://schemas.microsoft.com/office/powerpoint/2010/main" val="39865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schiettifotografia.com/wp-content/uploads/2016/06/OA6A0361-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3820" r="7991"/>
          <a:stretch/>
        </p:blipFill>
        <p:spPr bwMode="auto">
          <a:xfrm>
            <a:off x="-493" y="-3309"/>
            <a:ext cx="9144493" cy="6902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 y="2376290"/>
            <a:ext cx="9144824" cy="923330"/>
          </a:xfrm>
          <a:prstGeom prst="rect">
            <a:avLst/>
          </a:prstGeom>
          <a:solidFill>
            <a:srgbClr val="000000"/>
          </a:solidFill>
        </p:spPr>
        <p:txBody>
          <a:bodyPr wrap="square" rtlCol="0">
            <a:spAutoFit/>
          </a:bodyPr>
          <a:lstStyle/>
          <a:p>
            <a:r>
              <a:rPr lang="en-GB" dirty="0">
                <a:solidFill>
                  <a:schemeClr val="bg1"/>
                </a:solidFill>
                <a:cs typeface="Aharoni" panose="02010803020104030203" pitchFamily="2" charset="-79"/>
              </a:rPr>
              <a:t>in print: </a:t>
            </a:r>
            <a:br>
              <a:rPr lang="en-GB" dirty="0">
                <a:solidFill>
                  <a:schemeClr val="bg1"/>
                </a:solidFill>
                <a:cs typeface="Aharoni" panose="02010803020104030203" pitchFamily="2" charset="-79"/>
              </a:rPr>
            </a:br>
            <a:r>
              <a:rPr lang="en-GB" dirty="0">
                <a:solidFill>
                  <a:schemeClr val="bg1"/>
                </a:solidFill>
                <a:cs typeface="Aharoni" panose="02010803020104030203" pitchFamily="2" charset="-79"/>
              </a:rPr>
              <a:t>Bayne, S (2015) Teacherbot: interventions in automated teaching, </a:t>
            </a:r>
            <a:r>
              <a:rPr lang="en-GB" i="1" dirty="0">
                <a:solidFill>
                  <a:schemeClr val="bg1"/>
                </a:solidFill>
                <a:cs typeface="Aharoni" panose="02010803020104030203" pitchFamily="2" charset="-79"/>
              </a:rPr>
              <a:t>Teaching in Higher Education</a:t>
            </a:r>
            <a:r>
              <a:rPr lang="en-GB" dirty="0">
                <a:solidFill>
                  <a:schemeClr val="bg1"/>
                </a:solidFill>
                <a:cs typeface="Aharoni" panose="02010803020104030203" pitchFamily="2" charset="-79"/>
              </a:rPr>
              <a:t>, 20:4, 455-467</a:t>
            </a:r>
          </a:p>
        </p:txBody>
      </p:sp>
      <p:sp>
        <p:nvSpPr>
          <p:cNvPr id="5" name="TextBox 4"/>
          <p:cNvSpPr txBox="1"/>
          <p:nvPr/>
        </p:nvSpPr>
        <p:spPr>
          <a:xfrm>
            <a:off x="-3003" y="3401626"/>
            <a:ext cx="9147333" cy="646331"/>
          </a:xfrm>
          <a:prstGeom prst="rect">
            <a:avLst/>
          </a:prstGeom>
          <a:solidFill>
            <a:srgbClr val="000000"/>
          </a:solidFill>
        </p:spPr>
        <p:txBody>
          <a:bodyPr wrap="square" rtlCol="0">
            <a:spAutoFit/>
          </a:bodyPr>
          <a:lstStyle/>
          <a:p>
            <a:r>
              <a:rPr lang="en-GB" dirty="0">
                <a:solidFill>
                  <a:schemeClr val="bg1"/>
                </a:solidFill>
                <a:cs typeface="Aharoni" panose="02010803020104030203" pitchFamily="2" charset="-79"/>
              </a:rPr>
              <a:t>on </a:t>
            </a:r>
            <a:r>
              <a:rPr lang="en-GB" dirty="0" err="1">
                <a:solidFill>
                  <a:schemeClr val="bg1"/>
                </a:solidFill>
                <a:cs typeface="Aharoni" panose="02010803020104030203" pitchFamily="2" charset="-79"/>
              </a:rPr>
              <a:t>github</a:t>
            </a:r>
            <a:r>
              <a:rPr lang="en-GB" dirty="0">
                <a:solidFill>
                  <a:schemeClr val="bg1"/>
                </a:solidFill>
                <a:cs typeface="Aharoni" panose="02010803020104030203" pitchFamily="2" charset="-79"/>
              </a:rPr>
              <a:t>: </a:t>
            </a:r>
            <a:br>
              <a:rPr lang="en-GB" dirty="0">
                <a:solidFill>
                  <a:schemeClr val="bg1"/>
                </a:solidFill>
                <a:cs typeface="Aharoni" panose="02010803020104030203" pitchFamily="2" charset="-79"/>
              </a:rPr>
            </a:br>
            <a:r>
              <a:rPr lang="en-GB" dirty="0">
                <a:solidFill>
                  <a:schemeClr val="bg1"/>
                </a:solidFill>
                <a:cs typeface="Aharoni" panose="02010803020104030203" pitchFamily="2" charset="-79"/>
              </a:rPr>
              <a:t>https://github.com/Mehrpouya/Coding-the-MOOC </a:t>
            </a:r>
          </a:p>
        </p:txBody>
      </p:sp>
      <p:sp>
        <p:nvSpPr>
          <p:cNvPr id="7" name="TextBox 6"/>
          <p:cNvSpPr txBox="1"/>
          <p:nvPr/>
        </p:nvSpPr>
        <p:spPr>
          <a:xfrm>
            <a:off x="-1981" y="4150821"/>
            <a:ext cx="9145981" cy="646331"/>
          </a:xfrm>
          <a:prstGeom prst="rect">
            <a:avLst/>
          </a:prstGeom>
          <a:solidFill>
            <a:srgbClr val="000000"/>
          </a:solidFill>
        </p:spPr>
        <p:txBody>
          <a:bodyPr wrap="square" rtlCol="0">
            <a:spAutoFit/>
          </a:bodyPr>
          <a:lstStyle/>
          <a:p>
            <a:r>
              <a:rPr lang="en-GB" dirty="0">
                <a:solidFill>
                  <a:schemeClr val="bg1"/>
                </a:solidFill>
                <a:cs typeface="Aharoni" panose="02010803020104030203" pitchFamily="2" charset="-79"/>
              </a:rPr>
              <a:t>in summary: </a:t>
            </a:r>
            <a:br>
              <a:rPr lang="en-GB" dirty="0">
                <a:solidFill>
                  <a:schemeClr val="bg1"/>
                </a:solidFill>
                <a:cs typeface="Aharoni" panose="02010803020104030203" pitchFamily="2" charset="-79"/>
              </a:rPr>
            </a:br>
            <a:r>
              <a:rPr lang="en-GB" dirty="0">
                <a:solidFill>
                  <a:schemeClr val="bg1"/>
                </a:solidFill>
                <a:cs typeface="Aharoni" panose="02010803020104030203" pitchFamily="2" charset="-79"/>
              </a:rPr>
              <a:t>https://codeactsineducation.wordpress.com/codinglearning-e-book/</a:t>
            </a:r>
          </a:p>
        </p:txBody>
      </p:sp>
      <p:sp>
        <p:nvSpPr>
          <p:cNvPr id="10" name="TextBox 9"/>
          <p:cNvSpPr txBox="1"/>
          <p:nvPr/>
        </p:nvSpPr>
        <p:spPr>
          <a:xfrm>
            <a:off x="-3002" y="705470"/>
            <a:ext cx="9144824" cy="923330"/>
          </a:xfrm>
          <a:prstGeom prst="rect">
            <a:avLst/>
          </a:prstGeom>
          <a:solidFill>
            <a:srgbClr val="000000"/>
          </a:solidFill>
        </p:spPr>
        <p:txBody>
          <a:bodyPr wrap="square" rtlCol="0">
            <a:spAutoFit/>
          </a:bodyPr>
          <a:lstStyle/>
          <a:p>
            <a:r>
              <a:rPr lang="en-GB" dirty="0">
                <a:solidFill>
                  <a:schemeClr val="bg1"/>
                </a:solidFill>
                <a:cs typeface="Aharoni" panose="02010803020104030203" pitchFamily="2" charset="-79"/>
              </a:rPr>
              <a:t>@</a:t>
            </a:r>
            <a:r>
              <a:rPr lang="en-GB" dirty="0" err="1">
                <a:solidFill>
                  <a:schemeClr val="bg1"/>
                </a:solidFill>
                <a:cs typeface="Aharoni" panose="02010803020104030203" pitchFamily="2" charset="-79"/>
              </a:rPr>
              <a:t>sbayne</a:t>
            </a:r>
            <a:endParaRPr lang="en-GB" dirty="0">
              <a:solidFill>
                <a:schemeClr val="bg1"/>
              </a:solidFill>
              <a:cs typeface="Aharoni" panose="02010803020104030203" pitchFamily="2" charset="-79"/>
            </a:endParaRPr>
          </a:p>
          <a:p>
            <a:r>
              <a:rPr lang="en-GB" dirty="0">
                <a:solidFill>
                  <a:schemeClr val="bg1"/>
                </a:solidFill>
                <a:cs typeface="Aharoni" panose="02010803020104030203" pitchFamily="2" charset="-79"/>
              </a:rPr>
              <a:t>sian.bayne@ed.ac.uk</a:t>
            </a:r>
          </a:p>
          <a:p>
            <a:r>
              <a:rPr lang="en-GB" dirty="0">
                <a:solidFill>
                  <a:schemeClr val="bg1"/>
                </a:solidFill>
                <a:cs typeface="Aharoni" panose="02010803020104030203" pitchFamily="2" charset="-79"/>
              </a:rPr>
              <a:t>http://www.de.ed.ac.uk/</a:t>
            </a:r>
          </a:p>
        </p:txBody>
      </p:sp>
      <p:sp>
        <p:nvSpPr>
          <p:cNvPr id="11" name="TextBox 10"/>
          <p:cNvSpPr txBox="1"/>
          <p:nvPr/>
        </p:nvSpPr>
        <p:spPr>
          <a:xfrm>
            <a:off x="-2492" y="5397412"/>
            <a:ext cx="9145981" cy="369332"/>
          </a:xfrm>
          <a:prstGeom prst="rect">
            <a:avLst/>
          </a:prstGeom>
          <a:solidFill>
            <a:srgbClr val="000000"/>
          </a:solidFill>
        </p:spPr>
        <p:txBody>
          <a:bodyPr wrap="square" rtlCol="0">
            <a:spAutoFit/>
          </a:bodyPr>
          <a:lstStyle/>
          <a:p>
            <a:r>
              <a:rPr lang="en-GB" dirty="0">
                <a:solidFill>
                  <a:schemeClr val="bg1"/>
                </a:solidFill>
                <a:cs typeface="Aharoni" panose="02010803020104030203" pitchFamily="2" charset="-79"/>
              </a:rPr>
              <a:t>Images by permission of </a:t>
            </a:r>
            <a:r>
              <a:rPr lang="en-GB" dirty="0" err="1">
                <a:solidFill>
                  <a:schemeClr val="bg1"/>
                </a:solidFill>
                <a:cs typeface="Aharoni" panose="02010803020104030203" pitchFamily="2" charset="-79"/>
              </a:rPr>
              <a:t>Vitor</a:t>
            </a:r>
            <a:r>
              <a:rPr lang="en-GB" dirty="0">
                <a:solidFill>
                  <a:schemeClr val="bg1"/>
                </a:solidFill>
                <a:cs typeface="Aharoni" panose="02010803020104030203" pitchFamily="2" charset="-79"/>
              </a:rPr>
              <a:t> </a:t>
            </a:r>
            <a:r>
              <a:rPr lang="en-GB" dirty="0" err="1">
                <a:solidFill>
                  <a:schemeClr val="bg1"/>
                </a:solidFill>
                <a:cs typeface="Aharoni" panose="02010803020104030203" pitchFamily="2" charset="-79"/>
              </a:rPr>
              <a:t>Schietti</a:t>
            </a:r>
            <a:r>
              <a:rPr lang="en-GB" dirty="0">
                <a:solidFill>
                  <a:schemeClr val="bg1"/>
                </a:solidFill>
                <a:cs typeface="Aharoni" panose="02010803020104030203" pitchFamily="2" charset="-79"/>
              </a:rPr>
              <a:t>: www.schiettifotografia.com</a:t>
            </a:r>
          </a:p>
        </p:txBody>
      </p:sp>
      <p:sp>
        <p:nvSpPr>
          <p:cNvPr id="12" name="TextBox 11"/>
          <p:cNvSpPr txBox="1"/>
          <p:nvPr/>
        </p:nvSpPr>
        <p:spPr>
          <a:xfrm>
            <a:off x="-3002" y="5867980"/>
            <a:ext cx="9145981" cy="369332"/>
          </a:xfrm>
          <a:prstGeom prst="rect">
            <a:avLst/>
          </a:prstGeom>
          <a:solidFill>
            <a:srgbClr val="000000"/>
          </a:solidFill>
        </p:spPr>
        <p:txBody>
          <a:bodyPr wrap="square" rtlCol="0">
            <a:spAutoFit/>
          </a:bodyPr>
          <a:lstStyle/>
          <a:p>
            <a:r>
              <a:rPr lang="en-GB" dirty="0">
                <a:solidFill>
                  <a:schemeClr val="bg1"/>
                </a:solidFill>
                <a:cs typeface="Aharoni" panose="02010803020104030203" pitchFamily="2" charset="-79"/>
              </a:rPr>
              <a:t>References: http://tinyurl.com/z9v3hpk</a:t>
            </a:r>
          </a:p>
        </p:txBody>
      </p:sp>
    </p:spTree>
    <p:extLst>
      <p:ext uri="{BB962C8B-B14F-4D97-AF65-F5344CB8AC3E}">
        <p14:creationId xmlns:p14="http://schemas.microsoft.com/office/powerpoint/2010/main" val="4239050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01" y="479624"/>
            <a:ext cx="8679879" cy="5757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6237312"/>
            <a:ext cx="1800200" cy="369332"/>
          </a:xfrm>
          <a:prstGeom prst="rect">
            <a:avLst/>
          </a:prstGeom>
          <a:noFill/>
        </p:spPr>
        <p:txBody>
          <a:bodyPr wrap="square" rtlCol="0">
            <a:spAutoFit/>
          </a:bodyPr>
          <a:lstStyle/>
          <a:p>
            <a:r>
              <a:rPr lang="en-GB" dirty="0"/>
              <a:t>Brian Bilston</a:t>
            </a:r>
          </a:p>
        </p:txBody>
      </p:sp>
    </p:spTree>
    <p:extLst>
      <p:ext uri="{BB962C8B-B14F-4D97-AF65-F5344CB8AC3E}">
        <p14:creationId xmlns:p14="http://schemas.microsoft.com/office/powerpoint/2010/main" val="66537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11450"/>
          <a:stretch/>
        </p:blipFill>
        <p:spPr bwMode="auto">
          <a:xfrm>
            <a:off x="4817616" y="-11410"/>
            <a:ext cx="4313268" cy="693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0" y="-11410"/>
            <a:ext cx="3228271" cy="449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9562"/>
          <a:stretch/>
        </p:blipFill>
        <p:spPr bwMode="auto">
          <a:xfrm>
            <a:off x="3193394" y="-11410"/>
            <a:ext cx="3322821" cy="423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708920"/>
            <a:ext cx="3024796" cy="421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25030"/>
          <a:stretch/>
        </p:blipFill>
        <p:spPr bwMode="auto">
          <a:xfrm>
            <a:off x="0" y="3822494"/>
            <a:ext cx="2915816" cy="310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750" r="28542" b="13519"/>
          <a:stretch/>
        </p:blipFill>
        <p:spPr bwMode="auto">
          <a:xfrm>
            <a:off x="6540258" y="4005064"/>
            <a:ext cx="2603742" cy="296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66156" y="1268760"/>
            <a:ext cx="6870529" cy="4708981"/>
          </a:xfrm>
          <a:prstGeom prst="rect">
            <a:avLst/>
          </a:prstGeom>
          <a:solidFill>
            <a:srgbClr val="000000">
              <a:alpha val="80000"/>
            </a:srgbClr>
          </a:solidFill>
        </p:spPr>
        <p:txBody>
          <a:bodyPr wrap="square" rtlCol="0">
            <a:spAutoFit/>
          </a:bodyPr>
          <a:lstStyle/>
          <a:p>
            <a:r>
              <a:rPr lang="en-GB" sz="2800" dirty="0">
                <a:solidFill>
                  <a:schemeClr val="bg1"/>
                </a:solidFill>
              </a:rPr>
              <a:t>“The scope of technology change is increasing. The big data revolution and improvements in machine learning algorithms means that more occupations can be replaced by technology, including tasks once thought quintessentially human such as navigating a car or deciphering handwriting. Frey and Osborne's original (2013) study on employment suggested 47% of US jobs were at risk of computerisation.”</a:t>
            </a:r>
          </a:p>
          <a:p>
            <a:r>
              <a:rPr lang="en-GB" sz="2000" dirty="0">
                <a:solidFill>
                  <a:schemeClr val="bg1"/>
                </a:solidFill>
              </a:rPr>
              <a:t>Citigroup and University of Oxford (2016)</a:t>
            </a:r>
          </a:p>
        </p:txBody>
      </p:sp>
    </p:spTree>
    <p:extLst>
      <p:ext uri="{BB962C8B-B14F-4D97-AF65-F5344CB8AC3E}">
        <p14:creationId xmlns:p14="http://schemas.microsoft.com/office/powerpoint/2010/main" val="12035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schiettifotografia.com/wp-content/uploads/2013/12/23_MG_9914-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4519" r="7296"/>
          <a:stretch/>
        </p:blipFill>
        <p:spPr bwMode="auto">
          <a:xfrm>
            <a:off x="0" y="-3086"/>
            <a:ext cx="9144000" cy="690203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06478" y="1115364"/>
            <a:ext cx="5001217" cy="4837520"/>
            <a:chOff x="529456" y="1591318"/>
            <a:chExt cx="5001217" cy="4837520"/>
          </a:xfrm>
        </p:grpSpPr>
        <p:grpSp>
          <p:nvGrpSpPr>
            <p:cNvPr id="6" name="Group 5"/>
            <p:cNvGrpSpPr/>
            <p:nvPr/>
          </p:nvGrpSpPr>
          <p:grpSpPr>
            <a:xfrm>
              <a:off x="539552" y="1591318"/>
              <a:ext cx="4968552" cy="1751244"/>
              <a:chOff x="572217" y="4869160"/>
              <a:chExt cx="4968552" cy="1751244"/>
            </a:xfrm>
          </p:grpSpPr>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572217" y="5351649"/>
                <a:ext cx="4968552" cy="126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79829"/>
              <a:stretch/>
            </p:blipFill>
            <p:spPr bwMode="auto">
              <a:xfrm>
                <a:off x="572217" y="4869160"/>
                <a:ext cx="4968552" cy="51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56" y="3358917"/>
              <a:ext cx="5001217" cy="306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66" y="1115364"/>
            <a:ext cx="6265467" cy="486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02543" y="1115364"/>
            <a:ext cx="3409950" cy="3771130"/>
            <a:chOff x="425693" y="1115364"/>
            <a:chExt cx="3409950" cy="3771130"/>
          </a:xfrm>
        </p:grpSpPr>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693" y="1115364"/>
              <a:ext cx="340995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5693" y="4517162"/>
              <a:ext cx="3409950" cy="369332"/>
            </a:xfrm>
            <a:prstGeom prst="rect">
              <a:avLst/>
            </a:prstGeom>
            <a:solidFill>
              <a:schemeClr val="accent1">
                <a:lumMod val="75000"/>
              </a:schemeClr>
            </a:solidFill>
          </p:spPr>
          <p:txBody>
            <a:bodyPr wrap="square">
              <a:spAutoFit/>
            </a:bodyPr>
            <a:lstStyle/>
            <a:p>
              <a:r>
                <a:rPr lang="en-GB" dirty="0">
                  <a:solidFill>
                    <a:schemeClr val="bg1"/>
                  </a:solidFill>
                </a:rPr>
                <a:t>Joshua Browder</a:t>
              </a:r>
            </a:p>
          </p:txBody>
        </p:sp>
      </p:grpSp>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766" y="912761"/>
            <a:ext cx="2086481" cy="526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415804" y="915301"/>
            <a:ext cx="4392488" cy="2216287"/>
            <a:chOff x="-3113287" y="-257175"/>
            <a:chExt cx="7305676" cy="3686175"/>
          </a:xfrm>
        </p:grpSpPr>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3286" y="1219200"/>
              <a:ext cx="730567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10">
              <a:extLst>
                <a:ext uri="{28A0092B-C50C-407E-A947-70E740481C1C}">
                  <a14:useLocalDpi xmlns:a14="http://schemas.microsoft.com/office/drawing/2010/main" val="0"/>
                </a:ext>
              </a:extLst>
            </a:blip>
            <a:srcRect l="18480"/>
            <a:stretch/>
          </p:blipFill>
          <p:spPr bwMode="auto">
            <a:xfrm>
              <a:off x="-3113287" y="-257175"/>
              <a:ext cx="7283349"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4427985" y="2893000"/>
            <a:ext cx="4392487" cy="3416320"/>
          </a:xfrm>
          <a:prstGeom prst="rect">
            <a:avLst/>
          </a:prstGeom>
          <a:solidFill>
            <a:schemeClr val="bg1"/>
          </a:solidFill>
        </p:spPr>
        <p:txBody>
          <a:bodyPr wrap="square" rtlCol="0">
            <a:spAutoFit/>
          </a:bodyPr>
          <a:lstStyle/>
          <a:p>
            <a:r>
              <a:rPr lang="en-GB" dirty="0"/>
              <a:t>“I think it may well be that in the future a machine will win not so much for its written text, but by covering an important topic with five high quality articles and also 500,000 versions for different people. Imagine an article telling someone how local council cuts will affect their family, specifically, or how they personally are affected by a war happening in a different country. It’s something that could not be done by a human writer.” </a:t>
            </a:r>
          </a:p>
          <a:p>
            <a:r>
              <a:rPr lang="en-GB" i="1" dirty="0"/>
              <a:t>The Guardian,</a:t>
            </a:r>
            <a:r>
              <a:rPr lang="en-GB" dirty="0"/>
              <a:t> 3 April 2016</a:t>
            </a:r>
          </a:p>
        </p:txBody>
      </p:sp>
    </p:spTree>
    <p:extLst>
      <p:ext uri="{BB962C8B-B14F-4D97-AF65-F5344CB8AC3E}">
        <p14:creationId xmlns:p14="http://schemas.microsoft.com/office/powerpoint/2010/main" val="16284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subTnLst>
                                    <p:set>
                                      <p:cBhvr override="childStyle">
                                        <p:cTn dur="1" fill="hold" display="0" masterRel="nextClick" afterEffect="1"/>
                                        <p:tgtEl>
                                          <p:spTgt spid="205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subTnLst>
                                    <p:set>
                                      <p:cBhvr override="childStyle">
                                        <p:cTn dur="1" fill="hold" display="0" masterRel="nextClick" afterEffect="1"/>
                                        <p:tgtEl>
                                          <p:spTgt spid="205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chiettifotografia.com/wp-content/uploads/2014/02/IMG_6852-966x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8428" r="2805"/>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5205" y="1484784"/>
            <a:ext cx="9155614" cy="720080"/>
          </a:xfrm>
          <a:prstGeom prst="rect">
            <a:avLst/>
          </a:prstGeom>
          <a:solidFill>
            <a:srgbClr val="000000">
              <a:alpha val="30196"/>
            </a:srgbClr>
          </a:solidFill>
        </p:spPr>
        <p:txBody>
          <a:bodyPr>
            <a:no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GB" sz="4000" dirty="0">
                <a:solidFill>
                  <a:schemeClr val="bg1"/>
                </a:solidFill>
              </a:rPr>
              <a:t>Teacher automation</a:t>
            </a:r>
          </a:p>
        </p:txBody>
      </p:sp>
    </p:spTree>
    <p:extLst>
      <p:ext uri="{BB962C8B-B14F-4D97-AF65-F5344CB8AC3E}">
        <p14:creationId xmlns:p14="http://schemas.microsoft.com/office/powerpoint/2010/main" val="133354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chiettifotografia.com/wp-content/uploads/2014/02/IMG_6852-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8428" r="2805"/>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53827" y="908720"/>
            <a:ext cx="5089525" cy="5607566"/>
            <a:chOff x="453827" y="1196752"/>
            <a:chExt cx="5089525" cy="5607566"/>
          </a:xfrm>
        </p:grpSpPr>
        <p:sp>
          <p:nvSpPr>
            <p:cNvPr id="6" name="Rectangle 5"/>
            <p:cNvSpPr/>
            <p:nvPr/>
          </p:nvSpPr>
          <p:spPr>
            <a:xfrm>
              <a:off x="453827" y="6434986"/>
              <a:ext cx="4038221" cy="369332"/>
            </a:xfrm>
            <a:prstGeom prst="rect">
              <a:avLst/>
            </a:prstGeom>
          </p:spPr>
          <p:txBody>
            <a:bodyPr wrap="none">
              <a:spAutoFit/>
            </a:bodyPr>
            <a:lstStyle/>
            <a:p>
              <a:r>
                <a:rPr lang="en-GB" dirty="0">
                  <a:solidFill>
                    <a:schemeClr val="bg1"/>
                  </a:solidFill>
                </a:rPr>
                <a:t>Citigroup and University of Oxford (2016)</a:t>
              </a:r>
            </a:p>
          </p:txBody>
        </p:sp>
        <p:grpSp>
          <p:nvGrpSpPr>
            <p:cNvPr id="7" name="Group 6"/>
            <p:cNvGrpSpPr/>
            <p:nvPr/>
          </p:nvGrpSpPr>
          <p:grpSpPr>
            <a:xfrm>
              <a:off x="539552" y="1196752"/>
              <a:ext cx="5003800" cy="5213350"/>
              <a:chOff x="539552" y="1196752"/>
              <a:chExt cx="5003800" cy="521335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96752"/>
                <a:ext cx="5003800" cy="521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7" y="1234852"/>
                <a:ext cx="24669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4" name="Group 3"/>
          <p:cNvGrpSpPr/>
          <p:nvPr/>
        </p:nvGrpSpPr>
        <p:grpSpPr>
          <a:xfrm>
            <a:off x="526852" y="1321718"/>
            <a:ext cx="5016500" cy="4800353"/>
            <a:chOff x="526852" y="1321718"/>
            <a:chExt cx="5016500" cy="4800353"/>
          </a:xfrm>
        </p:grpSpPr>
        <p:sp>
          <p:nvSpPr>
            <p:cNvPr id="11" name="Rectangle 10"/>
            <p:cNvSpPr/>
            <p:nvPr/>
          </p:nvSpPr>
          <p:spPr>
            <a:xfrm>
              <a:off x="539552" y="1321718"/>
              <a:ext cx="5003800" cy="729433"/>
            </a:xfrm>
            <a:prstGeom prst="rect">
              <a:avLst/>
            </a:prstGeom>
            <a:solidFill>
              <a:srgbClr val="5261A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26852" y="2267669"/>
              <a:ext cx="5003800" cy="2673499"/>
            </a:xfrm>
            <a:prstGeom prst="rect">
              <a:avLst/>
            </a:prstGeom>
            <a:solidFill>
              <a:srgbClr val="5261A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26852" y="5157192"/>
              <a:ext cx="5003800" cy="964879"/>
            </a:xfrm>
            <a:prstGeom prst="rect">
              <a:avLst/>
            </a:prstGeom>
            <a:solidFill>
              <a:srgbClr val="5261AE">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p:cNvSpPr txBox="1"/>
          <p:nvPr/>
        </p:nvSpPr>
        <p:spPr>
          <a:xfrm>
            <a:off x="5868144" y="2354924"/>
            <a:ext cx="2880320" cy="1384995"/>
          </a:xfrm>
          <a:prstGeom prst="rect">
            <a:avLst/>
          </a:prstGeom>
          <a:noFill/>
        </p:spPr>
        <p:txBody>
          <a:bodyPr wrap="square" rtlCol="0">
            <a:spAutoFit/>
          </a:bodyPr>
          <a:lstStyle/>
          <a:p>
            <a:r>
              <a:rPr lang="en-GB" sz="2800" dirty="0">
                <a:solidFill>
                  <a:schemeClr val="bg1"/>
                </a:solidFill>
              </a:rPr>
              <a:t>creative</a:t>
            </a:r>
          </a:p>
          <a:p>
            <a:r>
              <a:rPr lang="en-GB" sz="2800" dirty="0">
                <a:solidFill>
                  <a:schemeClr val="bg1"/>
                </a:solidFill>
              </a:rPr>
              <a:t>non-routine</a:t>
            </a:r>
          </a:p>
          <a:p>
            <a:r>
              <a:rPr lang="en-GB" sz="2800" dirty="0">
                <a:solidFill>
                  <a:schemeClr val="bg1"/>
                </a:solidFill>
              </a:rPr>
              <a:t>highly social</a:t>
            </a:r>
          </a:p>
        </p:txBody>
      </p:sp>
    </p:spTree>
    <p:extLst>
      <p:ext uri="{BB962C8B-B14F-4D97-AF65-F5344CB8AC3E}">
        <p14:creationId xmlns:p14="http://schemas.microsoft.com/office/powerpoint/2010/main" val="397779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schiettifotografia.com/wp-content/uploads/2014/02/IMG_6852-966x643.jpg"/>
          <p:cNvPicPr>
            <a:picLocks noChangeAspect="1" noChangeArrowheads="1"/>
          </p:cNvPicPr>
          <p:nvPr/>
        </p:nvPicPr>
        <p:blipFill rotWithShape="1">
          <a:blip r:embed="rId3">
            <a:extLst>
              <a:ext uri="{28A0092B-C50C-407E-A947-70E740481C1C}">
                <a14:useLocalDpi xmlns:a14="http://schemas.microsoft.com/office/drawing/2010/main" val="0"/>
              </a:ext>
            </a:extLst>
          </a:blip>
          <a:srcRect l="8428" r="2805"/>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3827" y="1484784"/>
            <a:ext cx="7488832" cy="3693319"/>
          </a:xfrm>
          <a:prstGeom prst="rect">
            <a:avLst/>
          </a:prstGeom>
          <a:solidFill>
            <a:srgbClr val="000000">
              <a:alpha val="30196"/>
            </a:srgbClr>
          </a:solidFill>
        </p:spPr>
        <p:txBody>
          <a:bodyPr wrap="square" rtlCol="0">
            <a:spAutoFit/>
          </a:bodyPr>
          <a:lstStyle/>
          <a:p>
            <a:r>
              <a:rPr lang="en-GB" dirty="0">
                <a:solidFill>
                  <a:schemeClr val="bg1"/>
                </a:solidFill>
              </a:rPr>
              <a:t>“Education has typically been a low productivity growth sector as teaching methods are typically labour intensive and use limited technology – labour costs are liable to rise when wages in such sectors have to compete with those in other sectors where technology is raising productivity. In one sense, the rising share of national incomes spent on education is not a huge problem – the rising productivity and wages in other sectors allows societies to afford it. </a:t>
            </a:r>
          </a:p>
          <a:p>
            <a:r>
              <a:rPr lang="en-GB" dirty="0">
                <a:solidFill>
                  <a:schemeClr val="bg1"/>
                </a:solidFill>
              </a:rPr>
              <a:t> </a:t>
            </a:r>
          </a:p>
          <a:p>
            <a:r>
              <a:rPr lang="en-GB" dirty="0">
                <a:solidFill>
                  <a:schemeClr val="bg1"/>
                </a:solidFill>
              </a:rPr>
              <a:t>On the other hand, it could be that there will soon be technologies which could be incorporated in the education system that could drive down costs and raise productivity. For example, digital technology allows for the costless replication of a single lecture to an unlimited number of students, and online teaching modules reduce the overheads incurred by schools, colleges and universities in physical locations.”</a:t>
            </a:r>
          </a:p>
        </p:txBody>
      </p:sp>
      <p:sp>
        <p:nvSpPr>
          <p:cNvPr id="16" name="Rectangle 15"/>
          <p:cNvSpPr/>
          <p:nvPr/>
        </p:nvSpPr>
        <p:spPr>
          <a:xfrm>
            <a:off x="453827" y="5301208"/>
            <a:ext cx="4038221" cy="369332"/>
          </a:xfrm>
          <a:prstGeom prst="rect">
            <a:avLst/>
          </a:prstGeom>
          <a:solidFill>
            <a:srgbClr val="000000">
              <a:alpha val="30196"/>
            </a:srgbClr>
          </a:solidFill>
        </p:spPr>
        <p:txBody>
          <a:bodyPr wrap="none">
            <a:spAutoFit/>
          </a:bodyPr>
          <a:lstStyle/>
          <a:p>
            <a:r>
              <a:rPr lang="en-GB" dirty="0">
                <a:solidFill>
                  <a:schemeClr val="bg1"/>
                </a:solidFill>
              </a:rPr>
              <a:t>Citigroup and University of Oxford (2016)</a:t>
            </a:r>
          </a:p>
        </p:txBody>
      </p:sp>
    </p:spTree>
    <p:extLst>
      <p:ext uri="{BB962C8B-B14F-4D97-AF65-F5344CB8AC3E}">
        <p14:creationId xmlns:p14="http://schemas.microsoft.com/office/powerpoint/2010/main" val="127407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29875</TotalTime>
  <Words>2727</Words>
  <Application>Microsoft Office PowerPoint</Application>
  <PresentationFormat>On-screen Show (4:3)</PresentationFormat>
  <Paragraphs>263</Paragraphs>
  <Slides>44</Slides>
  <Notes>27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Teacherbot:  interventions in automated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Edinburgh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sian</dc:creator>
  <cp:lastModifiedBy>Ahlam Amrani</cp:lastModifiedBy>
  <cp:revision>144</cp:revision>
  <dcterms:created xsi:type="dcterms:W3CDTF">2016-08-16T09:03:30Z</dcterms:created>
  <dcterms:modified xsi:type="dcterms:W3CDTF">2016-10-13T09:36:05Z</dcterms:modified>
</cp:coreProperties>
</file>