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comments/comment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3.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4.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0"/>
  </p:notesMasterIdLst>
  <p:handoutMasterIdLst>
    <p:handoutMasterId r:id="rId141"/>
  </p:handoutMasterIdLst>
  <p:sldIdLst>
    <p:sldId id="456" r:id="rId2"/>
    <p:sldId id="1017" r:id="rId3"/>
    <p:sldId id="1018" r:id="rId4"/>
    <p:sldId id="978" r:id="rId5"/>
    <p:sldId id="979" r:id="rId6"/>
    <p:sldId id="924" r:id="rId7"/>
    <p:sldId id="883" r:id="rId8"/>
    <p:sldId id="925" r:id="rId9"/>
    <p:sldId id="928" r:id="rId10"/>
    <p:sldId id="930" r:id="rId11"/>
    <p:sldId id="1013" r:id="rId12"/>
    <p:sldId id="1014" r:id="rId13"/>
    <p:sldId id="931" r:id="rId14"/>
    <p:sldId id="995" r:id="rId15"/>
    <p:sldId id="933" r:id="rId16"/>
    <p:sldId id="934" r:id="rId17"/>
    <p:sldId id="935" r:id="rId18"/>
    <p:sldId id="936" r:id="rId19"/>
    <p:sldId id="937" r:id="rId20"/>
    <p:sldId id="938" r:id="rId21"/>
    <p:sldId id="939" r:id="rId22"/>
    <p:sldId id="940" r:id="rId23"/>
    <p:sldId id="941" r:id="rId24"/>
    <p:sldId id="942" r:id="rId25"/>
    <p:sldId id="943" r:id="rId26"/>
    <p:sldId id="944" r:id="rId27"/>
    <p:sldId id="945" r:id="rId28"/>
    <p:sldId id="946" r:id="rId29"/>
    <p:sldId id="947" r:id="rId30"/>
    <p:sldId id="948" r:id="rId31"/>
    <p:sldId id="949" r:id="rId32"/>
    <p:sldId id="950" r:id="rId33"/>
    <p:sldId id="951" r:id="rId34"/>
    <p:sldId id="952" r:id="rId35"/>
    <p:sldId id="953" r:id="rId36"/>
    <p:sldId id="954" r:id="rId37"/>
    <p:sldId id="955" r:id="rId38"/>
    <p:sldId id="956" r:id="rId39"/>
    <p:sldId id="957" r:id="rId40"/>
    <p:sldId id="958" r:id="rId41"/>
    <p:sldId id="959" r:id="rId42"/>
    <p:sldId id="960" r:id="rId43"/>
    <p:sldId id="963" r:id="rId44"/>
    <p:sldId id="972" r:id="rId45"/>
    <p:sldId id="973" r:id="rId46"/>
    <p:sldId id="967" r:id="rId47"/>
    <p:sldId id="970" r:id="rId48"/>
    <p:sldId id="971" r:id="rId49"/>
    <p:sldId id="980" r:id="rId50"/>
    <p:sldId id="981" r:id="rId51"/>
    <p:sldId id="982" r:id="rId52"/>
    <p:sldId id="983" r:id="rId53"/>
    <p:sldId id="987" r:id="rId54"/>
    <p:sldId id="989" r:id="rId55"/>
    <p:sldId id="1030" r:id="rId56"/>
    <p:sldId id="927" r:id="rId57"/>
    <p:sldId id="714" r:id="rId58"/>
    <p:sldId id="999" r:id="rId59"/>
    <p:sldId id="998" r:id="rId60"/>
    <p:sldId id="836" r:id="rId61"/>
    <p:sldId id="864" r:id="rId62"/>
    <p:sldId id="841" r:id="rId63"/>
    <p:sldId id="1035" r:id="rId64"/>
    <p:sldId id="870" r:id="rId65"/>
    <p:sldId id="832" r:id="rId66"/>
    <p:sldId id="871" r:id="rId67"/>
    <p:sldId id="882" r:id="rId68"/>
    <p:sldId id="1036" r:id="rId69"/>
    <p:sldId id="1037" r:id="rId70"/>
    <p:sldId id="1053" r:id="rId71"/>
    <p:sldId id="833" r:id="rId72"/>
    <p:sldId id="746" r:id="rId73"/>
    <p:sldId id="1031" r:id="rId74"/>
    <p:sldId id="1032" r:id="rId75"/>
    <p:sldId id="666" r:id="rId76"/>
    <p:sldId id="990" r:id="rId77"/>
    <p:sldId id="896" r:id="rId78"/>
    <p:sldId id="891" r:id="rId79"/>
    <p:sldId id="892" r:id="rId80"/>
    <p:sldId id="1055" r:id="rId81"/>
    <p:sldId id="899" r:id="rId82"/>
    <p:sldId id="994" r:id="rId83"/>
    <p:sldId id="921" r:id="rId84"/>
    <p:sldId id="922" r:id="rId85"/>
    <p:sldId id="923" r:id="rId86"/>
    <p:sldId id="894" r:id="rId87"/>
    <p:sldId id="909" r:id="rId88"/>
    <p:sldId id="910" r:id="rId89"/>
    <p:sldId id="903" r:id="rId90"/>
    <p:sldId id="904" r:id="rId91"/>
    <p:sldId id="905" r:id="rId92"/>
    <p:sldId id="906" r:id="rId93"/>
    <p:sldId id="907" r:id="rId94"/>
    <p:sldId id="908" r:id="rId95"/>
    <p:sldId id="898" r:id="rId96"/>
    <p:sldId id="911" r:id="rId97"/>
    <p:sldId id="889" r:id="rId98"/>
    <p:sldId id="1010" r:id="rId99"/>
    <p:sldId id="1047" r:id="rId100"/>
    <p:sldId id="1011" r:id="rId101"/>
    <p:sldId id="1048" r:id="rId102"/>
    <p:sldId id="1003" r:id="rId103"/>
    <p:sldId id="1054" r:id="rId104"/>
    <p:sldId id="1004" r:id="rId105"/>
    <p:sldId id="916" r:id="rId106"/>
    <p:sldId id="901" r:id="rId107"/>
    <p:sldId id="918" r:id="rId108"/>
    <p:sldId id="667" r:id="rId109"/>
    <p:sldId id="926" r:id="rId110"/>
    <p:sldId id="997" r:id="rId111"/>
    <p:sldId id="1005" r:id="rId112"/>
    <p:sldId id="1006" r:id="rId113"/>
    <p:sldId id="1007" r:id="rId114"/>
    <p:sldId id="1008" r:id="rId115"/>
    <p:sldId id="1009" r:id="rId116"/>
    <p:sldId id="673" r:id="rId117"/>
    <p:sldId id="876" r:id="rId118"/>
    <p:sldId id="877" r:id="rId119"/>
    <p:sldId id="834" r:id="rId120"/>
    <p:sldId id="1023" r:id="rId121"/>
    <p:sldId id="1024" r:id="rId122"/>
    <p:sldId id="1025" r:id="rId123"/>
    <p:sldId id="1026" r:id="rId124"/>
    <p:sldId id="1027" r:id="rId125"/>
    <p:sldId id="1028" r:id="rId126"/>
    <p:sldId id="1029" r:id="rId127"/>
    <p:sldId id="1033" r:id="rId128"/>
    <p:sldId id="1034" r:id="rId129"/>
    <p:sldId id="1038" r:id="rId130"/>
    <p:sldId id="1039" r:id="rId131"/>
    <p:sldId id="1041" r:id="rId132"/>
    <p:sldId id="1043" r:id="rId133"/>
    <p:sldId id="1044" r:id="rId134"/>
    <p:sldId id="1045" r:id="rId135"/>
    <p:sldId id="1046" r:id="rId136"/>
    <p:sldId id="1042" r:id="rId137"/>
    <p:sldId id="1049" r:id="rId138"/>
    <p:sldId id="1050"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cent Aleven" initials="SoCS" lastIdx="19" clrIdx="0"/>
  <p:cmAuthor id="1" name="Long Yanjin" initials="LY"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clrMode="bw" hiddenSlides="1"/>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66"/>
    <a:srgbClr val="0011C0"/>
    <a:srgbClr val="3B5465"/>
    <a:srgbClr val="4C687A"/>
    <a:srgbClr val="548BB0"/>
    <a:srgbClr val="0099CC"/>
    <a:srgbClr val="CC9900"/>
    <a:srgbClr val="8040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777" autoAdjust="0"/>
    <p:restoredTop sz="75349" autoAdjust="0"/>
  </p:normalViewPr>
  <p:slideViewPr>
    <p:cSldViewPr snapToGrid="0" snapToObjects="1">
      <p:cViewPr varScale="1">
        <p:scale>
          <a:sx n="87" d="100"/>
          <a:sy n="87" d="100"/>
        </p:scale>
        <p:origin x="-1800" y="-72"/>
      </p:cViewPr>
      <p:guideLst>
        <p:guide orient="horz" pos="1611"/>
        <p:guide pos="236"/>
      </p:guideLst>
    </p:cSldViewPr>
  </p:slideViewPr>
  <p:outlineViewPr>
    <p:cViewPr>
      <p:scale>
        <a:sx n="33" d="100"/>
        <a:sy n="33" d="100"/>
      </p:scale>
      <p:origin x="0" y="28696"/>
    </p:cViewPr>
  </p:outlineViewPr>
  <p:notesTextViewPr>
    <p:cViewPr>
      <p:scale>
        <a:sx n="140" d="100"/>
        <a:sy n="140" d="100"/>
      </p:scale>
      <p:origin x="0" y="0"/>
    </p:cViewPr>
  </p:notesTextViewPr>
  <p:sorterViewPr>
    <p:cViewPr>
      <p:scale>
        <a:sx n="167" d="100"/>
        <a:sy n="167" d="100"/>
      </p:scale>
      <p:origin x="0" y="464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overlay val="1"/>
    </c:title>
    <c:autoTitleDeleted val="0"/>
    <c:plotArea>
      <c:layout>
        <c:manualLayout>
          <c:layoutTarget val="inner"/>
          <c:xMode val="edge"/>
          <c:yMode val="edge"/>
          <c:x val="5.0000000000000001E-3"/>
          <c:y val="5.0000000000000001E-3"/>
          <c:w val="1"/>
          <c:h val="1"/>
        </c:manualLayout>
      </c:layout>
      <c:pieChart>
        <c:varyColors val="0"/>
        <c:ser>
          <c:idx val="0"/>
          <c:order val="0"/>
          <c:tx>
            <c:strRef>
              <c:f>Sheet1!$A$2</c:f>
              <c:strCache>
                <c:ptCount val="1"/>
                <c:pt idx="0">
                  <c:v>Region 1</c:v>
                </c:pt>
              </c:strCache>
            </c:strRef>
          </c:tx>
          <c:spPr>
            <a:solidFill>
              <a:srgbClr val="5E86B8"/>
            </a:solidFill>
            <a:ln w="9525" cap="flat">
              <a:solidFill>
                <a:srgbClr val="F9F9F9"/>
              </a:solidFill>
              <a:prstDash val="solid"/>
              <a:round/>
            </a:ln>
            <a:effectLst/>
          </c:spPr>
          <c:dPt>
            <c:idx val="0"/>
            <c:bubble3D val="0"/>
          </c:dPt>
          <c:dPt>
            <c:idx val="1"/>
            <c:bubble3D val="0"/>
            <c:spPr>
              <a:solidFill>
                <a:srgbClr val="94B9DA"/>
              </a:solidFill>
              <a:ln w="9525" cap="flat">
                <a:solidFill>
                  <a:srgbClr val="F9F9F9"/>
                </a:solidFill>
                <a:prstDash val="solid"/>
                <a:round/>
              </a:ln>
              <a:effectLst/>
            </c:spPr>
          </c:dPt>
          <c:dLbls>
            <c:numFmt formatCode="#,##0%" sourceLinked="0"/>
            <c:txPr>
              <a:bodyPr/>
              <a:lstStyle/>
              <a:p>
                <a:pPr lvl="0">
                  <a:defRPr sz="1800" b="0" i="0" u="none" strike="noStrike">
                    <a:solidFill>
                      <a:srgbClr val="FFFFFF"/>
                    </a:solidFill>
                    <a:effectLst/>
                    <a:latin typeface="Calibri"/>
                  </a:defRPr>
                </a:pPr>
                <a:endParaRPr lang="nl-NL"/>
              </a:p>
            </c:txPr>
            <c:dLblPos val="ctr"/>
            <c:showLegendKey val="0"/>
            <c:showVal val="0"/>
            <c:showCatName val="0"/>
            <c:showSerName val="0"/>
            <c:showPercent val="1"/>
            <c:showBubbleSize val="0"/>
            <c:showLeaderLines val="0"/>
          </c:dLbls>
          <c:cat>
            <c:strRef>
              <c:f>Sheet1!$B$1:$C$1</c:f>
              <c:strCache>
                <c:ptCount val="2"/>
                <c:pt idx="0">
                  <c:v>Mastered</c:v>
                </c:pt>
                <c:pt idx="1">
                  <c:v>Unmastered</c:v>
                </c:pt>
              </c:strCache>
            </c:strRef>
          </c:cat>
          <c:val>
            <c:numRef>
              <c:f>Sheet1!$B$2:$C$2</c:f>
              <c:numCache>
                <c:formatCode>General</c:formatCode>
                <c:ptCount val="2"/>
                <c:pt idx="0">
                  <c:v>66</c:v>
                </c:pt>
                <c:pt idx="1">
                  <c:v>34</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overlay val="1"/>
    </c:title>
    <c:autoTitleDeleted val="0"/>
    <c:plotArea>
      <c:layout>
        <c:manualLayout>
          <c:layoutTarget val="inner"/>
          <c:xMode val="edge"/>
          <c:yMode val="edge"/>
          <c:x val="5.0000000000000001E-3"/>
          <c:y val="5.0000000000000001E-3"/>
          <c:w val="1"/>
          <c:h val="1"/>
        </c:manualLayout>
      </c:layout>
      <c:pieChart>
        <c:varyColors val="0"/>
        <c:ser>
          <c:idx val="0"/>
          <c:order val="0"/>
          <c:tx>
            <c:strRef>
              <c:f>Sheet1!$A$2</c:f>
              <c:strCache>
                <c:ptCount val="1"/>
                <c:pt idx="0">
                  <c:v>Region 1</c:v>
                </c:pt>
              </c:strCache>
            </c:strRef>
          </c:tx>
          <c:spPr>
            <a:solidFill>
              <a:srgbClr val="5E86B8"/>
            </a:solidFill>
            <a:ln w="9525" cap="flat">
              <a:solidFill>
                <a:srgbClr val="F9F9F9"/>
              </a:solidFill>
              <a:prstDash val="solid"/>
              <a:round/>
            </a:ln>
            <a:effectLst/>
          </c:spPr>
          <c:dPt>
            <c:idx val="0"/>
            <c:bubble3D val="0"/>
          </c:dPt>
          <c:dPt>
            <c:idx val="1"/>
            <c:bubble3D val="0"/>
            <c:spPr>
              <a:solidFill>
                <a:srgbClr val="94B9DA"/>
              </a:solidFill>
              <a:ln w="9525" cap="flat">
                <a:solidFill>
                  <a:srgbClr val="F9F9F9"/>
                </a:solidFill>
                <a:prstDash val="solid"/>
                <a:round/>
              </a:ln>
              <a:effectLst/>
            </c:spPr>
          </c:dPt>
          <c:dLbls>
            <c:numFmt formatCode="#,##0%" sourceLinked="0"/>
            <c:txPr>
              <a:bodyPr/>
              <a:lstStyle/>
              <a:p>
                <a:pPr lvl="0">
                  <a:defRPr sz="1800" b="0" i="0" u="none" strike="noStrike">
                    <a:solidFill>
                      <a:srgbClr val="FFFFFF"/>
                    </a:solidFill>
                    <a:effectLst/>
                    <a:latin typeface="Calibri"/>
                  </a:defRPr>
                </a:pPr>
                <a:endParaRPr lang="nl-NL"/>
              </a:p>
            </c:txPr>
            <c:dLblPos val="ctr"/>
            <c:showLegendKey val="0"/>
            <c:showVal val="0"/>
            <c:showCatName val="0"/>
            <c:showSerName val="0"/>
            <c:showPercent val="1"/>
            <c:showBubbleSize val="0"/>
            <c:showLeaderLines val="0"/>
          </c:dLbls>
          <c:cat>
            <c:strRef>
              <c:f>Sheet1!$B$1:$C$1</c:f>
              <c:strCache>
                <c:ptCount val="2"/>
                <c:pt idx="0">
                  <c:v>Mastered</c:v>
                </c:pt>
                <c:pt idx="1">
                  <c:v>Unmastered</c:v>
                </c:pt>
              </c:strCache>
            </c:strRef>
          </c:cat>
          <c:val>
            <c:numRef>
              <c:f>Sheet1!$B$2:$C$2</c:f>
              <c:numCache>
                <c:formatCode>General</c:formatCode>
                <c:ptCount val="2"/>
                <c:pt idx="0">
                  <c:v>91</c:v>
                </c:pt>
                <c:pt idx="1">
                  <c:v>8</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0-12-17T15:46:07.624" idx="10">
    <p:pos x="10" y="10"/>
    <p:text>Take the top of the pyramid?</p:text>
  </p:cm>
  <p:cm authorId="0" dt="2010-12-17T15:46:33.930" idx="11">
    <p:pos x="106" y="106"/>
    <p:text>illustrate which layers will be addressed in each study?</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0-12-17T15:46:07.624" idx="16">
    <p:pos x="10" y="10"/>
    <p:text>Take the top of the pyramid?</p:text>
  </p:cm>
  <p:cm authorId="0" dt="2010-12-17T15:46:33.930" idx="17">
    <p:pos x="106" y="106"/>
    <p:text>illustrate which layers will be addressed in each study?</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0-12-17T15:46:07.624" idx="18">
    <p:pos x="10" y="10"/>
    <p:text>Take the top of the pyramid?</p:text>
  </p:cm>
  <p:cm authorId="0" dt="2010-12-17T15:46:33.930" idx="19">
    <p:pos x="106" y="106"/>
    <p:text>illustrate which layers will be addressed in each study?</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0-12-17T15:46:07.624" idx="12">
    <p:pos x="10" y="10"/>
    <p:text>Take the top of the pyramid?</p:text>
  </p:cm>
  <p:cm authorId="0" dt="2010-12-17T15:46:33.930" idx="13">
    <p:pos x="106" y="106"/>
    <p:text>illustrate which layers will be addressed in each study?</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AAB66F-B1B7-D045-B4E8-4F60236F228D}" type="datetimeFigureOut">
              <a:rPr lang="en-US" smtClean="0"/>
              <a:t>10/14/2016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74789D-9866-5E4A-88FF-2ACAF392B95A}" type="slidenum">
              <a:rPr lang="en-US" smtClean="0"/>
              <a:t>‹#›</a:t>
            </a:fld>
            <a:endParaRPr lang="en-US"/>
          </a:p>
        </p:txBody>
      </p:sp>
    </p:spTree>
    <p:extLst>
      <p:ext uri="{BB962C8B-B14F-4D97-AF65-F5344CB8AC3E}">
        <p14:creationId xmlns:p14="http://schemas.microsoft.com/office/powerpoint/2010/main" val="39081557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F8E76-06A6-164E-A6FA-EC32C13EB232}" type="datetimeFigureOut">
              <a:rPr lang="en-US" smtClean="0"/>
              <a:t>10/14/2016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66F34B-9C4D-8640-BB34-4C24A79C9FFB}" type="slidenum">
              <a:rPr lang="en-US" smtClean="0"/>
              <a:t>‹#›</a:t>
            </a:fld>
            <a:endParaRPr lang="en-US"/>
          </a:p>
        </p:txBody>
      </p:sp>
    </p:spTree>
    <p:extLst>
      <p:ext uri="{BB962C8B-B14F-4D97-AF65-F5344CB8AC3E}">
        <p14:creationId xmlns:p14="http://schemas.microsoft.com/office/powerpoint/2010/main" val="16306766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Although I am a technologist at heart</a:t>
            </a:r>
            <a:r>
              <a:rPr lang="en-US" baseline="0" dirty="0" smtClean="0"/>
              <a:t> and I love to build new things; in fact I love to build tools with which to build new things. But I also want to know what is worth building. So this</a:t>
            </a:r>
            <a:r>
              <a:rPr lang="en-US" dirty="0" smtClean="0"/>
              <a:t> talk is not about how to build things,  but about what is worth building for learners.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a:t>
            </a:fld>
            <a:endParaRPr lang="en-US"/>
          </a:p>
        </p:txBody>
      </p:sp>
    </p:spTree>
    <p:extLst>
      <p:ext uri="{BB962C8B-B14F-4D97-AF65-F5344CB8AC3E}">
        <p14:creationId xmlns:p14="http://schemas.microsoft.com/office/powerpoint/2010/main" val="116161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inner loop means the feedback is delayed until the end of the problem and is not as targeted.   Student has to figure out where, in a complex problem-solving process</a:t>
            </a:r>
            <a:r>
              <a:rPr lang="en-US" baseline="0" dirty="0" smtClean="0"/>
              <a:t>, they went wrong. This is very challenging for novices, and could be very time consuming.</a:t>
            </a:r>
          </a:p>
          <a:p>
            <a:endParaRPr lang="en-US" baseline="0" dirty="0" smtClean="0"/>
          </a:p>
          <a:p>
            <a:r>
              <a:rPr lang="en-US" baseline="0" dirty="0" smtClean="0"/>
              <a:t>Systems with an inner loop provide more support.</a:t>
            </a:r>
          </a:p>
          <a:p>
            <a:endParaRPr lang="en-US" baseline="0" dirty="0" smtClean="0"/>
          </a:p>
        </p:txBody>
      </p:sp>
      <p:sp>
        <p:nvSpPr>
          <p:cNvPr id="4" name="Slide Number Placeholder 3"/>
          <p:cNvSpPr>
            <a:spLocks noGrp="1"/>
          </p:cNvSpPr>
          <p:nvPr>
            <p:ph type="sldNum" sz="quarter" idx="10"/>
          </p:nvPr>
        </p:nvSpPr>
        <p:spPr/>
        <p:txBody>
          <a:bodyPr/>
          <a:lstStyle/>
          <a:p>
            <a:fld id="{FD66F34B-9C4D-8640-BB34-4C24A79C9FFB}" type="slidenum">
              <a:rPr lang="en-US" smtClean="0"/>
              <a:t>54</a:t>
            </a:fld>
            <a:endParaRPr lang="en-US"/>
          </a:p>
        </p:txBody>
      </p:sp>
    </p:spTree>
    <p:extLst>
      <p:ext uri="{BB962C8B-B14F-4D97-AF65-F5344CB8AC3E}">
        <p14:creationId xmlns:p14="http://schemas.microsoft.com/office/powerpoint/2010/main" val="2736715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Elements are known</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55</a:t>
            </a:fld>
            <a:endParaRPr lang="en-US"/>
          </a:p>
        </p:txBody>
      </p:sp>
    </p:spTree>
    <p:extLst>
      <p:ext uri="{BB962C8B-B14F-4D97-AF65-F5344CB8AC3E}">
        <p14:creationId xmlns:p14="http://schemas.microsoft.com/office/powerpoint/2010/main" val="3126113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Support many forms of </a:t>
            </a:r>
            <a:r>
              <a:rPr lang="en-US" dirty="0" err="1" smtClean="0"/>
              <a:t>adaptivity</a:t>
            </a:r>
            <a:endParaRPr lang="en-US"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56</a:t>
            </a:fld>
            <a:endParaRPr lang="en-US"/>
          </a:p>
        </p:txBody>
      </p:sp>
    </p:spTree>
    <p:extLst>
      <p:ext uri="{BB962C8B-B14F-4D97-AF65-F5344CB8AC3E}">
        <p14:creationId xmlns:p14="http://schemas.microsoft.com/office/powerpoint/2010/main" val="1930133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 complex problem solving</a:t>
            </a:r>
          </a:p>
          <a:p>
            <a:endParaRPr lang="en-US" dirty="0" smtClean="0"/>
          </a:p>
          <a:p>
            <a:r>
              <a:rPr lang="en-US" dirty="0" smtClean="0"/>
              <a:t>Each problem type needs to be designed and implemented anew;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Any of these tutors would not be particularly difficult to create</a:t>
            </a:r>
            <a:r>
              <a:rPr lang="en-US" baseline="0" dirty="0" smtClean="0"/>
              <a:t> (although there are lost of details that you need to take care of to create smooth interactions).</a:t>
            </a:r>
          </a:p>
          <a:p>
            <a:endParaRPr lang="en-US" dirty="0" smtClean="0"/>
          </a:p>
          <a:p>
            <a:r>
              <a:rPr lang="en-US" dirty="0" smtClean="0"/>
              <a:t> want a process</a:t>
            </a:r>
            <a:r>
              <a:rPr lang="en-US" baseline="0" dirty="0" smtClean="0"/>
              <a:t> to create them efficiently, and preferably, without having to call on programmers.  (Rather, we want tech-savvy instructional designers to be able to build these systems.)</a:t>
            </a:r>
            <a:endParaRPr lang="en-US" dirty="0" smtClean="0"/>
          </a:p>
          <a:p>
            <a:endParaRPr lang="en-US" dirty="0" smtClean="0"/>
          </a:p>
          <a:p>
            <a:endParaRPr lang="en-US" dirty="0" smtClean="0"/>
          </a:p>
          <a:p>
            <a:r>
              <a:rPr lang="en-US" dirty="0" smtClean="0"/>
              <a:t>Showing you 9, but </a:t>
            </a:r>
            <a:r>
              <a:rPr lang="en-US" dirty="0" err="1" smtClean="0"/>
              <a:t>Mathtutor</a:t>
            </a:r>
            <a:r>
              <a:rPr lang="en-US" dirty="0" smtClean="0"/>
              <a:t> has 65 units  (and many more could be created)</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59</a:t>
            </a:fld>
            <a:endParaRPr lang="en-US"/>
          </a:p>
        </p:txBody>
      </p:sp>
    </p:spTree>
    <p:extLst>
      <p:ext uri="{BB962C8B-B14F-4D97-AF65-F5344CB8AC3E}">
        <p14:creationId xmlns:p14="http://schemas.microsoft.com/office/powerpoint/2010/main" val="168666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Introduce CTAT as a way of authoring important and arguably sophisticated forms of </a:t>
            </a:r>
            <a:r>
              <a:rPr lang="en-US" dirty="0" err="1" smtClean="0"/>
              <a:t>adaptivity</a:t>
            </a:r>
            <a:r>
              <a:rPr lang="en-US" dirty="0" smtClean="0"/>
              <a:t> in a relatively simple way</a:t>
            </a:r>
          </a:p>
          <a:p>
            <a:endParaRPr lang="en-US" dirty="0" smtClean="0"/>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Well, sort of:  Working on making it possible to build HTML interfaces through drag-and-drop</a:t>
            </a:r>
          </a:p>
          <a:p>
            <a:endParaRPr lang="en-US" dirty="0" smtClean="0"/>
          </a:p>
          <a:p>
            <a:r>
              <a:rPr lang="en-US" dirty="0" smtClean="0"/>
              <a:t>Wants this technology to </a:t>
            </a:r>
            <a:r>
              <a:rPr lang="en-US" dirty="0" err="1" smtClean="0"/>
              <a:t>spead</a:t>
            </a:r>
            <a:endParaRPr lang="en-US" dirty="0" smtClean="0"/>
          </a:p>
          <a:p>
            <a:endParaRPr lang="en-US" dirty="0" smtClean="0"/>
          </a:p>
          <a:p>
            <a:endParaRPr lang="en-US" dirty="0" smtClean="0"/>
          </a:p>
          <a:p>
            <a:pPr lvl="1"/>
            <a:r>
              <a:rPr lang="en-US" dirty="0" smtClean="0"/>
              <a:t>Available for free for research</a:t>
            </a:r>
          </a:p>
          <a:p>
            <a:pPr lvl="1"/>
            <a:r>
              <a:rPr lang="en-US" dirty="0" smtClean="0"/>
              <a:t>We host </a:t>
            </a:r>
            <a:r>
              <a:rPr lang="en-US" dirty="0" err="1" smtClean="0"/>
              <a:t>Tutorshop</a:t>
            </a:r>
            <a:r>
              <a:rPr lang="en-US" dirty="0" smtClean="0"/>
              <a:t> (an LMS for tutors) for researchers</a:t>
            </a:r>
          </a:p>
          <a:p>
            <a:pPr lvl="1"/>
            <a:r>
              <a:rPr lang="en-US" dirty="0" smtClean="0"/>
              <a:t>Yearly summer school</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60</a:t>
            </a:fld>
            <a:endParaRPr lang="en-US"/>
          </a:p>
        </p:txBody>
      </p:sp>
    </p:spTree>
    <p:extLst>
      <p:ext uri="{BB962C8B-B14F-4D97-AF65-F5344CB8AC3E}">
        <p14:creationId xmlns:p14="http://schemas.microsoft.com/office/powerpoint/2010/main" val="56469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How do student actions into the interface map into the behaviors implied by the graph?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Note:  Graph is interpreted flexibly – it can stand for a wide range of behavior, not just literally the solution paths in the graph</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62</a:t>
            </a:fld>
            <a:endParaRPr lang="en-US"/>
          </a:p>
        </p:txBody>
      </p:sp>
    </p:spTree>
    <p:extLst>
      <p:ext uri="{BB962C8B-B14F-4D97-AF65-F5344CB8AC3E}">
        <p14:creationId xmlns:p14="http://schemas.microsoft.com/office/powerpoint/2010/main" val="411054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Drag-and-drop interface building or HTML/CSS coding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Programming-by-demonstration</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So it stands for a wider range of problem-solving behavior</a:t>
            </a:r>
          </a:p>
          <a:p>
            <a:pPr lvl="1"/>
            <a:r>
              <a:rPr lang="en-US" dirty="0" smtClean="0"/>
              <a:t>Attach hints, error messages to links in the graph</a:t>
            </a:r>
          </a:p>
          <a:p>
            <a:pPr lvl="1"/>
            <a:r>
              <a:rPr lang="en-US" dirty="0" smtClean="0"/>
              <a:t>Attach knowledge component </a:t>
            </a:r>
            <a:r>
              <a:rPr lang="en-US" dirty="0" err="1" smtClean="0"/>
              <a:t>lables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63</a:t>
            </a:fld>
            <a:endParaRPr lang="en-US"/>
          </a:p>
        </p:txBody>
      </p:sp>
    </p:spTree>
    <p:extLst>
      <p:ext uri="{BB962C8B-B14F-4D97-AF65-F5344CB8AC3E}">
        <p14:creationId xmlns:p14="http://schemas.microsoft.com/office/powerpoint/2010/main" val="212761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65</a:t>
            </a:fld>
            <a:endParaRPr lang="en-US"/>
          </a:p>
        </p:txBody>
      </p:sp>
    </p:spTree>
    <p:extLst>
      <p:ext uri="{BB962C8B-B14F-4D97-AF65-F5344CB8AC3E}">
        <p14:creationId xmlns:p14="http://schemas.microsoft.com/office/powerpoint/2010/main" val="360689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66</a:t>
            </a:fld>
            <a:endParaRPr lang="en-US"/>
          </a:p>
        </p:txBody>
      </p:sp>
    </p:spTree>
    <p:extLst>
      <p:ext uri="{BB962C8B-B14F-4D97-AF65-F5344CB8AC3E}">
        <p14:creationId xmlns:p14="http://schemas.microsoft.com/office/powerpoint/2010/main" val="1516447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provide tutoring, want to attach hints and skill labels</a:t>
            </a:r>
          </a:p>
          <a:p>
            <a:endParaRPr lang="en-US" dirty="0" smtClean="0"/>
          </a:p>
          <a:p>
            <a:r>
              <a:rPr lang="en-US" dirty="0" smtClean="0"/>
              <a:t>To be flexible, may want to generalize the conditions under which a link matches</a:t>
            </a:r>
          </a:p>
          <a:p>
            <a:endParaRPr lang="en-US" dirty="0" smtClean="0"/>
          </a:p>
          <a:p>
            <a:r>
              <a:rPr lang="en-US" dirty="0" smtClean="0"/>
              <a:t>May also want to specify</a:t>
            </a:r>
            <a:r>
              <a:rPr lang="en-US" baseline="0" dirty="0" smtClean="0"/>
              <a:t> the order in which steps need to be done (i.e., more flexible than just the order in which they were recorded in the graph)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67</a:t>
            </a:fld>
            <a:endParaRPr lang="en-US"/>
          </a:p>
        </p:txBody>
      </p:sp>
    </p:spTree>
    <p:extLst>
      <p:ext uri="{BB962C8B-B14F-4D97-AF65-F5344CB8AC3E}">
        <p14:creationId xmlns:p14="http://schemas.microsoft.com/office/powerpoint/2010/main" val="88061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forms as well</a:t>
            </a:r>
          </a:p>
          <a:p>
            <a:pPr marL="171450" indent="-171450">
              <a:buFontTx/>
              <a:buChar char="-"/>
            </a:pPr>
            <a:r>
              <a:rPr lang="en-US" dirty="0" smtClean="0"/>
              <a:t>Automated</a:t>
            </a:r>
            <a:r>
              <a:rPr lang="en-US" baseline="0" dirty="0" smtClean="0"/>
              <a:t> essay grading or automated program evaluations</a:t>
            </a:r>
          </a:p>
          <a:p>
            <a:pPr marL="171450" indent="-171450">
              <a:buFontTx/>
              <a:buChar char="-"/>
            </a:pPr>
            <a:r>
              <a:rPr lang="en-US" baseline="0" dirty="0" smtClean="0"/>
              <a:t>Peer grading</a:t>
            </a:r>
            <a:endParaRPr lang="en-US" dirty="0" smtClean="0"/>
          </a:p>
          <a:p>
            <a:r>
              <a:rPr lang="en-US" dirty="0" smtClean="0"/>
              <a:t>- Discussions</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3</a:t>
            </a:fld>
            <a:endParaRPr lang="en-US"/>
          </a:p>
        </p:txBody>
      </p:sp>
    </p:spTree>
    <p:extLst>
      <p:ext uri="{BB962C8B-B14F-4D97-AF65-F5344CB8AC3E}">
        <p14:creationId xmlns:p14="http://schemas.microsoft.com/office/powerpoint/2010/main" val="3524857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provide tutoring, want to attach hints and skill labels</a:t>
            </a:r>
          </a:p>
          <a:p>
            <a:endParaRPr lang="en-US" dirty="0" smtClean="0"/>
          </a:p>
          <a:p>
            <a:r>
              <a:rPr lang="en-US" dirty="0" smtClean="0"/>
              <a:t>To be flexible, may want to generalize the conditions under which a link matches</a:t>
            </a:r>
          </a:p>
          <a:p>
            <a:endParaRPr lang="en-US" dirty="0" smtClean="0"/>
          </a:p>
          <a:p>
            <a:r>
              <a:rPr lang="en-US" dirty="0" smtClean="0"/>
              <a:t>May also want to specify</a:t>
            </a:r>
            <a:r>
              <a:rPr lang="en-US" baseline="0" dirty="0" smtClean="0"/>
              <a:t> the order in which steps need to be done (i.e., more flexible than just the order in which they were recorded in the graph)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68</a:t>
            </a:fld>
            <a:endParaRPr lang="en-US"/>
          </a:p>
        </p:txBody>
      </p:sp>
    </p:spTree>
    <p:extLst>
      <p:ext uri="{BB962C8B-B14F-4D97-AF65-F5344CB8AC3E}">
        <p14:creationId xmlns:p14="http://schemas.microsoft.com/office/powerpoint/2010/main" val="880619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provide tutoring, want to attach hints and skill labels</a:t>
            </a:r>
          </a:p>
          <a:p>
            <a:endParaRPr lang="en-US" dirty="0" smtClean="0"/>
          </a:p>
          <a:p>
            <a:r>
              <a:rPr lang="en-US" dirty="0" smtClean="0"/>
              <a:t>To be flexible, may want to generalize the conditions under which a link matches</a:t>
            </a:r>
          </a:p>
          <a:p>
            <a:endParaRPr lang="en-US" dirty="0" smtClean="0"/>
          </a:p>
          <a:p>
            <a:r>
              <a:rPr lang="en-US" dirty="0" smtClean="0"/>
              <a:t>May also want to specify</a:t>
            </a:r>
            <a:r>
              <a:rPr lang="en-US" baseline="0" dirty="0" smtClean="0"/>
              <a:t> the order in which steps need to be done (i.e., more flexible than just the order in which they were recorded in the graph)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69</a:t>
            </a:fld>
            <a:endParaRPr lang="en-US"/>
          </a:p>
        </p:txBody>
      </p:sp>
    </p:spTree>
    <p:extLst>
      <p:ext uri="{BB962C8B-B14F-4D97-AF65-F5344CB8AC3E}">
        <p14:creationId xmlns:p14="http://schemas.microsoft.com/office/powerpoint/2010/main" val="880619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Conform LTI and SCORM e-learning standards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we hope, will help the spread of ITS technology for example, it makes it possible to use them in MOOCs and online courses, where they might provide additional learning-by-doing opportunities of a kind that is not current supported very often</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72</a:t>
            </a:fld>
            <a:endParaRPr lang="en-US"/>
          </a:p>
        </p:txBody>
      </p:sp>
    </p:spTree>
    <p:extLst>
      <p:ext uri="{BB962C8B-B14F-4D97-AF65-F5344CB8AC3E}">
        <p14:creationId xmlns:p14="http://schemas.microsoft.com/office/powerpoint/2010/main" val="2399806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Other examples of such tools exist as well</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75</a:t>
            </a:fld>
            <a:endParaRPr lang="en-US"/>
          </a:p>
        </p:txBody>
      </p:sp>
    </p:spTree>
    <p:extLst>
      <p:ext uri="{BB962C8B-B14F-4D97-AF65-F5344CB8AC3E}">
        <p14:creationId xmlns:p14="http://schemas.microsoft.com/office/powerpoint/2010/main" val="1852242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viewed as encompassing cognition, metacognition,</a:t>
            </a:r>
            <a:r>
              <a:rPr lang="en-US" baseline="0" dirty="0" smtClean="0"/>
              <a:t> and motivation</a:t>
            </a:r>
          </a:p>
          <a:p>
            <a:r>
              <a:rPr lang="en-US" baseline="0" dirty="0" smtClean="0"/>
              <a:t>Often viewed as a cyclical process</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77</a:t>
            </a:fld>
            <a:endParaRPr lang="en-US"/>
          </a:p>
        </p:txBody>
      </p:sp>
    </p:spTree>
    <p:extLst>
      <p:ext uri="{BB962C8B-B14F-4D97-AF65-F5344CB8AC3E}">
        <p14:creationId xmlns:p14="http://schemas.microsoft.com/office/powerpoint/2010/main" val="1554603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that task selection is hard at the college level!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79</a:t>
            </a:fld>
            <a:endParaRPr lang="en-US"/>
          </a:p>
        </p:txBody>
      </p:sp>
    </p:spTree>
    <p:extLst>
      <p:ext uri="{BB962C8B-B14F-4D97-AF65-F5344CB8AC3E}">
        <p14:creationId xmlns:p14="http://schemas.microsoft.com/office/powerpoint/2010/main" val="2453820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tutor will give you a choice of problem types – you need to practice each one until you master it,</a:t>
            </a:r>
            <a:r>
              <a:rPr lang="en-US" baseline="0" dirty="0" smtClean="0"/>
              <a:t> and no further than that</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81</a:t>
            </a:fld>
            <a:endParaRPr lang="en-US"/>
          </a:p>
        </p:txBody>
      </p:sp>
    </p:spTree>
    <p:extLst>
      <p:ext uri="{BB962C8B-B14F-4D97-AF65-F5344CB8AC3E}">
        <p14:creationId xmlns:p14="http://schemas.microsoft.com/office/powerpoint/2010/main" val="176638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a:cs typeface="Helvetica"/>
              </a:rPr>
              <a:t>Built for Research</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82</a:t>
            </a:fld>
            <a:endParaRPr lang="en-US"/>
          </a:p>
        </p:txBody>
      </p:sp>
    </p:spTree>
    <p:extLst>
      <p:ext uri="{BB962C8B-B14F-4D97-AF65-F5344CB8AC3E}">
        <p14:creationId xmlns:p14="http://schemas.microsoft.com/office/powerpoint/2010/main" val="4047888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Helvetica"/>
                <a:cs typeface="Helvetica"/>
              </a:rPr>
              <a:t>based on Bayesian Student Model</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83</a:t>
            </a:fld>
            <a:endParaRPr lang="en-US"/>
          </a:p>
        </p:txBody>
      </p:sp>
    </p:spTree>
    <p:extLst>
      <p:ext uri="{BB962C8B-B14F-4D97-AF65-F5344CB8AC3E}">
        <p14:creationId xmlns:p14="http://schemas.microsoft.com/office/powerpoint/2010/main" val="1164372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a:t>
            </a:r>
            <a:r>
              <a:rPr lang="en-US" baseline="0" dirty="0" smtClean="0"/>
              <a:t>that presenting analytics about mastery to students helps them make better task selection decisions.</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84</a:t>
            </a:fld>
            <a:endParaRPr lang="en-US"/>
          </a:p>
        </p:txBody>
      </p:sp>
    </p:spTree>
    <p:extLst>
      <p:ext uri="{BB962C8B-B14F-4D97-AF65-F5344CB8AC3E}">
        <p14:creationId xmlns:p14="http://schemas.microsoft.com/office/powerpoint/2010/main" val="129024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Possible answer: Intelligent Tutoring Systems (ITSs)</a:t>
            </a:r>
          </a:p>
          <a:p>
            <a:endParaRPr lang="en-US" dirty="0" smtClean="0"/>
          </a:p>
          <a:p>
            <a:r>
              <a:rPr lang="en-US" dirty="0" smtClean="0"/>
              <a:t>ITS</a:t>
            </a:r>
            <a:r>
              <a:rPr lang="en-US" baseline="0" dirty="0" smtClean="0"/>
              <a:t>s are not often found in MOOCs and online courses – I would argue however that they could fulfill a real need</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5</a:t>
            </a:fld>
            <a:endParaRPr lang="en-US"/>
          </a:p>
        </p:txBody>
      </p:sp>
    </p:spTree>
    <p:extLst>
      <p:ext uri="{BB962C8B-B14F-4D97-AF65-F5344CB8AC3E}">
        <p14:creationId xmlns:p14="http://schemas.microsoft.com/office/powerpoint/2010/main" val="2836319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students could</a:t>
            </a:r>
            <a:r>
              <a:rPr lang="en-US" baseline="0" dirty="0" smtClean="0"/>
              <a:t> be viewed as under-challenging themselves. The mastery bars helped, but even with the mastery bars, there was room for improvement.</a:t>
            </a:r>
          </a:p>
          <a:p>
            <a:r>
              <a:rPr lang="en-US" dirty="0" smtClean="0"/>
              <a:t>Could raise the question whether these are actually good strategies?</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85</a:t>
            </a:fld>
            <a:endParaRPr lang="en-US"/>
          </a:p>
        </p:txBody>
      </p:sp>
    </p:spTree>
    <p:extLst>
      <p:ext uri="{BB962C8B-B14F-4D97-AF65-F5344CB8AC3E}">
        <p14:creationId xmlns:p14="http://schemas.microsoft.com/office/powerpoint/2010/main" val="2063655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what we were hoping for, but still</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98</a:t>
            </a:fld>
            <a:endParaRPr lang="en-US"/>
          </a:p>
        </p:txBody>
      </p:sp>
    </p:spTree>
    <p:extLst>
      <p:ext uri="{BB962C8B-B14F-4D97-AF65-F5344CB8AC3E}">
        <p14:creationId xmlns:p14="http://schemas.microsoft.com/office/powerpoint/2010/main" val="302874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80% of students</a:t>
            </a:r>
            <a:r>
              <a:rPr lang="en-US" baseline="0" dirty="0" smtClean="0"/>
              <a:t> never violated the rule</a:t>
            </a:r>
            <a:endParaRPr lang="en-US"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99</a:t>
            </a:fld>
            <a:endParaRPr lang="en-US"/>
          </a:p>
        </p:txBody>
      </p:sp>
    </p:spTree>
    <p:extLst>
      <p:ext uri="{BB962C8B-B14F-4D97-AF65-F5344CB8AC3E}">
        <p14:creationId xmlns:p14="http://schemas.microsoft.com/office/powerpoint/2010/main" val="1907094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à"/>
            </a:pPr>
            <a:r>
              <a:rPr lang="en-US" dirty="0" smtClean="0">
                <a:sym typeface="Wingdings"/>
              </a:rPr>
              <a:t>Discuss mechanism here?</a:t>
            </a:r>
          </a:p>
          <a:p>
            <a:pPr marL="171450" indent="-171450">
              <a:buFont typeface="Wingdings" charset="0"/>
              <a:buChar char="à"/>
            </a:pPr>
            <a:endParaRPr lang="en-US" dirty="0" smtClean="0">
              <a:sym typeface="Wingdings"/>
            </a:endParaRPr>
          </a:p>
          <a:p>
            <a:pPr marL="171450" indent="-171450">
              <a:buFont typeface="Wingdings" charset="0"/>
              <a:buChar char="à"/>
            </a:pP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100</a:t>
            </a:fld>
            <a:endParaRPr lang="en-US"/>
          </a:p>
        </p:txBody>
      </p:sp>
    </p:spTree>
    <p:extLst>
      <p:ext uri="{BB962C8B-B14F-4D97-AF65-F5344CB8AC3E}">
        <p14:creationId xmlns:p14="http://schemas.microsoft.com/office/powerpoint/2010/main" val="3028741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101</a:t>
            </a:fld>
            <a:endParaRPr lang="en-US"/>
          </a:p>
        </p:txBody>
      </p:sp>
    </p:spTree>
    <p:extLst>
      <p:ext uri="{BB962C8B-B14F-4D97-AF65-F5344CB8AC3E}">
        <p14:creationId xmlns:p14="http://schemas.microsoft.com/office/powerpoint/2010/main" val="1907094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what we were hoping for, but still</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102</a:t>
            </a:fld>
            <a:endParaRPr lang="en-US"/>
          </a:p>
        </p:txBody>
      </p:sp>
    </p:spTree>
    <p:extLst>
      <p:ext uri="{BB962C8B-B14F-4D97-AF65-F5344CB8AC3E}">
        <p14:creationId xmlns:p14="http://schemas.microsoft.com/office/powerpoint/2010/main" val="3028741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Makes it harder to find</a:t>
            </a:r>
            <a:r>
              <a:rPr lang="en-US" baseline="0" dirty="0" smtClean="0"/>
              <a:t> a difference</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105</a:t>
            </a:fld>
            <a:endParaRPr lang="en-US"/>
          </a:p>
        </p:txBody>
      </p:sp>
    </p:spTree>
    <p:extLst>
      <p:ext uri="{BB962C8B-B14F-4D97-AF65-F5344CB8AC3E}">
        <p14:creationId xmlns:p14="http://schemas.microsoft.com/office/powerpoint/2010/main" val="4044272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what would be a more challenging task selection strategy to focus on in possible future work?</a:t>
            </a:r>
            <a:br>
              <a:rPr lang="en-US" dirty="0" smtClean="0"/>
            </a:br>
            <a:endParaRPr lang="en-US"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t>could be due to a ceiling effect in task selection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t>although many environments offer skill bars or something similar, many do not; this may limit the range of transfer, unless the work for example so students create their own skill bars, based on system feedback (it seems to me there has to be feedback)</a:t>
            </a:r>
          </a:p>
          <a:p>
            <a:pPr marL="228600" indent="-228600">
              <a:buAutoNum type="arabicPeriod"/>
            </a:pPr>
            <a:endParaRPr lang="en-US" dirty="0" smtClean="0"/>
          </a:p>
          <a:p>
            <a:pPr lvl="1"/>
            <a:r>
              <a:rPr lang="en-US" dirty="0" smtClean="0"/>
              <a:t>With skill bars?</a:t>
            </a:r>
          </a:p>
          <a:p>
            <a:pPr lvl="1"/>
            <a:r>
              <a:rPr lang="en-US" dirty="0" smtClean="0"/>
              <a:t>Without?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106</a:t>
            </a:fld>
            <a:endParaRPr lang="en-US"/>
          </a:p>
        </p:txBody>
      </p:sp>
    </p:spTree>
    <p:extLst>
      <p:ext uri="{BB962C8B-B14F-4D97-AF65-F5344CB8AC3E}">
        <p14:creationId xmlns:p14="http://schemas.microsoft.com/office/powerpoint/2010/main" val="342938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as an indication of her progress towards her learning goals, and</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pPr eaLnBrk="1" hangingPunct="1">
              <a:spcBef>
                <a:spcPct val="0"/>
              </a:spcBef>
            </a:pPr>
            <a:r>
              <a:rPr lang="en-US">
                <a:latin typeface="Verdana" charset="0"/>
                <a:ea typeface="ＭＳ Ｐゴシック" charset="0"/>
                <a:cs typeface="ＭＳ Ｐゴシック" charset="0"/>
              </a:rPr>
              <a:t>Background materials such as a Glossary, online textbook, worked examples, etc.</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 has a step loop.</a:t>
            </a:r>
          </a:p>
          <a:p>
            <a:endParaRPr lang="en-US" dirty="0" smtClean="0"/>
          </a:p>
          <a:p>
            <a:r>
              <a:rPr lang="en-US" dirty="0" smtClean="0"/>
              <a:t>Comes from having</a:t>
            </a:r>
            <a:r>
              <a:rPr lang="en-US" baseline="0" dirty="0" smtClean="0"/>
              <a:t> an interface that allows steps and from a behavior graph that records step-by-step solution paths.</a:t>
            </a:r>
          </a:p>
          <a:p>
            <a:endParaRPr lang="en-US" baseline="0" dirty="0" smtClean="0"/>
          </a:p>
          <a:p>
            <a:r>
              <a:rPr lang="en-US" baseline="0" dirty="0" smtClean="0"/>
              <a:t>Having a step loop at all is important!</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111</a:t>
            </a:fld>
            <a:endParaRPr lang="en-US"/>
          </a:p>
        </p:txBody>
      </p:sp>
    </p:spTree>
    <p:extLst>
      <p:ext uri="{BB962C8B-B14F-4D97-AF65-F5344CB8AC3E}">
        <p14:creationId xmlns:p14="http://schemas.microsoft.com/office/powerpoint/2010/main" val="402751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Illustrate what they are, how they are different from other forms of technology-enhanced learning, evidence</a:t>
            </a:r>
            <a:r>
              <a:rPr lang="en-US" baseline="0" dirty="0" smtClean="0"/>
              <a:t> that they are effective, and what makes them effective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7</a:t>
            </a:fld>
            <a:endParaRPr lang="en-US"/>
          </a:p>
        </p:txBody>
      </p:sp>
    </p:spTree>
    <p:extLst>
      <p:ext uri="{BB962C8B-B14F-4D97-AF65-F5344CB8AC3E}">
        <p14:creationId xmlns:p14="http://schemas.microsoft.com/office/powerpoint/2010/main" val="460966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makes the hint sensitive to the path the student is following</a:t>
            </a:r>
          </a:p>
          <a:p>
            <a:endParaRPr lang="en-US" dirty="0" smtClean="0"/>
          </a:p>
          <a:p>
            <a:r>
              <a:rPr lang="en-US" dirty="0" smtClean="0"/>
              <a:t>Example-tracing algorithm tracks which path(s)</a:t>
            </a:r>
            <a:r>
              <a:rPr lang="en-US" baseline="0" dirty="0" smtClean="0"/>
              <a:t> the student is on; all the author needs to do is provide a graph with relevant solution paths</a:t>
            </a:r>
            <a:endParaRPr lang="en-US"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112</a:t>
            </a:fld>
            <a:endParaRPr lang="en-US"/>
          </a:p>
        </p:txBody>
      </p:sp>
    </p:spTree>
    <p:extLst>
      <p:ext uri="{BB962C8B-B14F-4D97-AF65-F5344CB8AC3E}">
        <p14:creationId xmlns:p14="http://schemas.microsoft.com/office/powerpoint/2010/main" val="1510014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 through hints?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Whether this level</a:t>
            </a:r>
            <a:r>
              <a:rPr lang="en-US" baseline="0" dirty="0" smtClean="0"/>
              <a:t> of </a:t>
            </a:r>
            <a:r>
              <a:rPr lang="en-US" baseline="0" dirty="0" err="1" smtClean="0"/>
              <a:t>adaptivity</a:t>
            </a:r>
            <a:r>
              <a:rPr lang="en-US" baseline="0" dirty="0" smtClean="0"/>
              <a:t> is useful is a bit of an open question, but it is possible with this tool, so that makes it easier to investigate that question say in a classroom experiment.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Sid </a:t>
            </a:r>
            <a:r>
              <a:rPr lang="en-US" dirty="0" err="1" smtClean="0"/>
              <a:t>epoint</a:t>
            </a:r>
            <a:r>
              <a:rPr lang="en-US" dirty="0" smtClean="0"/>
              <a:t>. </a:t>
            </a:r>
            <a:r>
              <a:rPr lang="en-US" dirty="0" err="1" smtClean="0"/>
              <a:t>Bgr</a:t>
            </a:r>
            <a:r>
              <a:rPr lang="en-US" dirty="0" smtClean="0"/>
              <a:t> not purely a really purely</a:t>
            </a:r>
            <a:r>
              <a:rPr lang="en-US" baseline="0" dirty="0" smtClean="0"/>
              <a:t> a re</a:t>
            </a:r>
            <a:r>
              <a:rPr lang="en-US" dirty="0" smtClean="0"/>
              <a:t>presentation of problem solving. Some pedagogy gets mixed in. Behavior graphs should contain paths that you want the tutor to respond to differently. </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113</a:t>
            </a:fld>
            <a:endParaRPr lang="en-US"/>
          </a:p>
        </p:txBody>
      </p:sp>
    </p:spTree>
    <p:extLst>
      <p:ext uri="{BB962C8B-B14F-4D97-AF65-F5344CB8AC3E}">
        <p14:creationId xmlns:p14="http://schemas.microsoft.com/office/powerpoint/2010/main" val="2249064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Uses KC-based student model</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Relies on having a knowledge component model – on having analyzed problem-solving in terms of the underlying</a:t>
            </a:r>
            <a:r>
              <a:rPr lang="en-US" baseline="0" dirty="0" smtClean="0"/>
              <a:t> knowledge components, and having annotated the behavior graph with knowledge components.</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114</a:t>
            </a:fld>
            <a:endParaRPr lang="en-US"/>
          </a:p>
        </p:txBody>
      </p:sp>
    </p:spTree>
    <p:extLst>
      <p:ext uri="{BB962C8B-B14F-4D97-AF65-F5344CB8AC3E}">
        <p14:creationId xmlns:p14="http://schemas.microsoft.com/office/powerpoint/2010/main" val="3937349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knowledge, strategies, errors</a:t>
            </a:r>
          </a:p>
          <a:p>
            <a:endParaRPr lang="en-US" dirty="0" smtClean="0"/>
          </a:p>
          <a:p>
            <a:pPr lvl="1"/>
            <a:r>
              <a:rPr lang="en-US" dirty="0" smtClean="0"/>
              <a:t>“Tune” parameters used for modeling student knowledge with BKT</a:t>
            </a:r>
          </a:p>
          <a:p>
            <a:pPr lvl="1"/>
            <a:r>
              <a:rPr lang="en-US" dirty="0" smtClean="0"/>
              <a:t>Refine KC models, as illustrated with OLI Stats course</a:t>
            </a:r>
          </a:p>
          <a:p>
            <a:endParaRPr lang="en-US" dirty="0"/>
          </a:p>
        </p:txBody>
      </p:sp>
      <p:sp>
        <p:nvSpPr>
          <p:cNvPr id="4" name="Slide Number Placeholder 3"/>
          <p:cNvSpPr>
            <a:spLocks noGrp="1"/>
          </p:cNvSpPr>
          <p:nvPr>
            <p:ph type="sldNum" sz="quarter" idx="10"/>
          </p:nvPr>
        </p:nvSpPr>
        <p:spPr/>
        <p:txBody>
          <a:bodyPr/>
          <a:lstStyle/>
          <a:p>
            <a:fld id="{0B6A31C2-9315-5B44-B274-DA5307B75090}" type="slidenum">
              <a:rPr lang="en-US" smtClean="0"/>
              <a:t>115</a:t>
            </a:fld>
            <a:endParaRPr lang="en-US"/>
          </a:p>
        </p:txBody>
      </p:sp>
    </p:spTree>
    <p:extLst>
      <p:ext uri="{BB962C8B-B14F-4D97-AF65-F5344CB8AC3E}">
        <p14:creationId xmlns:p14="http://schemas.microsoft.com/office/powerpoint/2010/main" val="2579994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make authoring of adaptive learning technologies easy for non-programmers?</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116</a:t>
            </a:fld>
            <a:endParaRPr lang="en-US"/>
          </a:p>
        </p:txBody>
      </p:sp>
    </p:spTree>
    <p:extLst>
      <p:ext uri="{BB962C8B-B14F-4D97-AF65-F5344CB8AC3E}">
        <p14:creationId xmlns:p14="http://schemas.microsoft.com/office/powerpoint/2010/main" val="4205308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119</a:t>
            </a:fld>
            <a:endParaRPr lang="en-US"/>
          </a:p>
        </p:txBody>
      </p:sp>
    </p:spTree>
    <p:extLst>
      <p:ext uri="{BB962C8B-B14F-4D97-AF65-F5344CB8AC3E}">
        <p14:creationId xmlns:p14="http://schemas.microsoft.com/office/powerpoint/2010/main" val="24725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a:cs typeface="Helvetica"/>
              </a:rPr>
              <a:t>Built for Research</a:t>
            </a: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127</a:t>
            </a:fld>
            <a:endParaRPr lang="en-US"/>
          </a:p>
        </p:txBody>
      </p:sp>
    </p:spTree>
    <p:extLst>
      <p:ext uri="{BB962C8B-B14F-4D97-AF65-F5344CB8AC3E}">
        <p14:creationId xmlns:p14="http://schemas.microsoft.com/office/powerpoint/2010/main" val="4047888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buSzPct val="70000"/>
            </a:pPr>
            <a:r>
              <a:rPr lang="en-US" dirty="0" smtClean="0"/>
              <a:t>Here you see some students use Lynnette</a:t>
            </a:r>
            <a:endParaRPr lang="en-US" dirty="0" smtClean="0">
              <a:solidFill>
                <a:schemeClr val="tx1">
                  <a:lumMod val="50000"/>
                  <a:lumOff val="50000"/>
                </a:schemeClr>
              </a:solidFill>
            </a:endParaRPr>
          </a:p>
          <a:p>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128</a:t>
            </a:fld>
            <a:endParaRPr lang="en-US"/>
          </a:p>
        </p:txBody>
      </p:sp>
    </p:spTree>
    <p:extLst>
      <p:ext uri="{BB962C8B-B14F-4D97-AF65-F5344CB8AC3E}">
        <p14:creationId xmlns:p14="http://schemas.microsoft.com/office/powerpoint/2010/main" val="3258480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do some of this regulation for students;    one the one hand, that’s a good thing, if they do it well;  on the other hand, we’d like students to learn to self-regulate</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130</a:t>
            </a:fld>
            <a:endParaRPr lang="en-US"/>
          </a:p>
        </p:txBody>
      </p:sp>
    </p:spTree>
    <p:extLst>
      <p:ext uri="{BB962C8B-B14F-4D97-AF65-F5344CB8AC3E}">
        <p14:creationId xmlns:p14="http://schemas.microsoft.com/office/powerpoint/2010/main" val="2383906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Make simple things really simple</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Extend support for design loop</a:t>
            </a:r>
          </a:p>
          <a:p>
            <a:endParaRPr lang="en-US" dirty="0" smtClean="0"/>
          </a:p>
          <a:p>
            <a:r>
              <a:rPr lang="en-US" dirty="0" smtClean="0"/>
              <a:t>in the step and task loops</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131</a:t>
            </a:fld>
            <a:endParaRPr lang="en-US"/>
          </a:p>
        </p:txBody>
      </p:sp>
    </p:spTree>
    <p:extLst>
      <p:ext uri="{BB962C8B-B14F-4D97-AF65-F5344CB8AC3E}">
        <p14:creationId xmlns:p14="http://schemas.microsoft.com/office/powerpoint/2010/main" val="337853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Much better than getting feedback from the teacher the next day; much better than answers in the back of the book; and</a:t>
            </a:r>
            <a:r>
              <a:rPr lang="en-US" baseline="0" dirty="0" smtClean="0"/>
              <a:t> </a:t>
            </a:r>
            <a:r>
              <a:rPr lang="en-US" dirty="0" smtClean="0"/>
              <a:t>better than having to ask a sibling, who may extract who knows what promise</a:t>
            </a:r>
          </a:p>
          <a:p>
            <a:r>
              <a:rPr lang="en-US" dirty="0" smtClean="0"/>
              <a:t>Help the learner know they are on a successful path; abandon, in timely fashion, unproductive paths, to avoid  frustration and wasted time</a:t>
            </a:r>
          </a:p>
          <a:p>
            <a:endParaRPr lang="en-US" dirty="0" smtClean="0"/>
          </a:p>
        </p:txBody>
      </p:sp>
      <p:sp>
        <p:nvSpPr>
          <p:cNvPr id="4" name="Slide Number Placeholder 3"/>
          <p:cNvSpPr>
            <a:spLocks noGrp="1"/>
          </p:cNvSpPr>
          <p:nvPr>
            <p:ph type="sldNum" sz="quarter" idx="10"/>
          </p:nvPr>
        </p:nvSpPr>
        <p:spPr/>
        <p:txBody>
          <a:bodyPr/>
          <a:lstStyle/>
          <a:p>
            <a:fld id="{FD66F34B-9C4D-8640-BB34-4C24A79C9FFB}" type="slidenum">
              <a:rPr lang="en-US" smtClean="0"/>
              <a:t>9</a:t>
            </a:fld>
            <a:endParaRPr lang="en-US"/>
          </a:p>
        </p:txBody>
      </p:sp>
    </p:spTree>
    <p:extLst>
      <p:ext uri="{BB962C8B-B14F-4D97-AF65-F5344CB8AC3E}">
        <p14:creationId xmlns:p14="http://schemas.microsoft.com/office/powerpoint/2010/main" val="111480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132</a:t>
            </a:fld>
            <a:endParaRPr lang="en-US"/>
          </a:p>
        </p:txBody>
      </p:sp>
    </p:spTree>
    <p:extLst>
      <p:ext uri="{BB962C8B-B14F-4D97-AF65-F5344CB8AC3E}">
        <p14:creationId xmlns:p14="http://schemas.microsoft.com/office/powerpoint/2010/main" val="1026555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Theoretical justification for this analysis?</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133</a:t>
            </a:fld>
            <a:endParaRPr lang="en-US"/>
          </a:p>
        </p:txBody>
      </p:sp>
    </p:spTree>
    <p:extLst>
      <p:ext uri="{BB962C8B-B14F-4D97-AF65-F5344CB8AC3E}">
        <p14:creationId xmlns:p14="http://schemas.microsoft.com/office/powerpoint/2010/main" val="285568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Pertain only to the</a:t>
            </a:r>
            <a:r>
              <a:rPr lang="en-US" baseline="0" dirty="0" smtClean="0"/>
              <a:t> students in the experimental condition</a:t>
            </a:r>
            <a:endParaRPr lang="en-US" dirty="0"/>
          </a:p>
        </p:txBody>
      </p:sp>
      <p:sp>
        <p:nvSpPr>
          <p:cNvPr id="4" name="Slide Number Placeholder 3"/>
          <p:cNvSpPr>
            <a:spLocks noGrp="1"/>
          </p:cNvSpPr>
          <p:nvPr>
            <p:ph type="sldNum" sz="quarter" idx="10"/>
          </p:nvPr>
        </p:nvSpPr>
        <p:spPr/>
        <p:txBody>
          <a:bodyPr/>
          <a:lstStyle/>
          <a:p>
            <a:fld id="{FD66F34B-9C4D-8640-BB34-4C24A79C9FFB}" type="slidenum">
              <a:rPr lang="en-US" smtClean="0"/>
              <a:t>135</a:t>
            </a:fld>
            <a:endParaRPr lang="en-US"/>
          </a:p>
        </p:txBody>
      </p:sp>
    </p:spTree>
    <p:extLst>
      <p:ext uri="{BB962C8B-B14F-4D97-AF65-F5344CB8AC3E}">
        <p14:creationId xmlns:p14="http://schemas.microsoft.com/office/powerpoint/2010/main" val="103276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p:cNvSpPr>
          <p:nvPr>
            <p:ph type="sldImg"/>
          </p:nvPr>
        </p:nvSpPr>
        <p:spPr>
          <a:xfrm>
            <a:off x="1150938" y="692150"/>
            <a:ext cx="4556125" cy="3416300"/>
          </a:xfrm>
          <a:solidFill>
            <a:srgbClr val="FFFFFF"/>
          </a:solidFill>
          <a:ln/>
        </p:spPr>
      </p:sp>
      <p:sp>
        <p:nvSpPr>
          <p:cNvPr id="819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venir-Light" charset="0"/>
                <a:ea typeface="ＭＳ Ｐゴシック" charset="0"/>
                <a:cs typeface="ＭＳ Ｐゴシック" charset="0"/>
              </a:rPr>
              <a:t>Photo illustrates </a:t>
            </a:r>
          </a:p>
          <a:p>
            <a:pPr eaLnBrk="1" hangingPunct="1"/>
            <a:r>
              <a:rPr lang="en-US" dirty="0" smtClean="0">
                <a:latin typeface="Avenir-Light" charset="0"/>
                <a:ea typeface="ＭＳ Ｐゴシック" charset="0"/>
                <a:cs typeface="ＭＳ Ｐゴシック" charset="0"/>
              </a:rPr>
              <a:t>Shows how these systems have mostly been used:  In schools.</a:t>
            </a:r>
          </a:p>
          <a:p>
            <a:pPr eaLnBrk="1" hangingPunct="1"/>
            <a:endParaRPr lang="en-US" dirty="0" smtClean="0">
              <a:latin typeface="Avenir-Light" charset="0"/>
              <a:ea typeface="ＭＳ Ｐゴシック" charset="0"/>
              <a:cs typeface="ＭＳ Ｐゴシック" charset="0"/>
            </a:endParaRPr>
          </a:p>
          <a:p>
            <a:pPr eaLnBrk="1" hangingPunct="1"/>
            <a:endParaRPr lang="en-US" dirty="0" smtClean="0">
              <a:latin typeface="Avenir-Light" charset="0"/>
              <a:ea typeface="ＭＳ Ｐゴシック" charset="0"/>
              <a:cs typeface="ＭＳ Ｐゴシック" charset="0"/>
            </a:endParaRPr>
          </a:p>
          <a:p>
            <a:pPr eaLnBrk="1" hangingPunct="1"/>
            <a:endParaRPr lang="en-US" dirty="0" smtClean="0">
              <a:latin typeface="Avenir-Light" charset="0"/>
              <a:ea typeface="ＭＳ Ｐゴシック" charset="0"/>
              <a:cs typeface="ＭＳ Ｐゴシック" charset="0"/>
            </a:endParaRPr>
          </a:p>
          <a:p>
            <a:pPr eaLnBrk="1" hangingPunct="1"/>
            <a:r>
              <a:rPr lang="en-US" dirty="0" smtClean="0">
                <a:latin typeface="Avenir-Light" charset="0"/>
                <a:ea typeface="ＭＳ Ｐゴシック" charset="0"/>
                <a:cs typeface="ＭＳ Ｐゴシック" charset="0"/>
              </a:rPr>
              <a:t>2002 </a:t>
            </a:r>
            <a:r>
              <a:rPr lang="en-US" dirty="0">
                <a:latin typeface="Avenir-Light" charset="0"/>
                <a:ea typeface="ＭＳ Ｐゴシック" charset="0"/>
                <a:cs typeface="ＭＳ Ｐゴシック" charset="0"/>
              </a:rPr>
              <a:t>in Miami-Dade:  The study compared FCAT performance for 6,395 students in 10</a:t>
            </a:r>
          </a:p>
          <a:p>
            <a:pPr eaLnBrk="1" hangingPunct="1"/>
            <a:r>
              <a:rPr lang="en-US" dirty="0">
                <a:latin typeface="Avenir-Light" charset="0"/>
                <a:ea typeface="ＭＳ Ｐゴシック" charset="0"/>
                <a:cs typeface="ＭＳ Ｐゴシック" charset="0"/>
              </a:rPr>
              <a:t>high schools, including 770 Exceptional Student Education (ESE) students</a:t>
            </a:r>
          </a:p>
          <a:p>
            <a:pPr eaLnBrk="1" hangingPunct="1"/>
            <a:r>
              <a:rPr lang="en-US" dirty="0">
                <a:latin typeface="Avenir-Light" charset="0"/>
                <a:ea typeface="ＭＳ Ｐゴシック" charset="0"/>
                <a:cs typeface="ＭＳ Ｐゴシック" charset="0"/>
              </a:rPr>
              <a:t>and 976 limited English proficiency (LEP) students.</a:t>
            </a:r>
          </a:p>
          <a:p>
            <a:pPr eaLnBrk="1" hangingPunct="1"/>
            <a:r>
              <a:rPr lang="en-US" dirty="0">
                <a:latin typeface="Avenir-Light" charset="0"/>
                <a:ea typeface="ＭＳ Ｐゴシック" charset="0"/>
                <a:cs typeface="ＭＳ Ｐゴシック" charset="0"/>
              </a:rPr>
              <a:t>FCAT scores</a:t>
            </a:r>
          </a:p>
          <a:p>
            <a:pPr eaLnBrk="1" hangingPunct="1"/>
            <a:r>
              <a:rPr lang="en-US" dirty="0">
                <a:latin typeface="Avenir-Light" charset="0"/>
                <a:ea typeface="ＭＳ Ｐゴシック" charset="0"/>
                <a:cs typeface="ＭＳ Ｐゴシック" charset="0"/>
              </a:rPr>
              <a:t>were 16 points higher for Cognitive Tutor LEP students</a:t>
            </a:r>
          </a:p>
          <a:p>
            <a:pPr eaLnBrk="1" hangingPunct="1"/>
            <a:r>
              <a:rPr lang="en-US" dirty="0">
                <a:latin typeface="Avenir-Light" charset="0"/>
                <a:ea typeface="ＭＳ Ｐゴシック" charset="0"/>
                <a:cs typeface="ＭＳ Ｐゴシック" charset="0"/>
              </a:rPr>
              <a:t>(259.94 vs. 243.62; p&lt;.001), and 27% of Cognitive Tutor</a:t>
            </a:r>
          </a:p>
          <a:p>
            <a:pPr eaLnBrk="1" hangingPunct="1"/>
            <a:r>
              <a:rPr lang="en-US" dirty="0">
                <a:latin typeface="Avenir-Light" charset="0"/>
                <a:ea typeface="ＭＳ Ｐゴシック" charset="0"/>
                <a:cs typeface="ＭＳ Ｐゴシック" charset="0"/>
              </a:rPr>
              <a:t>LEP students passed the FCAT, as opposed to only 18.9%</a:t>
            </a:r>
          </a:p>
          <a:p>
            <a:pPr eaLnBrk="1" hangingPunct="1"/>
            <a:r>
              <a:rPr lang="en-US" dirty="0">
                <a:latin typeface="Avenir-Light" charset="0"/>
                <a:ea typeface="ＭＳ Ｐゴシック" charset="0"/>
                <a:cs typeface="ＭＳ Ｐゴシック" charset="0"/>
              </a:rPr>
              <a:t>of LEP students using a conventional curriculum (see</a:t>
            </a:r>
          </a:p>
          <a:p>
            <a:pPr eaLnBrk="1" hangingPunct="1"/>
            <a:r>
              <a:rPr lang="en-US" dirty="0">
                <a:latin typeface="Avenir-Light" charset="0"/>
                <a:ea typeface="ＭＳ Ｐゴシック" charset="0"/>
                <a:cs typeface="ＭＳ Ｐゴシック" charset="0"/>
              </a:rPr>
              <a:t>Figure 3). African American students (p&lt;.05) and male</a:t>
            </a:r>
          </a:p>
          <a:p>
            <a:pPr eaLnBrk="1" hangingPunct="1"/>
            <a:r>
              <a:rPr lang="en-US" dirty="0">
                <a:latin typeface="Avenir-Light" charset="0"/>
                <a:ea typeface="ＭＳ Ｐゴシック" charset="0"/>
                <a:cs typeface="ＭＳ Ｐゴシック" charset="0"/>
              </a:rPr>
              <a:t>students (p&lt;.001) using Cognitive Tutor demonstrated</a:t>
            </a:r>
          </a:p>
          <a:p>
            <a:pPr eaLnBrk="1" hangingPunct="1"/>
            <a:r>
              <a:rPr lang="en-US" dirty="0">
                <a:latin typeface="Avenir-Light" charset="0"/>
                <a:ea typeface="ＭＳ Ｐゴシック" charset="0"/>
                <a:cs typeface="ＭＳ Ｐゴシック" charset="0"/>
              </a:rPr>
              <a:t>higher performance than their conventional-curriculum</a:t>
            </a:r>
          </a:p>
          <a:p>
            <a:pPr eaLnBrk="1" hangingPunct="1"/>
            <a:r>
              <a:rPr lang="en-US" dirty="0">
                <a:latin typeface="Avenir-Light" charset="0"/>
                <a:ea typeface="ＭＳ Ｐゴシック" charset="0"/>
                <a:cs typeface="ＭＳ Ｐゴシック" charset="0"/>
              </a:rPr>
              <a:t>counterparts. Hispanic and female students using the</a:t>
            </a:r>
          </a:p>
          <a:p>
            <a:pPr eaLnBrk="1" hangingPunct="1"/>
            <a:r>
              <a:rPr lang="en-US" dirty="0">
                <a:latin typeface="Avenir-Light" charset="0"/>
                <a:ea typeface="ＭＳ Ｐゴシック" charset="0"/>
                <a:cs typeface="ＭＳ Ｐゴシック" charset="0"/>
              </a:rPr>
              <a:t>Cognitive Tutor also earned higher scores, but the</a:t>
            </a:r>
          </a:p>
          <a:p>
            <a:pPr eaLnBrk="1" hangingPunct="1"/>
            <a:r>
              <a:rPr lang="en-US" dirty="0">
                <a:latin typeface="Avenir-Light" charset="0"/>
                <a:ea typeface="ＭＳ Ｐゴシック" charset="0"/>
                <a:cs typeface="ＭＳ Ｐゴシック" charset="0"/>
              </a:rPr>
              <a:t>differences were not statistically significant.</a:t>
            </a:r>
          </a:p>
          <a:p>
            <a:pPr eaLnBrk="1" hangingPunct="1"/>
            <a:endParaRPr lang="en-US" dirty="0">
              <a:latin typeface="Avenir-Light"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Verdana" charset="0"/>
                <a:ea typeface="ＭＳ Ｐゴシック" charset="0"/>
                <a:cs typeface="ＭＳ Ｐゴシック" charset="0"/>
              </a:rPr>
              <a:t>Educational software that</a:t>
            </a:r>
          </a:p>
          <a:p>
            <a:endParaRPr lang="en-US" dirty="0"/>
          </a:p>
        </p:txBody>
      </p:sp>
      <p:sp>
        <p:nvSpPr>
          <p:cNvPr id="4" name="Slide Number Placeholder 3"/>
          <p:cNvSpPr>
            <a:spLocks noGrp="1"/>
          </p:cNvSpPr>
          <p:nvPr>
            <p:ph type="sldNum" sz="quarter" idx="10"/>
          </p:nvPr>
        </p:nvSpPr>
        <p:spPr/>
        <p:txBody>
          <a:bodyPr/>
          <a:lstStyle/>
          <a:p>
            <a:fld id="{5D1C0039-D7DE-AC43-9DAC-BEF6A3F4EF75}" type="slidenum">
              <a:rPr lang="en-US" smtClean="0"/>
              <a:t>11</a:t>
            </a:fld>
            <a:endParaRPr lang="en-US"/>
          </a:p>
        </p:txBody>
      </p:sp>
    </p:spTree>
    <p:extLst>
      <p:ext uri="{BB962C8B-B14F-4D97-AF65-F5344CB8AC3E}">
        <p14:creationId xmlns:p14="http://schemas.microsoft.com/office/powerpoint/2010/main" val="58840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xfrm>
            <a:off x="1150938" y="692150"/>
            <a:ext cx="4556125" cy="3416300"/>
          </a:xfrm>
          <a:ln/>
        </p:spPr>
      </p:sp>
      <p:sp>
        <p:nvSpPr>
          <p:cNvPr id="3" name="Notes Placeholder 2"/>
          <p:cNvSpPr>
            <a:spLocks noGrp="1"/>
          </p:cNvSpPr>
          <p:nvPr>
            <p:ph type="body" idx="1"/>
          </p:nvPr>
        </p:nvSpPr>
        <p:spPr/>
        <p:txBody>
          <a:bodyPr/>
          <a:lstStyle/>
          <a:p>
            <a:endParaRPr lang="en-US" sz="1200" dirty="0" smtClean="0">
              <a:latin typeface="Verdana" charset="0"/>
              <a:ea typeface="ＭＳ Ｐゴシック" charset="0"/>
              <a:cs typeface="ＭＳ Ｐゴシック" charset="0"/>
            </a:endParaRPr>
          </a:p>
          <a:p>
            <a:r>
              <a:rPr lang="en-US" sz="1200" dirty="0" smtClean="0">
                <a:latin typeface="Verdana" charset="0"/>
                <a:ea typeface="ＭＳ Ｐゴシック" charset="0"/>
                <a:cs typeface="ＭＳ Ｐゴシック" charset="0"/>
              </a:rPr>
              <a:t>Over 17,000 students in 147 schools across 7 states</a:t>
            </a:r>
          </a:p>
          <a:p>
            <a:r>
              <a:rPr lang="en-US" sz="1200" dirty="0" smtClean="0">
                <a:latin typeface="Verdana" charset="0"/>
                <a:ea typeface="ＭＳ Ｐゴシック" charset="0"/>
                <a:cs typeface="ＭＳ Ｐゴシック" charset="0"/>
              </a:rPr>
              <a:t>Duration: 2 years</a:t>
            </a:r>
          </a:p>
          <a:p>
            <a:r>
              <a:rPr lang="en-US" sz="1200" dirty="0" smtClean="0">
                <a:latin typeface="Verdana" charset="0"/>
                <a:ea typeface="ＭＳ Ｐゴシック" charset="0"/>
                <a:cs typeface="ＭＳ Ｐゴシック" charset="0"/>
              </a:rPr>
              <a:t>Cost: $6 million</a:t>
            </a:r>
          </a:p>
          <a:p>
            <a:r>
              <a:rPr lang="en-US" sz="1200" dirty="0" smtClean="0">
                <a:latin typeface="Verdana" charset="0"/>
                <a:ea typeface="ＭＳ Ｐゴシック" charset="0"/>
                <a:cs typeface="ＭＳ Ｐゴシック" charset="0"/>
              </a:rPr>
              <a:t>Test: Algebra Proficiency Exam, 32-item multiple-choice assessment</a:t>
            </a:r>
          </a:p>
          <a:p>
            <a:endParaRPr lang="en-US" sz="1200" dirty="0" smtClean="0">
              <a:latin typeface="Verdana" charset="0"/>
              <a:ea typeface="ＭＳ Ｐゴシック" charset="0"/>
              <a:cs typeface="ＭＳ Ｐゴシック" charset="0"/>
            </a:endParaRPr>
          </a:p>
          <a:p>
            <a:r>
              <a:rPr lang="en-US" sz="1200" b="0" i="0" u="none" strike="noStrike" kern="1200" baseline="0" dirty="0" smtClean="0">
                <a:solidFill>
                  <a:schemeClr val="tx1"/>
                </a:solidFill>
                <a:latin typeface="+mn-lt"/>
                <a:ea typeface="+mn-ea"/>
                <a:cs typeface="+mn-cs"/>
              </a:rPr>
              <a:t>in both cases, the magnitude is sufficient to improve the median student’s performance by</a:t>
            </a:r>
          </a:p>
          <a:p>
            <a:r>
              <a:rPr lang="en-US" sz="1200" b="0" i="0" u="none" strike="noStrike" kern="1200" baseline="0" dirty="0" smtClean="0">
                <a:solidFill>
                  <a:schemeClr val="tx1"/>
                </a:solidFill>
                <a:latin typeface="+mn-lt"/>
                <a:ea typeface="+mn-ea"/>
                <a:cs typeface="+mn-cs"/>
              </a:rPr>
              <a:t>approximately eight percentile points.</a:t>
            </a:r>
            <a:endParaRPr lang="en-US" sz="1200" dirty="0" smtClean="0">
              <a:latin typeface="Verdana" charset="0"/>
              <a:ea typeface="ＭＳ Ｐゴシック" charset="0"/>
              <a:cs typeface="ＭＳ Ｐゴシック" charset="0"/>
            </a:endParaRPr>
          </a:p>
          <a:p>
            <a:endParaRPr lang="en-US" sz="1200" dirty="0" smtClean="0">
              <a:latin typeface="Verdana" charset="0"/>
              <a:ea typeface="ＭＳ Ｐゴシック" charset="0"/>
              <a:cs typeface="ＭＳ Ｐゴシック" charset="0"/>
            </a:endParaRPr>
          </a:p>
          <a:p>
            <a:r>
              <a:rPr lang="en-US" sz="1200" dirty="0" smtClean="0">
                <a:latin typeface="Verdana" charset="0"/>
                <a:ea typeface="ＭＳ Ｐゴシック" charset="0"/>
                <a:cs typeface="ＭＳ Ｐゴシック" charset="0"/>
              </a:rPr>
              <a:t>The difference was about</a:t>
            </a:r>
            <a:r>
              <a:rPr lang="en-US" sz="1050" dirty="0" smtClean="0">
                <a:latin typeface="Verdana" charset="0"/>
                <a:ea typeface="ＭＳ Ｐゴシック" charset="0"/>
                <a:cs typeface="ＭＳ Ｐゴシック" charset="0"/>
              </a:rPr>
              <a:t> the same as doubling math learning in a year for a high-school student</a:t>
            </a:r>
          </a:p>
          <a:p>
            <a:endParaRPr lang="en-US" sz="1050" dirty="0" smtClean="0">
              <a:latin typeface="Verdana" charset="0"/>
              <a:ea typeface="ＭＳ Ｐゴシック" charset="0"/>
              <a:cs typeface="ＭＳ Ｐゴシック" charset="0"/>
            </a:endParaRPr>
          </a:p>
          <a:p>
            <a:r>
              <a:rPr lang="en-US" sz="1050" dirty="0" smtClean="0">
                <a:latin typeface="Verdana" charset="0"/>
                <a:ea typeface="ＭＳ Ｐゴシック" charset="0"/>
                <a:cs typeface="ＭＳ Ｐゴシック" charset="0"/>
              </a:rPr>
              <a:t>“</a:t>
            </a:r>
            <a:r>
              <a:rPr lang="en-US" sz="1200" b="0" i="0" u="none" strike="noStrike" kern="1200" baseline="0" dirty="0" smtClean="0">
                <a:solidFill>
                  <a:schemeClr val="tx1"/>
                </a:solidFill>
                <a:latin typeface="+mn-lt"/>
                <a:ea typeface="+mn-ea"/>
                <a:cs typeface="+mn-cs"/>
              </a:rPr>
              <a:t>Another way to gauge the magnitude of an</a:t>
            </a:r>
          </a:p>
          <a:p>
            <a:r>
              <a:rPr lang="en-US" sz="1200" b="0" i="0" u="none" strike="noStrike" kern="1200" baseline="0" dirty="0" smtClean="0">
                <a:solidFill>
                  <a:schemeClr val="tx1"/>
                </a:solidFill>
                <a:latin typeface="+mn-lt"/>
                <a:ea typeface="+mn-ea"/>
                <a:cs typeface="+mn-cs"/>
              </a:rPr>
              <a:t>effect of .20 is to consider the amount of mathematics</a:t>
            </a:r>
          </a:p>
          <a:p>
            <a:r>
              <a:rPr lang="en-US" sz="1200" b="0" i="0" u="none" strike="noStrike" kern="1200" baseline="0" dirty="0" smtClean="0">
                <a:solidFill>
                  <a:schemeClr val="tx1"/>
                </a:solidFill>
                <a:latin typeface="+mn-lt"/>
                <a:ea typeface="+mn-ea"/>
                <a:cs typeface="+mn-cs"/>
              </a:rPr>
              <a:t>growth typically seen from one grade to</a:t>
            </a:r>
          </a:p>
          <a:p>
            <a:r>
              <a:rPr lang="en-US" sz="1200" b="0" i="0" u="none" strike="noStrike" kern="1200" baseline="0" dirty="0" smtClean="0">
                <a:solidFill>
                  <a:schemeClr val="tx1"/>
                </a:solidFill>
                <a:latin typeface="+mn-lt"/>
                <a:ea typeface="+mn-ea"/>
                <a:cs typeface="+mn-cs"/>
              </a:rPr>
              <a:t>the next on nationally normed assessments.</a:t>
            </a:r>
          </a:p>
          <a:p>
            <a:r>
              <a:rPr lang="en-US" sz="1200" b="0" i="0" u="none" strike="noStrike" kern="1200" baseline="0" dirty="0" err="1" smtClean="0">
                <a:solidFill>
                  <a:schemeClr val="tx1"/>
                </a:solidFill>
                <a:latin typeface="+mn-lt"/>
                <a:ea typeface="+mn-ea"/>
                <a:cs typeface="+mn-cs"/>
              </a:rPr>
              <a:t>Lipsey</a:t>
            </a:r>
            <a:r>
              <a:rPr lang="en-US" sz="1200" b="0" i="0" u="none" strike="noStrike" kern="1200" baseline="0" dirty="0" smtClean="0">
                <a:solidFill>
                  <a:schemeClr val="tx1"/>
                </a:solidFill>
                <a:latin typeface="+mn-lt"/>
                <a:ea typeface="+mn-ea"/>
                <a:cs typeface="+mn-cs"/>
              </a:rPr>
              <a:t> et al. (2012) report typical mathematics</a:t>
            </a:r>
          </a:p>
          <a:p>
            <a:r>
              <a:rPr lang="en-US" sz="1200" b="0" i="0" u="none" strike="noStrike" kern="1200" baseline="0" dirty="0" smtClean="0">
                <a:solidFill>
                  <a:schemeClr val="tx1"/>
                </a:solidFill>
                <a:latin typeface="+mn-lt"/>
                <a:ea typeface="+mn-ea"/>
                <a:cs typeface="+mn-cs"/>
              </a:rPr>
              <a:t>achievement gains of .32 for 8th grade, .22 for</a:t>
            </a:r>
          </a:p>
          <a:p>
            <a:r>
              <a:rPr lang="en-US" sz="1200" b="0" i="0" u="none" strike="noStrike" kern="1200" baseline="0" dirty="0" smtClean="0">
                <a:solidFill>
                  <a:schemeClr val="tx1"/>
                </a:solidFill>
                <a:latin typeface="+mn-lt"/>
                <a:ea typeface="+mn-ea"/>
                <a:cs typeface="+mn-cs"/>
              </a:rPr>
              <a:t>9th grade, and .25 for 10th grade (most students</a:t>
            </a:r>
          </a:p>
          <a:p>
            <a:r>
              <a:rPr lang="en-US" sz="1200" b="0" i="0" u="none" strike="noStrike" kern="1200" baseline="0" dirty="0" smtClean="0">
                <a:solidFill>
                  <a:schemeClr val="tx1"/>
                </a:solidFill>
                <a:latin typeface="+mn-lt"/>
                <a:ea typeface="+mn-ea"/>
                <a:cs typeface="+mn-cs"/>
              </a:rPr>
              <a:t>in our two studies were in these grades). These</a:t>
            </a:r>
          </a:p>
          <a:p>
            <a:r>
              <a:rPr lang="en-US" sz="1200" b="0" i="0" u="none" strike="noStrike" kern="1200" baseline="0" dirty="0" smtClean="0">
                <a:solidFill>
                  <a:schemeClr val="tx1"/>
                </a:solidFill>
                <a:latin typeface="+mn-lt"/>
                <a:ea typeface="+mn-ea"/>
                <a:cs typeface="+mn-cs"/>
              </a:rPr>
              <a:t>data suggest that a treatment effect of .20 is</a:t>
            </a:r>
          </a:p>
          <a:p>
            <a:r>
              <a:rPr lang="en-US" sz="1200" b="0" i="0" u="none" strike="noStrike" kern="1200" baseline="0" dirty="0" smtClean="0">
                <a:solidFill>
                  <a:schemeClr val="tx1"/>
                </a:solidFill>
                <a:latin typeface="+mn-lt"/>
                <a:ea typeface="+mn-ea"/>
                <a:cs typeface="+mn-cs"/>
              </a:rPr>
              <a:t>nearly comparable in size with the amount of</a:t>
            </a:r>
          </a:p>
          <a:p>
            <a:r>
              <a:rPr lang="en-US" sz="1200" b="0" i="0" u="none" strike="noStrike" kern="1200" baseline="0" dirty="0" smtClean="0">
                <a:solidFill>
                  <a:schemeClr val="tx1"/>
                </a:solidFill>
                <a:latin typeface="+mn-lt"/>
                <a:ea typeface="+mn-ea"/>
                <a:cs typeface="+mn-cs"/>
              </a:rPr>
              <a:t>mathematics growth typically seen over a full</a:t>
            </a:r>
          </a:p>
          <a:p>
            <a:r>
              <a:rPr lang="en-US" sz="1200" b="0" i="0" u="none" strike="noStrike" kern="1200" baseline="0" dirty="0" smtClean="0">
                <a:solidFill>
                  <a:schemeClr val="tx1"/>
                </a:solidFill>
                <a:latin typeface="+mn-lt"/>
                <a:ea typeface="+mn-ea"/>
                <a:cs typeface="+mn-cs"/>
              </a:rPr>
              <a:t>year for 9th or 10th graders, or about two thirds</a:t>
            </a:r>
          </a:p>
          <a:p>
            <a:r>
              <a:rPr lang="en-US" sz="1200" b="0" i="0" u="none" strike="noStrike" kern="1200" baseline="0" dirty="0" smtClean="0">
                <a:solidFill>
                  <a:schemeClr val="tx1"/>
                </a:solidFill>
                <a:latin typeface="+mn-lt"/>
                <a:ea typeface="+mn-ea"/>
                <a:cs typeface="+mn-cs"/>
              </a:rPr>
              <a:t>of the amount typically seen for 8th graders.</a:t>
            </a:r>
          </a:p>
          <a:p>
            <a:r>
              <a:rPr lang="en-US" sz="1200" b="0" i="0" u="none" strike="noStrike" kern="1200" baseline="0" dirty="0" smtClean="0">
                <a:solidFill>
                  <a:schemeClr val="tx1"/>
                </a:solidFill>
                <a:latin typeface="+mn-lt"/>
                <a:ea typeface="+mn-ea"/>
                <a:cs typeface="+mn-cs"/>
              </a:rPr>
              <a:t>However, it worth noting that the typical gains</a:t>
            </a:r>
          </a:p>
          <a:p>
            <a:r>
              <a:rPr lang="en-US" sz="1200" b="0" i="0" u="none" strike="noStrike" kern="1200" baseline="0" dirty="0" smtClean="0">
                <a:solidFill>
                  <a:schemeClr val="tx1"/>
                </a:solidFill>
                <a:latin typeface="+mn-lt"/>
                <a:ea typeface="+mn-ea"/>
                <a:cs typeface="+mn-cs"/>
              </a:rPr>
              <a:t>cited here are from spring to spring (e.g., spring</a:t>
            </a:r>
          </a:p>
          <a:p>
            <a:r>
              <a:rPr lang="en-US" sz="1200" b="0" i="0" u="none" strike="noStrike" kern="1200" baseline="0" dirty="0" smtClean="0">
                <a:solidFill>
                  <a:schemeClr val="tx1"/>
                </a:solidFill>
                <a:latin typeface="+mn-lt"/>
                <a:ea typeface="+mn-ea"/>
                <a:cs typeface="+mn-cs"/>
              </a:rPr>
              <a:t>of 7th grade to spring of 8th grade for 8th graders)</a:t>
            </a:r>
          </a:p>
          <a:p>
            <a:r>
              <a:rPr lang="en-US" sz="1200" b="0" i="0" u="none" strike="noStrike" kern="1200" baseline="0" dirty="0" smtClean="0">
                <a:solidFill>
                  <a:schemeClr val="tx1"/>
                </a:solidFill>
                <a:latin typeface="+mn-lt"/>
                <a:ea typeface="+mn-ea"/>
                <a:cs typeface="+mn-cs"/>
              </a:rPr>
              <a:t>and thus might include the effects of any</a:t>
            </a:r>
          </a:p>
          <a:p>
            <a:r>
              <a:rPr lang="en-US" sz="1200" b="0" i="0" u="none" strike="noStrike" kern="1200" baseline="0" dirty="0" smtClean="0">
                <a:solidFill>
                  <a:schemeClr val="tx1"/>
                </a:solidFill>
                <a:latin typeface="+mn-lt"/>
                <a:ea typeface="+mn-ea"/>
                <a:cs typeface="+mn-cs"/>
              </a:rPr>
              <a:t>decline in achievement over the summer when</a:t>
            </a:r>
          </a:p>
          <a:p>
            <a:r>
              <a:rPr lang="en-US" sz="1200" b="0" i="0" u="none" strike="noStrike" kern="1200" baseline="0" dirty="0" smtClean="0">
                <a:solidFill>
                  <a:schemeClr val="tx1"/>
                </a:solidFill>
                <a:latin typeface="+mn-lt"/>
                <a:ea typeface="+mn-ea"/>
                <a:cs typeface="+mn-cs"/>
              </a:rPr>
              <a:t>school is in recess. Such a summer decline</a:t>
            </a:r>
          </a:p>
          <a:p>
            <a:r>
              <a:rPr lang="en-US" sz="1200" b="0" i="0" u="none" strike="noStrike" kern="1200" baseline="0" dirty="0" smtClean="0">
                <a:solidFill>
                  <a:schemeClr val="tx1"/>
                </a:solidFill>
                <a:latin typeface="+mn-lt"/>
                <a:ea typeface="+mn-ea"/>
                <a:cs typeface="+mn-cs"/>
              </a:rPr>
              <a:t>would not be captured in our effect estimates</a:t>
            </a:r>
          </a:p>
          <a:p>
            <a:r>
              <a:rPr lang="en-US" sz="1200" b="0" i="0" u="none" strike="noStrike" kern="1200" baseline="0" dirty="0" smtClean="0">
                <a:solidFill>
                  <a:schemeClr val="tx1"/>
                </a:solidFill>
                <a:latin typeface="+mn-lt"/>
                <a:ea typeface="+mn-ea"/>
                <a:cs typeface="+mn-cs"/>
              </a:rPr>
              <a:t>because we measured fall to spring gains.”</a:t>
            </a:r>
          </a:p>
          <a:p>
            <a:endParaRPr lang="en-US" sz="1050" dirty="0" smtClean="0">
              <a:latin typeface="Verdana" charset="0"/>
              <a:ea typeface="ＭＳ Ｐゴシック" charset="0"/>
              <a:cs typeface="ＭＳ Ｐゴシック" charset="0"/>
            </a:endParaRPr>
          </a:p>
          <a:p>
            <a:endParaRPr lang="en-US" sz="1050" dirty="0" smtClean="0">
              <a:latin typeface="Verdana" charset="0"/>
              <a:ea typeface="ＭＳ Ｐゴシック" charset="0"/>
              <a:cs typeface="ＭＳ Ｐゴシック" charset="0"/>
            </a:endParaRPr>
          </a:p>
          <a:p>
            <a:endParaRPr lang="en-US" sz="1050" dirty="0" smtClean="0">
              <a:latin typeface="Verdana"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924929" y="804194"/>
            <a:ext cx="7250695" cy="1362743"/>
          </a:xfrm>
          <a:ln>
            <a:noFill/>
          </a:ln>
        </p:spPr>
        <p:txBody>
          <a:bodyPr lIns="0" tIns="0" rIns="0" bIns="0" anchor="b" anchorCtr="0">
            <a:noAutofit/>
          </a:bodyPr>
          <a:lstStyle>
            <a:lvl1pPr algn="l">
              <a:lnSpc>
                <a:spcPts val="3400"/>
              </a:lnSpc>
              <a:defRPr sz="3200" b="0" i="0">
                <a:ln>
                  <a:noFill/>
                </a:ln>
                <a:solidFill>
                  <a:schemeClr val="accent3"/>
                </a:solidFill>
                <a:latin typeface="Helvetica"/>
                <a:cs typeface="Helvetica"/>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924929" y="2587610"/>
            <a:ext cx="7250696" cy="1040870"/>
          </a:xfrm>
        </p:spPr>
        <p:txBody>
          <a:bodyPr lIns="0" tIns="0" rIns="0" bIns="0" anchor="t" anchorCtr="0">
            <a:noAutofit/>
          </a:bodyPr>
          <a:lstStyle>
            <a:lvl1pPr marL="0" indent="0" algn="l">
              <a:lnSpc>
                <a:spcPts val="2600"/>
              </a:lnSpc>
              <a:buNone/>
              <a:defRPr sz="2400" b="0" i="0">
                <a:ln>
                  <a:noFill/>
                </a:ln>
                <a:solidFill>
                  <a:srgbClr val="61809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9" name="Group 8"/>
          <p:cNvGrpSpPr/>
          <p:nvPr userDrawn="1"/>
        </p:nvGrpSpPr>
        <p:grpSpPr>
          <a:xfrm>
            <a:off x="924929" y="2413162"/>
            <a:ext cx="7250695" cy="33867"/>
            <a:chOff x="1168400" y="4166292"/>
            <a:chExt cx="7250695" cy="33867"/>
          </a:xfrm>
        </p:grpSpPr>
        <p:cxnSp>
          <p:nvCxnSpPr>
            <p:cNvPr id="19" name="Straight Connector 18"/>
            <p:cNvCxnSpPr/>
            <p:nvPr userDrawn="1"/>
          </p:nvCxnSpPr>
          <p:spPr>
            <a:xfrm>
              <a:off x="1168400" y="4166292"/>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1168400" y="4200159"/>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grpSp>
      <p:sp>
        <p:nvSpPr>
          <p:cNvPr id="7" name="Text Placeholder 6"/>
          <p:cNvSpPr>
            <a:spLocks noGrp="1"/>
          </p:cNvSpPr>
          <p:nvPr>
            <p:ph type="body" sz="quarter" idx="10" hasCustomPrompt="1"/>
          </p:nvPr>
        </p:nvSpPr>
        <p:spPr>
          <a:xfrm>
            <a:off x="925513" y="5170488"/>
            <a:ext cx="7250112" cy="302207"/>
          </a:xfrm>
        </p:spPr>
        <p:txBody>
          <a:bodyPr/>
          <a:lstStyle>
            <a:lvl1pPr marL="0" indent="0">
              <a:spcAft>
                <a:spcPts val="0"/>
              </a:spcAft>
              <a:buNone/>
              <a:defRPr sz="1600" b="1" baseline="0">
                <a:solidFill>
                  <a:srgbClr val="850205"/>
                </a:solidFill>
              </a:defRPr>
            </a:lvl1pPr>
            <a:lvl2pPr marL="228600" indent="0">
              <a:buNone/>
              <a:defRPr sz="1600" b="1">
                <a:solidFill>
                  <a:srgbClr val="850205"/>
                </a:solidFill>
              </a:defRPr>
            </a:lvl2pPr>
            <a:lvl3pPr marL="457200" indent="0">
              <a:buNone/>
              <a:defRPr sz="1600" b="1">
                <a:solidFill>
                  <a:srgbClr val="850205"/>
                </a:solidFill>
              </a:defRPr>
            </a:lvl3pPr>
            <a:lvl4pPr marL="685800" indent="0">
              <a:buNone/>
              <a:defRPr sz="1600" b="1">
                <a:solidFill>
                  <a:srgbClr val="850205"/>
                </a:solidFill>
              </a:defRPr>
            </a:lvl4pPr>
            <a:lvl5pPr marL="914400" indent="0">
              <a:buNone/>
              <a:defRPr sz="1600" b="1">
                <a:solidFill>
                  <a:srgbClr val="850205"/>
                </a:solidFill>
              </a:defRPr>
            </a:lvl5pPr>
          </a:lstStyle>
          <a:p>
            <a:pPr lvl="0"/>
            <a:r>
              <a:rPr lang="en-US" dirty="0" smtClean="0"/>
              <a:t>AUTHOR NAME</a:t>
            </a:r>
          </a:p>
        </p:txBody>
      </p:sp>
      <p:sp>
        <p:nvSpPr>
          <p:cNvPr id="13" name="Text Placeholder 12"/>
          <p:cNvSpPr>
            <a:spLocks noGrp="1"/>
          </p:cNvSpPr>
          <p:nvPr>
            <p:ph type="body" sz="quarter" idx="11" hasCustomPrompt="1"/>
          </p:nvPr>
        </p:nvSpPr>
        <p:spPr>
          <a:xfrm>
            <a:off x="925513" y="5453841"/>
            <a:ext cx="7250112" cy="539750"/>
          </a:xfrm>
        </p:spPr>
        <p:txBody>
          <a:bodyPr/>
          <a:lstStyle>
            <a:lvl1pPr marL="0" indent="0">
              <a:buNone/>
              <a:defRPr sz="1600" i="1" baseline="0">
                <a:solidFill>
                  <a:srgbClr val="B5B5B5"/>
                </a:solidFill>
              </a:defRPr>
            </a:lvl1pPr>
            <a:lvl2pPr marL="228600" indent="0">
              <a:buNone/>
              <a:defRPr sz="1600" i="1">
                <a:solidFill>
                  <a:srgbClr val="B5B5B5"/>
                </a:solidFill>
              </a:defRPr>
            </a:lvl2pPr>
            <a:lvl3pPr marL="457200" indent="0">
              <a:buNone/>
              <a:defRPr sz="1600" i="1">
                <a:solidFill>
                  <a:srgbClr val="B5B5B5"/>
                </a:solidFill>
              </a:defRPr>
            </a:lvl3pPr>
            <a:lvl4pPr marL="685800" indent="0">
              <a:buNone/>
              <a:defRPr sz="1600" i="1">
                <a:solidFill>
                  <a:srgbClr val="B5B5B5"/>
                </a:solidFill>
              </a:defRPr>
            </a:lvl4pPr>
            <a:lvl5pPr marL="914400" indent="0">
              <a:buNone/>
              <a:defRPr sz="1600" i="1">
                <a:solidFill>
                  <a:srgbClr val="B5B5B5"/>
                </a:solidFill>
              </a:defRPr>
            </a:lvl5pPr>
          </a:lstStyle>
          <a:p>
            <a:pPr lvl="0"/>
            <a:r>
              <a:rPr lang="en-US" dirty="0" smtClean="0"/>
              <a:t>Author Affiliation</a:t>
            </a:r>
            <a:endParaRPr lang="en-US" dirty="0"/>
          </a:p>
        </p:txBody>
      </p:sp>
    </p:spTree>
    <p:extLst>
      <p:ext uri="{BB962C8B-B14F-4D97-AF65-F5344CB8AC3E}">
        <p14:creationId xmlns:p14="http://schemas.microsoft.com/office/powerpoint/2010/main" val="4260934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Bulleted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sz="half" idx="1"/>
          </p:nvPr>
        </p:nvSpPr>
        <p:spPr>
          <a:xfrm>
            <a:off x="461920" y="1847153"/>
            <a:ext cx="3775976" cy="4378108"/>
          </a:xfrm>
        </p:spPr>
        <p:txBody>
          <a:bodyPr anchor="t" anchorCtr="0"/>
          <a:lstStyle>
            <a:lvl1pPr>
              <a:lnSpc>
                <a:spcPct val="100000"/>
              </a:lnSpc>
              <a:spcAft>
                <a:spcPts val="400"/>
              </a:spcAft>
              <a:defRPr sz="1400">
                <a:solidFill>
                  <a:srgbClr val="618091"/>
                </a:solidFill>
              </a:defRPr>
            </a:lvl1pPr>
            <a:lvl2pPr>
              <a:lnSpc>
                <a:spcPct val="100000"/>
              </a:lnSpc>
              <a:spcAft>
                <a:spcPts val="400"/>
              </a:spcAft>
              <a:defRPr sz="1400"/>
            </a:lvl2pPr>
            <a:lvl3pPr>
              <a:lnSpc>
                <a:spcPct val="100000"/>
              </a:lnSpc>
              <a:spcAft>
                <a:spcPts val="400"/>
              </a:spcAft>
              <a:defRPr sz="1400"/>
            </a:lvl3pPr>
            <a:lvl4pPr>
              <a:lnSpc>
                <a:spcPct val="100000"/>
              </a:lnSpc>
              <a:spcAft>
                <a:spcPts val="400"/>
              </a:spcAft>
              <a:defRPr sz="1400"/>
            </a:lvl4pPr>
            <a:lvl5pPr>
              <a:lnSpc>
                <a:spcPct val="100000"/>
              </a:lnSpc>
              <a:spcAft>
                <a:spcPts val="400"/>
              </a:spcAft>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10"/>
          <p:cNvSpPr>
            <a:spLocks noGrp="1"/>
          </p:cNvSpPr>
          <p:nvPr>
            <p:ph type="pic" sz="quarter" idx="13"/>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102163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Content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65996" y="1847153"/>
            <a:ext cx="3771900" cy="4378108"/>
          </a:xfrm>
        </p:spPr>
        <p:txBody>
          <a:bodyPr anchor="t" anchorCtr="0"/>
          <a:lstStyle>
            <a:lvl1pPr>
              <a:lnSpc>
                <a:spcPct val="100000"/>
              </a:lnSpc>
              <a:defRPr sz="2400">
                <a:solidFill>
                  <a:schemeClr val="accent3"/>
                </a:solidFill>
              </a:defRPr>
            </a:lvl1pPr>
            <a:lvl2pPr>
              <a:lnSpc>
                <a:spcPct val="100000"/>
              </a:lnSpc>
              <a:defRPr sz="2000">
                <a:solidFill>
                  <a:schemeClr val="accent3"/>
                </a:solidFill>
              </a:defRPr>
            </a:lvl2pPr>
            <a:lvl3pPr>
              <a:lnSpc>
                <a:spcPct val="100000"/>
              </a:lnSpc>
              <a:defRPr sz="2000">
                <a:solidFill>
                  <a:schemeClr val="accent3"/>
                </a:solidFill>
              </a:defRPr>
            </a:lvl3pPr>
            <a:lvl4pPr>
              <a:lnSpc>
                <a:spcPct val="100000"/>
              </a:lnSpc>
              <a:defRPr sz="2000">
                <a:solidFill>
                  <a:schemeClr val="accent3"/>
                </a:solidFill>
              </a:defRPr>
            </a:lvl4pPr>
            <a:lvl5pPr>
              <a:lnSpc>
                <a:spcPct val="100000"/>
              </a:lnSpc>
              <a:defRPr sz="2000">
                <a:solidFill>
                  <a:schemeClr val="accent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05847" y="1847153"/>
            <a:ext cx="3771900" cy="4378108"/>
          </a:xfrm>
        </p:spPr>
        <p:txBody>
          <a:bodyPr anchor="t" anchorCtr="0"/>
          <a:lstStyle>
            <a:lvl1pPr>
              <a:lnSpc>
                <a:spcPct val="100000"/>
              </a:lnSpc>
              <a:defRPr sz="2400">
                <a:solidFill>
                  <a:srgbClr val="535353"/>
                </a:solidFill>
              </a:defRPr>
            </a:lvl1pPr>
            <a:lvl2pPr>
              <a:lnSpc>
                <a:spcPct val="100000"/>
              </a:lnSpc>
              <a:defRPr sz="2000">
                <a:solidFill>
                  <a:srgbClr val="535353"/>
                </a:solidFill>
              </a:defRPr>
            </a:lvl2pPr>
            <a:lvl3pPr>
              <a:lnSpc>
                <a:spcPct val="100000"/>
              </a:lnSpc>
              <a:defRPr sz="2000">
                <a:solidFill>
                  <a:srgbClr val="535353"/>
                </a:solidFill>
              </a:defRPr>
            </a:lvl3pPr>
            <a:lvl4pPr>
              <a:lnSpc>
                <a:spcPct val="100000"/>
              </a:lnSpc>
              <a:defRPr sz="2000">
                <a:solidFill>
                  <a:srgbClr val="535353"/>
                </a:solidFill>
              </a:defRPr>
            </a:lvl4pPr>
            <a:lvl5pPr>
              <a:lnSpc>
                <a:spcPct val="100000"/>
              </a:lnSpc>
              <a:defRPr sz="2000">
                <a:solidFill>
                  <a:srgbClr val="53535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8348677" y="6012887"/>
            <a:ext cx="667406" cy="202372"/>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276FA-8F89-B34D-A726-BE3FA1F8DD97}" type="slidenum">
              <a:rPr lang="en-US" smtClean="0"/>
              <a:t>‹#›</a:t>
            </a:fld>
            <a:endParaRPr lang="en-US"/>
          </a:p>
        </p:txBody>
      </p:sp>
    </p:spTree>
    <p:extLst>
      <p:ext uri="{BB962C8B-B14F-4D97-AF65-F5344CB8AC3E}">
        <p14:creationId xmlns:p14="http://schemas.microsoft.com/office/powerpoint/2010/main" val="3353285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sz="half" idx="1"/>
          </p:nvPr>
        </p:nvSpPr>
        <p:spPr>
          <a:xfrm>
            <a:off x="465996" y="1847153"/>
            <a:ext cx="3771900" cy="4378108"/>
          </a:xfrm>
        </p:spPr>
        <p:txBody>
          <a:bodyPr anchor="t" anchorCtr="0"/>
          <a:lstStyle>
            <a:lvl1pPr>
              <a:lnSpc>
                <a:spcPct val="100000"/>
              </a:lnSpc>
              <a:defRPr sz="2400">
                <a:solidFill>
                  <a:schemeClr val="accent3"/>
                </a:solidFill>
              </a:defRPr>
            </a:lvl1pPr>
            <a:lvl2pPr>
              <a:lnSpc>
                <a:spcPct val="100000"/>
              </a:lnSpc>
              <a:defRPr sz="2000">
                <a:solidFill>
                  <a:schemeClr val="accent3"/>
                </a:solidFill>
              </a:defRPr>
            </a:lvl2pPr>
            <a:lvl3pPr>
              <a:lnSpc>
                <a:spcPct val="100000"/>
              </a:lnSpc>
              <a:defRPr sz="2000">
                <a:solidFill>
                  <a:schemeClr val="accent3"/>
                </a:solidFill>
              </a:defRPr>
            </a:lvl3pPr>
            <a:lvl4pPr>
              <a:lnSpc>
                <a:spcPct val="100000"/>
              </a:lnSpc>
              <a:defRPr sz="2000">
                <a:solidFill>
                  <a:schemeClr val="accent3"/>
                </a:solidFill>
              </a:defRPr>
            </a:lvl4pPr>
            <a:lvl5pPr>
              <a:lnSpc>
                <a:spcPct val="100000"/>
              </a:lnSpc>
              <a:defRPr sz="2000">
                <a:solidFill>
                  <a:schemeClr val="accent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10"/>
          <p:cNvSpPr>
            <a:spLocks noGrp="1"/>
          </p:cNvSpPr>
          <p:nvPr>
            <p:ph type="pic" sz="quarter" idx="13"/>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189566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5996" y="1845932"/>
            <a:ext cx="3771900" cy="639762"/>
          </a:xfrm>
        </p:spPr>
        <p:txBody>
          <a:bodyPr anchor="t" anchorCtr="0"/>
          <a:lstStyle>
            <a:lvl1pPr marL="0" indent="0">
              <a:lnSpc>
                <a:spcPts val="2600"/>
              </a:lnSpc>
              <a:buNone/>
              <a:defRPr sz="2400" b="0">
                <a:solidFill>
                  <a:srgbClr val="618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5996" y="2485694"/>
            <a:ext cx="3771900" cy="3739567"/>
          </a:xfrm>
        </p:spPr>
        <p:txBody>
          <a:bodyPr anchor="t" anchorCtr="0"/>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405847" y="1845932"/>
            <a:ext cx="3771900" cy="639762"/>
          </a:xfrm>
        </p:spPr>
        <p:txBody>
          <a:bodyPr anchor="t" anchorCtr="0"/>
          <a:lstStyle>
            <a:lvl1pPr marL="0" indent="0">
              <a:lnSpc>
                <a:spcPts val="2600"/>
              </a:lnSpc>
              <a:buNone/>
              <a:defRPr sz="2400" b="0">
                <a:solidFill>
                  <a:srgbClr val="618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405847" y="2485694"/>
            <a:ext cx="3771900" cy="3739567"/>
          </a:xfrm>
        </p:spPr>
        <p:txBody>
          <a:bodyPr anchor="t" anchorCtr="0"/>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8348677" y="6012887"/>
            <a:ext cx="667406" cy="202372"/>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E276FA-8F89-B34D-A726-BE3FA1F8DD97}" type="slidenum">
              <a:rPr lang="en-US" smtClean="0"/>
              <a:t>‹#›</a:t>
            </a:fld>
            <a:endParaRPr lang="en-US" dirty="0"/>
          </a:p>
        </p:txBody>
      </p:sp>
    </p:spTree>
    <p:extLst>
      <p:ext uri="{BB962C8B-B14F-4D97-AF65-F5344CB8AC3E}">
        <p14:creationId xmlns:p14="http://schemas.microsoft.com/office/powerpoint/2010/main" val="654164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with Room for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Text Placeholder 2"/>
          <p:cNvSpPr>
            <a:spLocks noGrp="1"/>
          </p:cNvSpPr>
          <p:nvPr>
            <p:ph type="body" idx="1"/>
          </p:nvPr>
        </p:nvSpPr>
        <p:spPr>
          <a:xfrm>
            <a:off x="465996" y="1845932"/>
            <a:ext cx="3771900" cy="639762"/>
          </a:xfrm>
        </p:spPr>
        <p:txBody>
          <a:bodyPr anchor="t" anchorCtr="0"/>
          <a:lstStyle>
            <a:lvl1pPr marL="0" indent="0">
              <a:lnSpc>
                <a:spcPts val="2600"/>
              </a:lnSpc>
              <a:buNone/>
              <a:defRPr sz="2400" b="0">
                <a:solidFill>
                  <a:srgbClr val="618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465996" y="2485694"/>
            <a:ext cx="3771900" cy="3739567"/>
          </a:xfrm>
        </p:spPr>
        <p:txBody>
          <a:bodyPr anchor="t" anchorCtr="0"/>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10"/>
          <p:cNvSpPr>
            <a:spLocks noGrp="1"/>
          </p:cNvSpPr>
          <p:nvPr>
            <p:ph type="pic" sz="quarter" idx="13"/>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818908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5997" y="310163"/>
            <a:ext cx="8220802" cy="990106"/>
          </a:xfrm>
        </p:spPr>
        <p:txBody>
          <a:bodyPr anchor="b">
            <a:noAutofit/>
          </a:bodyPr>
          <a:lstStyle>
            <a:lvl1pPr algn="l">
              <a:defRPr sz="3200" b="0"/>
            </a:lvl1pPr>
          </a:lstStyle>
          <a:p>
            <a:r>
              <a:rPr lang="en-US" dirty="0" smtClean="0"/>
              <a:t>Click to edit Master title style</a:t>
            </a:r>
            <a:endParaRPr lang="en-US" dirty="0"/>
          </a:p>
        </p:txBody>
      </p:sp>
      <p:sp>
        <p:nvSpPr>
          <p:cNvPr id="3" name="Content Placeholder 2"/>
          <p:cNvSpPr>
            <a:spLocks noGrp="1"/>
          </p:cNvSpPr>
          <p:nvPr>
            <p:ph idx="1"/>
          </p:nvPr>
        </p:nvSpPr>
        <p:spPr>
          <a:xfrm>
            <a:off x="4405847" y="1852566"/>
            <a:ext cx="3784820" cy="4372695"/>
          </a:xfrm>
        </p:spPr>
        <p:txBody>
          <a:bodyPr anchor="t" anchorCtr="0">
            <a:no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5996" y="1852566"/>
            <a:ext cx="3771900" cy="4372695"/>
          </a:xfrm>
        </p:spPr>
        <p:txBody>
          <a:bodyPr anchor="t" anchorCtr="0">
            <a:noAutofit/>
          </a:bodyPr>
          <a:lstStyle>
            <a:lvl1pPr marL="0" indent="0">
              <a:lnSpc>
                <a:spcPts val="2600"/>
              </a:lnSpc>
              <a:buNone/>
              <a:defRPr sz="2400">
                <a:solidFill>
                  <a:srgbClr val="61809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8348677" y="6012887"/>
            <a:ext cx="667406" cy="202372"/>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276FA-8F89-B34D-A726-BE3FA1F8DD97}" type="slidenum">
              <a:rPr lang="en-US" smtClean="0"/>
              <a:t>‹#›</a:t>
            </a:fld>
            <a:endParaRPr lang="en-US"/>
          </a:p>
        </p:txBody>
      </p:sp>
    </p:spTree>
    <p:extLst>
      <p:ext uri="{BB962C8B-B14F-4D97-AF65-F5344CB8AC3E}">
        <p14:creationId xmlns:p14="http://schemas.microsoft.com/office/powerpoint/2010/main" val="3074054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5997" y="310162"/>
            <a:ext cx="8220802" cy="990107"/>
          </a:xfrm>
        </p:spPr>
        <p:txBody>
          <a:bodyPr anchor="b">
            <a:noAutofit/>
          </a:bodyPr>
          <a:lstStyle>
            <a:lvl1pPr algn="l">
              <a:defRPr sz="32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465997" y="1849098"/>
            <a:ext cx="7719644" cy="40502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465997" y="6012887"/>
            <a:ext cx="7719644" cy="212373"/>
          </a:xfrm>
        </p:spPr>
        <p:txBody>
          <a:bodyPr anchor="t" anchorCtr="0"/>
          <a:lstStyle>
            <a:lvl1pPr marL="0" indent="0" algn="ctr">
              <a:buNone/>
              <a:defRPr sz="800" i="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8348677" y="6012887"/>
            <a:ext cx="667406" cy="202372"/>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276FA-8F89-B34D-A726-BE3FA1F8DD97}" type="slidenum">
              <a:rPr lang="en-US" smtClean="0"/>
              <a:t>‹#›</a:t>
            </a:fld>
            <a:endParaRPr lang="en-US"/>
          </a:p>
        </p:txBody>
      </p:sp>
      <p:cxnSp>
        <p:nvCxnSpPr>
          <p:cNvPr id="11" name="Straight Connector 10"/>
          <p:cNvCxnSpPr/>
          <p:nvPr userDrawn="1"/>
        </p:nvCxnSpPr>
        <p:spPr>
          <a:xfrm>
            <a:off x="465997" y="1849098"/>
            <a:ext cx="7719644"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65997" y="5899372"/>
            <a:ext cx="7719644"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225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Horizontal Phot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13" name="Picture Placeholder 2"/>
          <p:cNvSpPr>
            <a:spLocks noGrp="1"/>
          </p:cNvSpPr>
          <p:nvPr>
            <p:ph type="pic" idx="1"/>
          </p:nvPr>
        </p:nvSpPr>
        <p:spPr>
          <a:xfrm>
            <a:off x="466984" y="1611265"/>
            <a:ext cx="7710763" cy="48626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7" name="Straight Connector 16"/>
          <p:cNvCxnSpPr/>
          <p:nvPr userDrawn="1"/>
        </p:nvCxnSpPr>
        <p:spPr>
          <a:xfrm>
            <a:off x="466984" y="1602129"/>
            <a:ext cx="7708699"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172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7" name="Picture Placeholder 6"/>
          <p:cNvSpPr>
            <a:spLocks noGrp="1"/>
          </p:cNvSpPr>
          <p:nvPr>
            <p:ph type="pic" sz="quarter" idx="13"/>
          </p:nvPr>
        </p:nvSpPr>
        <p:spPr>
          <a:xfrm>
            <a:off x="3075153" y="1600315"/>
            <a:ext cx="4157625" cy="4876800"/>
          </a:xfrm>
        </p:spPr>
        <p:txBody>
          <a:bodyPr/>
          <a:lstStyle/>
          <a:p>
            <a:endParaRPr lang="en-US" dirty="0"/>
          </a:p>
        </p:txBody>
      </p:sp>
      <p:cxnSp>
        <p:nvCxnSpPr>
          <p:cNvPr id="8" name="Straight Connector 7"/>
          <p:cNvCxnSpPr/>
          <p:nvPr userDrawn="1"/>
        </p:nvCxnSpPr>
        <p:spPr>
          <a:xfrm flipV="1">
            <a:off x="3067812" y="1600199"/>
            <a:ext cx="7341" cy="487691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7223895" y="1600199"/>
            <a:ext cx="8882" cy="487691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78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1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E276FA-8F89-B34D-A726-BE3FA1F8DD97}" type="slidenum">
              <a:rPr lang="en-US" smtClean="0"/>
              <a:t>‹#›</a:t>
            </a:fld>
            <a:endParaRPr lang="en-US" dirty="0"/>
          </a:p>
        </p:txBody>
      </p:sp>
    </p:spTree>
    <p:extLst>
      <p:ext uri="{BB962C8B-B14F-4D97-AF65-F5344CB8AC3E}">
        <p14:creationId xmlns:p14="http://schemas.microsoft.com/office/powerpoint/2010/main" val="11648360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
        <p:nvSpPr>
          <p:cNvPr id="36" name="Shape 3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 name="Shape 37"/>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292522009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231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Big Horizontal Photo">
    <p:spTree>
      <p:nvGrpSpPr>
        <p:cNvPr id="1" name=""/>
        <p:cNvGrpSpPr/>
        <p:nvPr/>
      </p:nvGrpSpPr>
      <p:grpSpPr>
        <a:xfrm>
          <a:off x="0" y="0"/>
          <a:ext cx="0" cy="0"/>
          <a:chOff x="0" y="0"/>
          <a:chExt cx="0" cy="0"/>
        </a:xfrm>
      </p:grpSpPr>
      <p:sp>
        <p:nvSpPr>
          <p:cNvPr id="221" name="Shape 221"/>
          <p:cNvSpPr/>
          <p:nvPr/>
        </p:nvSpPr>
        <p:spPr>
          <a:xfrm>
            <a:off x="0" y="0"/>
            <a:ext cx="9144000" cy="6858000"/>
          </a:xfrm>
          <a:prstGeom prst="rect">
            <a:avLst/>
          </a:prstGeom>
          <a:solidFill>
            <a:srgbClr val="DFDFDF"/>
          </a:solidFill>
          <a:ln w="12700">
            <a:miter lim="400000"/>
          </a:ln>
        </p:spPr>
        <p:txBody>
          <a:bodyPr lIns="45719" rIns="45719" anchor="ctr"/>
          <a:lstStyle/>
          <a:p>
            <a:pPr algn="ctr">
              <a:defRPr>
                <a:solidFill>
                  <a:srgbClr val="FFFFFF"/>
                </a:solidFill>
                <a:uFill>
                  <a:solidFill>
                    <a:srgbClr val="FFFFFF"/>
                  </a:solidFill>
                </a:uFill>
              </a:defRPr>
            </a:pPr>
            <a:endParaRPr/>
          </a:p>
        </p:txBody>
      </p:sp>
      <p:sp>
        <p:nvSpPr>
          <p:cNvPr id="222" name="Shape 222"/>
          <p:cNvSpPr/>
          <p:nvPr/>
        </p:nvSpPr>
        <p:spPr>
          <a:xfrm>
            <a:off x="0" y="1631619"/>
            <a:ext cx="9144000" cy="4874892"/>
          </a:xfrm>
          <a:prstGeom prst="rect">
            <a:avLst/>
          </a:prstGeom>
          <a:solidFill>
            <a:srgbClr val="989898"/>
          </a:solidFill>
          <a:ln w="12700">
            <a:miter lim="400000"/>
          </a:ln>
        </p:spPr>
        <p:txBody>
          <a:bodyPr lIns="45719" rIns="45719" anchor="ctr"/>
          <a:lstStyle/>
          <a:p>
            <a:pPr algn="ctr">
              <a:defRPr>
                <a:solidFill>
                  <a:srgbClr val="FFFFFF"/>
                </a:solidFill>
                <a:uFill>
                  <a:solidFill>
                    <a:srgbClr val="FFFFFF"/>
                  </a:solidFill>
                </a:uFill>
              </a:defRPr>
            </a:pPr>
            <a:endParaRPr/>
          </a:p>
        </p:txBody>
      </p:sp>
      <p:sp>
        <p:nvSpPr>
          <p:cNvPr id="223" name="Shape 223"/>
          <p:cNvSpPr/>
          <p:nvPr/>
        </p:nvSpPr>
        <p:spPr>
          <a:xfrm>
            <a:off x="0" y="0"/>
            <a:ext cx="9144000" cy="6477118"/>
          </a:xfrm>
          <a:prstGeom prst="rect">
            <a:avLst/>
          </a:prstGeom>
          <a:solidFill>
            <a:srgbClr val="FFFFFF"/>
          </a:solidFill>
          <a:ln w="12700">
            <a:miter lim="400000"/>
          </a:ln>
        </p:spPr>
        <p:txBody>
          <a:bodyPr lIns="45719" rIns="45719" anchor="ctr"/>
          <a:lstStyle/>
          <a:p>
            <a:pPr algn="ctr">
              <a:defRPr>
                <a:solidFill>
                  <a:srgbClr val="FFFFFF"/>
                </a:solidFill>
                <a:uFill>
                  <a:solidFill>
                    <a:srgbClr val="FFFFFF"/>
                  </a:solidFill>
                </a:uFill>
              </a:defRPr>
            </a:pPr>
            <a:endParaRPr/>
          </a:p>
        </p:txBody>
      </p:sp>
      <p:sp>
        <p:nvSpPr>
          <p:cNvPr id="224" name="Shape 224"/>
          <p:cNvSpPr/>
          <p:nvPr/>
        </p:nvSpPr>
        <p:spPr>
          <a:xfrm>
            <a:off x="-1" y="0"/>
            <a:ext cx="7225780" cy="102485"/>
          </a:xfrm>
          <a:prstGeom prst="rect">
            <a:avLst/>
          </a:prstGeom>
          <a:solidFill>
            <a:srgbClr val="989898"/>
          </a:solidFill>
          <a:ln w="12700">
            <a:miter lim="400000"/>
          </a:ln>
        </p:spPr>
        <p:txBody>
          <a:bodyPr lIns="45719" rIns="45719" anchor="ctr"/>
          <a:lstStyle/>
          <a:p>
            <a:pPr algn="ctr">
              <a:defRPr>
                <a:solidFill>
                  <a:srgbClr val="FFFFFF"/>
                </a:solidFill>
                <a:uFill>
                  <a:solidFill>
                    <a:srgbClr val="FFFFFF"/>
                  </a:solidFill>
                </a:uFill>
              </a:defRPr>
            </a:pPr>
            <a:endParaRPr/>
          </a:p>
        </p:txBody>
      </p:sp>
      <p:pic>
        <p:nvPicPr>
          <p:cNvPr id="225" name="image1.png" descr="HCII-logo.png"/>
          <p:cNvPicPr>
            <a:picLocks noChangeAspect="1"/>
          </p:cNvPicPr>
          <p:nvPr/>
        </p:nvPicPr>
        <p:blipFill>
          <a:blip r:embed="rId2">
            <a:extLst/>
          </a:blip>
          <a:stretch>
            <a:fillRect/>
          </a:stretch>
        </p:blipFill>
        <p:spPr>
          <a:xfrm>
            <a:off x="7667460" y="102484"/>
            <a:ext cx="1149888" cy="584744"/>
          </a:xfrm>
          <a:prstGeom prst="rect">
            <a:avLst/>
          </a:prstGeom>
          <a:ln w="12700">
            <a:miter lim="400000"/>
          </a:ln>
        </p:spPr>
      </p:pic>
      <p:sp>
        <p:nvSpPr>
          <p:cNvPr id="226" name="Shape 226"/>
          <p:cNvSpPr>
            <a:spLocks noGrp="1"/>
          </p:cNvSpPr>
          <p:nvPr>
            <p:ph type="sldNum" sz="quarter" idx="2"/>
          </p:nvPr>
        </p:nvSpPr>
        <p:spPr>
          <a:prstGeom prst="rect">
            <a:avLst/>
          </a:prstGeom>
        </p:spPr>
        <p:txBody>
          <a:bodyPr/>
          <a:lstStyle/>
          <a:p>
            <a:fld id="{86CB4B4D-7CA3-9044-876B-883B54F8677D}" type="slidenum">
              <a:t>‹#›</a:t>
            </a:fld>
            <a:endParaRPr/>
          </a:p>
        </p:txBody>
      </p:sp>
      <p:sp>
        <p:nvSpPr>
          <p:cNvPr id="227" name="Shape 227"/>
          <p:cNvSpPr/>
          <p:nvPr/>
        </p:nvSpPr>
        <p:spPr>
          <a:xfrm>
            <a:off x="466983" y="1602128"/>
            <a:ext cx="7708701" cy="1"/>
          </a:xfrm>
          <a:prstGeom prst="line">
            <a:avLst/>
          </a:prstGeom>
          <a:ln w="19050">
            <a:solidFill>
              <a:srgbClr val="000000"/>
            </a:solidFill>
          </a:ln>
        </p:spPr>
        <p:txBody>
          <a:bodyPr lIns="45719" rIns="45719"/>
          <a:lstStyle/>
          <a:p>
            <a:pPr>
              <a:defRPr sz="1200">
                <a:uFillTx/>
                <a:latin typeface="+mn-lt"/>
                <a:ea typeface="+mn-ea"/>
                <a:cs typeface="+mn-cs"/>
                <a:sym typeface="Helvetica"/>
              </a:defRPr>
            </a:pPr>
            <a:endParaRPr/>
          </a:p>
        </p:txBody>
      </p:sp>
      <p:sp>
        <p:nvSpPr>
          <p:cNvPr id="228" name="Shape 228"/>
          <p:cNvSpPr>
            <a:spLocks noGrp="1"/>
          </p:cNvSpPr>
          <p:nvPr>
            <p:ph type="title"/>
          </p:nvPr>
        </p:nvSpPr>
        <p:spPr>
          <a:prstGeom prst="rect">
            <a:avLst/>
          </a:prstGeom>
        </p:spPr>
        <p:txBody>
          <a:bodyPr/>
          <a:lstStyle/>
          <a:p>
            <a:r>
              <a:t>Title Text</a:t>
            </a:r>
          </a:p>
        </p:txBody>
      </p:sp>
      <p:pic>
        <p:nvPicPr>
          <p:cNvPr id="229" name="LearnLab.png"/>
          <p:cNvPicPr>
            <a:picLocks noChangeAspect="1"/>
          </p:cNvPicPr>
          <p:nvPr/>
        </p:nvPicPr>
        <p:blipFill>
          <a:blip r:embed="rId3">
            <a:extLst/>
          </a:blip>
          <a:stretch>
            <a:fillRect/>
          </a:stretch>
        </p:blipFill>
        <p:spPr>
          <a:xfrm>
            <a:off x="7545115" y="830713"/>
            <a:ext cx="1578974" cy="397833"/>
          </a:xfrm>
          <a:prstGeom prst="rect">
            <a:avLst/>
          </a:prstGeom>
          <a:ln w="12700">
            <a:miter lim="400000"/>
          </a:ln>
        </p:spPr>
      </p:pic>
    </p:spTree>
    <p:extLst>
      <p:ext uri="{BB962C8B-B14F-4D97-AF65-F5344CB8AC3E}">
        <p14:creationId xmlns:p14="http://schemas.microsoft.com/office/powerpoint/2010/main" val="108341034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BA2907-0E83-3F4D-A1AD-E7A0A9CC4D49}" type="slidenum">
              <a:rPr lang="en-US" smtClean="0"/>
              <a:t>‹#›</a:t>
            </a:fld>
            <a:endParaRPr lang="en-US"/>
          </a:p>
        </p:txBody>
      </p:sp>
    </p:spTree>
    <p:extLst>
      <p:ext uri="{BB962C8B-B14F-4D97-AF65-F5344CB8AC3E}">
        <p14:creationId xmlns:p14="http://schemas.microsoft.com/office/powerpoint/2010/main" val="164516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
          </p:nvPr>
        </p:nvSpPr>
        <p:spPr>
          <a:xfrm>
            <a:off x="465996" y="1847153"/>
            <a:ext cx="7711751" cy="4379976"/>
          </a:xfrm>
        </p:spPr>
        <p:txBody>
          <a:bodyPr/>
          <a:lstStyle>
            <a:lvl1pPr>
              <a:lnSpc>
                <a:spcPct val="100000"/>
              </a:lnSpc>
              <a:defRPr>
                <a:solidFill>
                  <a:schemeClr val="accent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35405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Numb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6768577" cy="990107"/>
          </a:xfrm>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
          </p:nvPr>
        </p:nvSpPr>
        <p:spPr>
          <a:xfrm>
            <a:off x="465996" y="1847153"/>
            <a:ext cx="7711751" cy="4379976"/>
          </a:xfrm>
        </p:spPr>
        <p:txBody>
          <a:bodyPr/>
          <a:lstStyle>
            <a:lvl1pPr marL="342900" indent="-342900">
              <a:lnSpc>
                <a:spcPct val="100000"/>
              </a:lnSpc>
              <a:spcAft>
                <a:spcPts val="400"/>
              </a:spcAft>
              <a:buClr>
                <a:schemeClr val="accent2"/>
              </a:buClr>
              <a:buFont typeface="+mj-ea"/>
              <a:buAutoNum type="circleNumDbPlain"/>
              <a:defRPr sz="1400">
                <a:solidFill>
                  <a:schemeClr val="accent2"/>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Tree>
    <p:extLst>
      <p:ext uri="{BB962C8B-B14F-4D97-AF65-F5344CB8AC3E}">
        <p14:creationId xmlns:p14="http://schemas.microsoft.com/office/powerpoint/2010/main" val="5770003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
          </p:nvPr>
        </p:nvSpPr>
        <p:spPr>
          <a:xfrm>
            <a:off x="465996" y="1847153"/>
            <a:ext cx="7711751" cy="4379976"/>
          </a:xfrm>
        </p:spPr>
        <p:txBody>
          <a:bodyPr/>
          <a:lstStyle>
            <a:lvl1pPr marL="285750" indent="-285750">
              <a:lnSpc>
                <a:spcPct val="100000"/>
              </a:lnSpc>
              <a:spcAft>
                <a:spcPts val="400"/>
              </a:spcAft>
              <a:buClr>
                <a:schemeClr val="accent2"/>
              </a:buClr>
              <a:buFont typeface="Arial"/>
              <a:buChar char="•"/>
              <a:defRPr sz="1400">
                <a:solidFill>
                  <a:schemeClr val="accent2"/>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Tree>
    <p:extLst>
      <p:ext uri="{BB962C8B-B14F-4D97-AF65-F5344CB8AC3E}">
        <p14:creationId xmlns:p14="http://schemas.microsoft.com/office/powerpoint/2010/main" val="29959511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5512" y="3230762"/>
            <a:ext cx="7250696" cy="1362075"/>
          </a:xfrm>
        </p:spPr>
        <p:txBody>
          <a:bodyPr anchor="t">
            <a:noAutofit/>
          </a:bodyPr>
          <a:lstStyle>
            <a:lvl1pPr algn="l">
              <a:defRPr sz="3200" b="0" cap="none">
                <a:solidFill>
                  <a:schemeClr val="accent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25512" y="1730575"/>
            <a:ext cx="7250695" cy="1169457"/>
          </a:xfrm>
        </p:spPr>
        <p:txBody>
          <a:bodyPr anchor="b">
            <a:no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17E276FA-8F89-B34D-A726-BE3FA1F8DD97}" type="slidenum">
              <a:rPr lang="en-US" smtClean="0"/>
              <a:t>‹#›</a:t>
            </a:fld>
            <a:endParaRPr lang="en-US" dirty="0"/>
          </a:p>
        </p:txBody>
      </p:sp>
      <p:grpSp>
        <p:nvGrpSpPr>
          <p:cNvPr id="31" name="Group 30"/>
          <p:cNvGrpSpPr/>
          <p:nvPr userDrawn="1"/>
        </p:nvGrpSpPr>
        <p:grpSpPr>
          <a:xfrm>
            <a:off x="925512" y="2953439"/>
            <a:ext cx="7250695" cy="33867"/>
            <a:chOff x="1168400" y="4166292"/>
            <a:chExt cx="7250695" cy="33867"/>
          </a:xfrm>
        </p:grpSpPr>
        <p:cxnSp>
          <p:nvCxnSpPr>
            <p:cNvPr id="32" name="Straight Connector 31"/>
            <p:cNvCxnSpPr/>
            <p:nvPr userDrawn="1"/>
          </p:nvCxnSpPr>
          <p:spPr>
            <a:xfrm>
              <a:off x="1168400" y="4166292"/>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68400" y="4200159"/>
              <a:ext cx="7250695" cy="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59119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Numbered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8" name="Content Placeholder 2"/>
          <p:cNvSpPr>
            <a:spLocks noGrp="1"/>
          </p:cNvSpPr>
          <p:nvPr>
            <p:ph idx="13"/>
          </p:nvPr>
        </p:nvSpPr>
        <p:spPr>
          <a:xfrm>
            <a:off x="465997" y="1847153"/>
            <a:ext cx="3771900" cy="4379976"/>
          </a:xfrm>
        </p:spPr>
        <p:txBody>
          <a:bodyPr/>
          <a:lstStyle>
            <a:lvl1pPr marL="342900" indent="-342900">
              <a:lnSpc>
                <a:spcPct val="100000"/>
              </a:lnSpc>
              <a:spcAft>
                <a:spcPts val="400"/>
              </a:spcAft>
              <a:buClr>
                <a:schemeClr val="accent2"/>
              </a:buClr>
              <a:buFont typeface="+mj-ea"/>
              <a:buAutoNum type="circleNumDbPlain"/>
              <a:defRPr sz="1400">
                <a:solidFill>
                  <a:srgbClr val="618091"/>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9" name="Content Placeholder 2"/>
          <p:cNvSpPr>
            <a:spLocks noGrp="1"/>
          </p:cNvSpPr>
          <p:nvPr>
            <p:ph idx="14"/>
          </p:nvPr>
        </p:nvSpPr>
        <p:spPr>
          <a:xfrm>
            <a:off x="4405847" y="1847153"/>
            <a:ext cx="3771900" cy="4379976"/>
          </a:xfrm>
        </p:spPr>
        <p:txBody>
          <a:bodyPr/>
          <a:lstStyle>
            <a:lvl1pPr marL="342900" indent="-342900">
              <a:lnSpc>
                <a:spcPct val="100000"/>
              </a:lnSpc>
              <a:spcAft>
                <a:spcPts val="400"/>
              </a:spcAft>
              <a:buClr>
                <a:schemeClr val="accent2"/>
              </a:buClr>
              <a:buFont typeface="+mj-ea"/>
              <a:buAutoNum type="circleNumDbPlain"/>
              <a:defRPr sz="1400">
                <a:solidFill>
                  <a:srgbClr val="618091"/>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Tree>
    <p:extLst>
      <p:ext uri="{BB962C8B-B14F-4D97-AF65-F5344CB8AC3E}">
        <p14:creationId xmlns:p14="http://schemas.microsoft.com/office/powerpoint/2010/main" val="22943045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Numbered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6" name="Content Placeholder 2"/>
          <p:cNvSpPr>
            <a:spLocks noGrp="1"/>
          </p:cNvSpPr>
          <p:nvPr>
            <p:ph idx="13"/>
          </p:nvPr>
        </p:nvSpPr>
        <p:spPr>
          <a:xfrm>
            <a:off x="465997" y="1847153"/>
            <a:ext cx="3771900" cy="4379976"/>
          </a:xfrm>
        </p:spPr>
        <p:txBody>
          <a:bodyPr/>
          <a:lstStyle>
            <a:lvl1pPr marL="342900" indent="-342900">
              <a:lnSpc>
                <a:spcPct val="100000"/>
              </a:lnSpc>
              <a:spcAft>
                <a:spcPts val="400"/>
              </a:spcAft>
              <a:buClr>
                <a:schemeClr val="accent2"/>
              </a:buClr>
              <a:buFont typeface="+mj-ea"/>
              <a:buAutoNum type="circleNumDbPlain"/>
              <a:defRPr sz="1400">
                <a:solidFill>
                  <a:srgbClr val="618091"/>
                </a:solidFill>
              </a:defRPr>
            </a:lvl1pPr>
            <a:lvl2pPr marL="0" indent="0">
              <a:lnSpc>
                <a:spcPct val="100000"/>
              </a:lnSpc>
              <a:spcAft>
                <a:spcPts val="400"/>
              </a:spcAft>
              <a:buNone/>
              <a:defRPr sz="1400"/>
            </a:lvl2pPr>
            <a:lvl3pPr marL="594360">
              <a:lnSpc>
                <a:spcPct val="100000"/>
              </a:lnSpc>
              <a:spcAft>
                <a:spcPts val="400"/>
              </a:spcAft>
              <a:defRPr sz="1400"/>
            </a:lvl3pPr>
            <a:lvl4pPr marL="822960">
              <a:lnSpc>
                <a:spcPct val="100000"/>
              </a:lnSpc>
              <a:spcAft>
                <a:spcPts val="400"/>
              </a:spcAft>
              <a:defRPr sz="1400"/>
            </a:lvl4pPr>
            <a:lvl5pPr marL="1097280">
              <a:lnSpc>
                <a:spcPct val="100000"/>
              </a:lnSpc>
              <a:spcAft>
                <a:spcPts val="400"/>
              </a:spcAft>
              <a:defRPr sz="1400"/>
            </a:lvl5pPr>
            <a:lvl6pPr marL="1371600">
              <a:buClr>
                <a:schemeClr val="accent4"/>
              </a:buClr>
              <a:defRPr sz="1400">
                <a:solidFill>
                  <a:schemeClr val="accent3"/>
                </a:solidFill>
                <a:latin typeface="Helvetica"/>
                <a:cs typeface="Helvetica"/>
              </a:defRPr>
            </a:lvl6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7" name="Picture Placeholder 10"/>
          <p:cNvSpPr>
            <a:spLocks noGrp="1"/>
          </p:cNvSpPr>
          <p:nvPr>
            <p:ph type="pic" sz="quarter" idx="14"/>
          </p:nvPr>
        </p:nvSpPr>
        <p:spPr>
          <a:xfrm>
            <a:off x="4405847" y="1846263"/>
            <a:ext cx="3771900" cy="4368800"/>
          </a:xfrm>
        </p:spPr>
        <p:txBody>
          <a:bodyPr/>
          <a:lstStyle/>
          <a:p>
            <a:endParaRPr lang="en-US"/>
          </a:p>
        </p:txBody>
      </p:sp>
    </p:spTree>
    <p:extLst>
      <p:ext uri="{BB962C8B-B14F-4D97-AF65-F5344CB8AC3E}">
        <p14:creationId xmlns:p14="http://schemas.microsoft.com/office/powerpoint/2010/main" val="10853240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Bulleted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8348677" y="6012887"/>
            <a:ext cx="667406" cy="202372"/>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pPr/>
              <a:t>‹#›</a:t>
            </a:fld>
            <a:endParaRPr lang="en-US" dirty="0"/>
          </a:p>
        </p:txBody>
      </p:sp>
      <p:sp>
        <p:nvSpPr>
          <p:cNvPr id="10" name="Content Placeholder 2"/>
          <p:cNvSpPr>
            <a:spLocks noGrp="1"/>
          </p:cNvSpPr>
          <p:nvPr>
            <p:ph sz="half" idx="1"/>
          </p:nvPr>
        </p:nvSpPr>
        <p:spPr>
          <a:xfrm>
            <a:off x="461920" y="1847153"/>
            <a:ext cx="3775976" cy="4378108"/>
          </a:xfrm>
        </p:spPr>
        <p:txBody>
          <a:bodyPr anchor="t" anchorCtr="0"/>
          <a:lstStyle>
            <a:lvl1pPr>
              <a:lnSpc>
                <a:spcPct val="100000"/>
              </a:lnSpc>
              <a:spcAft>
                <a:spcPts val="400"/>
              </a:spcAft>
              <a:defRPr sz="1400">
                <a:solidFill>
                  <a:srgbClr val="618091"/>
                </a:solidFill>
              </a:defRPr>
            </a:lvl1pPr>
            <a:lvl2pPr>
              <a:lnSpc>
                <a:spcPct val="100000"/>
              </a:lnSpc>
              <a:spcAft>
                <a:spcPts val="400"/>
              </a:spcAft>
              <a:defRPr sz="1400"/>
            </a:lvl2pPr>
            <a:lvl3pPr>
              <a:lnSpc>
                <a:spcPct val="100000"/>
              </a:lnSpc>
              <a:spcAft>
                <a:spcPts val="400"/>
              </a:spcAft>
              <a:defRPr sz="1400"/>
            </a:lvl3pPr>
            <a:lvl4pPr>
              <a:lnSpc>
                <a:spcPct val="100000"/>
              </a:lnSpc>
              <a:spcAft>
                <a:spcPts val="400"/>
              </a:spcAft>
              <a:defRPr sz="1400"/>
            </a:lvl4pPr>
            <a:lvl5pPr>
              <a:lnSpc>
                <a:spcPct val="100000"/>
              </a:lnSpc>
              <a:spcAft>
                <a:spcPts val="400"/>
              </a:spcAft>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2"/>
          </p:nvPr>
        </p:nvSpPr>
        <p:spPr>
          <a:xfrm>
            <a:off x="4405847" y="1837151"/>
            <a:ext cx="3771900" cy="4378108"/>
          </a:xfrm>
        </p:spPr>
        <p:txBody>
          <a:bodyPr anchor="t" anchorCtr="0"/>
          <a:lstStyle>
            <a:lvl1pPr>
              <a:lnSpc>
                <a:spcPct val="100000"/>
              </a:lnSpc>
              <a:spcAft>
                <a:spcPts val="400"/>
              </a:spcAft>
              <a:defRPr sz="1400">
                <a:solidFill>
                  <a:srgbClr val="618091"/>
                </a:solidFill>
              </a:defRPr>
            </a:lvl1pPr>
            <a:lvl2pPr>
              <a:lnSpc>
                <a:spcPct val="100000"/>
              </a:lnSpc>
              <a:spcAft>
                <a:spcPts val="400"/>
              </a:spcAft>
              <a:defRPr sz="1400"/>
            </a:lvl2pPr>
            <a:lvl3pPr>
              <a:lnSpc>
                <a:spcPct val="100000"/>
              </a:lnSpc>
              <a:spcAft>
                <a:spcPts val="400"/>
              </a:spcAft>
              <a:defRPr sz="1400"/>
            </a:lvl3pPr>
            <a:lvl4pPr>
              <a:lnSpc>
                <a:spcPct val="100000"/>
              </a:lnSpc>
              <a:spcAft>
                <a:spcPts val="400"/>
              </a:spcAft>
              <a:defRPr sz="1400"/>
            </a:lvl4pPr>
            <a:lvl5pPr>
              <a:lnSpc>
                <a:spcPct val="100000"/>
              </a:lnSpc>
              <a:spcAft>
                <a:spcPts val="400"/>
              </a:spcAft>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909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631620"/>
            <a:ext cx="9144000" cy="487489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6477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userDrawn="1">
            <p:ph type="title"/>
          </p:nvPr>
        </p:nvSpPr>
        <p:spPr>
          <a:xfrm>
            <a:off x="465996" y="310162"/>
            <a:ext cx="7066080" cy="990107"/>
          </a:xfrm>
          <a:prstGeom prst="rect">
            <a:avLst/>
          </a:prstGeom>
        </p:spPr>
        <p:txBody>
          <a:bodyPr vert="horz" lIns="0" tIns="0" rIns="0" bIns="45720" rtlCol="0" anchor="b" anchorCtr="0">
            <a:no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65996" y="1847153"/>
            <a:ext cx="7711751" cy="4379976"/>
          </a:xfrm>
          <a:prstGeom prst="rect">
            <a:avLst/>
          </a:prstGeom>
        </p:spPr>
        <p:txBody>
          <a:bodyPr vert="horz" lIns="0" tIns="0" rIns="0" bIns="4572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userDrawn="1">
            <p:ph type="ftr" sz="quarter" idx="3"/>
          </p:nvPr>
        </p:nvSpPr>
        <p:spPr>
          <a:xfrm>
            <a:off x="465996" y="6588598"/>
            <a:ext cx="7711751" cy="172329"/>
          </a:xfrm>
          <a:prstGeom prst="rect">
            <a:avLst/>
          </a:prstGeom>
        </p:spPr>
        <p:txBody>
          <a:bodyPr vert="horz" lIns="0" tIns="0" rIns="0" bIns="0" rtlCol="0" anchor="t" anchorCtr="0">
            <a:noAutofit/>
          </a:bodyPr>
          <a:lstStyle>
            <a:lvl1pPr algn="l">
              <a:defRPr sz="800" b="0" i="1">
                <a:solidFill>
                  <a:schemeClr val="accent2"/>
                </a:solidFill>
                <a:latin typeface="Helvetica"/>
                <a:cs typeface="Helvetica"/>
              </a:defRPr>
            </a:lvl1pPr>
          </a:lstStyle>
          <a:p>
            <a:endParaRPr lang="en-US" dirty="0"/>
          </a:p>
        </p:txBody>
      </p:sp>
      <p:sp>
        <p:nvSpPr>
          <p:cNvPr id="6" name="Slide Number Placeholder 5"/>
          <p:cNvSpPr>
            <a:spLocks noGrp="1"/>
          </p:cNvSpPr>
          <p:nvPr userDrawn="1">
            <p:ph type="sldNum" sz="quarter" idx="4"/>
          </p:nvPr>
        </p:nvSpPr>
        <p:spPr>
          <a:xfrm>
            <a:off x="8431057" y="6298224"/>
            <a:ext cx="667406" cy="514261"/>
          </a:xfrm>
          <a:prstGeom prst="rect">
            <a:avLst/>
          </a:prstGeom>
        </p:spPr>
        <p:txBody>
          <a:bodyPr vert="horz" lIns="0" tIns="0" rIns="0" bIns="0" rtlCol="0" anchor="b" anchorCtr="0">
            <a:noAutofit/>
          </a:bodyPr>
          <a:lstStyle>
            <a:lvl1pPr algn="ctr">
              <a:defRPr sz="2000" b="0" i="0" kern="1200" spc="0">
                <a:solidFill>
                  <a:schemeClr val="tx1">
                    <a:lumMod val="65000"/>
                    <a:lumOff val="35000"/>
                  </a:schemeClr>
                </a:solidFill>
                <a:latin typeface="Helvetica"/>
                <a:cs typeface="Helvetica"/>
              </a:defRPr>
            </a:lvl1pPr>
          </a:lstStyle>
          <a:p>
            <a:fld id="{17E276FA-8F89-B34D-A726-BE3FA1F8DD97}" type="slidenum">
              <a:rPr lang="en-US" smtClean="0"/>
              <a:pPr/>
              <a:t>‹#›</a:t>
            </a:fld>
            <a:endParaRPr lang="en-US" dirty="0"/>
          </a:p>
        </p:txBody>
      </p:sp>
      <p:sp>
        <p:nvSpPr>
          <p:cNvPr id="8" name="Rectangle 7"/>
          <p:cNvSpPr/>
          <p:nvPr userDrawn="1"/>
        </p:nvSpPr>
        <p:spPr>
          <a:xfrm>
            <a:off x="-1" y="0"/>
            <a:ext cx="7620002" cy="10248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HCII-logo.png"/>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786077" y="102485"/>
            <a:ext cx="1031271" cy="524423"/>
          </a:xfrm>
          <a:prstGeom prst="rect">
            <a:avLst/>
          </a:prstGeom>
        </p:spPr>
      </p:pic>
      <p:pic>
        <p:nvPicPr>
          <p:cNvPr id="14" name="Picture 2"/>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620001" y="702663"/>
            <a:ext cx="1478462" cy="3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864773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60" r:id="rId4"/>
    <p:sldLayoutId id="2147483663" r:id="rId5"/>
    <p:sldLayoutId id="2147483651" r:id="rId6"/>
    <p:sldLayoutId id="2147483662" r:id="rId7"/>
    <p:sldLayoutId id="2147483666" r:id="rId8"/>
    <p:sldLayoutId id="2147483659" r:id="rId9"/>
    <p:sldLayoutId id="2147483667" r:id="rId10"/>
    <p:sldLayoutId id="2147483652" r:id="rId11"/>
    <p:sldLayoutId id="2147483665" r:id="rId12"/>
    <p:sldLayoutId id="2147483653" r:id="rId13"/>
    <p:sldLayoutId id="2147483664" r:id="rId14"/>
    <p:sldLayoutId id="2147483656" r:id="rId15"/>
    <p:sldLayoutId id="2147483657" r:id="rId16"/>
    <p:sldLayoutId id="2147483661" r:id="rId17"/>
    <p:sldLayoutId id="2147483658" r:id="rId18"/>
    <p:sldLayoutId id="2147483669" r:id="rId19"/>
    <p:sldLayoutId id="2147483671" r:id="rId20"/>
    <p:sldLayoutId id="2147483672" r:id="rId21"/>
    <p:sldLayoutId id="2147483673" r:id="rId22"/>
    <p:sldLayoutId id="2147483674" r:id="rId23"/>
  </p:sldLayoutIdLst>
  <p:timing>
    <p:tnLst>
      <p:par>
        <p:cTn id="1" dur="indefinite" restart="never" nodeType="tmRoot"/>
      </p:par>
    </p:tnLst>
  </p:timing>
  <p:hf hdr="0" ftr="0" dt="0"/>
  <p:txStyles>
    <p:titleStyle>
      <a:lvl1pPr algn="l" defTabSz="457200" rtl="0" eaLnBrk="1" latinLnBrk="0" hangingPunct="1">
        <a:lnSpc>
          <a:spcPct val="100000"/>
        </a:lnSpc>
        <a:spcBef>
          <a:spcPts val="0"/>
        </a:spcBef>
        <a:buNone/>
        <a:defRPr sz="3200" b="0" i="0" kern="1200">
          <a:solidFill>
            <a:schemeClr val="accent1"/>
          </a:solidFill>
          <a:latin typeface="Helvetica"/>
          <a:ea typeface="+mj-ea"/>
          <a:cs typeface="Helvetica"/>
        </a:defRPr>
      </a:lvl1pPr>
    </p:titleStyle>
    <p:bodyStyle>
      <a:lvl1pPr marL="228600" indent="-228600" algn="l" defTabSz="457200" rtl="0" eaLnBrk="1" latinLnBrk="0" hangingPunct="1">
        <a:spcBef>
          <a:spcPts val="0"/>
        </a:spcBef>
        <a:spcAft>
          <a:spcPts val="800"/>
        </a:spcAft>
        <a:buClr>
          <a:schemeClr val="accent3"/>
        </a:buClr>
        <a:buFont typeface="Arial"/>
        <a:buChar char="•"/>
        <a:defRPr sz="2800" b="0" i="0" kern="1200" baseline="0">
          <a:solidFill>
            <a:schemeClr val="accent3"/>
          </a:solidFill>
          <a:latin typeface="Helvetica"/>
          <a:ea typeface="+mn-ea"/>
          <a:cs typeface="Helvetica"/>
        </a:defRPr>
      </a:lvl1pPr>
      <a:lvl2pPr marL="457200" indent="-228600" algn="l" defTabSz="457200" rtl="0" eaLnBrk="1" latinLnBrk="0" hangingPunct="1">
        <a:spcBef>
          <a:spcPts val="0"/>
        </a:spcBef>
        <a:spcAft>
          <a:spcPts val="800"/>
        </a:spcAft>
        <a:buClr>
          <a:schemeClr val="accent2"/>
        </a:buClr>
        <a:buSzPct val="115000"/>
        <a:buFont typeface="Arial"/>
        <a:buChar char="•"/>
        <a:defRPr sz="2200" b="0" i="0" kern="1200" baseline="0">
          <a:solidFill>
            <a:schemeClr val="accent3"/>
          </a:solidFill>
          <a:latin typeface="Helvetica"/>
          <a:ea typeface="+mn-ea"/>
          <a:cs typeface="Helvetica"/>
        </a:defRPr>
      </a:lvl2pPr>
      <a:lvl3pPr marL="685800" indent="-228600" algn="l" defTabSz="457200" rtl="0" eaLnBrk="1" latinLnBrk="0" hangingPunct="1">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3pPr>
      <a:lvl4pPr marL="914400" indent="-228600" algn="l" defTabSz="457200" rtl="0" eaLnBrk="1" latinLnBrk="0" hangingPunct="1">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4pPr>
      <a:lvl5pPr marL="1143000" indent="-228600" algn="l" defTabSz="457200" rtl="0" eaLnBrk="1" latinLnBrk="0" hangingPunct="1">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comments" Target="../comments/commen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comments" Target="../comments/comment4.xml"/><Relationship Id="rId4" Type="http://schemas.openxmlformats.org/officeDocument/2006/relationships/image" Target="../media/image105.jpg"/></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7.tif"/><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0.tiff"/></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111.png"/></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tif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126.jpg"/></Relationships>
</file>

<file path=ppt/slides/_rels/slide12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2.xml"/><Relationship Id="rId4" Type="http://schemas.openxmlformats.org/officeDocument/2006/relationships/image" Target="../media/image129.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5.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f"/><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tif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4.png"/><Relationship Id="rId10" Type="http://schemas.openxmlformats.org/officeDocument/2006/relationships/image" Target="../media/image68.jpg"/><Relationship Id="rId4" Type="http://schemas.openxmlformats.org/officeDocument/2006/relationships/image" Target="../media/image67.png"/><Relationship Id="rId9" Type="http://schemas.openxmlformats.org/officeDocument/2006/relationships/image" Target="../media/image52.pn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2.tiff"/></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3.tiff"/></Relationships>
</file>

<file path=ppt/slides/_rels/slide67.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5.tiff"/></Relationships>
</file>

<file path=ppt/slides/_rels/slide68.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6.tiff"/></Relationships>
</file>

<file path=ppt/slides/_rels/slide69.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7.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jp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chart" Target="../charts/chart2.xml"/><Relationship Id="rId4" Type="http://schemas.openxmlformats.org/officeDocument/2006/relationships/chart" Target="../charts/char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image" Target="../media/image98.ti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8.tif"/><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image" Target="../media/image99.tif"/><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tif"/><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101.tif"/><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tif"/><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3.jpe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24929" y="976291"/>
            <a:ext cx="7951494" cy="1362743"/>
          </a:xfrm>
        </p:spPr>
        <p:txBody>
          <a:bodyPr/>
          <a:lstStyle/>
          <a:p>
            <a:pPr>
              <a:lnSpc>
                <a:spcPct val="100000"/>
              </a:lnSpc>
            </a:pPr>
            <a:r>
              <a:rPr lang="en-US" sz="4000" b="1" dirty="0"/>
              <a:t>Building </a:t>
            </a:r>
            <a:r>
              <a:rPr lang="en-US" sz="4000" b="1" dirty="0" smtClean="0"/>
              <a:t>Intelligent Tutoring Systems</a:t>
            </a:r>
            <a:endParaRPr lang="en-US" sz="4000" dirty="0"/>
          </a:p>
        </p:txBody>
      </p:sp>
      <p:sp>
        <p:nvSpPr>
          <p:cNvPr id="7" name="Subtitle 6"/>
          <p:cNvSpPr>
            <a:spLocks noGrp="1"/>
          </p:cNvSpPr>
          <p:nvPr>
            <p:ph type="subTitle" idx="1"/>
          </p:nvPr>
        </p:nvSpPr>
        <p:spPr/>
        <p:txBody>
          <a:bodyPr/>
          <a:lstStyle/>
          <a:p>
            <a:pPr>
              <a:spcAft>
                <a:spcPts val="1400"/>
              </a:spcAft>
            </a:pPr>
            <a:r>
              <a:rPr lang="en-US" sz="1800" dirty="0"/>
              <a:t>ECEL Annual Meeting </a:t>
            </a:r>
            <a:r>
              <a:rPr lang="en-US" sz="1800" dirty="0" smtClean="0"/>
              <a:t>2016: Innovations </a:t>
            </a:r>
            <a:r>
              <a:rPr lang="en-US" sz="1800" dirty="0"/>
              <a:t>for the Enhancement of Teaching and Learning in Higher </a:t>
            </a:r>
            <a:r>
              <a:rPr lang="en-US" sz="1800" dirty="0" smtClean="0"/>
              <a:t>Education</a:t>
            </a:r>
          </a:p>
          <a:p>
            <a:pPr>
              <a:spcAft>
                <a:spcPts val="0"/>
              </a:spcAft>
            </a:pPr>
            <a:r>
              <a:rPr lang="en-US" sz="1800" dirty="0" smtClean="0"/>
              <a:t>Rotterdam, the Netherlands</a:t>
            </a:r>
          </a:p>
          <a:p>
            <a:r>
              <a:rPr lang="en-US" sz="1800" dirty="0" smtClean="0"/>
              <a:t>October 14, 2016</a:t>
            </a:r>
            <a:endParaRPr lang="en-US" sz="1800" dirty="0"/>
          </a:p>
        </p:txBody>
      </p:sp>
      <p:sp>
        <p:nvSpPr>
          <p:cNvPr id="8" name="Text Placeholder 7"/>
          <p:cNvSpPr>
            <a:spLocks noGrp="1"/>
          </p:cNvSpPr>
          <p:nvPr>
            <p:ph type="body" sz="quarter" idx="10"/>
          </p:nvPr>
        </p:nvSpPr>
        <p:spPr>
          <a:xfrm>
            <a:off x="924929" y="4859378"/>
            <a:ext cx="7250112" cy="302207"/>
          </a:xfrm>
        </p:spPr>
        <p:txBody>
          <a:bodyPr/>
          <a:lstStyle/>
          <a:p>
            <a:r>
              <a:rPr lang="en-US" sz="3200" dirty="0" smtClean="0"/>
              <a:t>Vincent Aleven</a:t>
            </a:r>
            <a:endParaRPr lang="en-US" sz="3200" dirty="0"/>
          </a:p>
        </p:txBody>
      </p:sp>
      <p:sp>
        <p:nvSpPr>
          <p:cNvPr id="9" name="Text Placeholder 8"/>
          <p:cNvSpPr>
            <a:spLocks noGrp="1"/>
          </p:cNvSpPr>
          <p:nvPr>
            <p:ph type="body" sz="quarter" idx="11"/>
          </p:nvPr>
        </p:nvSpPr>
        <p:spPr/>
        <p:txBody>
          <a:bodyPr/>
          <a:lstStyle/>
          <a:p>
            <a:r>
              <a:rPr lang="en-US" i="0" dirty="0" smtClean="0">
                <a:solidFill>
                  <a:schemeClr val="accent2"/>
                </a:solidFill>
              </a:rPr>
              <a:t>Human-Computer Interaction Institute</a:t>
            </a:r>
          </a:p>
          <a:p>
            <a:r>
              <a:rPr lang="en-US" i="0" dirty="0" smtClean="0">
                <a:solidFill>
                  <a:schemeClr val="accent2"/>
                </a:solidFill>
              </a:rPr>
              <a:t>Carnegie Mellon University</a:t>
            </a:r>
            <a:endParaRPr lang="en-US" i="0" dirty="0">
              <a:solidFill>
                <a:schemeClr val="accent2"/>
              </a:solidFill>
            </a:endParaRPr>
          </a:p>
        </p:txBody>
      </p:sp>
    </p:spTree>
    <p:extLst>
      <p:ext uri="{BB962C8B-B14F-4D97-AF65-F5344CB8AC3E}">
        <p14:creationId xmlns:p14="http://schemas.microsoft.com/office/powerpoint/2010/main" val="1440059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p:cNvSpPr>
          <p:nvPr>
            <p:ph type="title"/>
          </p:nvPr>
        </p:nvSpPr>
        <p:spPr>
          <a:xfrm>
            <a:off x="1560478" y="193675"/>
            <a:ext cx="8024812" cy="885345"/>
          </a:xfrm>
        </p:spPr>
        <p:txBody>
          <a:bodyPr/>
          <a:lstStyle/>
          <a:p>
            <a:pPr eaLnBrk="1" hangingPunct="1">
              <a:lnSpc>
                <a:spcPct val="110000"/>
              </a:lnSpc>
              <a:spcBef>
                <a:spcPts val="1200"/>
              </a:spcBef>
              <a:spcAft>
                <a:spcPts val="1800"/>
              </a:spcAft>
            </a:pPr>
            <a:r>
              <a:rPr lang="en-US" sz="3600" dirty="0">
                <a:ea typeface="ＭＳ Ｐゴシック" charset="0"/>
              </a:rPr>
              <a:t>Real-world Impact of </a:t>
            </a:r>
            <a:r>
              <a:rPr lang="en-US" sz="3600" dirty="0" smtClean="0">
                <a:ea typeface="ＭＳ Ｐゴシック" charset="0"/>
              </a:rPr>
              <a:t>ITSs</a:t>
            </a:r>
            <a:br>
              <a:rPr lang="en-US" sz="3600" dirty="0" smtClean="0">
                <a:ea typeface="ＭＳ Ｐゴシック" charset="0"/>
              </a:rPr>
            </a:br>
            <a:r>
              <a:rPr lang="en-US" sz="2400" dirty="0" smtClean="0">
                <a:ea typeface="ＭＳ Ｐゴシック" charset="0"/>
              </a:rPr>
              <a:t>Cognitive Tutor used in Blended </a:t>
            </a:r>
            <a:r>
              <a:rPr lang="en-US" sz="2400" i="1" dirty="0" smtClean="0">
                <a:ea typeface="ＭＳ Ｐゴシック" charset="0"/>
              </a:rPr>
              <a:t>Courses</a:t>
            </a:r>
            <a:endParaRPr lang="en-US" sz="3600" dirty="0">
              <a:ea typeface="ＭＳ Ｐゴシック" charset="0"/>
            </a:endParaRPr>
          </a:p>
        </p:txBody>
      </p:sp>
      <p:sp>
        <p:nvSpPr>
          <p:cNvPr id="7170" name="Rectangle 3"/>
          <p:cNvSpPr>
            <a:spLocks noGrp="1"/>
          </p:cNvSpPr>
          <p:nvPr>
            <p:ph type="body" idx="1"/>
          </p:nvPr>
        </p:nvSpPr>
        <p:spPr>
          <a:xfrm>
            <a:off x="1212850" y="5041900"/>
            <a:ext cx="7366000" cy="920750"/>
          </a:xfrm>
        </p:spPr>
        <p:txBody>
          <a:bodyPr/>
          <a:lstStyle/>
          <a:p>
            <a:pPr eaLnBrk="1" hangingPunct="1">
              <a:lnSpc>
                <a:spcPct val="90000"/>
              </a:lnSpc>
            </a:pPr>
            <a:r>
              <a:rPr lang="en-US" sz="2000">
                <a:ea typeface="ＭＳ Ｐゴシック" charset="0"/>
              </a:rPr>
              <a:t>Spin-off company Carnegie Learning, Inc.</a:t>
            </a:r>
          </a:p>
          <a:p>
            <a:pPr eaLnBrk="1" hangingPunct="1">
              <a:lnSpc>
                <a:spcPct val="90000"/>
              </a:lnSpc>
            </a:pPr>
            <a:r>
              <a:rPr lang="en-US" sz="2000">
                <a:ea typeface="ＭＳ Ｐゴシック" charset="0"/>
              </a:rPr>
              <a:t>Over 500,000 students per year</a:t>
            </a:r>
          </a:p>
        </p:txBody>
      </p:sp>
      <p:pic>
        <p:nvPicPr>
          <p:cNvPr id="7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389063"/>
            <a:ext cx="481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863" y="1889125"/>
            <a:ext cx="500697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7E276FA-8F89-B34D-A726-BE3FA1F8DD97}" type="slidenum">
              <a:rPr lang="en-US" smtClean="0"/>
              <a:t>10</a:t>
            </a:fld>
            <a:endParaRPr lang="en-US" dirty="0"/>
          </a:p>
        </p:txBody>
      </p:sp>
      <p:sp>
        <p:nvSpPr>
          <p:cNvPr id="3" name="TextBox 2"/>
          <p:cNvSpPr txBox="1"/>
          <p:nvPr/>
        </p:nvSpPr>
        <p:spPr>
          <a:xfrm>
            <a:off x="334818" y="6113558"/>
            <a:ext cx="2839239" cy="307777"/>
          </a:xfrm>
          <a:prstGeom prst="rect">
            <a:avLst/>
          </a:prstGeom>
          <a:noFill/>
        </p:spPr>
        <p:txBody>
          <a:bodyPr wrap="none" rtlCol="0">
            <a:spAutoFit/>
          </a:bodyPr>
          <a:lstStyle/>
          <a:p>
            <a:r>
              <a:rPr lang="en-US" sz="1400" dirty="0">
                <a:latin typeface="Helvetica"/>
                <a:cs typeface="Helvetica"/>
              </a:rPr>
              <a:t>http://</a:t>
            </a:r>
            <a:r>
              <a:rPr lang="en-US" sz="1400" dirty="0" err="1">
                <a:latin typeface="Helvetica"/>
                <a:cs typeface="Helvetica"/>
              </a:rPr>
              <a:t>www.carnegielearning.com</a:t>
            </a:r>
            <a:r>
              <a:rPr lang="en-US" sz="1400" dirty="0">
                <a:latin typeface="Helvetica"/>
                <a:cs typeface="Helvetica"/>
              </a:rPr>
              <a:t>/</a:t>
            </a:r>
          </a:p>
        </p:txBody>
      </p:sp>
      <p:pic>
        <p:nvPicPr>
          <p:cNvPr id="4" name="Picture 3"/>
          <p:cNvPicPr>
            <a:picLocks noChangeAspect="1"/>
          </p:cNvPicPr>
          <p:nvPr/>
        </p:nvPicPr>
        <p:blipFill rotWithShape="1">
          <a:blip r:embed="rId5"/>
          <a:srcRect t="17424" b="16666"/>
          <a:stretch/>
        </p:blipFill>
        <p:spPr>
          <a:xfrm>
            <a:off x="5657849" y="5803742"/>
            <a:ext cx="3290455" cy="619631"/>
          </a:xfrm>
          <a:prstGeom prst="rect">
            <a:avLst/>
          </a:prstGeom>
        </p:spPr>
      </p:pic>
    </p:spTree>
    <p:extLst>
      <p:ext uri="{BB962C8B-B14F-4D97-AF65-F5344CB8AC3E}">
        <p14:creationId xmlns:p14="http://schemas.microsoft.com/office/powerpoint/2010/main" val="74757738"/>
      </p:ext>
    </p:extLst>
  </p:cSld>
  <p:clrMapOvr>
    <a:masterClrMapping/>
  </p:clrMapOvr>
  <p:transition spd="slow" advTm="35611"/>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85763" y="217488"/>
            <a:ext cx="8904287" cy="838200"/>
          </a:xfrm>
          <a:prstGeom prst="rect">
            <a:avLst/>
          </a:prstGeom>
          <a:noFill/>
          <a:ln w="9525">
            <a:noFill/>
            <a:miter lim="800000"/>
            <a:headEnd/>
            <a:tailEnd/>
          </a:ln>
        </p:spPr>
        <p:txBody>
          <a:bodyPr anchor="ctr"/>
          <a:lstStyle/>
          <a:p>
            <a:pPr eaLnBrk="1" hangingPunct="1">
              <a:defRPr/>
            </a:pPr>
            <a:r>
              <a:rPr lang="en-US" sz="2800" kern="0" dirty="0" smtClean="0">
                <a:solidFill>
                  <a:schemeClr val="accent1"/>
                </a:solidFill>
                <a:latin typeface="Helvetica"/>
                <a:ea typeface="ＭＳ Ｐゴシック" pitchFamily="-65" charset="-128"/>
                <a:cs typeface="Helvetica"/>
              </a:rPr>
              <a:t>Results</a:t>
            </a:r>
            <a:endParaRPr lang="en-US" sz="2800" kern="0" dirty="0">
              <a:solidFill>
                <a:schemeClr val="accent1"/>
              </a:solidFill>
              <a:latin typeface="Helvetica"/>
              <a:ea typeface="ＭＳ Ｐゴシック" pitchFamily="-65" charset="-128"/>
              <a:cs typeface="Helvetica"/>
            </a:endParaRPr>
          </a:p>
        </p:txBody>
      </p:sp>
      <p:sp>
        <p:nvSpPr>
          <p:cNvPr id="73730" name="Text Box 7"/>
          <p:cNvSpPr txBox="1">
            <a:spLocks noChangeArrowheads="1"/>
          </p:cNvSpPr>
          <p:nvPr/>
        </p:nvSpPr>
        <p:spPr bwMode="auto">
          <a:xfrm>
            <a:off x="1268413" y="1312863"/>
            <a:ext cx="2190750"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solidFill>
                  <a:schemeClr val="accent1"/>
                </a:solidFill>
                <a:latin typeface="Helvetica"/>
                <a:cs typeface="Helvetica"/>
              </a:rPr>
              <a:t>Improve future domain learning</a:t>
            </a:r>
          </a:p>
        </p:txBody>
      </p:sp>
      <p:sp>
        <p:nvSpPr>
          <p:cNvPr id="73731" name="Text Box 8"/>
          <p:cNvSpPr txBox="1">
            <a:spLocks noChangeArrowheads="1"/>
          </p:cNvSpPr>
          <p:nvPr/>
        </p:nvSpPr>
        <p:spPr bwMode="auto">
          <a:xfrm>
            <a:off x="666751" y="3491083"/>
            <a:ext cx="339407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current domain learning in the supported environment</a:t>
            </a:r>
          </a:p>
        </p:txBody>
      </p:sp>
      <p:sp>
        <p:nvSpPr>
          <p:cNvPr id="73732" name="Text Box 9"/>
          <p:cNvSpPr txBox="1">
            <a:spLocks noChangeArrowheads="1"/>
          </p:cNvSpPr>
          <p:nvPr/>
        </p:nvSpPr>
        <p:spPr bwMode="auto">
          <a:xfrm>
            <a:off x="284163" y="4361033"/>
            <a:ext cx="4160838"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solidFill>
                  <a:schemeClr val="accent1"/>
                </a:solidFill>
                <a:latin typeface="Helvetica"/>
                <a:cs typeface="Helvetica"/>
              </a:rPr>
              <a:t>Improve SRL in the supported environment</a:t>
            </a:r>
          </a:p>
        </p:txBody>
      </p:sp>
      <p:sp>
        <p:nvSpPr>
          <p:cNvPr id="73733" name="Text Box 11"/>
          <p:cNvSpPr txBox="1">
            <a:spLocks noChangeArrowheads="1"/>
          </p:cNvSpPr>
          <p:nvPr/>
        </p:nvSpPr>
        <p:spPr bwMode="auto">
          <a:xfrm>
            <a:off x="885826" y="2181225"/>
            <a:ext cx="304482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future </a:t>
            </a:r>
            <a:br>
              <a:rPr lang="en-US" sz="1800">
                <a:solidFill>
                  <a:schemeClr val="accent1"/>
                </a:solidFill>
                <a:latin typeface="Helvetica"/>
                <a:cs typeface="Helvetica"/>
              </a:rPr>
            </a:br>
            <a:r>
              <a:rPr lang="en-US" sz="1800">
                <a:solidFill>
                  <a:schemeClr val="accent1"/>
                </a:solidFill>
                <a:latin typeface="Helvetica"/>
                <a:cs typeface="Helvetica"/>
              </a:rPr>
              <a:t>SRL</a:t>
            </a:r>
          </a:p>
        </p:txBody>
      </p:sp>
      <p:grpSp>
        <p:nvGrpSpPr>
          <p:cNvPr id="19" name="Group 18"/>
          <p:cNvGrpSpPr>
            <a:grpSpLocks/>
          </p:cNvGrpSpPr>
          <p:nvPr/>
        </p:nvGrpSpPr>
        <p:grpSpPr bwMode="auto">
          <a:xfrm>
            <a:off x="5511898" y="1465262"/>
            <a:ext cx="3377903" cy="1431925"/>
            <a:chOff x="6334720" y="1491590"/>
            <a:chExt cx="3376341" cy="1432519"/>
          </a:xfrm>
        </p:grpSpPr>
        <p:sp>
          <p:nvSpPr>
            <p:cNvPr id="73741" name="TextBox 8"/>
            <p:cNvSpPr txBox="1">
              <a:spLocks noChangeArrowheads="1"/>
            </p:cNvSpPr>
            <p:nvPr/>
          </p:nvSpPr>
          <p:spPr bwMode="auto">
            <a:xfrm>
              <a:off x="6910031" y="1996108"/>
              <a:ext cx="2801030"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i="1" dirty="0" smtClean="0">
                  <a:solidFill>
                    <a:srgbClr val="850205"/>
                  </a:solidFill>
                  <a:latin typeface="Helvetica"/>
                  <a:cs typeface="Helvetica"/>
                </a:rPr>
                <a:t>Future Learning Phase</a:t>
              </a:r>
              <a:endParaRPr lang="en-US" sz="1800" dirty="0">
                <a:latin typeface="Helvetica"/>
                <a:cs typeface="Helvetica"/>
              </a:endParaRPr>
            </a:p>
          </p:txBody>
        </p:sp>
        <p:sp>
          <p:nvSpPr>
            <p:cNvPr id="73742" name="Right Brace 16"/>
            <p:cNvSpPr>
              <a:spLocks/>
            </p:cNvSpPr>
            <p:nvPr/>
          </p:nvSpPr>
          <p:spPr bwMode="auto">
            <a:xfrm>
              <a:off x="6334720" y="1491590"/>
              <a:ext cx="354392" cy="1432519"/>
            </a:xfrm>
            <a:prstGeom prst="rightBrace">
              <a:avLst>
                <a:gd name="adj1" fmla="val 4583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grpSp>
        <p:nvGrpSpPr>
          <p:cNvPr id="20" name="Group 19"/>
          <p:cNvGrpSpPr>
            <a:grpSpLocks/>
          </p:cNvGrpSpPr>
          <p:nvPr/>
        </p:nvGrpSpPr>
        <p:grpSpPr bwMode="auto">
          <a:xfrm>
            <a:off x="5511900" y="3606970"/>
            <a:ext cx="2511425" cy="1433513"/>
            <a:chOff x="6334720" y="3194655"/>
            <a:chExt cx="2510263" cy="1432519"/>
          </a:xfrm>
        </p:grpSpPr>
        <p:sp>
          <p:nvSpPr>
            <p:cNvPr id="73739" name="TextBox 15"/>
            <p:cNvSpPr txBox="1">
              <a:spLocks noChangeArrowheads="1"/>
            </p:cNvSpPr>
            <p:nvPr/>
          </p:nvSpPr>
          <p:spPr bwMode="auto">
            <a:xfrm>
              <a:off x="6910029" y="3689096"/>
              <a:ext cx="1934954" cy="36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i="1" dirty="0" smtClean="0">
                  <a:solidFill>
                    <a:srgbClr val="850205"/>
                  </a:solidFill>
                  <a:latin typeface="Helvetica"/>
                  <a:cs typeface="Helvetica"/>
                </a:rPr>
                <a:t>Learning Phase</a:t>
              </a:r>
              <a:endParaRPr lang="en-US" sz="1800" dirty="0">
                <a:latin typeface="Helvetica"/>
                <a:cs typeface="Helvetica"/>
              </a:endParaRPr>
            </a:p>
          </p:txBody>
        </p:sp>
        <p:sp>
          <p:nvSpPr>
            <p:cNvPr id="73740" name="Right Brace 17"/>
            <p:cNvSpPr>
              <a:spLocks/>
            </p:cNvSpPr>
            <p:nvPr/>
          </p:nvSpPr>
          <p:spPr bwMode="auto">
            <a:xfrm>
              <a:off x="6334720" y="3194655"/>
              <a:ext cx="354392" cy="1432519"/>
            </a:xfrm>
            <a:prstGeom prst="rightBrace">
              <a:avLst>
                <a:gd name="adj1" fmla="val 4583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sp>
        <p:nvSpPr>
          <p:cNvPr id="73737" name="TextBox 2"/>
          <p:cNvSpPr txBox="1">
            <a:spLocks noChangeArrowheads="1"/>
          </p:cNvSpPr>
          <p:nvPr/>
        </p:nvSpPr>
        <p:spPr bwMode="auto">
          <a:xfrm>
            <a:off x="2016125" y="5700713"/>
            <a:ext cx="65055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100" dirty="0">
                <a:latin typeface="Helvetica"/>
                <a:cs typeface="Helvetica"/>
              </a:rPr>
              <a:t>Long, Y., &amp; Aleven, V. (2016). Mastery-Oriented shared student/system control over problem selection in a linear equation tutor. In A. </a:t>
            </a:r>
            <a:r>
              <a:rPr lang="en-US" sz="1100" dirty="0" err="1">
                <a:latin typeface="Helvetica"/>
                <a:cs typeface="Helvetica"/>
              </a:rPr>
              <a:t>Micarelli</a:t>
            </a:r>
            <a:r>
              <a:rPr lang="en-US" sz="1100" dirty="0">
                <a:latin typeface="Helvetica"/>
                <a:cs typeface="Helvetica"/>
              </a:rPr>
              <a:t>, J. Stamper, &amp; K. </a:t>
            </a:r>
            <a:r>
              <a:rPr lang="en-US" sz="1100" dirty="0" err="1">
                <a:latin typeface="Helvetica"/>
                <a:cs typeface="Helvetica"/>
              </a:rPr>
              <a:t>Panourgia</a:t>
            </a:r>
            <a:r>
              <a:rPr lang="en-US" sz="1100" dirty="0">
                <a:latin typeface="Helvetica"/>
                <a:cs typeface="Helvetica"/>
              </a:rPr>
              <a:t> (Eds.), </a:t>
            </a:r>
            <a:r>
              <a:rPr lang="en-US" sz="1100" i="1" dirty="0">
                <a:latin typeface="Helvetica"/>
                <a:cs typeface="Helvetica"/>
              </a:rPr>
              <a:t>Proceedings of the 13</a:t>
            </a:r>
            <a:r>
              <a:rPr lang="en-US" sz="1100" i="1" baseline="30000" dirty="0">
                <a:latin typeface="Helvetica"/>
                <a:cs typeface="Helvetica"/>
              </a:rPr>
              <a:t>th</a:t>
            </a:r>
            <a:r>
              <a:rPr lang="en-US" sz="1100" i="1" dirty="0">
                <a:latin typeface="Helvetica"/>
                <a:cs typeface="Helvetica"/>
              </a:rPr>
              <a:t> </a:t>
            </a:r>
            <a:r>
              <a:rPr lang="en-US" sz="1100" i="1" dirty="0" smtClean="0">
                <a:latin typeface="Helvetica"/>
                <a:cs typeface="Helvetica"/>
              </a:rPr>
              <a:t>International Conference </a:t>
            </a:r>
            <a:r>
              <a:rPr lang="en-US" sz="1100" i="1" dirty="0">
                <a:latin typeface="Helvetica"/>
                <a:cs typeface="Helvetica"/>
              </a:rPr>
              <a:t>on </a:t>
            </a:r>
            <a:r>
              <a:rPr lang="en-US" sz="1100" i="1" dirty="0" smtClean="0">
                <a:latin typeface="Helvetica"/>
                <a:cs typeface="Helvetica"/>
              </a:rPr>
              <a:t>Intelligent Tutoring Systems</a:t>
            </a:r>
            <a:r>
              <a:rPr lang="en-US" sz="1100" i="1" dirty="0">
                <a:latin typeface="Helvetica"/>
                <a:cs typeface="Helvetica"/>
              </a:rPr>
              <a:t>, ITS 2016</a:t>
            </a:r>
            <a:r>
              <a:rPr lang="en-US" sz="1100" dirty="0">
                <a:latin typeface="Helvetica"/>
                <a:cs typeface="Helvetica"/>
              </a:rPr>
              <a:t> (pp. 90-100). Springer International Publishing. doi:10.1007/978-3-319-39583-8_9</a:t>
            </a:r>
          </a:p>
        </p:txBody>
      </p:sp>
      <p:sp>
        <p:nvSpPr>
          <p:cNvPr id="21" name="Slide Number Placeholder 1"/>
          <p:cNvSpPr txBox="1">
            <a:spLocks/>
          </p:cNvSpPr>
          <p:nvPr/>
        </p:nvSpPr>
        <p:spPr>
          <a:xfrm>
            <a:off x="8431057" y="6482944"/>
            <a:ext cx="667406" cy="5142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E276FA-8F89-B34D-A726-BE3FA1F8DD97}" type="slidenum">
              <a:rPr lang="en-US" smtClean="0">
                <a:latin typeface="Helvetica"/>
                <a:cs typeface="Helvetica"/>
              </a:rPr>
              <a:pPr/>
              <a:t>100</a:t>
            </a:fld>
            <a:endParaRPr lang="en-US" dirty="0">
              <a:latin typeface="Helvetica"/>
              <a:cs typeface="Helvetica"/>
            </a:endParaRPr>
          </a:p>
        </p:txBody>
      </p:sp>
      <p:grpSp>
        <p:nvGrpSpPr>
          <p:cNvPr id="8" name="Group 7"/>
          <p:cNvGrpSpPr/>
          <p:nvPr/>
        </p:nvGrpSpPr>
        <p:grpSpPr>
          <a:xfrm>
            <a:off x="4651494" y="3606970"/>
            <a:ext cx="759963" cy="1334966"/>
            <a:chOff x="4651494" y="3606970"/>
            <a:chExt cx="759963" cy="1334966"/>
          </a:xfrm>
        </p:grpSpPr>
        <p:pic>
          <p:nvPicPr>
            <p:cNvPr id="17" name="Picture 16" descr="che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494" y="3606970"/>
              <a:ext cx="759963" cy="659055"/>
            </a:xfrm>
            <a:prstGeom prst="rect">
              <a:avLst/>
            </a:prstGeom>
          </p:spPr>
        </p:pic>
        <p:pic>
          <p:nvPicPr>
            <p:cNvPr id="24" name="Picture 23" descr="che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10" y="4557400"/>
              <a:ext cx="443412" cy="384536"/>
            </a:xfrm>
            <a:prstGeom prst="rect">
              <a:avLst/>
            </a:prstGeom>
          </p:spPr>
        </p:pic>
      </p:grpSp>
    </p:spTree>
    <p:extLst>
      <p:ext uri="{BB962C8B-B14F-4D97-AF65-F5344CB8AC3E}">
        <p14:creationId xmlns:p14="http://schemas.microsoft.com/office/powerpoint/2010/main" val="42056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Learning </a:t>
            </a:r>
            <a:r>
              <a:rPr lang="en-US" dirty="0"/>
              <a:t>Phase: </a:t>
            </a:r>
            <a:r>
              <a:rPr lang="en-US" dirty="0" smtClean="0"/>
              <a:t>Summary of Findings</a:t>
            </a:r>
            <a:endParaRPr lang="en-US" dirty="0"/>
          </a:p>
        </p:txBody>
      </p:sp>
      <p:sp>
        <p:nvSpPr>
          <p:cNvPr id="3" name="Content Placeholder 2"/>
          <p:cNvSpPr>
            <a:spLocks noGrp="1"/>
          </p:cNvSpPr>
          <p:nvPr>
            <p:ph idx="1"/>
          </p:nvPr>
        </p:nvSpPr>
        <p:spPr>
          <a:xfrm>
            <a:off x="465996" y="1581618"/>
            <a:ext cx="7711751" cy="4379976"/>
          </a:xfrm>
        </p:spPr>
        <p:txBody>
          <a:bodyPr/>
          <a:lstStyle/>
          <a:p>
            <a:r>
              <a:rPr lang="en-US" dirty="0" smtClean="0"/>
              <a:t>Domain-level learning</a:t>
            </a:r>
          </a:p>
          <a:p>
            <a:pPr lvl="1"/>
            <a:r>
              <a:rPr lang="en-US" dirty="0" smtClean="0"/>
              <a:t>No difference between the conditions</a:t>
            </a:r>
          </a:p>
          <a:p>
            <a:r>
              <a:rPr lang="en-US" dirty="0" smtClean="0"/>
              <a:t>Task selection</a:t>
            </a:r>
          </a:p>
          <a:p>
            <a:pPr lvl="1"/>
            <a:r>
              <a:rPr lang="en-US" dirty="0" smtClean="0"/>
              <a:t>Students in both conditions shared control applied the Mastery Rule quite consistently</a:t>
            </a:r>
          </a:p>
          <a:p>
            <a:pPr marL="0" indent="0">
              <a:buNone/>
            </a:pPr>
            <a:endParaRPr lang="en-US" dirty="0"/>
          </a:p>
        </p:txBody>
      </p:sp>
      <p:sp>
        <p:nvSpPr>
          <p:cNvPr id="4" name="Slide Number Placeholder 1"/>
          <p:cNvSpPr>
            <a:spLocks noGrp="1"/>
          </p:cNvSpPr>
          <p:nvPr>
            <p:ph type="sldNum" sz="quarter" idx="12"/>
          </p:nvPr>
        </p:nvSpPr>
        <p:spPr>
          <a:xfrm>
            <a:off x="8431057" y="6298224"/>
            <a:ext cx="667406" cy="514261"/>
          </a:xfrm>
        </p:spPr>
        <p:txBody>
          <a:bodyPr/>
          <a:lstStyle/>
          <a:p>
            <a:fld id="{17E276FA-8F89-B34D-A726-BE3FA1F8DD97}" type="slidenum">
              <a:rPr lang="en-US" smtClean="0"/>
              <a:t>101</a:t>
            </a:fld>
            <a:endParaRPr lang="en-US" dirty="0"/>
          </a:p>
        </p:txBody>
      </p:sp>
    </p:spTree>
    <p:extLst>
      <p:ext uri="{BB962C8B-B14F-4D97-AF65-F5344CB8AC3E}">
        <p14:creationId xmlns:p14="http://schemas.microsoft.com/office/powerpoint/2010/main" val="39740064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85763" y="217488"/>
            <a:ext cx="8904287" cy="838200"/>
          </a:xfrm>
          <a:prstGeom prst="rect">
            <a:avLst/>
          </a:prstGeom>
          <a:noFill/>
          <a:ln w="9525">
            <a:noFill/>
            <a:miter lim="800000"/>
            <a:headEnd/>
            <a:tailEnd/>
          </a:ln>
        </p:spPr>
        <p:txBody>
          <a:bodyPr anchor="ctr"/>
          <a:lstStyle/>
          <a:p>
            <a:pPr eaLnBrk="1" hangingPunct="1">
              <a:defRPr/>
            </a:pPr>
            <a:r>
              <a:rPr lang="en-US" sz="2800" kern="0" dirty="0" smtClean="0">
                <a:solidFill>
                  <a:schemeClr val="accent1"/>
                </a:solidFill>
                <a:latin typeface="Helvetica"/>
                <a:ea typeface="ＭＳ Ｐゴシック" pitchFamily="-65" charset="-128"/>
                <a:cs typeface="Helvetica"/>
              </a:rPr>
              <a:t>Overview of Results</a:t>
            </a:r>
            <a:endParaRPr lang="en-US" sz="2800" kern="0" dirty="0">
              <a:solidFill>
                <a:schemeClr val="accent1"/>
              </a:solidFill>
              <a:latin typeface="Helvetica"/>
              <a:ea typeface="ＭＳ Ｐゴシック" pitchFamily="-65" charset="-128"/>
              <a:cs typeface="Helvetica"/>
            </a:endParaRPr>
          </a:p>
        </p:txBody>
      </p:sp>
      <p:sp>
        <p:nvSpPr>
          <p:cNvPr id="73730" name="Text Box 7"/>
          <p:cNvSpPr txBox="1">
            <a:spLocks noChangeArrowheads="1"/>
          </p:cNvSpPr>
          <p:nvPr/>
        </p:nvSpPr>
        <p:spPr bwMode="auto">
          <a:xfrm>
            <a:off x="1268413" y="1312863"/>
            <a:ext cx="2190750"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solidFill>
                  <a:schemeClr val="accent1"/>
                </a:solidFill>
                <a:latin typeface="Helvetica"/>
                <a:cs typeface="Helvetica"/>
              </a:rPr>
              <a:t>Improve future domain learning</a:t>
            </a:r>
          </a:p>
        </p:txBody>
      </p:sp>
      <p:sp>
        <p:nvSpPr>
          <p:cNvPr id="73731" name="Text Box 8"/>
          <p:cNvSpPr txBox="1">
            <a:spLocks noChangeArrowheads="1"/>
          </p:cNvSpPr>
          <p:nvPr/>
        </p:nvSpPr>
        <p:spPr bwMode="auto">
          <a:xfrm>
            <a:off x="666751" y="3491083"/>
            <a:ext cx="339407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current domain learning in the supported environment</a:t>
            </a:r>
          </a:p>
        </p:txBody>
      </p:sp>
      <p:sp>
        <p:nvSpPr>
          <p:cNvPr id="73732" name="Text Box 9"/>
          <p:cNvSpPr txBox="1">
            <a:spLocks noChangeArrowheads="1"/>
          </p:cNvSpPr>
          <p:nvPr/>
        </p:nvSpPr>
        <p:spPr bwMode="auto">
          <a:xfrm>
            <a:off x="284163" y="4361033"/>
            <a:ext cx="4160838"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solidFill>
                  <a:schemeClr val="accent1"/>
                </a:solidFill>
                <a:latin typeface="Helvetica"/>
                <a:cs typeface="Helvetica"/>
              </a:rPr>
              <a:t>Improve SRL in the supported environment</a:t>
            </a:r>
          </a:p>
        </p:txBody>
      </p:sp>
      <p:sp>
        <p:nvSpPr>
          <p:cNvPr id="73733" name="Text Box 11"/>
          <p:cNvSpPr txBox="1">
            <a:spLocks noChangeArrowheads="1"/>
          </p:cNvSpPr>
          <p:nvPr/>
        </p:nvSpPr>
        <p:spPr bwMode="auto">
          <a:xfrm>
            <a:off x="885826" y="2181225"/>
            <a:ext cx="304482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future </a:t>
            </a:r>
            <a:br>
              <a:rPr lang="en-US" sz="1800">
                <a:solidFill>
                  <a:schemeClr val="accent1"/>
                </a:solidFill>
                <a:latin typeface="Helvetica"/>
                <a:cs typeface="Helvetica"/>
              </a:rPr>
            </a:br>
            <a:r>
              <a:rPr lang="en-US" sz="1800">
                <a:solidFill>
                  <a:schemeClr val="accent1"/>
                </a:solidFill>
                <a:latin typeface="Helvetica"/>
                <a:cs typeface="Helvetica"/>
              </a:rPr>
              <a:t>SRL</a:t>
            </a:r>
          </a:p>
        </p:txBody>
      </p:sp>
      <p:grpSp>
        <p:nvGrpSpPr>
          <p:cNvPr id="19" name="Group 18"/>
          <p:cNvGrpSpPr>
            <a:grpSpLocks/>
          </p:cNvGrpSpPr>
          <p:nvPr/>
        </p:nvGrpSpPr>
        <p:grpSpPr bwMode="auto">
          <a:xfrm>
            <a:off x="5511898" y="1465262"/>
            <a:ext cx="3377903" cy="1431925"/>
            <a:chOff x="6334720" y="1491590"/>
            <a:chExt cx="3376341" cy="1432519"/>
          </a:xfrm>
        </p:grpSpPr>
        <p:sp>
          <p:nvSpPr>
            <p:cNvPr id="73741" name="TextBox 8"/>
            <p:cNvSpPr txBox="1">
              <a:spLocks noChangeArrowheads="1"/>
            </p:cNvSpPr>
            <p:nvPr/>
          </p:nvSpPr>
          <p:spPr bwMode="auto">
            <a:xfrm>
              <a:off x="6910031" y="1996108"/>
              <a:ext cx="2801030"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i="1" dirty="0" smtClean="0">
                  <a:solidFill>
                    <a:srgbClr val="850205"/>
                  </a:solidFill>
                  <a:latin typeface="Helvetica"/>
                  <a:cs typeface="Helvetica"/>
                </a:rPr>
                <a:t>Future Learning Phase</a:t>
              </a:r>
              <a:endParaRPr lang="en-US" sz="1800" dirty="0">
                <a:latin typeface="Helvetica"/>
                <a:cs typeface="Helvetica"/>
              </a:endParaRPr>
            </a:p>
          </p:txBody>
        </p:sp>
        <p:sp>
          <p:nvSpPr>
            <p:cNvPr id="73742" name="Right Brace 16"/>
            <p:cNvSpPr>
              <a:spLocks/>
            </p:cNvSpPr>
            <p:nvPr/>
          </p:nvSpPr>
          <p:spPr bwMode="auto">
            <a:xfrm>
              <a:off x="6334720" y="1491590"/>
              <a:ext cx="354392" cy="1432519"/>
            </a:xfrm>
            <a:prstGeom prst="rightBrace">
              <a:avLst>
                <a:gd name="adj1" fmla="val 4583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grpSp>
        <p:nvGrpSpPr>
          <p:cNvPr id="20" name="Group 19"/>
          <p:cNvGrpSpPr>
            <a:grpSpLocks/>
          </p:cNvGrpSpPr>
          <p:nvPr/>
        </p:nvGrpSpPr>
        <p:grpSpPr bwMode="auto">
          <a:xfrm>
            <a:off x="5511900" y="3606970"/>
            <a:ext cx="2511425" cy="1433513"/>
            <a:chOff x="6334720" y="3194655"/>
            <a:chExt cx="2510263" cy="1432519"/>
          </a:xfrm>
        </p:grpSpPr>
        <p:sp>
          <p:nvSpPr>
            <p:cNvPr id="73739" name="TextBox 15"/>
            <p:cNvSpPr txBox="1">
              <a:spLocks noChangeArrowheads="1"/>
            </p:cNvSpPr>
            <p:nvPr/>
          </p:nvSpPr>
          <p:spPr bwMode="auto">
            <a:xfrm>
              <a:off x="6910029" y="3689096"/>
              <a:ext cx="1934954" cy="36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i="1" dirty="0" smtClean="0">
                  <a:solidFill>
                    <a:srgbClr val="850205"/>
                  </a:solidFill>
                  <a:latin typeface="Helvetica"/>
                  <a:cs typeface="Helvetica"/>
                </a:rPr>
                <a:t>Learning Phase</a:t>
              </a:r>
              <a:endParaRPr lang="en-US" sz="1800" dirty="0">
                <a:latin typeface="Helvetica"/>
                <a:cs typeface="Helvetica"/>
              </a:endParaRPr>
            </a:p>
          </p:txBody>
        </p:sp>
        <p:sp>
          <p:nvSpPr>
            <p:cNvPr id="73740" name="Right Brace 17"/>
            <p:cNvSpPr>
              <a:spLocks/>
            </p:cNvSpPr>
            <p:nvPr/>
          </p:nvSpPr>
          <p:spPr bwMode="auto">
            <a:xfrm>
              <a:off x="6334720" y="3194655"/>
              <a:ext cx="354392" cy="1432519"/>
            </a:xfrm>
            <a:prstGeom prst="rightBrace">
              <a:avLst>
                <a:gd name="adj1" fmla="val 4583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sp>
        <p:nvSpPr>
          <p:cNvPr id="73737" name="TextBox 2"/>
          <p:cNvSpPr txBox="1">
            <a:spLocks noChangeArrowheads="1"/>
          </p:cNvSpPr>
          <p:nvPr/>
        </p:nvSpPr>
        <p:spPr bwMode="auto">
          <a:xfrm>
            <a:off x="2016125" y="5700713"/>
            <a:ext cx="65055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100" dirty="0">
                <a:latin typeface="Helvetica"/>
                <a:cs typeface="Helvetica"/>
              </a:rPr>
              <a:t>Long, Y., &amp; Aleven, V. (2016). Mastery-Oriented shared student/system control over problem selection in a linear equation tutor. In A. </a:t>
            </a:r>
            <a:r>
              <a:rPr lang="en-US" sz="1100" dirty="0" err="1">
                <a:latin typeface="Helvetica"/>
                <a:cs typeface="Helvetica"/>
              </a:rPr>
              <a:t>Micarelli</a:t>
            </a:r>
            <a:r>
              <a:rPr lang="en-US" sz="1100" dirty="0">
                <a:latin typeface="Helvetica"/>
                <a:cs typeface="Helvetica"/>
              </a:rPr>
              <a:t>, J. Stamper, &amp; K. </a:t>
            </a:r>
            <a:r>
              <a:rPr lang="en-US" sz="1100" dirty="0" err="1">
                <a:latin typeface="Helvetica"/>
                <a:cs typeface="Helvetica"/>
              </a:rPr>
              <a:t>Panourgia</a:t>
            </a:r>
            <a:r>
              <a:rPr lang="en-US" sz="1100" dirty="0">
                <a:latin typeface="Helvetica"/>
                <a:cs typeface="Helvetica"/>
              </a:rPr>
              <a:t> (Eds.), </a:t>
            </a:r>
            <a:r>
              <a:rPr lang="en-US" sz="1100" i="1" dirty="0">
                <a:latin typeface="Helvetica"/>
                <a:cs typeface="Helvetica"/>
              </a:rPr>
              <a:t>Proceedings of the 13</a:t>
            </a:r>
            <a:r>
              <a:rPr lang="en-US" sz="1100" i="1" baseline="30000" dirty="0">
                <a:latin typeface="Helvetica"/>
                <a:cs typeface="Helvetica"/>
              </a:rPr>
              <a:t>th</a:t>
            </a:r>
            <a:r>
              <a:rPr lang="en-US" sz="1100" i="1" dirty="0">
                <a:latin typeface="Helvetica"/>
                <a:cs typeface="Helvetica"/>
              </a:rPr>
              <a:t> </a:t>
            </a:r>
            <a:r>
              <a:rPr lang="en-US" sz="1100" i="1" dirty="0" smtClean="0">
                <a:latin typeface="Helvetica"/>
                <a:cs typeface="Helvetica"/>
              </a:rPr>
              <a:t>International Conference </a:t>
            </a:r>
            <a:r>
              <a:rPr lang="en-US" sz="1100" i="1" dirty="0">
                <a:latin typeface="Helvetica"/>
                <a:cs typeface="Helvetica"/>
              </a:rPr>
              <a:t>on </a:t>
            </a:r>
            <a:r>
              <a:rPr lang="en-US" sz="1100" i="1" dirty="0" smtClean="0">
                <a:latin typeface="Helvetica"/>
                <a:cs typeface="Helvetica"/>
              </a:rPr>
              <a:t>Intelligent Tutoring Systems</a:t>
            </a:r>
            <a:r>
              <a:rPr lang="en-US" sz="1100" i="1" dirty="0">
                <a:latin typeface="Helvetica"/>
                <a:cs typeface="Helvetica"/>
              </a:rPr>
              <a:t>, ITS 2016</a:t>
            </a:r>
            <a:r>
              <a:rPr lang="en-US" sz="1100" dirty="0">
                <a:latin typeface="Helvetica"/>
                <a:cs typeface="Helvetica"/>
              </a:rPr>
              <a:t> (pp. 90-100). Springer International Publishing. doi:10.1007/978-3-319-39583-8_9</a:t>
            </a:r>
          </a:p>
        </p:txBody>
      </p:sp>
      <p:grpSp>
        <p:nvGrpSpPr>
          <p:cNvPr id="3" name="Group 2"/>
          <p:cNvGrpSpPr/>
          <p:nvPr/>
        </p:nvGrpSpPr>
        <p:grpSpPr>
          <a:xfrm>
            <a:off x="4641721" y="1312863"/>
            <a:ext cx="705933" cy="1807120"/>
            <a:chOff x="4641721" y="1312863"/>
            <a:chExt cx="705933" cy="1807120"/>
          </a:xfrm>
        </p:grpSpPr>
        <p:pic>
          <p:nvPicPr>
            <p:cNvPr id="25" name="Picture 24" descr="question ma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585" y="2181225"/>
              <a:ext cx="704069" cy="938758"/>
            </a:xfrm>
            <a:prstGeom prst="rect">
              <a:avLst/>
            </a:prstGeom>
          </p:spPr>
        </p:pic>
        <p:pic>
          <p:nvPicPr>
            <p:cNvPr id="26" name="Picture 25" descr="question ma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721" y="1312863"/>
              <a:ext cx="704069" cy="938758"/>
            </a:xfrm>
            <a:prstGeom prst="rect">
              <a:avLst/>
            </a:prstGeom>
          </p:spPr>
        </p:pic>
      </p:grpSp>
      <p:sp>
        <p:nvSpPr>
          <p:cNvPr id="27" name="Slide Number Placeholder 1"/>
          <p:cNvSpPr txBox="1">
            <a:spLocks/>
          </p:cNvSpPr>
          <p:nvPr/>
        </p:nvSpPr>
        <p:spPr>
          <a:xfrm>
            <a:off x="8431057" y="6482944"/>
            <a:ext cx="667406" cy="5142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E276FA-8F89-B34D-A726-BE3FA1F8DD97}" type="slidenum">
              <a:rPr lang="en-US" smtClean="0">
                <a:latin typeface="Helvetica"/>
                <a:cs typeface="Helvetica"/>
              </a:rPr>
              <a:pPr/>
              <a:t>102</a:t>
            </a:fld>
            <a:endParaRPr lang="en-US" dirty="0">
              <a:latin typeface="Helvetica"/>
              <a:cs typeface="Helvetica"/>
            </a:endParaRPr>
          </a:p>
        </p:txBody>
      </p:sp>
      <p:grpSp>
        <p:nvGrpSpPr>
          <p:cNvPr id="31" name="Group 30"/>
          <p:cNvGrpSpPr/>
          <p:nvPr/>
        </p:nvGrpSpPr>
        <p:grpSpPr>
          <a:xfrm>
            <a:off x="4651494" y="3606970"/>
            <a:ext cx="759963" cy="1334966"/>
            <a:chOff x="4651494" y="3606970"/>
            <a:chExt cx="759963" cy="1334966"/>
          </a:xfrm>
        </p:grpSpPr>
        <p:pic>
          <p:nvPicPr>
            <p:cNvPr id="32" name="Picture 31" descr="che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494" y="3606970"/>
              <a:ext cx="759963" cy="659055"/>
            </a:xfrm>
            <a:prstGeom prst="rect">
              <a:avLst/>
            </a:prstGeom>
          </p:spPr>
        </p:pic>
        <p:pic>
          <p:nvPicPr>
            <p:cNvPr id="33" name="Picture 32" descr="che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310" y="4557400"/>
              <a:ext cx="443412" cy="384536"/>
            </a:xfrm>
            <a:prstGeom prst="rect">
              <a:avLst/>
            </a:prstGeom>
          </p:spPr>
        </p:pic>
      </p:grpSp>
    </p:spTree>
    <p:extLst>
      <p:ext uri="{BB962C8B-B14F-4D97-AF65-F5344CB8AC3E}">
        <p14:creationId xmlns:p14="http://schemas.microsoft.com/office/powerpoint/2010/main" val="19518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p:cNvSpPr>
          <p:nvPr>
            <p:ph type="title"/>
          </p:nvPr>
        </p:nvSpPr>
        <p:spPr>
          <a:xfrm>
            <a:off x="465996" y="402522"/>
            <a:ext cx="7066080" cy="990107"/>
          </a:xfrm>
          <a:prstGeom prst="rect">
            <a:avLst/>
          </a:prstGeom>
        </p:spPr>
        <p:txBody>
          <a:bodyPr/>
          <a:lstStyle/>
          <a:p>
            <a:pPr lvl="0">
              <a:defRPr sz="1800">
                <a:solidFill>
                  <a:srgbClr val="000000"/>
                </a:solidFill>
                <a:uFillTx/>
              </a:defRPr>
            </a:pPr>
            <a:r>
              <a:rPr lang="en-US" sz="3200" dirty="0" smtClean="0">
                <a:solidFill>
                  <a:srgbClr val="850205"/>
                </a:solidFill>
                <a:uFill>
                  <a:solidFill>
                    <a:srgbClr val="850205"/>
                  </a:solidFill>
                </a:uFill>
              </a:rPr>
              <a:t>Sh</a:t>
            </a:r>
            <a:r>
              <a:rPr sz="3200" dirty="0" smtClean="0">
                <a:solidFill>
                  <a:srgbClr val="850205"/>
                </a:solidFill>
                <a:uFill>
                  <a:solidFill>
                    <a:srgbClr val="850205"/>
                  </a:solidFill>
                </a:uFill>
              </a:rPr>
              <a:t>ared </a:t>
            </a:r>
            <a:r>
              <a:rPr lang="en-US" sz="3200" dirty="0" smtClean="0">
                <a:solidFill>
                  <a:srgbClr val="850205"/>
                </a:solidFill>
                <a:uFill>
                  <a:solidFill>
                    <a:srgbClr val="850205"/>
                  </a:solidFill>
                </a:uFill>
              </a:rPr>
              <a:t>Control without Support</a:t>
            </a:r>
            <a:br>
              <a:rPr lang="en-US" sz="3200" dirty="0" smtClean="0">
                <a:solidFill>
                  <a:srgbClr val="850205"/>
                </a:solidFill>
                <a:uFill>
                  <a:solidFill>
                    <a:srgbClr val="850205"/>
                  </a:solidFill>
                </a:uFill>
              </a:rPr>
            </a:br>
            <a:r>
              <a:rPr lang="en-US" dirty="0" smtClean="0">
                <a:solidFill>
                  <a:srgbClr val="850205"/>
                </a:solidFill>
                <a:uFill>
                  <a:solidFill>
                    <a:srgbClr val="850205"/>
                  </a:solidFill>
                </a:uFill>
              </a:rPr>
              <a:t>Perhaps badges, mastery information provide sufficient support?</a:t>
            </a:r>
            <a:endParaRPr sz="3200" dirty="0">
              <a:solidFill>
                <a:srgbClr val="850205"/>
              </a:solidFill>
              <a:uFill>
                <a:solidFill>
                  <a:srgbClr val="850205"/>
                </a:solidFill>
              </a:uFill>
            </a:endParaRPr>
          </a:p>
        </p:txBody>
      </p:sp>
      <p:pic>
        <p:nvPicPr>
          <p:cNvPr id="455" name="ps_9levels.tiff"/>
          <p:cNvPicPr/>
          <p:nvPr/>
        </p:nvPicPr>
        <p:blipFill>
          <a:blip r:embed="rId2">
            <a:extLst/>
          </a:blip>
          <a:stretch>
            <a:fillRect/>
          </a:stretch>
        </p:blipFill>
        <p:spPr>
          <a:xfrm>
            <a:off x="424289" y="1779879"/>
            <a:ext cx="5432578" cy="3948790"/>
          </a:xfrm>
          <a:prstGeom prst="rect">
            <a:avLst/>
          </a:prstGeom>
          <a:ln w="12700">
            <a:miter lim="400000"/>
          </a:ln>
        </p:spPr>
      </p:pic>
      <p:sp>
        <p:nvSpPr>
          <p:cNvPr id="6" name="Slide Number Placeholder 1"/>
          <p:cNvSpPr>
            <a:spLocks noGrp="1"/>
          </p:cNvSpPr>
          <p:nvPr>
            <p:ph type="sldNum" sz="quarter" idx="4294967295"/>
          </p:nvPr>
        </p:nvSpPr>
        <p:spPr>
          <a:xfrm>
            <a:off x="8431057" y="6482944"/>
            <a:ext cx="667406" cy="514261"/>
          </a:xfrm>
          <a:prstGeom prst="rect">
            <a:avLst/>
          </a:prstGeom>
        </p:spPr>
        <p:txBody>
          <a:bodyPr/>
          <a:lstStyle/>
          <a:p>
            <a:fld id="{17E276FA-8F89-B34D-A726-BE3FA1F8DD97}" type="slidenum">
              <a:rPr lang="en-US" smtClean="0">
                <a:latin typeface="Helvetica"/>
                <a:cs typeface="Helvetica"/>
              </a:rPr>
              <a:t>103</a:t>
            </a:fld>
            <a:endParaRPr lang="en-US" dirty="0">
              <a:latin typeface="Helvetica"/>
              <a:cs typeface="Helvetica"/>
            </a:endParaRPr>
          </a:p>
        </p:txBody>
      </p:sp>
      <p:pic>
        <p:nvPicPr>
          <p:cNvPr id="7" name="Lynnette3.0-system.png"/>
          <p:cNvPicPr>
            <a:picLocks noChangeAspect="1"/>
          </p:cNvPicPr>
          <p:nvPr/>
        </p:nvPicPr>
        <p:blipFill rotWithShape="1">
          <a:blip r:embed="rId3">
            <a:extLst/>
          </a:blip>
          <a:srcRect l="76685" b="41575"/>
          <a:stretch/>
        </p:blipFill>
        <p:spPr>
          <a:xfrm>
            <a:off x="6246091" y="1800262"/>
            <a:ext cx="1762312" cy="2448466"/>
          </a:xfrm>
          <a:prstGeom prst="rect">
            <a:avLst/>
          </a:prstGeom>
          <a:ln w="12700">
            <a:miter lim="400000"/>
          </a:ln>
        </p:spPr>
      </p:pic>
    </p:spTree>
    <p:extLst>
      <p:ext uri="{BB962C8B-B14F-4D97-AF65-F5344CB8AC3E}">
        <p14:creationId xmlns:p14="http://schemas.microsoft.com/office/powerpoint/2010/main" val="2678361891"/>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3"/>
            <a:ext cx="7066080" cy="777158"/>
          </a:xfrm>
        </p:spPr>
        <p:txBody>
          <a:bodyPr/>
          <a:lstStyle/>
          <a:p>
            <a:r>
              <a:rPr lang="en-US" dirty="0" smtClean="0"/>
              <a:t>Contributions</a:t>
            </a:r>
            <a:endParaRPr lang="en-US" dirty="0"/>
          </a:p>
        </p:txBody>
      </p:sp>
      <p:sp>
        <p:nvSpPr>
          <p:cNvPr id="3" name="Content Placeholder 2"/>
          <p:cNvSpPr>
            <a:spLocks noGrp="1"/>
          </p:cNvSpPr>
          <p:nvPr>
            <p:ph idx="1"/>
          </p:nvPr>
        </p:nvSpPr>
        <p:spPr>
          <a:xfrm>
            <a:off x="540700" y="1448746"/>
            <a:ext cx="7711751" cy="4379976"/>
          </a:xfrm>
        </p:spPr>
        <p:txBody>
          <a:bodyPr/>
          <a:lstStyle/>
          <a:p>
            <a:r>
              <a:rPr lang="en-US" dirty="0" smtClean="0"/>
              <a:t>Practical</a:t>
            </a:r>
          </a:p>
          <a:p>
            <a:pPr lvl="1"/>
            <a:r>
              <a:rPr lang="en-US" dirty="0"/>
              <a:t>E</a:t>
            </a:r>
            <a:r>
              <a:rPr lang="en-US" dirty="0" smtClean="0"/>
              <a:t>ffective way of giving learners more control in an ITS</a:t>
            </a:r>
          </a:p>
          <a:p>
            <a:pPr>
              <a:spcBef>
                <a:spcPts val="1200"/>
              </a:spcBef>
            </a:pPr>
            <a:r>
              <a:rPr lang="en-US" dirty="0" smtClean="0"/>
              <a:t>Theoretical</a:t>
            </a:r>
          </a:p>
          <a:p>
            <a:pPr lvl="1"/>
            <a:r>
              <a:rPr lang="en-US" dirty="0" smtClean="0"/>
              <a:t>Shows that a combination of cognitive and motivational support for SRL can enhance domain-level learning </a:t>
            </a:r>
          </a:p>
          <a:p>
            <a:pPr>
              <a:spcBef>
                <a:spcPts val="1200"/>
              </a:spcBef>
            </a:pPr>
            <a:r>
              <a:rPr lang="en-US" dirty="0" smtClean="0"/>
              <a:t>Methodological</a:t>
            </a:r>
          </a:p>
          <a:p>
            <a:pPr lvl="1"/>
            <a:r>
              <a:rPr lang="en-US" dirty="0" smtClean="0"/>
              <a:t>Illustrates a way of evaluating effect on future learning of interventions focused on SRL</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17E276FA-8F89-B34D-A726-BE3FA1F8DD97}" type="slidenum">
              <a:rPr lang="en-US" smtClean="0"/>
              <a:t>104</a:t>
            </a:fld>
            <a:endParaRPr lang="en-US" dirty="0"/>
          </a:p>
        </p:txBody>
      </p:sp>
    </p:spTree>
    <p:extLst>
      <p:ext uri="{BB962C8B-B14F-4D97-AF65-F5344CB8AC3E}">
        <p14:creationId xmlns:p14="http://schemas.microsoft.com/office/powerpoint/2010/main" val="34531278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Experiment does not support the value of full student control!</a:t>
            </a:r>
          </a:p>
          <a:p>
            <a:r>
              <a:rPr lang="en-US" dirty="0" smtClean="0"/>
              <a:t>Rather, it demonstrates value of </a:t>
            </a:r>
            <a:r>
              <a:rPr lang="en-US" i="1" dirty="0" smtClean="0"/>
              <a:t>shared </a:t>
            </a:r>
            <a:r>
              <a:rPr lang="en-US" dirty="0"/>
              <a:t>control </a:t>
            </a:r>
            <a:r>
              <a:rPr lang="en-US" dirty="0" smtClean="0"/>
              <a:t>where</a:t>
            </a:r>
          </a:p>
          <a:p>
            <a:pPr lvl="1"/>
            <a:r>
              <a:rPr lang="en-US" dirty="0"/>
              <a:t>Student picks level, system picks problem</a:t>
            </a:r>
          </a:p>
          <a:p>
            <a:pPr lvl="1"/>
            <a:r>
              <a:rPr lang="en-US" dirty="0" smtClean="0"/>
              <a:t>Student </a:t>
            </a:r>
            <a:r>
              <a:rPr lang="en-US" dirty="0"/>
              <a:t>has </a:t>
            </a:r>
            <a:r>
              <a:rPr lang="en-US" dirty="0" smtClean="0"/>
              <a:t>cognitive support of </a:t>
            </a:r>
            <a:r>
              <a:rPr lang="en-US" dirty="0"/>
              <a:t>an open learner </a:t>
            </a:r>
            <a:r>
              <a:rPr lang="en-US" dirty="0" smtClean="0"/>
              <a:t>model, and motivational support from badges</a:t>
            </a:r>
          </a:p>
          <a:p>
            <a:pPr lvl="1"/>
            <a:endParaRPr lang="en-US" dirty="0" smtClean="0"/>
          </a:p>
          <a:p>
            <a:endParaRPr lang="en-US" dirty="0" smtClean="0"/>
          </a:p>
        </p:txBody>
      </p:sp>
      <p:sp>
        <p:nvSpPr>
          <p:cNvPr id="4" name="Title 3"/>
          <p:cNvSpPr>
            <a:spLocks noGrp="1"/>
          </p:cNvSpPr>
          <p:nvPr>
            <p:ph type="title"/>
          </p:nvPr>
        </p:nvSpPr>
        <p:spPr/>
        <p:txBody>
          <a:bodyPr/>
          <a:lstStyle/>
          <a:p>
            <a:r>
              <a:rPr lang="en-US" dirty="0" smtClean="0"/>
              <a:t>Key Point</a:t>
            </a:r>
            <a:endParaRPr lang="en-US" dirty="0"/>
          </a:p>
        </p:txBody>
      </p:sp>
      <p:sp>
        <p:nvSpPr>
          <p:cNvPr id="5" name="Slide Number Placeholder 4"/>
          <p:cNvSpPr>
            <a:spLocks noGrp="1"/>
          </p:cNvSpPr>
          <p:nvPr>
            <p:ph type="sldNum" sz="quarter" idx="2"/>
          </p:nvPr>
        </p:nvSpPr>
        <p:spPr/>
        <p:txBody>
          <a:bodyPr/>
          <a:lstStyle/>
          <a:p>
            <a:fld id="{86CB4B4D-7CA3-9044-876B-883B54F8677D}" type="slidenum">
              <a:rPr lang="uk-UA" smtClean="0"/>
              <a:t>105</a:t>
            </a:fld>
            <a:endParaRPr lang="uk-UA"/>
          </a:p>
        </p:txBody>
      </p:sp>
    </p:spTree>
    <p:extLst>
      <p:ext uri="{BB962C8B-B14F-4D97-AF65-F5344CB8AC3E}">
        <p14:creationId xmlns:p14="http://schemas.microsoft.com/office/powerpoint/2010/main" val="1648769879"/>
      </p:ext>
    </p:extLst>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and Open Questions</a:t>
            </a:r>
            <a:endParaRPr lang="en-US" dirty="0"/>
          </a:p>
        </p:txBody>
      </p:sp>
      <p:sp>
        <p:nvSpPr>
          <p:cNvPr id="3" name="Content Placeholder 2"/>
          <p:cNvSpPr>
            <a:spLocks noGrp="1"/>
          </p:cNvSpPr>
          <p:nvPr>
            <p:ph idx="1"/>
          </p:nvPr>
        </p:nvSpPr>
        <p:spPr/>
        <p:txBody>
          <a:bodyPr/>
          <a:lstStyle/>
          <a:p>
            <a:r>
              <a:rPr lang="en-US" dirty="0" smtClean="0"/>
              <a:t>Mechanism by which Shared Control with Support enhances learning not fully identified</a:t>
            </a:r>
          </a:p>
          <a:p>
            <a:r>
              <a:rPr lang="en-US" dirty="0" smtClean="0"/>
              <a:t>Impact </a:t>
            </a:r>
            <a:r>
              <a:rPr lang="en-US" dirty="0"/>
              <a:t>on future learning not </a:t>
            </a:r>
            <a:r>
              <a:rPr lang="en-US" dirty="0" smtClean="0"/>
              <a:t>shown</a:t>
            </a:r>
          </a:p>
          <a:p>
            <a:r>
              <a:rPr lang="en-US" dirty="0" smtClean="0"/>
              <a:t>Do task selection skills learned with Lynnette may transfer to other learning environments? </a:t>
            </a:r>
          </a:p>
        </p:txBody>
      </p:sp>
      <p:sp>
        <p:nvSpPr>
          <p:cNvPr id="6" name="Slide Number Placeholder 5"/>
          <p:cNvSpPr>
            <a:spLocks noGrp="1"/>
          </p:cNvSpPr>
          <p:nvPr>
            <p:ph type="sldNum" sz="quarter" idx="12"/>
          </p:nvPr>
        </p:nvSpPr>
        <p:spPr/>
        <p:txBody>
          <a:bodyPr/>
          <a:lstStyle/>
          <a:p>
            <a:fld id="{17E276FA-8F89-B34D-A726-BE3FA1F8DD97}" type="slidenum">
              <a:rPr lang="en-US" smtClean="0"/>
              <a:t>106</a:t>
            </a:fld>
            <a:endParaRPr lang="en-US" dirty="0"/>
          </a:p>
        </p:txBody>
      </p:sp>
    </p:spTree>
    <p:extLst>
      <p:ext uri="{BB962C8B-B14F-4D97-AF65-F5344CB8AC3E}">
        <p14:creationId xmlns:p14="http://schemas.microsoft.com/office/powerpoint/2010/main" val="36333487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Conclusions</a:t>
            </a:r>
            <a:endParaRPr lang="en-US" dirty="0"/>
          </a:p>
        </p:txBody>
      </p:sp>
      <p:sp>
        <p:nvSpPr>
          <p:cNvPr id="3" name="Content Placeholder 2"/>
          <p:cNvSpPr>
            <a:spLocks noGrp="1"/>
          </p:cNvSpPr>
          <p:nvPr>
            <p:ph idx="1"/>
          </p:nvPr>
        </p:nvSpPr>
        <p:spPr/>
        <p:txBody>
          <a:bodyPr/>
          <a:lstStyle/>
          <a:p>
            <a:r>
              <a:rPr lang="en-US" dirty="0" smtClean="0"/>
              <a:t>ITSs provide effective, adaptive, learning-by-doing opportunities</a:t>
            </a:r>
          </a:p>
          <a:p>
            <a:pPr lvl="1"/>
            <a:r>
              <a:rPr lang="en-US" dirty="0" smtClean="0"/>
              <a:t>Adaptive inner loop and adaptive outer loop account for effectiveness</a:t>
            </a:r>
          </a:p>
          <a:p>
            <a:r>
              <a:rPr lang="en-US" dirty="0" smtClean="0"/>
              <a:t>They can be built without programming</a:t>
            </a:r>
          </a:p>
          <a:p>
            <a:pPr lvl="1"/>
            <a:r>
              <a:rPr lang="en-US" dirty="0" smtClean="0"/>
              <a:t>Using dedicated authoring tools: CTAT</a:t>
            </a:r>
          </a:p>
          <a:p>
            <a:r>
              <a:rPr lang="en-US" dirty="0" smtClean="0"/>
              <a:t>Adaptive mechanisms in ITSs can be used to support self-regulated learning (SRL)</a:t>
            </a:r>
          </a:p>
          <a:p>
            <a:pPr lvl="1"/>
            <a:r>
              <a:rPr lang="en-US" dirty="0" smtClean="0"/>
              <a:t>Students learn better when they they have some control over the select their own tasks</a:t>
            </a:r>
            <a:endParaRPr lang="en-US" dirty="0"/>
          </a:p>
        </p:txBody>
      </p:sp>
      <p:sp>
        <p:nvSpPr>
          <p:cNvPr id="6" name="Slide Number Placeholder 5"/>
          <p:cNvSpPr>
            <a:spLocks noGrp="1"/>
          </p:cNvSpPr>
          <p:nvPr>
            <p:ph type="sldNum" sz="quarter" idx="12"/>
          </p:nvPr>
        </p:nvSpPr>
        <p:spPr/>
        <p:txBody>
          <a:bodyPr/>
          <a:lstStyle/>
          <a:p>
            <a:fld id="{17E276FA-8F89-B34D-A726-BE3FA1F8DD97}" type="slidenum">
              <a:rPr lang="en-US" smtClean="0"/>
              <a:t>107</a:t>
            </a:fld>
            <a:endParaRPr lang="en-US" dirty="0"/>
          </a:p>
        </p:txBody>
      </p:sp>
    </p:spTree>
    <p:extLst>
      <p:ext uri="{BB962C8B-B14F-4D97-AF65-F5344CB8AC3E}">
        <p14:creationId xmlns:p14="http://schemas.microsoft.com/office/powerpoint/2010/main" val="397189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10250"/>
            <a:ext cx="9144000" cy="276225"/>
          </a:xfrm>
          <a:prstGeom prst="rect">
            <a:avLst/>
          </a:prstGeom>
        </p:spPr>
        <p:txBody>
          <a:bodyPr>
            <a:spAutoFit/>
          </a:bodyPr>
          <a:lstStyle/>
          <a:p>
            <a:pPr algn="r">
              <a:defRPr/>
            </a:pPr>
            <a:r>
              <a:rPr lang="en-US" sz="1200" dirty="0">
                <a:solidFill>
                  <a:schemeClr val="bg1">
                    <a:lumMod val="65000"/>
                  </a:schemeClr>
                </a:solidFill>
              </a:rPr>
              <a:t>http://</a:t>
            </a:r>
            <a:r>
              <a:rPr lang="en-US" sz="1200" dirty="0" err="1">
                <a:solidFill>
                  <a:schemeClr val="bg1">
                    <a:lumMod val="65000"/>
                  </a:schemeClr>
                </a:solidFill>
              </a:rPr>
              <a:t>www.fasttrack.hk</a:t>
            </a:r>
            <a:r>
              <a:rPr lang="en-US" sz="1200" dirty="0">
                <a:solidFill>
                  <a:schemeClr val="bg1">
                    <a:lumMod val="65000"/>
                  </a:schemeClr>
                </a:solidFill>
              </a:rPr>
              <a:t>/</a:t>
            </a:r>
            <a:r>
              <a:rPr lang="en-US" sz="1200" dirty="0" err="1">
                <a:solidFill>
                  <a:schemeClr val="bg1">
                    <a:lumMod val="65000"/>
                  </a:schemeClr>
                </a:solidFill>
              </a:rPr>
              <a:t>wp</a:t>
            </a:r>
            <a:r>
              <a:rPr lang="en-US" sz="1200" dirty="0">
                <a:solidFill>
                  <a:schemeClr val="bg1">
                    <a:lumMod val="65000"/>
                  </a:schemeClr>
                </a:solidFill>
              </a:rPr>
              <a:t>-content/uploads/2015/05/THE-INSIDE-TRACK-15.gif</a:t>
            </a:r>
          </a:p>
        </p:txBody>
      </p:sp>
      <p:pic>
        <p:nvPicPr>
          <p:cNvPr id="1013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575"/>
            <a:ext cx="91440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7E276FA-8F89-B34D-A726-BE3FA1F8DD97}" type="slidenum">
              <a:rPr lang="en-US" smtClean="0"/>
              <a:t>108</a:t>
            </a:fld>
            <a:endParaRPr lang="en-US" dirty="0"/>
          </a:p>
        </p:txBody>
      </p:sp>
    </p:spTree>
    <p:extLst>
      <p:ext uri="{BB962C8B-B14F-4D97-AF65-F5344CB8AC3E}">
        <p14:creationId xmlns:p14="http://schemas.microsoft.com/office/powerpoint/2010/main" val="6120281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Slide Number Placeholder 5"/>
          <p:cNvSpPr>
            <a:spLocks noGrp="1"/>
          </p:cNvSpPr>
          <p:nvPr>
            <p:ph type="sldNum" sz="quarter" idx="12"/>
          </p:nvPr>
        </p:nvSpPr>
        <p:spPr/>
        <p:txBody>
          <a:bodyPr/>
          <a:lstStyle/>
          <a:p>
            <a:fld id="{17E276FA-8F89-B34D-A726-BE3FA1F8DD97}" type="slidenum">
              <a:rPr lang="en-US" smtClean="0"/>
              <a:t>109</a:t>
            </a:fld>
            <a:endParaRPr lang="en-US" dirty="0"/>
          </a:p>
        </p:txBody>
      </p:sp>
    </p:spTree>
    <p:extLst>
      <p:ext uri="{BB962C8B-B14F-4D97-AF65-F5344CB8AC3E}">
        <p14:creationId xmlns:p14="http://schemas.microsoft.com/office/powerpoint/2010/main" val="2368971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685800" y="431250"/>
            <a:ext cx="7772400" cy="1143000"/>
          </a:xfrm>
        </p:spPr>
        <p:txBody>
          <a:bodyPr/>
          <a:lstStyle/>
          <a:p>
            <a:pPr>
              <a:lnSpc>
                <a:spcPct val="100000"/>
              </a:lnSpc>
            </a:pPr>
            <a:r>
              <a:rPr lang="en-US" altLang="ja-JP" sz="4000" dirty="0" smtClean="0">
                <a:ea typeface="ＭＳ Ｐゴシック" charset="0"/>
              </a:rPr>
              <a:t>Evaluations of ITS Effectiveness</a:t>
            </a:r>
            <a:endParaRPr lang="en-US" sz="4000" dirty="0">
              <a:ea typeface="ＭＳ Ｐゴシック" charset="0"/>
            </a:endParaRPr>
          </a:p>
        </p:txBody>
      </p:sp>
      <p:sp>
        <p:nvSpPr>
          <p:cNvPr id="46082" name="Rectangle 3"/>
          <p:cNvSpPr>
            <a:spLocks noGrp="1" noChangeArrowheads="1"/>
          </p:cNvSpPr>
          <p:nvPr>
            <p:ph type="body" idx="1"/>
          </p:nvPr>
        </p:nvSpPr>
        <p:spPr>
          <a:xfrm>
            <a:off x="685800" y="1802850"/>
            <a:ext cx="7772400" cy="4268788"/>
          </a:xfrm>
        </p:spPr>
        <p:txBody>
          <a:bodyPr/>
          <a:lstStyle/>
          <a:p>
            <a:pPr>
              <a:lnSpc>
                <a:spcPct val="90000"/>
              </a:lnSpc>
            </a:pPr>
            <a:r>
              <a:rPr lang="en-US" altLang="ja-JP" sz="2400" dirty="0">
                <a:ea typeface="ＭＳ Ｐゴシック" charset="0"/>
              </a:rPr>
              <a:t>Four meta-analyses show ITSs are often more effective than other forms of instruction    </a:t>
            </a:r>
          </a:p>
          <a:p>
            <a:pPr marL="3200400" lvl="7" indent="0">
              <a:lnSpc>
                <a:spcPct val="90000"/>
              </a:lnSpc>
              <a:spcBef>
                <a:spcPts val="0"/>
              </a:spcBef>
              <a:spcAft>
                <a:spcPts val="1800"/>
              </a:spcAft>
              <a:buNone/>
            </a:pPr>
            <a:r>
              <a:rPr lang="en-US" altLang="ja-JP" sz="1600" dirty="0">
                <a:solidFill>
                  <a:srgbClr val="4C687A"/>
                </a:solidFill>
                <a:ea typeface="ＭＳ Ｐゴシック" charset="0"/>
              </a:rPr>
              <a:t>(</a:t>
            </a:r>
            <a:r>
              <a:rPr lang="en-US" altLang="ja-JP" sz="1600" dirty="0" err="1">
                <a:solidFill>
                  <a:srgbClr val="4C687A"/>
                </a:solidFill>
                <a:ea typeface="ＭＳ Ｐゴシック" charset="0"/>
              </a:rPr>
              <a:t>Kulik</a:t>
            </a:r>
            <a:r>
              <a:rPr lang="en-US" altLang="ja-JP" sz="1600" dirty="0">
                <a:solidFill>
                  <a:srgbClr val="4C687A"/>
                </a:solidFill>
                <a:ea typeface="ＭＳ Ｐゴシック" charset="0"/>
              </a:rPr>
              <a:t> &amp; Fletcher, 2015; Ma, </a:t>
            </a:r>
            <a:r>
              <a:rPr lang="en-US" altLang="ja-JP" sz="1600" dirty="0" err="1">
                <a:solidFill>
                  <a:srgbClr val="4C687A"/>
                </a:solidFill>
                <a:ea typeface="ＭＳ Ｐゴシック" charset="0"/>
              </a:rPr>
              <a:t>Adesope</a:t>
            </a:r>
            <a:r>
              <a:rPr lang="en-US" altLang="ja-JP" sz="1600" dirty="0">
                <a:solidFill>
                  <a:srgbClr val="4C687A"/>
                </a:solidFill>
                <a:ea typeface="ＭＳ Ｐゴシック" charset="0"/>
              </a:rPr>
              <a:t>, Nesbit, &amp; Liu, 2014; </a:t>
            </a:r>
            <a:r>
              <a:rPr lang="en-US" altLang="ja-JP" sz="1600" dirty="0" err="1">
                <a:solidFill>
                  <a:srgbClr val="4C687A"/>
                </a:solidFill>
                <a:ea typeface="ＭＳ Ｐゴシック" charset="0"/>
              </a:rPr>
              <a:t>Steenbergen</a:t>
            </a:r>
            <a:r>
              <a:rPr lang="en-US" altLang="ja-JP" sz="1600" dirty="0">
                <a:solidFill>
                  <a:srgbClr val="4C687A"/>
                </a:solidFill>
                <a:ea typeface="ＭＳ Ｐゴシック" charset="0"/>
              </a:rPr>
              <a:t>-Hu &amp; Cooper, 2013; 2014)</a:t>
            </a:r>
            <a:endParaRPr lang="en-US" altLang="ja-JP" sz="2400" dirty="0">
              <a:ea typeface="ＭＳ Ｐゴシック" charset="0"/>
            </a:endParaRPr>
          </a:p>
          <a:p>
            <a:pPr>
              <a:lnSpc>
                <a:spcPct val="90000"/>
              </a:lnSpc>
              <a:spcAft>
                <a:spcPts val="1800"/>
              </a:spcAft>
            </a:pPr>
            <a:r>
              <a:rPr lang="en-US" altLang="ja-JP" sz="2400" dirty="0" smtClean="0">
                <a:ea typeface="ＭＳ Ｐゴシック" charset="0"/>
              </a:rPr>
              <a:t>Meta</a:t>
            </a:r>
            <a:r>
              <a:rPr lang="en-US" altLang="ja-JP" sz="2400" dirty="0">
                <a:ea typeface="ＭＳ Ｐゴシック" charset="0"/>
              </a:rPr>
              <a:t>-review indicates that ITSs are “nearly as effective as human tutoring</a:t>
            </a:r>
            <a:r>
              <a:rPr lang="en-US" altLang="ja-JP" sz="2400" dirty="0" smtClean="0">
                <a:ea typeface="ＭＳ Ｐゴシック" charset="0"/>
              </a:rPr>
              <a:t>”    </a:t>
            </a:r>
            <a:r>
              <a:rPr lang="en-US" altLang="ja-JP" sz="1600" dirty="0">
                <a:solidFill>
                  <a:srgbClr val="4C687A"/>
                </a:solidFill>
                <a:ea typeface="ＭＳ Ｐゴシック" charset="0"/>
              </a:rPr>
              <a:t>(</a:t>
            </a:r>
            <a:r>
              <a:rPr lang="en-US" altLang="ja-JP" sz="1600" dirty="0" err="1">
                <a:solidFill>
                  <a:srgbClr val="4C687A"/>
                </a:solidFill>
                <a:ea typeface="ＭＳ Ｐゴシック" charset="0"/>
              </a:rPr>
              <a:t>VanLehn</a:t>
            </a:r>
            <a:r>
              <a:rPr lang="en-US" altLang="ja-JP" sz="1600" dirty="0">
                <a:solidFill>
                  <a:srgbClr val="4C687A"/>
                </a:solidFill>
                <a:ea typeface="ＭＳ Ｐゴシック" charset="0"/>
              </a:rPr>
              <a:t>, 2011)</a:t>
            </a:r>
            <a:endParaRPr lang="en-US" altLang="ja-JP" sz="2400" dirty="0">
              <a:solidFill>
                <a:srgbClr val="4C687A"/>
              </a:solidFill>
              <a:ea typeface="ＭＳ Ｐゴシック" charset="0"/>
            </a:endParaRPr>
          </a:p>
          <a:p>
            <a:pPr marL="0" indent="0">
              <a:lnSpc>
                <a:spcPct val="90000"/>
              </a:lnSpc>
              <a:buFontTx/>
              <a:buNone/>
              <a:defRPr/>
            </a:pPr>
            <a:endParaRPr lang="en-US" altLang="ja-JP" sz="2400" dirty="0">
              <a:ea typeface="ＭＳ Ｐゴシック" charset="0"/>
            </a:endParaRPr>
          </a:p>
          <a:p>
            <a:pPr>
              <a:lnSpc>
                <a:spcPct val="90000"/>
              </a:lnSpc>
              <a:defRPr/>
            </a:pPr>
            <a:endParaRPr lang="en-US" sz="2000" dirty="0">
              <a:ea typeface="ＭＳ Ｐゴシック" charset="0"/>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11</a:t>
            </a:fld>
            <a:endParaRPr lang="en-US" dirty="0"/>
          </a:p>
        </p:txBody>
      </p:sp>
    </p:spTree>
    <p:extLst>
      <p:ext uri="{BB962C8B-B14F-4D97-AF65-F5344CB8AC3E}">
        <p14:creationId xmlns:p14="http://schemas.microsoft.com/office/powerpoint/2010/main" val="14811958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85800" y="472647"/>
            <a:ext cx="7772400" cy="688975"/>
          </a:xfrm>
        </p:spPr>
        <p:txBody>
          <a:bodyPr/>
          <a:lstStyle/>
          <a:p>
            <a:r>
              <a:rPr lang="en-US" sz="4000" dirty="0">
                <a:ea typeface="ＭＳ Ｐゴシック" charset="0"/>
              </a:rPr>
              <a:t>Common ITS Features</a:t>
            </a:r>
          </a:p>
        </p:txBody>
      </p:sp>
      <p:sp>
        <p:nvSpPr>
          <p:cNvPr id="12290" name="Content Placeholder 2"/>
          <p:cNvSpPr>
            <a:spLocks noGrp="1"/>
          </p:cNvSpPr>
          <p:nvPr>
            <p:ph idx="1"/>
          </p:nvPr>
        </p:nvSpPr>
        <p:spPr>
          <a:xfrm>
            <a:off x="685800" y="1433085"/>
            <a:ext cx="7991475" cy="4114800"/>
          </a:xfrm>
        </p:spPr>
        <p:txBody>
          <a:bodyPr/>
          <a:lstStyle/>
          <a:p>
            <a:pPr marL="514350" indent="-514350">
              <a:buFont typeface="Futura" charset="0"/>
              <a:buAutoNum type="arabicPeriod"/>
            </a:pPr>
            <a:r>
              <a:rPr lang="en-US" sz="2400" dirty="0">
                <a:ea typeface="ＭＳ Ｐゴシック" charset="0"/>
              </a:rPr>
              <a:t>I</a:t>
            </a:r>
            <a:r>
              <a:rPr lang="en-US" sz="2400" dirty="0" smtClean="0">
                <a:ea typeface="ＭＳ Ｐゴシック" charset="0"/>
              </a:rPr>
              <a:t>nterfaces designed </a:t>
            </a:r>
            <a:r>
              <a:rPr lang="en-US" sz="2400" dirty="0">
                <a:ea typeface="ＭＳ Ｐゴシック" charset="0"/>
              </a:rPr>
              <a:t>to make thinking steps visible (Anderson, Corbett, </a:t>
            </a:r>
            <a:r>
              <a:rPr lang="en-US" sz="2400" dirty="0" err="1">
                <a:ea typeface="ＭＳ Ｐゴシック" charset="0"/>
              </a:rPr>
              <a:t>Koedinger</a:t>
            </a:r>
            <a:r>
              <a:rPr lang="en-US" sz="2400" dirty="0">
                <a:ea typeface="ＭＳ Ｐゴシック" charset="0"/>
              </a:rPr>
              <a:t>, &amp; Pelletier, 1995</a:t>
            </a:r>
            <a:r>
              <a:rPr lang="en-US" sz="2400" dirty="0" smtClean="0">
                <a:ea typeface="ＭＳ Ｐゴシック" charset="0"/>
              </a:rPr>
              <a:t>)</a:t>
            </a:r>
            <a:endParaRPr lang="en-US" sz="2400" dirty="0">
              <a:ea typeface="ＭＳ Ｐゴシック" charset="0"/>
            </a:endParaRPr>
          </a:p>
          <a:p>
            <a:pPr marL="514350" indent="-514350">
              <a:buFont typeface="Futura" charset="0"/>
              <a:buAutoNum type="arabicPeriod"/>
            </a:pPr>
            <a:r>
              <a:rPr lang="en-US" sz="2400" dirty="0">
                <a:ea typeface="ＭＳ Ｐゴシック" charset="0"/>
              </a:rPr>
              <a:t>Correctness feedback </a:t>
            </a:r>
            <a:r>
              <a:rPr lang="en-US" sz="2400" dirty="0" smtClean="0">
                <a:ea typeface="ＭＳ Ｐゴシック" charset="0"/>
              </a:rPr>
              <a:t>on steps</a:t>
            </a:r>
          </a:p>
          <a:p>
            <a:pPr marL="514350" indent="-514350">
              <a:buFont typeface="Futura" charset="0"/>
              <a:buAutoNum type="arabicPeriod"/>
            </a:pPr>
            <a:r>
              <a:rPr lang="en-US" sz="2400" dirty="0" smtClean="0">
                <a:ea typeface="ＭＳ Ｐゴシック" charset="0"/>
              </a:rPr>
              <a:t>Feedback </a:t>
            </a:r>
            <a:r>
              <a:rPr lang="en-US" sz="2400" dirty="0">
                <a:ea typeface="ＭＳ Ｐゴシック" charset="0"/>
              </a:rPr>
              <a:t>messages for commonly-occurring </a:t>
            </a:r>
            <a:r>
              <a:rPr lang="en-US" sz="2400" dirty="0" smtClean="0">
                <a:ea typeface="ＭＳ Ｐゴシック" charset="0"/>
              </a:rPr>
              <a:t>errors</a:t>
            </a:r>
            <a:endParaRPr lang="en-US" sz="2400" dirty="0">
              <a:ea typeface="ＭＳ Ｐゴシック" charset="0"/>
            </a:endParaRPr>
          </a:p>
          <a:p>
            <a:pPr marL="514350" indent="-514350">
              <a:buFont typeface="Futura" charset="0"/>
              <a:buAutoNum type="arabicPeriod"/>
            </a:pPr>
            <a:r>
              <a:rPr lang="en-US" sz="2400" dirty="0">
                <a:ea typeface="ＭＳ Ｐゴシック" charset="0"/>
              </a:rPr>
              <a:t>On-demand hints about what to do </a:t>
            </a:r>
            <a:r>
              <a:rPr lang="en-US" sz="2400" dirty="0" smtClean="0">
                <a:ea typeface="ＭＳ Ｐゴシック" charset="0"/>
              </a:rPr>
              <a:t>next at any point</a:t>
            </a:r>
            <a:endParaRPr lang="en-US" sz="2400" dirty="0">
              <a:ea typeface="ＭＳ Ｐゴシック" charset="0"/>
            </a:endParaRPr>
          </a:p>
          <a:p>
            <a:pPr marL="514350" indent="-514350">
              <a:buFont typeface="Futura" charset="0"/>
              <a:buAutoNum type="arabicPeriod"/>
            </a:pPr>
            <a:r>
              <a:rPr lang="en-US" sz="2400" dirty="0">
                <a:ea typeface="ＭＳ Ｐゴシック" charset="0"/>
              </a:rPr>
              <a:t>An </a:t>
            </a:r>
            <a:r>
              <a:rPr lang="en-US" sz="2400" i="1" dirty="0">
                <a:ea typeface="ＭＳ Ｐゴシック" charset="0"/>
              </a:rPr>
              <a:t>open learner model </a:t>
            </a:r>
            <a:r>
              <a:rPr lang="en-US" sz="2400" dirty="0">
                <a:ea typeface="ＭＳ Ｐゴシック" charset="0"/>
              </a:rPr>
              <a:t>that displays the system’s estimates of an individual student’s skill mastery</a:t>
            </a:r>
          </a:p>
          <a:p>
            <a:pPr marL="514350" indent="-514350">
              <a:buFont typeface="Futura" charset="0"/>
              <a:buAutoNum type="arabicPeriod"/>
            </a:pPr>
            <a:r>
              <a:rPr lang="en-US" sz="2400" dirty="0">
                <a:ea typeface="ＭＳ Ｐゴシック" charset="0"/>
              </a:rPr>
              <a:t>Individualized problem </a:t>
            </a:r>
            <a:r>
              <a:rPr lang="en-US" sz="2400" dirty="0" smtClean="0">
                <a:ea typeface="ＭＳ Ｐゴシック" charset="0"/>
              </a:rPr>
              <a:t>selection</a:t>
            </a:r>
            <a:endParaRPr lang="en-US" sz="2400" dirty="0">
              <a:ea typeface="ＭＳ Ｐゴシック" charset="0"/>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110</a:t>
            </a:fld>
            <a:endParaRPr lang="en-US" dirty="0"/>
          </a:p>
        </p:txBody>
      </p:sp>
    </p:spTree>
    <p:extLst>
      <p:ext uri="{BB962C8B-B14F-4D97-AF65-F5344CB8AC3E}">
        <p14:creationId xmlns:p14="http://schemas.microsoft.com/office/powerpoint/2010/main" val="8345694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229600" cy="817562"/>
          </a:xfrm>
        </p:spPr>
        <p:txBody>
          <a:bodyPr/>
          <a:lstStyle/>
          <a:p>
            <a:r>
              <a:rPr lang="en-US" dirty="0" smtClean="0">
                <a:ea typeface="ＭＳ Ｐゴシック" charset="0"/>
              </a:rPr>
              <a:t>Step-Loop </a:t>
            </a:r>
            <a:r>
              <a:rPr lang="en-US" dirty="0" err="1" smtClean="0">
                <a:ea typeface="ＭＳ Ｐゴシック" charset="0"/>
              </a:rPr>
              <a:t>Adaptivity</a:t>
            </a:r>
            <a:r>
              <a:rPr lang="en-US" dirty="0" smtClean="0">
                <a:ea typeface="ＭＳ Ｐゴシック" charset="0"/>
              </a:rPr>
              <a:t> in CTAT (1)</a:t>
            </a:r>
            <a:endParaRPr lang="en-US" dirty="0">
              <a:ea typeface="ＭＳ Ｐゴシック" charset="0"/>
            </a:endParaRPr>
          </a:p>
        </p:txBody>
      </p:sp>
      <p:sp>
        <p:nvSpPr>
          <p:cNvPr id="21506" name="Content Placeholder 2"/>
          <p:cNvSpPr>
            <a:spLocks noGrp="1"/>
          </p:cNvSpPr>
          <p:nvPr>
            <p:ph idx="1"/>
          </p:nvPr>
        </p:nvSpPr>
        <p:spPr>
          <a:xfrm>
            <a:off x="457200" y="4500970"/>
            <a:ext cx="6337300" cy="1470025"/>
          </a:xfrm>
        </p:spPr>
        <p:txBody>
          <a:bodyPr/>
          <a:lstStyle/>
          <a:p>
            <a:pPr marL="0" indent="0">
              <a:buFontTx/>
              <a:buNone/>
            </a:pPr>
            <a:r>
              <a:rPr lang="en-US" dirty="0">
                <a:ea typeface="ＭＳ Ｐゴシック" charset="0"/>
              </a:rPr>
              <a:t>G</a:t>
            </a:r>
            <a:r>
              <a:rPr lang="en-US" dirty="0" smtClean="0">
                <a:ea typeface="ＭＳ Ｐゴシック" charset="0"/>
              </a:rPr>
              <a:t>ives </a:t>
            </a:r>
            <a:r>
              <a:rPr lang="en-US" dirty="0">
                <a:ea typeface="ＭＳ Ｐゴシック" charset="0"/>
              </a:rPr>
              <a:t>guidance with </a:t>
            </a:r>
            <a:r>
              <a:rPr lang="en-US" dirty="0" smtClean="0">
                <a:ea typeface="ＭＳ Ｐゴシック" charset="0"/>
              </a:rPr>
              <a:t>the steps of problems, </a:t>
            </a:r>
            <a:r>
              <a:rPr lang="en-US" dirty="0">
                <a:ea typeface="ＭＳ Ｐゴシック" charset="0"/>
              </a:rPr>
              <a:t>not just with the final </a:t>
            </a:r>
            <a:r>
              <a:rPr lang="en-US" dirty="0" smtClean="0">
                <a:ea typeface="ＭＳ Ｐゴシック" charset="0"/>
              </a:rPr>
              <a:t>answer.</a:t>
            </a:r>
          </a:p>
        </p:txBody>
      </p:sp>
      <p:pic>
        <p:nvPicPr>
          <p:cNvPr id="4" name="Picture 3" descr="1:4 + 1:6 24ths.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23701" y="1415036"/>
            <a:ext cx="4529137" cy="2957513"/>
          </a:xfrm>
          <a:prstGeom prst="rect">
            <a:avLst/>
          </a:prstGeom>
          <a:ln w="19050" cmpd="sng">
            <a:solidFill>
              <a:schemeClr val="bg1">
                <a:lumMod val="50000"/>
              </a:schemeClr>
            </a:solidFill>
          </a:ln>
          <a:effectLst>
            <a:outerShdw blurRad="50800" dist="38100" dir="2700000" algn="tl" rotWithShape="0">
              <a:srgbClr val="000000">
                <a:alpha val="43000"/>
              </a:srgbClr>
            </a:outerShdw>
          </a:effectLst>
        </p:spPr>
      </p:pic>
      <p:sp>
        <p:nvSpPr>
          <p:cNvPr id="3" name="Rectangular Callout 2"/>
          <p:cNvSpPr/>
          <p:nvPr/>
        </p:nvSpPr>
        <p:spPr>
          <a:xfrm>
            <a:off x="5561500" y="1808260"/>
            <a:ext cx="1983638" cy="998825"/>
          </a:xfrm>
          <a:prstGeom prst="wedgeRectCallout">
            <a:avLst>
              <a:gd name="adj1" fmla="val -134502"/>
              <a:gd name="adj2" fmla="val -38801"/>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latin typeface="Helvetica"/>
                <a:cs typeface="Helvetica"/>
              </a:rPr>
              <a:t>Green = steps entered by the student, with correctness feedback from the system </a:t>
            </a:r>
          </a:p>
        </p:txBody>
      </p:sp>
      <p:pic>
        <p:nvPicPr>
          <p:cNvPr id="2" name="Picture 1" descr="single path.tiff"/>
          <p:cNvPicPr>
            <a:picLocks noChangeAspect="1"/>
          </p:cNvPicPr>
          <p:nvPr/>
        </p:nvPicPr>
        <p:blipFill rotWithShape="1">
          <a:blip r:embed="rId4">
            <a:extLst>
              <a:ext uri="{28A0092B-C50C-407E-A947-70E740481C1C}">
                <a14:useLocalDpi xmlns:a14="http://schemas.microsoft.com/office/drawing/2010/main" val="0"/>
              </a:ext>
            </a:extLst>
          </a:blip>
          <a:srcRect l="44069" t="11027" r="16310" b="21977"/>
          <a:stretch/>
        </p:blipFill>
        <p:spPr>
          <a:xfrm>
            <a:off x="7092576" y="3119926"/>
            <a:ext cx="1732203" cy="3029104"/>
          </a:xfrm>
          <a:prstGeom prst="rect">
            <a:avLst/>
          </a:prstGeom>
          <a:ln>
            <a:solidFill>
              <a:srgbClr val="A6A6A6"/>
            </a:solidFill>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17E276FA-8F89-B34D-A726-BE3FA1F8DD97}" type="slidenum">
              <a:rPr lang="en-US" smtClean="0"/>
              <a:t>111</a:t>
            </a:fld>
            <a:endParaRPr lang="en-US" dirty="0"/>
          </a:p>
        </p:txBody>
      </p:sp>
    </p:spTree>
    <p:extLst>
      <p:ext uri="{BB962C8B-B14F-4D97-AF65-F5344CB8AC3E}">
        <p14:creationId xmlns:p14="http://schemas.microsoft.com/office/powerpoint/2010/main" val="1123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47675" y="-44450"/>
            <a:ext cx="8229600" cy="798513"/>
          </a:xfrm>
        </p:spPr>
        <p:txBody>
          <a:bodyPr/>
          <a:lstStyle/>
          <a:p>
            <a:r>
              <a:rPr lang="en-US" dirty="0">
                <a:ea typeface="ＭＳ Ｐゴシック" charset="0"/>
              </a:rPr>
              <a:t>Step-Loop </a:t>
            </a:r>
            <a:r>
              <a:rPr lang="en-US" dirty="0" err="1">
                <a:ea typeface="ＭＳ Ｐゴシック" charset="0"/>
              </a:rPr>
              <a:t>Adaptivity</a:t>
            </a:r>
            <a:r>
              <a:rPr lang="en-US" dirty="0">
                <a:ea typeface="ＭＳ Ｐゴシック" charset="0"/>
              </a:rPr>
              <a:t> in CTAT </a:t>
            </a:r>
            <a:r>
              <a:rPr lang="en-US" dirty="0" smtClean="0">
                <a:ea typeface="ＭＳ Ｐゴシック" charset="0"/>
              </a:rPr>
              <a:t>(2)</a:t>
            </a:r>
            <a:endParaRPr lang="en-US" dirty="0">
              <a:latin typeface="Verdana" charset="0"/>
              <a:ea typeface="ＭＳ Ｐゴシック" charset="0"/>
              <a:cs typeface="ＭＳ Ｐゴシック" charset="0"/>
            </a:endParaRPr>
          </a:p>
        </p:txBody>
      </p:sp>
      <p:sp>
        <p:nvSpPr>
          <p:cNvPr id="24578" name="Content Placeholder 2"/>
          <p:cNvSpPr>
            <a:spLocks noGrp="1"/>
          </p:cNvSpPr>
          <p:nvPr>
            <p:ph idx="1"/>
          </p:nvPr>
        </p:nvSpPr>
        <p:spPr>
          <a:xfrm>
            <a:off x="530143" y="3802725"/>
            <a:ext cx="4721507" cy="1450975"/>
          </a:xfrm>
        </p:spPr>
        <p:txBody>
          <a:bodyPr/>
          <a:lstStyle/>
          <a:p>
            <a:pPr marL="0" indent="0">
              <a:buFontTx/>
              <a:buNone/>
            </a:pPr>
            <a:r>
              <a:rPr lang="en-US" dirty="0" smtClean="0">
                <a:ea typeface="ＭＳ Ｐゴシック" charset="0"/>
              </a:rPr>
              <a:t>Can follow </a:t>
            </a:r>
            <a:r>
              <a:rPr lang="en-US" dirty="0">
                <a:ea typeface="ＭＳ Ｐゴシック" charset="0"/>
              </a:rPr>
              <a:t>the student along multiple solution paths.</a:t>
            </a:r>
          </a:p>
        </p:txBody>
      </p:sp>
      <p:pic>
        <p:nvPicPr>
          <p:cNvPr id="4" name="Picture 3" descr="1:4 + 1:6 24th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231" y="1253515"/>
            <a:ext cx="3548063" cy="2316162"/>
          </a:xfrm>
          <a:prstGeom prst="rect">
            <a:avLst/>
          </a:prstGeom>
          <a:ln w="19050" cmpd="sng">
            <a:solidFill>
              <a:srgbClr val="7F7F7F"/>
            </a:solidFill>
          </a:ln>
          <a:effectLst>
            <a:outerShdw blurRad="50800" dist="38100" dir="2700000" algn="tl" rotWithShape="0">
              <a:srgbClr val="000000">
                <a:alpha val="43000"/>
              </a:srgbClr>
            </a:outerShdw>
          </a:effectLst>
        </p:spPr>
      </p:pic>
      <p:pic>
        <p:nvPicPr>
          <p:cNvPr id="5" name="Picture 4" descr="1:4 + 1:6 sim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31" y="1218590"/>
            <a:ext cx="3548063" cy="2316162"/>
          </a:xfrm>
          <a:prstGeom prst="rect">
            <a:avLst/>
          </a:prstGeom>
          <a:ln w="19050" cmpd="sng">
            <a:solidFill>
              <a:srgbClr val="7F7F7F"/>
            </a:solidFill>
          </a:ln>
          <a:effectLst>
            <a:outerShdw blurRad="50800" dist="38100" dir="2700000" algn="tl" rotWithShape="0">
              <a:srgbClr val="000000">
                <a:alpha val="43000"/>
              </a:srgbClr>
            </a:outerShdw>
          </a:effectLst>
        </p:spPr>
      </p:pic>
      <p:pic>
        <p:nvPicPr>
          <p:cNvPr id="2" name="Picture 1" descr="fraction addition two paths.tiff"/>
          <p:cNvPicPr>
            <a:picLocks noChangeAspect="1"/>
          </p:cNvPicPr>
          <p:nvPr/>
        </p:nvPicPr>
        <p:blipFill rotWithShape="1">
          <a:blip r:embed="rId5">
            <a:extLst>
              <a:ext uri="{28A0092B-C50C-407E-A947-70E740481C1C}">
                <a14:useLocalDpi xmlns:a14="http://schemas.microsoft.com/office/drawing/2010/main" val="0"/>
              </a:ext>
            </a:extLst>
          </a:blip>
          <a:srcRect l="32602" t="10996" r="2763" b="15318"/>
          <a:stretch/>
        </p:blipFill>
        <p:spPr>
          <a:xfrm>
            <a:off x="5922373" y="3726634"/>
            <a:ext cx="2153672" cy="2620726"/>
          </a:xfrm>
          <a:prstGeom prst="rect">
            <a:avLst/>
          </a:prstGeom>
          <a:ln>
            <a:solidFill>
              <a:srgbClr val="A6A6A6"/>
            </a:solidFill>
          </a:ln>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17E276FA-8F89-B34D-A726-BE3FA1F8DD97}" type="slidenum">
              <a:rPr lang="en-US" smtClean="0"/>
              <a:t>112</a:t>
            </a:fld>
            <a:endParaRPr lang="en-US" dirty="0"/>
          </a:p>
        </p:txBody>
      </p:sp>
    </p:spTree>
    <p:extLst>
      <p:ext uri="{BB962C8B-B14F-4D97-AF65-F5344CB8AC3E}">
        <p14:creationId xmlns:p14="http://schemas.microsoft.com/office/powerpoint/2010/main" val="353073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459"/>
            <a:ext cx="8229600" cy="493713"/>
          </a:xfrm>
        </p:spPr>
        <p:txBody>
          <a:bodyPr>
            <a:normAutofit fontScale="90000"/>
          </a:bodyPr>
          <a:lstStyle/>
          <a:p>
            <a:pPr>
              <a:defRPr/>
            </a:pPr>
            <a:r>
              <a:rPr lang="en-US" dirty="0">
                <a:ea typeface="ＭＳ Ｐゴシック" charset="0"/>
              </a:rPr>
              <a:t>Step-Loop </a:t>
            </a:r>
            <a:r>
              <a:rPr lang="en-US" dirty="0" err="1">
                <a:ea typeface="ＭＳ Ｐゴシック" charset="0"/>
              </a:rPr>
              <a:t>Adaptivity</a:t>
            </a:r>
            <a:r>
              <a:rPr lang="en-US" dirty="0">
                <a:ea typeface="ＭＳ Ｐゴシック" charset="0"/>
              </a:rPr>
              <a:t> in CTAT </a:t>
            </a:r>
            <a:r>
              <a:rPr lang="en-US" dirty="0" smtClean="0">
                <a:ea typeface="ＭＳ Ｐゴシック" charset="0"/>
              </a:rPr>
              <a:t>(3)</a:t>
            </a:r>
            <a:endParaRPr lang="en-US" dirty="0"/>
          </a:p>
        </p:txBody>
      </p:sp>
      <p:sp>
        <p:nvSpPr>
          <p:cNvPr id="23554" name="Content Placeholder 2"/>
          <p:cNvSpPr>
            <a:spLocks noGrp="1"/>
          </p:cNvSpPr>
          <p:nvPr>
            <p:ph idx="1"/>
          </p:nvPr>
        </p:nvSpPr>
        <p:spPr>
          <a:xfrm>
            <a:off x="169863" y="4349531"/>
            <a:ext cx="4896263" cy="1895475"/>
          </a:xfrm>
        </p:spPr>
        <p:txBody>
          <a:bodyPr/>
          <a:lstStyle/>
          <a:p>
            <a:pPr marL="0" indent="0">
              <a:buFontTx/>
              <a:buNone/>
            </a:pPr>
            <a:r>
              <a:rPr lang="en-US" sz="2400" dirty="0" smtClean="0">
                <a:ea typeface="ＭＳ Ｐゴシック" charset="0"/>
              </a:rPr>
              <a:t>Tutor’s on-demand hints explain </a:t>
            </a:r>
            <a:r>
              <a:rPr lang="en-US" sz="2400" dirty="0">
                <a:ea typeface="ＭＳ Ｐゴシック" charset="0"/>
              </a:rPr>
              <a:t>the same solution step in different ways, depending on what </a:t>
            </a:r>
            <a:r>
              <a:rPr lang="en-US" sz="2400" dirty="0" smtClean="0">
                <a:ea typeface="ＭＳ Ｐゴシック" charset="0"/>
              </a:rPr>
              <a:t>prior steps </a:t>
            </a:r>
            <a:r>
              <a:rPr lang="en-US" sz="2400" dirty="0">
                <a:ea typeface="ＭＳ Ｐゴシック" charset="0"/>
              </a:rPr>
              <a:t>the student has </a:t>
            </a:r>
            <a:r>
              <a:rPr lang="en-US" sz="2400" dirty="0" smtClean="0">
                <a:ea typeface="ＭＳ Ｐゴシック" charset="0"/>
              </a:rPr>
              <a:t>solved so far. </a:t>
            </a:r>
            <a:endParaRPr lang="en-US" sz="2400" dirty="0">
              <a:ea typeface="ＭＳ Ｐゴシック" charset="0"/>
            </a:endParaRPr>
          </a:p>
        </p:txBody>
      </p:sp>
      <p:pic>
        <p:nvPicPr>
          <p:cNvPr id="18" name="Picture 17" descr="hints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63" y="611872"/>
            <a:ext cx="4346575" cy="1754187"/>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descr="hints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013" y="621397"/>
            <a:ext cx="4362450" cy="1760537"/>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descr="hints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88" y="2480359"/>
            <a:ext cx="4362450" cy="1760538"/>
          </a:xfrm>
          <a:prstGeom prst="rect">
            <a:avLst/>
          </a:prstGeom>
          <a:ln>
            <a:solidFill>
              <a:schemeClr val="tx1"/>
            </a:solidFill>
          </a:ln>
          <a:effectLst>
            <a:outerShdw blurRad="50800" dist="38100" dir="2700000" algn="tl" rotWithShape="0">
              <a:srgbClr val="000000">
                <a:alpha val="43000"/>
              </a:srgbClr>
            </a:outerShdw>
          </a:effectLst>
        </p:spPr>
      </p:pic>
      <p:pic>
        <p:nvPicPr>
          <p:cNvPr id="21" name="Picture 20" descr="hints 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013" y="2470834"/>
            <a:ext cx="4362450" cy="1760538"/>
          </a:xfrm>
          <a:prstGeom prst="rect">
            <a:avLst/>
          </a:prstGeom>
          <a:ln>
            <a:solidFill>
              <a:schemeClr val="tx1"/>
            </a:solidFill>
          </a:ln>
          <a:effectLst>
            <a:outerShdw blurRad="50800" dist="38100" dir="2700000" algn="tl" rotWithShape="0">
              <a:srgbClr val="000000">
                <a:alpha val="43000"/>
              </a:srgbClr>
            </a:outerShdw>
          </a:effectLst>
        </p:spPr>
      </p:pic>
      <p:pic>
        <p:nvPicPr>
          <p:cNvPr id="3" name="Picture 2" descr="step-order-dependent-hints.tiff"/>
          <p:cNvPicPr>
            <a:picLocks noChangeAspect="1"/>
          </p:cNvPicPr>
          <p:nvPr/>
        </p:nvPicPr>
        <p:blipFill rotWithShape="1">
          <a:blip r:embed="rId7">
            <a:extLst>
              <a:ext uri="{28A0092B-C50C-407E-A947-70E740481C1C}">
                <a14:useLocalDpi xmlns:a14="http://schemas.microsoft.com/office/drawing/2010/main" val="0"/>
              </a:ext>
            </a:extLst>
          </a:blip>
          <a:srcRect l="2966" t="11165" r="5000" b="7773"/>
          <a:stretch/>
        </p:blipFill>
        <p:spPr>
          <a:xfrm>
            <a:off x="5744494" y="4355049"/>
            <a:ext cx="3259806" cy="1978691"/>
          </a:xfrm>
          <a:prstGeom prst="rect">
            <a:avLst/>
          </a:prstGeom>
          <a:ln>
            <a:solidFill>
              <a:srgbClr val="A6A6A6"/>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17E276FA-8F89-B34D-A726-BE3FA1F8DD97}" type="slidenum">
              <a:rPr lang="en-US" smtClean="0"/>
              <a:t>113</a:t>
            </a:fld>
            <a:endParaRPr lang="en-US" dirty="0"/>
          </a:p>
        </p:txBody>
      </p:sp>
    </p:spTree>
    <p:extLst>
      <p:ext uri="{BB962C8B-B14F-4D97-AF65-F5344CB8AC3E}">
        <p14:creationId xmlns:p14="http://schemas.microsoft.com/office/powerpoint/2010/main" val="272221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Support for Task-Loop </a:t>
            </a:r>
            <a:r>
              <a:rPr lang="en-US" sz="4000" dirty="0" err="1" smtClean="0"/>
              <a:t>Adaptivity</a:t>
            </a:r>
            <a:r>
              <a:rPr lang="en-US" sz="4000" dirty="0" smtClean="0"/>
              <a:t> in CTAT</a:t>
            </a:r>
            <a:endParaRPr lang="en-US" sz="4000" dirty="0"/>
          </a:p>
        </p:txBody>
      </p:sp>
      <p:sp>
        <p:nvSpPr>
          <p:cNvPr id="3" name="Content Placeholder 2"/>
          <p:cNvSpPr>
            <a:spLocks noGrp="1"/>
          </p:cNvSpPr>
          <p:nvPr>
            <p:ph idx="1"/>
          </p:nvPr>
        </p:nvSpPr>
        <p:spPr/>
        <p:txBody>
          <a:bodyPr/>
          <a:lstStyle/>
          <a:p>
            <a:r>
              <a:rPr lang="en-US" dirty="0" smtClean="0"/>
              <a:t>Adaptive, individualized task selection, based on students’ knowledge growth</a:t>
            </a:r>
          </a:p>
          <a:p>
            <a:pPr lvl="1"/>
            <a:r>
              <a:rPr lang="en-US" dirty="0" smtClean="0"/>
              <a:t>Cognitive Mastery based on Bayesian Knowledge Tracing (Corbett et al., 2000)</a:t>
            </a:r>
          </a:p>
          <a:p>
            <a:r>
              <a:rPr lang="en-US" dirty="0" smtClean="0"/>
              <a:t>Have begun to support other student models and algorithms</a:t>
            </a:r>
            <a:endParaRPr lang="en-US" dirty="0"/>
          </a:p>
        </p:txBody>
      </p:sp>
      <p:pic>
        <p:nvPicPr>
          <p:cNvPr id="6" name="Picture 5" descr="Screen shot 2015-02-16 at 1.45.10 PM.png"/>
          <p:cNvPicPr>
            <a:picLocks noChangeAspect="1"/>
          </p:cNvPicPr>
          <p:nvPr/>
        </p:nvPicPr>
        <p:blipFill rotWithShape="1">
          <a:blip r:embed="rId3">
            <a:extLst>
              <a:ext uri="{28A0092B-C50C-407E-A947-70E740481C1C}">
                <a14:useLocalDpi xmlns:a14="http://schemas.microsoft.com/office/drawing/2010/main" val="0"/>
              </a:ext>
            </a:extLst>
          </a:blip>
          <a:srcRect l="49495" t="69249" r="12626" b="12823"/>
          <a:stretch/>
        </p:blipFill>
        <p:spPr>
          <a:xfrm>
            <a:off x="2584201" y="4880679"/>
            <a:ext cx="3229435" cy="1146434"/>
          </a:xfrm>
          <a:prstGeom prst="rect">
            <a:avLst/>
          </a:prstGeom>
        </p:spPr>
      </p:pic>
      <p:pic>
        <p:nvPicPr>
          <p:cNvPr id="7" name="Picture 6"/>
          <p:cNvPicPr>
            <a:picLocks noChangeAspect="1"/>
          </p:cNvPicPr>
          <p:nvPr/>
        </p:nvPicPr>
        <p:blipFill>
          <a:blip r:embed="rId4"/>
          <a:stretch>
            <a:fillRect/>
          </a:stretch>
        </p:blipFill>
        <p:spPr>
          <a:xfrm>
            <a:off x="5833555" y="4266783"/>
            <a:ext cx="2438010" cy="1848678"/>
          </a:xfrm>
          <a:prstGeom prst="rect">
            <a:avLst/>
          </a:prstGeom>
          <a:ln>
            <a:solidFill>
              <a:srgbClr val="A6A6A6"/>
            </a:solidFill>
          </a:ln>
          <a:effectLst>
            <a:outerShdw blurRad="50800" dist="38100" dir="2700000" algn="tl" rotWithShape="0">
              <a:prstClr val="black">
                <a:alpha val="40000"/>
              </a:prstClr>
            </a:outerShdw>
          </a:effectLst>
        </p:spPr>
      </p:pic>
      <p:sp>
        <p:nvSpPr>
          <p:cNvPr id="8" name="Slide Number Placeholder 7"/>
          <p:cNvSpPr>
            <a:spLocks noGrp="1"/>
          </p:cNvSpPr>
          <p:nvPr>
            <p:ph type="sldNum" sz="quarter" idx="12"/>
          </p:nvPr>
        </p:nvSpPr>
        <p:spPr/>
        <p:txBody>
          <a:bodyPr/>
          <a:lstStyle/>
          <a:p>
            <a:fld id="{17E276FA-8F89-B34D-A726-BE3FA1F8DD97}" type="slidenum">
              <a:rPr lang="en-US" smtClean="0"/>
              <a:t>114</a:t>
            </a:fld>
            <a:endParaRPr lang="en-US" dirty="0"/>
          </a:p>
        </p:txBody>
      </p:sp>
    </p:spTree>
    <p:extLst>
      <p:ext uri="{BB962C8B-B14F-4D97-AF65-F5344CB8AC3E}">
        <p14:creationId xmlns:p14="http://schemas.microsoft.com/office/powerpoint/2010/main" val="25068053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for Design Loop </a:t>
            </a:r>
            <a:r>
              <a:rPr lang="en-US" dirty="0" err="1" smtClean="0"/>
              <a:t>Adaptivity</a:t>
            </a:r>
            <a:endParaRPr lang="en-US" dirty="0"/>
          </a:p>
        </p:txBody>
      </p:sp>
      <p:sp>
        <p:nvSpPr>
          <p:cNvPr id="3" name="Content Placeholder 2"/>
          <p:cNvSpPr>
            <a:spLocks noGrp="1"/>
          </p:cNvSpPr>
          <p:nvPr>
            <p:ph idx="1"/>
          </p:nvPr>
        </p:nvSpPr>
        <p:spPr>
          <a:xfrm>
            <a:off x="465997" y="1551165"/>
            <a:ext cx="4079148" cy="4379976"/>
          </a:xfrm>
        </p:spPr>
        <p:txBody>
          <a:bodyPr/>
          <a:lstStyle/>
          <a:p>
            <a:r>
              <a:rPr lang="en-US" dirty="0"/>
              <a:t>CTAT Tutors Compatible with </a:t>
            </a:r>
            <a:r>
              <a:rPr lang="en-US" dirty="0" err="1" smtClean="0"/>
              <a:t>DataShop</a:t>
            </a:r>
            <a:endParaRPr lang="en-US" dirty="0" smtClean="0"/>
          </a:p>
          <a:p>
            <a:r>
              <a:rPr lang="en-US" dirty="0" err="1"/>
              <a:t>DataShop</a:t>
            </a:r>
            <a:r>
              <a:rPr lang="en-US" dirty="0"/>
              <a:t> analysis can be used to improve </a:t>
            </a:r>
            <a:r>
              <a:rPr lang="en-US" dirty="0" smtClean="0"/>
              <a:t>tutors in the design loop</a:t>
            </a:r>
          </a:p>
          <a:p>
            <a:endParaRPr lang="en-US" dirty="0"/>
          </a:p>
        </p:txBody>
      </p:sp>
      <p:pic>
        <p:nvPicPr>
          <p:cNvPr id="6" name="Picture 5" descr="learning curv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40" y="1497445"/>
            <a:ext cx="4114127" cy="4200061"/>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135292" y="487435"/>
            <a:ext cx="7066080" cy="586773"/>
          </a:xfrm>
          <a:prstGeom prst="rect">
            <a:avLst/>
          </a:prstGeom>
        </p:spPr>
        <p:txBody>
          <a:bodyPr vert="horz" lIns="0" tIns="0" rIns="0" bIns="45720" rtlCol="0" anchor="b" anchorCtr="0">
            <a:noAutofit/>
          </a:bodyPr>
          <a:lstStyle>
            <a:lvl1pPr algn="l" defTabSz="457200" rtl="0" eaLnBrk="1" latinLnBrk="0" hangingPunct="1">
              <a:lnSpc>
                <a:spcPts val="3400"/>
              </a:lnSpc>
              <a:spcBef>
                <a:spcPts val="0"/>
              </a:spcBef>
              <a:buNone/>
              <a:defRPr sz="3200" b="0" i="0" kern="1200">
                <a:solidFill>
                  <a:schemeClr val="accent1"/>
                </a:solidFill>
                <a:latin typeface="Helvetica"/>
                <a:ea typeface="+mj-ea"/>
                <a:cs typeface="Helvetica"/>
              </a:defRPr>
            </a:lvl1pPr>
          </a:lstStyle>
          <a:p>
            <a:endParaRPr lang="en-US" sz="2000" dirty="0"/>
          </a:p>
        </p:txBody>
      </p:sp>
      <p:sp>
        <p:nvSpPr>
          <p:cNvPr id="8" name="TextBox 7"/>
          <p:cNvSpPr txBox="1">
            <a:spLocks noChangeArrowheads="1"/>
          </p:cNvSpPr>
          <p:nvPr/>
        </p:nvSpPr>
        <p:spPr bwMode="auto">
          <a:xfrm>
            <a:off x="228337" y="4704528"/>
            <a:ext cx="4309774" cy="1015663"/>
          </a:xfrm>
          <a:prstGeom prst="rect">
            <a:avLst/>
          </a:prstGeom>
          <a:solidFill>
            <a:srgbClr val="D9D9D9"/>
          </a:solid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err="1">
                <a:latin typeface="Hoefler Text"/>
                <a:cs typeface="Hoefler Text"/>
              </a:rPr>
              <a:t>Koedinger</a:t>
            </a:r>
            <a:r>
              <a:rPr lang="en-US" sz="1200" dirty="0">
                <a:latin typeface="Hoefler Text"/>
                <a:cs typeface="Hoefler Text"/>
              </a:rPr>
              <a:t>, K. R., Baker, R. S. J. d., Cunningham, K., </a:t>
            </a:r>
            <a:r>
              <a:rPr lang="en-US" sz="1200" dirty="0" err="1">
                <a:latin typeface="Hoefler Text"/>
                <a:cs typeface="Hoefler Text"/>
              </a:rPr>
              <a:t>Skogsholm</a:t>
            </a:r>
            <a:r>
              <a:rPr lang="en-US" sz="1200" dirty="0">
                <a:latin typeface="Hoefler Text"/>
                <a:cs typeface="Hoefler Text"/>
              </a:rPr>
              <a:t>, A., </a:t>
            </a:r>
            <a:r>
              <a:rPr lang="en-US" sz="1200" dirty="0" err="1">
                <a:latin typeface="Hoefler Text"/>
                <a:cs typeface="Hoefler Text"/>
              </a:rPr>
              <a:t>Leber</a:t>
            </a:r>
            <a:r>
              <a:rPr lang="en-US" sz="1200" dirty="0">
                <a:latin typeface="Hoefler Text"/>
                <a:cs typeface="Hoefler Text"/>
              </a:rPr>
              <a:t>, B., &amp; Stamper, J. (2010). A data repository for the EDM community: The PSLC </a:t>
            </a:r>
            <a:r>
              <a:rPr lang="en-US" sz="1200" dirty="0" err="1">
                <a:latin typeface="Hoefler Text"/>
                <a:cs typeface="Hoefler Text"/>
              </a:rPr>
              <a:t>datashop</a:t>
            </a:r>
            <a:r>
              <a:rPr lang="en-US" sz="1200" dirty="0">
                <a:latin typeface="Hoefler Text"/>
                <a:cs typeface="Hoefler Text"/>
              </a:rPr>
              <a:t>. In S. Ventura, C. Romero, M. </a:t>
            </a:r>
            <a:r>
              <a:rPr lang="en-US" sz="1200" dirty="0" err="1">
                <a:latin typeface="Hoefler Text"/>
                <a:cs typeface="Hoefler Text"/>
              </a:rPr>
              <a:t>Pechenizkiy</a:t>
            </a:r>
            <a:r>
              <a:rPr lang="en-US" sz="1200" dirty="0">
                <a:latin typeface="Hoefler Text"/>
                <a:cs typeface="Hoefler Text"/>
              </a:rPr>
              <a:t>, &amp; R. S. J. d. Baker (Eds.), </a:t>
            </a:r>
            <a:r>
              <a:rPr lang="en-US" sz="1200" i="1" dirty="0">
                <a:latin typeface="Hoefler Text"/>
                <a:cs typeface="Hoefler Text"/>
              </a:rPr>
              <a:t>Handbook of educational data mining </a:t>
            </a:r>
            <a:r>
              <a:rPr lang="en-US" sz="1200" dirty="0">
                <a:latin typeface="Hoefler Text"/>
                <a:cs typeface="Hoefler Text"/>
              </a:rPr>
              <a:t>(pp. 43–55). Boca Raton, FL: CRC Press.</a:t>
            </a:r>
          </a:p>
        </p:txBody>
      </p:sp>
      <p:sp>
        <p:nvSpPr>
          <p:cNvPr id="5" name="Slide Number Placeholder 4"/>
          <p:cNvSpPr>
            <a:spLocks noGrp="1"/>
          </p:cNvSpPr>
          <p:nvPr>
            <p:ph type="sldNum" sz="quarter" idx="12"/>
          </p:nvPr>
        </p:nvSpPr>
        <p:spPr/>
        <p:txBody>
          <a:bodyPr/>
          <a:lstStyle/>
          <a:p>
            <a:fld id="{17E276FA-8F89-B34D-A726-BE3FA1F8DD97}" type="slidenum">
              <a:rPr lang="en-US" smtClean="0"/>
              <a:t>115</a:t>
            </a:fld>
            <a:endParaRPr lang="en-US" dirty="0"/>
          </a:p>
        </p:txBody>
      </p:sp>
    </p:spTree>
    <p:extLst>
      <p:ext uri="{BB962C8B-B14F-4D97-AF65-F5344CB8AC3E}">
        <p14:creationId xmlns:p14="http://schemas.microsoft.com/office/powerpoint/2010/main" val="5314416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050" y="414338"/>
            <a:ext cx="78136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9347" y="1515148"/>
            <a:ext cx="1620699" cy="1846659"/>
          </a:xfrm>
          <a:prstGeom prst="rect">
            <a:avLst/>
          </a:prstGeom>
          <a:noFill/>
        </p:spPr>
        <p:txBody>
          <a:bodyPr wrap="square">
            <a:spAutoFit/>
          </a:bodyPr>
          <a:lstStyle/>
          <a:p>
            <a:pPr>
              <a:defRPr/>
            </a:pPr>
            <a:r>
              <a:rPr lang="en-US" sz="1600" dirty="0" smtClean="0">
                <a:latin typeface="Helvetica"/>
                <a:cs typeface="Helvetica"/>
              </a:rPr>
              <a:t>TEL</a:t>
            </a:r>
          </a:p>
          <a:p>
            <a:pPr>
              <a:defRPr/>
            </a:pPr>
            <a:r>
              <a:rPr lang="en-US" sz="1600" dirty="0">
                <a:latin typeface="Helvetica"/>
                <a:cs typeface="Helvetica"/>
              </a:rPr>
              <a:t>r</a:t>
            </a:r>
            <a:r>
              <a:rPr lang="en-US" sz="1600" dirty="0" smtClean="0">
                <a:latin typeface="Helvetica"/>
                <a:cs typeface="Helvetica"/>
              </a:rPr>
              <a:t>esearch</a:t>
            </a:r>
          </a:p>
          <a:p>
            <a:pPr>
              <a:defRPr/>
            </a:pPr>
            <a:r>
              <a:rPr lang="en-US" sz="1600" dirty="0" smtClean="0">
                <a:latin typeface="Helvetica"/>
                <a:cs typeface="Helvetica"/>
              </a:rPr>
              <a:t>(e.g., adaptive</a:t>
            </a:r>
          </a:p>
          <a:p>
            <a:pPr>
              <a:defRPr/>
            </a:pPr>
            <a:r>
              <a:rPr lang="en-US" sz="1600" dirty="0">
                <a:latin typeface="Helvetica"/>
                <a:cs typeface="Helvetica"/>
              </a:rPr>
              <a:t>l</a:t>
            </a:r>
            <a:r>
              <a:rPr lang="en-US" sz="1600" dirty="0" smtClean="0">
                <a:latin typeface="Helvetica"/>
                <a:cs typeface="Helvetica"/>
              </a:rPr>
              <a:t>earning technologies, ITSs)</a:t>
            </a:r>
            <a:endParaRPr lang="en-US" sz="1600" dirty="0">
              <a:latin typeface="Helvetica"/>
              <a:cs typeface="Helvetica"/>
            </a:endParaRPr>
          </a:p>
          <a:p>
            <a:pPr>
              <a:defRPr/>
            </a:pPr>
            <a:endParaRPr lang="en-US" sz="1600" dirty="0">
              <a:latin typeface="Helvetica"/>
              <a:cs typeface="Helvetica"/>
            </a:endParaRPr>
          </a:p>
        </p:txBody>
      </p:sp>
      <p:sp>
        <p:nvSpPr>
          <p:cNvPr id="7" name="TextBox 6"/>
          <p:cNvSpPr txBox="1"/>
          <p:nvPr/>
        </p:nvSpPr>
        <p:spPr>
          <a:xfrm>
            <a:off x="7064375" y="2262188"/>
            <a:ext cx="1391013" cy="646331"/>
          </a:xfrm>
          <a:prstGeom prst="rect">
            <a:avLst/>
          </a:prstGeom>
          <a:noFill/>
        </p:spPr>
        <p:txBody>
          <a:bodyPr wrap="none">
            <a:spAutoFit/>
          </a:bodyPr>
          <a:lstStyle/>
          <a:p>
            <a:pPr>
              <a:defRPr/>
            </a:pPr>
            <a:r>
              <a:rPr lang="en-US" sz="1800" dirty="0" smtClean="0">
                <a:latin typeface="Helvetica"/>
                <a:cs typeface="Helvetica"/>
              </a:rPr>
              <a:t>Educational</a:t>
            </a:r>
          </a:p>
          <a:p>
            <a:pPr>
              <a:defRPr/>
            </a:pPr>
            <a:r>
              <a:rPr lang="en-US" sz="1800" dirty="0" smtClean="0">
                <a:latin typeface="Helvetica"/>
                <a:cs typeface="Helvetica"/>
              </a:rPr>
              <a:t>  practice</a:t>
            </a:r>
            <a:endParaRPr lang="en-US" sz="1800" dirty="0">
              <a:latin typeface="Helvetica"/>
              <a:cs typeface="Helvetica"/>
            </a:endParaRPr>
          </a:p>
        </p:txBody>
      </p:sp>
      <p:sp>
        <p:nvSpPr>
          <p:cNvPr id="6" name="TextBox 5"/>
          <p:cNvSpPr txBox="1"/>
          <p:nvPr/>
        </p:nvSpPr>
        <p:spPr>
          <a:xfrm>
            <a:off x="3428061" y="1212293"/>
            <a:ext cx="2653466" cy="523220"/>
          </a:xfrm>
          <a:prstGeom prst="rect">
            <a:avLst/>
          </a:prstGeom>
          <a:noFill/>
        </p:spPr>
        <p:txBody>
          <a:bodyPr wrap="none">
            <a:spAutoFit/>
          </a:bodyPr>
          <a:lstStyle/>
          <a:p>
            <a:pPr>
              <a:defRPr/>
            </a:pPr>
            <a:r>
              <a:rPr lang="en-US" sz="2800" dirty="0" smtClean="0">
                <a:latin typeface="Helvetica"/>
                <a:cs typeface="Helvetica"/>
              </a:rPr>
              <a:t>Authoring Tools</a:t>
            </a:r>
            <a:endParaRPr lang="en-US" sz="2800" dirty="0">
              <a:latin typeface="Helvetica"/>
              <a:cs typeface="Helvetica"/>
            </a:endParaRPr>
          </a:p>
        </p:txBody>
      </p:sp>
      <p:sp>
        <p:nvSpPr>
          <p:cNvPr id="8" name="TextBox 7"/>
          <p:cNvSpPr txBox="1"/>
          <p:nvPr/>
        </p:nvSpPr>
        <p:spPr>
          <a:xfrm>
            <a:off x="3128370" y="793937"/>
            <a:ext cx="3222119" cy="1384995"/>
          </a:xfrm>
          <a:prstGeom prst="rect">
            <a:avLst/>
          </a:prstGeom>
          <a:noFill/>
        </p:spPr>
        <p:txBody>
          <a:bodyPr wrap="square">
            <a:spAutoFit/>
          </a:bodyPr>
          <a:lstStyle/>
          <a:p>
            <a:pPr algn="ctr">
              <a:defRPr/>
            </a:pPr>
            <a:r>
              <a:rPr lang="en-US" sz="2800" dirty="0" smtClean="0">
                <a:latin typeface="Helvetica"/>
                <a:cs typeface="Helvetica"/>
              </a:rPr>
              <a:t>Cognitive Tutor Authoring Tools (CTAT)</a:t>
            </a:r>
            <a:endParaRPr lang="en-US" sz="2800" dirty="0">
              <a:latin typeface="Helvetica"/>
              <a:cs typeface="Helvetica"/>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116</a:t>
            </a:fld>
            <a:endParaRPr lang="en-US" dirty="0"/>
          </a:p>
        </p:txBody>
      </p:sp>
    </p:spTree>
    <p:extLst>
      <p:ext uri="{BB962C8B-B14F-4D97-AF65-F5344CB8AC3E}">
        <p14:creationId xmlns:p14="http://schemas.microsoft.com/office/powerpoint/2010/main" val="102049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pic>
        <p:nvPicPr>
          <p:cNvPr id="6" name="Picture 5" descr="Fi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756" y="1371614"/>
            <a:ext cx="6963546" cy="4642364"/>
          </a:xfrm>
          <a:prstGeom prst="rect">
            <a:avLst/>
          </a:prstGeom>
        </p:spPr>
      </p:pic>
      <p:sp>
        <p:nvSpPr>
          <p:cNvPr id="7" name="TextBox 6"/>
          <p:cNvSpPr txBox="1"/>
          <p:nvPr/>
        </p:nvSpPr>
        <p:spPr>
          <a:xfrm>
            <a:off x="174320" y="4183909"/>
            <a:ext cx="1581328" cy="2031325"/>
          </a:xfrm>
          <a:prstGeom prst="rect">
            <a:avLst/>
          </a:prstGeom>
          <a:noFill/>
        </p:spPr>
        <p:txBody>
          <a:bodyPr wrap="square" rtlCol="0">
            <a:spAutoFit/>
          </a:bodyPr>
          <a:lstStyle/>
          <a:p>
            <a:pPr algn="r"/>
            <a:r>
              <a:rPr lang="en-US" dirty="0">
                <a:latin typeface="Helvetica"/>
                <a:cs typeface="Helvetica"/>
              </a:rPr>
              <a:t>CTAT tutor to teach JavaScript by </a:t>
            </a:r>
            <a:r>
              <a:rPr lang="en-US" dirty="0" err="1">
                <a:latin typeface="Helvetica"/>
                <a:cs typeface="Helvetica"/>
              </a:rPr>
              <a:t>Tomit</a:t>
            </a:r>
            <a:r>
              <a:rPr lang="en-US" dirty="0">
                <a:latin typeface="Helvetica"/>
                <a:cs typeface="Helvetica"/>
              </a:rPr>
              <a:t> Huynh, with the Ace </a:t>
            </a:r>
            <a:r>
              <a:rPr lang="en-US" dirty="0" err="1" smtClean="0">
                <a:latin typeface="Helvetica"/>
                <a:cs typeface="Helvetica"/>
              </a:rPr>
              <a:t>Javascript</a:t>
            </a:r>
            <a:r>
              <a:rPr lang="en-US" dirty="0" smtClean="0">
                <a:latin typeface="Helvetica"/>
                <a:cs typeface="Helvetica"/>
              </a:rPr>
              <a:t> </a:t>
            </a:r>
            <a:r>
              <a:rPr lang="en-US" dirty="0">
                <a:latin typeface="Helvetica"/>
                <a:cs typeface="Helvetica"/>
              </a:rPr>
              <a:t>editor.</a:t>
            </a:r>
          </a:p>
        </p:txBody>
      </p:sp>
      <p:sp>
        <p:nvSpPr>
          <p:cNvPr id="3" name="Title 2"/>
          <p:cNvSpPr>
            <a:spLocks noGrp="1"/>
          </p:cNvSpPr>
          <p:nvPr>
            <p:ph type="title"/>
          </p:nvPr>
        </p:nvSpPr>
        <p:spPr/>
        <p:txBody>
          <a:bodyPr/>
          <a:lstStyle/>
          <a:p>
            <a:r>
              <a:rPr lang="en-US" dirty="0" smtClean="0"/>
              <a:t>Extensible: Hooking Up External </a:t>
            </a:r>
            <a:r>
              <a:rPr lang="en-US" dirty="0" err="1" smtClean="0"/>
              <a:t>Javascript</a:t>
            </a:r>
            <a:r>
              <a:rPr lang="en-US" dirty="0" smtClean="0"/>
              <a:t> applications</a:t>
            </a:r>
            <a:endParaRPr lang="en-US" dirty="0"/>
          </a:p>
        </p:txBody>
      </p:sp>
      <p:sp>
        <p:nvSpPr>
          <p:cNvPr id="2" name="Slide Number Placeholder 1"/>
          <p:cNvSpPr>
            <a:spLocks noGrp="1"/>
          </p:cNvSpPr>
          <p:nvPr>
            <p:ph type="sldNum" sz="quarter" idx="12"/>
          </p:nvPr>
        </p:nvSpPr>
        <p:spPr/>
        <p:txBody>
          <a:bodyPr/>
          <a:lstStyle/>
          <a:p>
            <a:fld id="{17E276FA-8F89-B34D-A726-BE3FA1F8DD97}" type="slidenum">
              <a:rPr lang="en-US" smtClean="0"/>
              <a:t>117</a:t>
            </a:fld>
            <a:endParaRPr lang="en-US" dirty="0"/>
          </a:p>
        </p:txBody>
      </p:sp>
    </p:spTree>
    <p:extLst>
      <p:ext uri="{BB962C8B-B14F-4D97-AF65-F5344CB8AC3E}">
        <p14:creationId xmlns:p14="http://schemas.microsoft.com/office/powerpoint/2010/main" val="20795347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45" y="1425773"/>
            <a:ext cx="6821431" cy="4872451"/>
          </a:xfrm>
          <a:prstGeom prst="rect">
            <a:avLst/>
          </a:prstGeom>
        </p:spPr>
      </p:pic>
      <p:sp>
        <p:nvSpPr>
          <p:cNvPr id="7" name="TextBox 6"/>
          <p:cNvSpPr txBox="1"/>
          <p:nvPr/>
        </p:nvSpPr>
        <p:spPr>
          <a:xfrm>
            <a:off x="124514" y="4607281"/>
            <a:ext cx="2154093" cy="1477328"/>
          </a:xfrm>
          <a:prstGeom prst="rect">
            <a:avLst/>
          </a:prstGeom>
          <a:noFill/>
        </p:spPr>
        <p:txBody>
          <a:bodyPr wrap="square" rtlCol="0">
            <a:spAutoFit/>
          </a:bodyPr>
          <a:lstStyle/>
          <a:p>
            <a:r>
              <a:rPr lang="en-US" dirty="0">
                <a:latin typeface="Helvetica"/>
                <a:cs typeface="Helvetica"/>
              </a:rPr>
              <a:t>Tutor for finite state machines using D3 by Nathan Hahn and </a:t>
            </a:r>
            <a:r>
              <a:rPr lang="en-US" dirty="0" err="1">
                <a:latin typeface="Helvetica"/>
                <a:cs typeface="Helvetica"/>
              </a:rPr>
              <a:t>Pasan</a:t>
            </a:r>
            <a:r>
              <a:rPr lang="en-US" dirty="0">
                <a:latin typeface="Helvetica"/>
                <a:cs typeface="Helvetica"/>
              </a:rPr>
              <a:t> </a:t>
            </a:r>
            <a:r>
              <a:rPr lang="en-US" dirty="0" err="1">
                <a:latin typeface="Helvetica"/>
                <a:cs typeface="Helvetica"/>
              </a:rPr>
              <a:t>Julsaksrisakul</a:t>
            </a:r>
            <a:r>
              <a:rPr lang="en-US" dirty="0">
                <a:latin typeface="Helvetica"/>
                <a:cs typeface="Helvetica"/>
              </a:rPr>
              <a:t>.</a:t>
            </a:r>
          </a:p>
        </p:txBody>
      </p:sp>
      <p:sp>
        <p:nvSpPr>
          <p:cNvPr id="8" name="Title 2"/>
          <p:cNvSpPr txBox="1">
            <a:spLocks/>
          </p:cNvSpPr>
          <p:nvPr/>
        </p:nvSpPr>
        <p:spPr>
          <a:xfrm>
            <a:off x="618396" y="462562"/>
            <a:ext cx="7066080" cy="990107"/>
          </a:xfrm>
          <a:prstGeom prst="rect">
            <a:avLst/>
          </a:prstGeom>
        </p:spPr>
        <p:txBody>
          <a:bodyPr vert="horz" lIns="0" tIns="0" rIns="0" bIns="45720" rtlCol="0" anchor="b" anchorCtr="0">
            <a:noAutofit/>
          </a:bodyPr>
          <a:lstStyle>
            <a:lvl1pPr algn="l" defTabSz="457200" rtl="0" eaLnBrk="1" latinLnBrk="0" hangingPunct="1">
              <a:lnSpc>
                <a:spcPct val="100000"/>
              </a:lnSpc>
              <a:spcBef>
                <a:spcPts val="0"/>
              </a:spcBef>
              <a:buNone/>
              <a:defRPr sz="3200" b="0" i="0" kern="1200">
                <a:solidFill>
                  <a:schemeClr val="accent1"/>
                </a:solidFill>
                <a:latin typeface="Helvetica"/>
                <a:ea typeface="+mj-ea"/>
                <a:cs typeface="Helvetica"/>
              </a:defRPr>
            </a:lvl1pPr>
          </a:lstStyle>
          <a:p>
            <a:r>
              <a:rPr lang="en-US" dirty="0" smtClean="0"/>
              <a:t>Extensible: Building CTAT Components Using Standard </a:t>
            </a:r>
            <a:r>
              <a:rPr lang="en-US" dirty="0" err="1" smtClean="0"/>
              <a:t>Javascript</a:t>
            </a:r>
            <a:r>
              <a:rPr lang="en-US" dirty="0" smtClean="0"/>
              <a:t> Libraries</a:t>
            </a:r>
            <a:endParaRPr lang="en-US" dirty="0"/>
          </a:p>
        </p:txBody>
      </p:sp>
      <p:sp>
        <p:nvSpPr>
          <p:cNvPr id="2" name="Slide Number Placeholder 1"/>
          <p:cNvSpPr>
            <a:spLocks noGrp="1"/>
          </p:cNvSpPr>
          <p:nvPr>
            <p:ph type="sldNum" sz="quarter" idx="12"/>
          </p:nvPr>
        </p:nvSpPr>
        <p:spPr/>
        <p:txBody>
          <a:bodyPr/>
          <a:lstStyle/>
          <a:p>
            <a:fld id="{17E276FA-8F89-B34D-A726-BE3FA1F8DD97}" type="slidenum">
              <a:rPr lang="en-US" smtClean="0"/>
              <a:t>118</a:t>
            </a:fld>
            <a:endParaRPr lang="en-US" dirty="0"/>
          </a:p>
        </p:txBody>
      </p:sp>
    </p:spTree>
    <p:extLst>
      <p:ext uri="{BB962C8B-B14F-4D97-AF65-F5344CB8AC3E}">
        <p14:creationId xmlns:p14="http://schemas.microsoft.com/office/powerpoint/2010/main" val="10785611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flipH="1">
            <a:off x="1676400" y="1041400"/>
            <a:ext cx="5791200" cy="4775200"/>
          </a:xfrm>
          <a:prstGeom prst="rect">
            <a:avLst/>
          </a:prstGeom>
        </p:spPr>
      </p:pic>
      <p:pic>
        <p:nvPicPr>
          <p:cNvPr id="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634" y="1286769"/>
            <a:ext cx="5976442" cy="43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17E276FA-8F89-B34D-A726-BE3FA1F8DD97}" type="slidenum">
              <a:rPr lang="en-US" smtClean="0"/>
              <a:t>119</a:t>
            </a:fld>
            <a:endParaRPr lang="en-US" dirty="0"/>
          </a:p>
        </p:txBody>
      </p:sp>
    </p:spTree>
    <p:extLst>
      <p:ext uri="{BB962C8B-B14F-4D97-AF65-F5344CB8AC3E}">
        <p14:creationId xmlns:p14="http://schemas.microsoft.com/office/powerpoint/2010/main" val="28374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279400" y="407988"/>
            <a:ext cx="7100802" cy="817838"/>
          </a:xfrm>
        </p:spPr>
        <p:txBody>
          <a:bodyPr/>
          <a:lstStyle/>
          <a:p>
            <a:r>
              <a:rPr lang="en-US" sz="2800" dirty="0" smtClean="0">
                <a:ea typeface="ＭＳ Ｐゴシック" charset="0"/>
              </a:rPr>
              <a:t>Effectiveness of Cognitive Tutor at </a:t>
            </a:r>
            <a:r>
              <a:rPr lang="en-US" sz="2800" dirty="0">
                <a:ea typeface="ＭＳ Ｐゴシック" charset="0"/>
              </a:rPr>
              <a:t>Scale</a:t>
            </a:r>
          </a:p>
        </p:txBody>
      </p:sp>
      <p:sp>
        <p:nvSpPr>
          <p:cNvPr id="62466" name="Content Placeholder 2"/>
          <p:cNvSpPr>
            <a:spLocks noGrp="1"/>
          </p:cNvSpPr>
          <p:nvPr>
            <p:ph idx="1"/>
          </p:nvPr>
        </p:nvSpPr>
        <p:spPr>
          <a:xfrm>
            <a:off x="74681" y="1612959"/>
            <a:ext cx="3959208" cy="2014323"/>
          </a:xfrm>
        </p:spPr>
        <p:txBody>
          <a:bodyPr/>
          <a:lstStyle/>
          <a:p>
            <a:r>
              <a:rPr lang="en-US" sz="2400" dirty="0" smtClean="0">
                <a:ea typeface="ＭＳ Ｐゴシック" charset="0"/>
              </a:rPr>
              <a:t>Study by the RAND Corp.</a:t>
            </a:r>
          </a:p>
          <a:p>
            <a:r>
              <a:rPr lang="en-US" sz="2400" dirty="0" smtClean="0">
                <a:ea typeface="ＭＳ Ｐゴシック" charset="0"/>
              </a:rPr>
              <a:t>Involved 17,000 students</a:t>
            </a:r>
          </a:p>
          <a:p>
            <a:r>
              <a:rPr lang="en-US" sz="2400" dirty="0" smtClean="0">
                <a:ea typeface="ＭＳ Ｐゴシック" charset="0"/>
              </a:rPr>
              <a:t>Compared Cognitive Tutor Algebra </a:t>
            </a:r>
            <a:r>
              <a:rPr lang="en-US" sz="2400" i="1" dirty="0" smtClean="0">
                <a:ea typeface="ＭＳ Ｐゴシック" charset="0"/>
              </a:rPr>
              <a:t>course </a:t>
            </a:r>
            <a:r>
              <a:rPr lang="en-US" sz="2400" dirty="0" smtClean="0">
                <a:ea typeface="ＭＳ Ｐゴシック" charset="0"/>
              </a:rPr>
              <a:t>to “business as usual”</a:t>
            </a:r>
            <a:endParaRPr lang="en-US" sz="2400" dirty="0">
              <a:ea typeface="ＭＳ Ｐゴシック" charset="0"/>
            </a:endParaRPr>
          </a:p>
        </p:txBody>
      </p:sp>
      <p:sp>
        <p:nvSpPr>
          <p:cNvPr id="9" name="Content Placeholder 2"/>
          <p:cNvSpPr txBox="1">
            <a:spLocks/>
          </p:cNvSpPr>
          <p:nvPr/>
        </p:nvSpPr>
        <p:spPr>
          <a:xfrm>
            <a:off x="94566" y="3882995"/>
            <a:ext cx="4036834" cy="4114800"/>
          </a:xfrm>
          <a:prstGeom prst="rect">
            <a:avLst/>
          </a:prstGeom>
        </p:spPr>
        <p:txBody>
          <a:bodyPr vert="horz" lIns="0" tIns="0" rIns="0" bIns="45720" rtlCol="0" anchor="t" anchorCtr="0">
            <a:noAutofit/>
          </a:bodyPr>
          <a:lstStyle>
            <a:lvl1pPr marL="228600" indent="-228600" algn="l" defTabSz="457200" rtl="0" eaLnBrk="1" latinLnBrk="0" hangingPunct="1">
              <a:lnSpc>
                <a:spcPct val="100000"/>
              </a:lnSpc>
              <a:spcBef>
                <a:spcPts val="0"/>
              </a:spcBef>
              <a:spcAft>
                <a:spcPts val="800"/>
              </a:spcAft>
              <a:buClr>
                <a:schemeClr val="accent3"/>
              </a:buClr>
              <a:buFont typeface="Arial"/>
              <a:buChar char="•"/>
              <a:defRPr sz="2800" b="0" i="0" kern="1200" baseline="0">
                <a:solidFill>
                  <a:schemeClr val="accent3"/>
                </a:solidFill>
                <a:latin typeface="Helvetica"/>
                <a:ea typeface="+mn-ea"/>
                <a:cs typeface="Helvetica"/>
              </a:defRPr>
            </a:lvl1pPr>
            <a:lvl2pPr marL="457200" indent="-228600" algn="l" defTabSz="457200" rtl="0" eaLnBrk="1" latinLnBrk="0" hangingPunct="1">
              <a:lnSpc>
                <a:spcPct val="100000"/>
              </a:lnSpc>
              <a:spcBef>
                <a:spcPts val="0"/>
              </a:spcBef>
              <a:spcAft>
                <a:spcPts val="800"/>
              </a:spcAft>
              <a:buClr>
                <a:schemeClr val="accent2"/>
              </a:buClr>
              <a:buSzPct val="115000"/>
              <a:buFont typeface="Arial"/>
              <a:buChar char="•"/>
              <a:defRPr sz="2200" b="0" i="0" kern="1200" baseline="0">
                <a:solidFill>
                  <a:schemeClr val="accent3"/>
                </a:solidFill>
                <a:latin typeface="Helvetica"/>
                <a:ea typeface="+mn-ea"/>
                <a:cs typeface="Helvetica"/>
              </a:defRPr>
            </a:lvl2pPr>
            <a:lvl3pPr marL="6858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3pPr>
            <a:lvl4pPr marL="9144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4pPr>
            <a:lvl5pPr marL="11430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ea typeface="ＭＳ Ｐゴシック" charset="0"/>
              </a:rPr>
              <a:t>Treatment effect size in high schools in Year 2: </a:t>
            </a:r>
            <a:r>
              <a:rPr lang="en-US" sz="2400" i="1" dirty="0" smtClean="0">
                <a:ea typeface="ＭＳ Ｐゴシック" charset="0"/>
              </a:rPr>
              <a:t>d</a:t>
            </a:r>
            <a:r>
              <a:rPr lang="en-US" sz="2400" dirty="0" smtClean="0">
                <a:ea typeface="ＭＳ Ｐゴシック" charset="0"/>
              </a:rPr>
              <a:t> = 0.20</a:t>
            </a:r>
          </a:p>
          <a:p>
            <a:r>
              <a:rPr lang="en-US" sz="2400" dirty="0" smtClean="0">
                <a:ea typeface="ＭＳ Ｐゴシック" charset="0"/>
              </a:rPr>
              <a:t>Cognitive Tutor group learned twice as much as business-as-usual group</a:t>
            </a:r>
          </a:p>
        </p:txBody>
      </p:sp>
      <p:sp>
        <p:nvSpPr>
          <p:cNvPr id="2" name="TextBox 1"/>
          <p:cNvSpPr txBox="1"/>
          <p:nvPr/>
        </p:nvSpPr>
        <p:spPr>
          <a:xfrm>
            <a:off x="4304575" y="5501808"/>
            <a:ext cx="4608516" cy="830997"/>
          </a:xfrm>
          <a:prstGeom prst="rect">
            <a:avLst/>
          </a:prstGeom>
          <a:solidFill>
            <a:schemeClr val="bg1">
              <a:lumMod val="85000"/>
            </a:schemeClr>
          </a:solidFill>
          <a:ln>
            <a:solidFill>
              <a:schemeClr val="bg1">
                <a:lumMod val="50000"/>
              </a:schemeClr>
            </a:solidFill>
          </a:ln>
        </p:spPr>
        <p:txBody>
          <a:bodyPr wrap="square" rtlCol="0">
            <a:spAutoFit/>
          </a:bodyPr>
          <a:lstStyle/>
          <a:p>
            <a:r>
              <a:rPr lang="en-US" sz="1200" dirty="0">
                <a:latin typeface="Helvetica"/>
                <a:cs typeface="Helvetica"/>
              </a:rPr>
              <a:t>Pane, J. F., Griffin, B. A., McCaffrey, D. F., &amp; </a:t>
            </a:r>
            <a:r>
              <a:rPr lang="en-US" sz="1200" dirty="0" err="1">
                <a:latin typeface="Helvetica"/>
                <a:cs typeface="Helvetica"/>
              </a:rPr>
              <a:t>Karam</a:t>
            </a:r>
            <a:r>
              <a:rPr lang="en-US" sz="1200" dirty="0">
                <a:latin typeface="Helvetica"/>
                <a:cs typeface="Helvetica"/>
              </a:rPr>
              <a:t>, R. (2014). Effectiveness of cognitive tutor algebra I at scale. </a:t>
            </a:r>
            <a:r>
              <a:rPr lang="en-US" sz="1200" i="1" dirty="0">
                <a:latin typeface="Helvetica"/>
                <a:cs typeface="Helvetica"/>
              </a:rPr>
              <a:t>Educational Evaluation and Policy Analysis</a:t>
            </a:r>
            <a:r>
              <a:rPr lang="en-US" sz="1200" dirty="0">
                <a:latin typeface="Helvetica"/>
                <a:cs typeface="Helvetica"/>
              </a:rPr>
              <a:t>, </a:t>
            </a:r>
            <a:r>
              <a:rPr lang="en-US" sz="1200" i="1" dirty="0">
                <a:latin typeface="Helvetica"/>
                <a:cs typeface="Helvetica"/>
              </a:rPr>
              <a:t>36</a:t>
            </a:r>
            <a:r>
              <a:rPr lang="en-US" sz="1200" dirty="0">
                <a:latin typeface="Helvetica"/>
                <a:cs typeface="Helvetica"/>
              </a:rPr>
              <a:t>(2), 127-144. doi:10.3102/0162373713507480</a:t>
            </a:r>
          </a:p>
        </p:txBody>
      </p:sp>
      <p:sp>
        <p:nvSpPr>
          <p:cNvPr id="3" name="Slide Number Placeholder 2"/>
          <p:cNvSpPr>
            <a:spLocks noGrp="1"/>
          </p:cNvSpPr>
          <p:nvPr>
            <p:ph type="sldNum" sz="quarter" idx="12"/>
          </p:nvPr>
        </p:nvSpPr>
        <p:spPr/>
        <p:txBody>
          <a:bodyPr/>
          <a:lstStyle/>
          <a:p>
            <a:fld id="{17E276FA-8F89-B34D-A726-BE3FA1F8DD97}" type="slidenum">
              <a:rPr lang="en-US" smtClean="0"/>
              <a:t>12</a:t>
            </a:fld>
            <a:endParaRPr lang="en-US" dirty="0"/>
          </a:p>
        </p:txBody>
      </p:sp>
      <p:pic>
        <p:nvPicPr>
          <p:cNvPr id="4" name="Picture 3" descr="rand study result, high schoo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609" y="1662540"/>
            <a:ext cx="4779582" cy="3604601"/>
          </a:xfrm>
          <a:prstGeom prst="rect">
            <a:avLst/>
          </a:prstGeom>
        </p:spPr>
      </p:pic>
    </p:spTree>
    <p:extLst>
      <p:ext uri="{BB962C8B-B14F-4D97-AF65-F5344CB8AC3E}">
        <p14:creationId xmlns:p14="http://schemas.microsoft.com/office/powerpoint/2010/main" val="406128"/>
      </p:ext>
    </p:extLst>
  </p:cSld>
  <p:clrMapOvr>
    <a:masterClrMapping/>
  </p:clrMapOvr>
  <p:transition spd="slow" advTm="109119"/>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Writing Tutor</a:t>
            </a:r>
            <a:endParaRPr lang="en-US" dirty="0"/>
          </a:p>
        </p:txBody>
      </p:sp>
      <p:pic>
        <p:nvPicPr>
          <p:cNvPr id="3" name="Picture 2"/>
          <p:cNvPicPr>
            <a:picLocks noChangeAspect="1"/>
          </p:cNvPicPr>
          <p:nvPr/>
        </p:nvPicPr>
        <p:blipFill>
          <a:blip r:embed="rId2"/>
          <a:stretch>
            <a:fillRect/>
          </a:stretch>
        </p:blipFill>
        <p:spPr>
          <a:xfrm>
            <a:off x="1550926" y="1337324"/>
            <a:ext cx="5965345" cy="5008140"/>
          </a:xfrm>
          <a:prstGeom prst="rect">
            <a:avLst/>
          </a:prstGeom>
        </p:spPr>
      </p:pic>
      <p:sp>
        <p:nvSpPr>
          <p:cNvPr id="4" name="Slide Number Placeholder 3"/>
          <p:cNvSpPr>
            <a:spLocks noGrp="1"/>
          </p:cNvSpPr>
          <p:nvPr>
            <p:ph type="sldNum" sz="quarter" idx="12"/>
          </p:nvPr>
        </p:nvSpPr>
        <p:spPr/>
        <p:txBody>
          <a:bodyPr/>
          <a:lstStyle/>
          <a:p>
            <a:fld id="{81BA2907-0E83-3F4D-A1AD-E7A0A9CC4D49}" type="slidenum">
              <a:rPr lang="en-US" smtClean="0"/>
              <a:t>120</a:t>
            </a:fld>
            <a:endParaRPr lang="en-US"/>
          </a:p>
        </p:txBody>
      </p:sp>
    </p:spTree>
    <p:extLst>
      <p:ext uri="{BB962C8B-B14F-4D97-AF65-F5344CB8AC3E}">
        <p14:creationId xmlns:p14="http://schemas.microsoft.com/office/powerpoint/2010/main" val="31659374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English Article Tutor</a:t>
            </a:r>
            <a:endParaRPr lang="en-US" dirty="0"/>
          </a:p>
        </p:txBody>
      </p:sp>
      <p:pic>
        <p:nvPicPr>
          <p:cNvPr id="3" name="Content Placeholder 3" descr="Picture 2(2).png"/>
          <p:cNvPicPr/>
          <p:nvPr/>
        </p:nvPicPr>
        <p:blipFill>
          <a:blip r:embed="rId2"/>
          <a:srcRect l="21984" t="32910" r="33377" b="25642"/>
          <a:stretch>
            <a:fillRect/>
          </a:stretch>
        </p:blipFill>
        <p:spPr>
          <a:xfrm>
            <a:off x="1741982" y="1417638"/>
            <a:ext cx="6021750" cy="4473544"/>
          </a:xfrm>
          <a:prstGeom prst="rect">
            <a:avLst/>
          </a:prstGeom>
        </p:spPr>
      </p:pic>
      <p:sp>
        <p:nvSpPr>
          <p:cNvPr id="4" name="Slide Number Placeholder 3"/>
          <p:cNvSpPr>
            <a:spLocks noGrp="1"/>
          </p:cNvSpPr>
          <p:nvPr>
            <p:ph type="sldNum" sz="quarter" idx="12"/>
          </p:nvPr>
        </p:nvSpPr>
        <p:spPr/>
        <p:txBody>
          <a:bodyPr/>
          <a:lstStyle/>
          <a:p>
            <a:fld id="{81BA2907-0E83-3F4D-A1AD-E7A0A9CC4D49}" type="slidenum">
              <a:rPr lang="en-US" smtClean="0"/>
              <a:t>121</a:t>
            </a:fld>
            <a:endParaRPr lang="en-US"/>
          </a:p>
        </p:txBody>
      </p:sp>
    </p:spTree>
    <p:extLst>
      <p:ext uri="{BB962C8B-B14F-4D97-AF65-F5344CB8AC3E}">
        <p14:creationId xmlns:p14="http://schemas.microsoft.com/office/powerpoint/2010/main" val="39905896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by Doing</a:t>
            </a:r>
          </a:p>
        </p:txBody>
      </p:sp>
      <p:sp>
        <p:nvSpPr>
          <p:cNvPr id="4" name="Slide Number Placeholder 3"/>
          <p:cNvSpPr>
            <a:spLocks noGrp="1"/>
          </p:cNvSpPr>
          <p:nvPr>
            <p:ph type="sldNum" sz="quarter" idx="12"/>
          </p:nvPr>
        </p:nvSpPr>
        <p:spPr/>
        <p:txBody>
          <a:bodyPr/>
          <a:lstStyle/>
          <a:p>
            <a:fld id="{17E276FA-8F89-B34D-A726-BE3FA1F8DD97}" type="slidenum">
              <a:rPr lang="en-US" smtClean="0"/>
              <a:t>122</a:t>
            </a:fld>
            <a:endParaRPr lang="en-US" dirty="0"/>
          </a:p>
        </p:txBody>
      </p:sp>
    </p:spTree>
    <p:extLst>
      <p:ext uri="{BB962C8B-B14F-4D97-AF65-F5344CB8AC3E}">
        <p14:creationId xmlns:p14="http://schemas.microsoft.com/office/powerpoint/2010/main" val="1124710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OLI activity – “doing”</a:t>
            </a:r>
            <a:endParaRPr lang="en-US" dirty="0"/>
          </a:p>
        </p:txBody>
      </p:sp>
      <p:sp>
        <p:nvSpPr>
          <p:cNvPr id="6" name="Slide Number Placeholder 5"/>
          <p:cNvSpPr>
            <a:spLocks noGrp="1"/>
          </p:cNvSpPr>
          <p:nvPr>
            <p:ph type="sldNum" sz="quarter" idx="12"/>
          </p:nvPr>
        </p:nvSpPr>
        <p:spPr/>
        <p:txBody>
          <a:bodyPr/>
          <a:lstStyle/>
          <a:p>
            <a:fld id="{E436BF85-835B-4CF4-A256-DC8235A127E7}" type="slidenum">
              <a:rPr lang="en-US" smtClean="0"/>
              <a:t>123</a:t>
            </a:fld>
            <a:endParaRPr lang="en-US"/>
          </a:p>
        </p:txBody>
      </p:sp>
      <p:pic>
        <p:nvPicPr>
          <p:cNvPr id="9" name="2015-03-10_15-12-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063" y="0"/>
            <a:ext cx="8904287" cy="6858000"/>
          </a:xfrm>
          <a:prstGeom prst="rect">
            <a:avLst/>
          </a:prstGeom>
        </p:spPr>
      </p:pic>
    </p:spTree>
    <p:extLst>
      <p:ext uri="{BB962C8B-B14F-4D97-AF65-F5344CB8AC3E}">
        <p14:creationId xmlns:p14="http://schemas.microsoft.com/office/powerpoint/2010/main" val="753681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996" y="935182"/>
            <a:ext cx="7711751" cy="5291947"/>
          </a:xfrm>
        </p:spPr>
        <p:txBody>
          <a:bodyPr/>
          <a:lstStyle/>
          <a:p>
            <a:r>
              <a:rPr lang="en-US" sz="1800" dirty="0" smtClean="0"/>
              <a:t>“</a:t>
            </a:r>
            <a:r>
              <a:rPr lang="en-US" sz="1800" dirty="0"/>
              <a:t>The prototypical feature of a Massive Open </a:t>
            </a:r>
            <a:r>
              <a:rPr lang="en-US" sz="1800" dirty="0" smtClean="0"/>
              <a:t>Online Course </a:t>
            </a:r>
            <a:r>
              <a:rPr lang="en-US" sz="1800" dirty="0"/>
              <a:t>(MOOC) is lecture videos, but many MOOCs </a:t>
            </a:r>
            <a:r>
              <a:rPr lang="en-US" sz="1800" dirty="0" smtClean="0"/>
              <a:t>also include [interactive] activities </a:t>
            </a:r>
            <a:r>
              <a:rPr lang="en-US" sz="1800" dirty="0"/>
              <a:t>such as questions for students to </a:t>
            </a:r>
            <a:r>
              <a:rPr lang="en-US" sz="1800" dirty="0" smtClean="0"/>
              <a:t>answer or </a:t>
            </a:r>
            <a:r>
              <a:rPr lang="en-US" sz="1800" dirty="0"/>
              <a:t>problems for them to solve, in some cases </a:t>
            </a:r>
            <a:r>
              <a:rPr lang="en-US" sz="1800" dirty="0" smtClean="0"/>
              <a:t>with immediate </a:t>
            </a:r>
            <a:r>
              <a:rPr lang="en-US" sz="1800" dirty="0"/>
              <a:t>online feedback</a:t>
            </a:r>
            <a:r>
              <a:rPr lang="en-US" sz="1800" dirty="0" smtClean="0"/>
              <a:t>.”</a:t>
            </a:r>
          </a:p>
          <a:p>
            <a:r>
              <a:rPr lang="en-US" sz="1800" dirty="0" smtClean="0"/>
              <a:t>First paper:  Psychology MOOC</a:t>
            </a:r>
          </a:p>
          <a:p>
            <a:r>
              <a:rPr lang="en-US" sz="1800" dirty="0" smtClean="0"/>
              <a:t>Second paper:</a:t>
            </a:r>
          </a:p>
          <a:p>
            <a:r>
              <a:rPr lang="en-US" sz="1800" dirty="0"/>
              <a:t>Five courses from four different content </a:t>
            </a:r>
            <a:r>
              <a:rPr lang="en-US" sz="1800" dirty="0" smtClean="0"/>
              <a:t>areas</a:t>
            </a:r>
          </a:p>
          <a:p>
            <a:r>
              <a:rPr lang="en-US" sz="1800" dirty="0" smtClean="0"/>
              <a:t>“We </a:t>
            </a:r>
            <a:r>
              <a:rPr lang="en-US" sz="1800" dirty="0"/>
              <a:t>also provide generalizability </a:t>
            </a:r>
            <a:r>
              <a:rPr lang="en-US" sz="1800" dirty="0" smtClean="0"/>
              <a:t>evidence across </a:t>
            </a:r>
            <a:r>
              <a:rPr lang="en-US" sz="1800" dirty="0"/>
              <a:t>four different courses involving over 12,500 students </a:t>
            </a:r>
            <a:r>
              <a:rPr lang="en-US" sz="1800" dirty="0" smtClean="0"/>
              <a:t>that the </a:t>
            </a:r>
            <a:r>
              <a:rPr lang="en-US" sz="1800" dirty="0"/>
              <a:t>learning effect of doing is about six times greater than that </a:t>
            </a:r>
            <a:r>
              <a:rPr lang="en-US" sz="1800" dirty="0" smtClean="0"/>
              <a:t>of reading.”</a:t>
            </a:r>
          </a:p>
          <a:p>
            <a:r>
              <a:rPr lang="en-US" sz="1800" dirty="0" smtClean="0"/>
              <a:t>A </a:t>
            </a:r>
            <a:r>
              <a:rPr lang="en-US" sz="1800" dirty="0"/>
              <a:t>second open question we explore is whether the doer effect</a:t>
            </a:r>
          </a:p>
          <a:p>
            <a:r>
              <a:rPr lang="en-US" sz="1800" dirty="0"/>
              <a:t>generalizes across multiple online courses. We do so with data</a:t>
            </a:r>
          </a:p>
          <a:p>
            <a:r>
              <a:rPr lang="en-US" sz="1800" dirty="0"/>
              <a:t>from four Open Learning Initiative online courses (Concepts in</a:t>
            </a:r>
          </a:p>
          <a:p>
            <a:r>
              <a:rPr lang="en-US" sz="1800" dirty="0"/>
              <a:t>Computing, Introduction to Biology, Introduction to Psychology,</a:t>
            </a:r>
          </a:p>
          <a:p>
            <a:r>
              <a:rPr lang="en-US" sz="1800" dirty="0"/>
              <a:t>and Statistical Reasoning)</a:t>
            </a:r>
            <a:endParaRPr lang="en-US" sz="1800" dirty="0" smtClean="0"/>
          </a:p>
          <a:p>
            <a:endParaRPr lang="en-US" sz="1800" dirty="0"/>
          </a:p>
        </p:txBody>
      </p:sp>
      <p:sp>
        <p:nvSpPr>
          <p:cNvPr id="4" name="Slide Number Placeholder 3"/>
          <p:cNvSpPr>
            <a:spLocks noGrp="1"/>
          </p:cNvSpPr>
          <p:nvPr>
            <p:ph type="sldNum" sz="quarter" idx="12"/>
          </p:nvPr>
        </p:nvSpPr>
        <p:spPr/>
        <p:txBody>
          <a:bodyPr/>
          <a:lstStyle/>
          <a:p>
            <a:fld id="{17E276FA-8F89-B34D-A726-BE3FA1F8DD97}" type="slidenum">
              <a:rPr lang="en-US" smtClean="0"/>
              <a:t>124</a:t>
            </a:fld>
            <a:endParaRPr lang="en-US" dirty="0"/>
          </a:p>
        </p:txBody>
      </p:sp>
    </p:spTree>
    <p:extLst>
      <p:ext uri="{BB962C8B-B14F-4D97-AF65-F5344CB8AC3E}">
        <p14:creationId xmlns:p14="http://schemas.microsoft.com/office/powerpoint/2010/main" val="340258792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1600" dirty="0"/>
              <a:t>The "doer effect" is an association between the number of online interactive practice activities students' do and their learning outcomes that is not only statistically reliable but has much higher positive effects than other learning resources, such as watching videos or reading text. Such an association suggests a causal interpretation--more doing yields better learning--which requires randomized experimentation to most rigorously confirm. But such experiments are expensive, and any single experiment in a particular course context does not provide rigorous evidence that the causal link will generalize to other course content. We suggest that analytics of increasingly available online learning data sets can complement experimental efforts by facilitating more widespread evaluation of the generalizability of claims about what learning methods produce better student learning outcomes. We illustrate with analytics that narrow in on a causal interpretation of the doer effect by showing that doing within a course unit predicts learning of that unit content more than doing in units before or after. We also provide generalizability evidence across four different courses involving over 12,500 students that the learning effect of doing is about six times greater than that of reading.</a:t>
            </a:r>
          </a:p>
        </p:txBody>
      </p:sp>
      <p:sp>
        <p:nvSpPr>
          <p:cNvPr id="4" name="Slide Number Placeholder 3"/>
          <p:cNvSpPr>
            <a:spLocks noGrp="1"/>
          </p:cNvSpPr>
          <p:nvPr>
            <p:ph type="sldNum" sz="quarter" idx="12"/>
          </p:nvPr>
        </p:nvSpPr>
        <p:spPr/>
        <p:txBody>
          <a:bodyPr/>
          <a:lstStyle/>
          <a:p>
            <a:fld id="{17E276FA-8F89-B34D-A726-BE3FA1F8DD97}" type="slidenum">
              <a:rPr lang="en-US" smtClean="0"/>
              <a:t>125</a:t>
            </a:fld>
            <a:endParaRPr lang="en-US" dirty="0"/>
          </a:p>
        </p:txBody>
      </p:sp>
    </p:spTree>
    <p:extLst>
      <p:ext uri="{BB962C8B-B14F-4D97-AF65-F5344CB8AC3E}">
        <p14:creationId xmlns:p14="http://schemas.microsoft.com/office/powerpoint/2010/main" val="41739096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Tutor for Collaborative Learning of </a:t>
            </a:r>
            <a:r>
              <a:rPr lang="en-US" dirty="0" smtClean="0"/>
              <a:t>Fractions</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b="36763"/>
          <a:stretch/>
        </p:blipFill>
        <p:spPr bwMode="auto">
          <a:xfrm>
            <a:off x="79438" y="1673645"/>
            <a:ext cx="4407279" cy="1641569"/>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a:extLst>
              <a:ext uri="{28A0092B-C50C-407E-A947-70E740481C1C}">
                <a14:useLocalDpi xmlns:a14="http://schemas.microsoft.com/office/drawing/2010/main" val="0"/>
              </a:ext>
            </a:extLst>
          </a:blip>
          <a:srcRect b="38290"/>
          <a:stretch/>
        </p:blipFill>
        <p:spPr bwMode="auto">
          <a:xfrm>
            <a:off x="4580650" y="1673963"/>
            <a:ext cx="4504023" cy="1641251"/>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81BA2907-0E83-3F4D-A1AD-E7A0A9CC4D49}" type="slidenum">
              <a:rPr lang="en-US" smtClean="0"/>
              <a:t>126</a:t>
            </a:fld>
            <a:endParaRPr lang="en-US"/>
          </a:p>
        </p:txBody>
      </p:sp>
    </p:spTree>
    <p:extLst>
      <p:ext uri="{BB962C8B-B14F-4D97-AF65-F5344CB8AC3E}">
        <p14:creationId xmlns:p14="http://schemas.microsoft.com/office/powerpoint/2010/main" val="122640802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65996" y="310162"/>
            <a:ext cx="6654636" cy="990107"/>
          </a:xfrm>
        </p:spPr>
        <p:txBody>
          <a:bodyPr/>
          <a:lstStyle/>
          <a:p>
            <a:r>
              <a:rPr lang="en-US" i="1" dirty="0" smtClean="0"/>
              <a:t>Lynnette – </a:t>
            </a:r>
            <a:r>
              <a:rPr lang="en-US" i="1" dirty="0" smtClean="0">
                <a:solidFill>
                  <a:schemeClr val="accent3"/>
                </a:solidFill>
              </a:rPr>
              <a:t>Equation Solving Tutor</a:t>
            </a:r>
            <a:endParaRPr lang="en-US" dirty="0">
              <a:solidFill>
                <a:schemeClr val="accent3"/>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96" y="1300269"/>
            <a:ext cx="7085309" cy="4834194"/>
          </a:xfrm>
          <a:prstGeom prst="rect">
            <a:avLst/>
          </a:prstGeom>
        </p:spPr>
      </p:pic>
      <p:sp>
        <p:nvSpPr>
          <p:cNvPr id="5" name="TextBox 4"/>
          <p:cNvSpPr txBox="1"/>
          <p:nvPr/>
        </p:nvSpPr>
        <p:spPr>
          <a:xfrm>
            <a:off x="7863534" y="5482662"/>
            <a:ext cx="1135046" cy="830997"/>
          </a:xfrm>
          <a:prstGeom prst="rect">
            <a:avLst/>
          </a:prstGeom>
          <a:noFill/>
        </p:spPr>
        <p:txBody>
          <a:bodyPr wrap="none" rtlCol="0">
            <a:spAutoFit/>
          </a:bodyPr>
          <a:lstStyle/>
          <a:p>
            <a:r>
              <a:rPr lang="en-US" sz="1600" dirty="0" err="1" smtClean="0">
                <a:latin typeface="Helvetica"/>
                <a:cs typeface="Helvetica"/>
              </a:rPr>
              <a:t>Waalkens</a:t>
            </a:r>
            <a:r>
              <a:rPr lang="en-US" sz="1600" dirty="0" smtClean="0">
                <a:latin typeface="Helvetica"/>
                <a:cs typeface="Helvetica"/>
              </a:rPr>
              <a:t>,</a:t>
            </a:r>
          </a:p>
          <a:p>
            <a:r>
              <a:rPr lang="en-US" sz="1600" dirty="0" smtClean="0">
                <a:latin typeface="Helvetica"/>
                <a:cs typeface="Helvetica"/>
              </a:rPr>
              <a:t>Long,</a:t>
            </a:r>
          </a:p>
          <a:p>
            <a:r>
              <a:rPr lang="en-US" sz="1600" dirty="0" smtClean="0">
                <a:latin typeface="Helvetica"/>
                <a:cs typeface="Helvetica"/>
              </a:rPr>
              <a:t>Aleven</a:t>
            </a:r>
            <a:endParaRPr lang="en-US" sz="1600" dirty="0">
              <a:latin typeface="Helvetica"/>
              <a:cs typeface="Helvetica"/>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127</a:t>
            </a:fld>
            <a:endParaRPr lang="en-US" dirty="0"/>
          </a:p>
        </p:txBody>
      </p:sp>
    </p:spTree>
    <p:extLst>
      <p:ext uri="{BB962C8B-B14F-4D97-AF65-F5344CB8AC3E}">
        <p14:creationId xmlns:p14="http://schemas.microsoft.com/office/powerpoint/2010/main" val="39035392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descr="IMG_02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22333" cy="6858000"/>
          </a:xfrm>
          <a:prstGeom prst="rect">
            <a:avLst/>
          </a:prstGeom>
        </p:spPr>
      </p:pic>
      <p:pic>
        <p:nvPicPr>
          <p:cNvPr id="7" name="Picture 6" descr="IMG_0271.jpg"/>
          <p:cNvPicPr>
            <a:picLocks noChangeAspect="1"/>
          </p:cNvPicPr>
          <p:nvPr/>
        </p:nvPicPr>
        <p:blipFill rotWithShape="1">
          <a:blip r:embed="rId4">
            <a:extLst>
              <a:ext uri="{28A0092B-C50C-407E-A947-70E740481C1C}">
                <a14:useLocalDpi xmlns:a14="http://schemas.microsoft.com/office/drawing/2010/main" val="0"/>
              </a:ext>
            </a:extLst>
          </a:blip>
          <a:srcRect l="30735" t="3149" b="22674"/>
          <a:stretch/>
        </p:blipFill>
        <p:spPr>
          <a:xfrm>
            <a:off x="5310073" y="2999213"/>
            <a:ext cx="3833928" cy="3066763"/>
          </a:xfrm>
          <a:prstGeom prst="rect">
            <a:avLst/>
          </a:prstGeom>
        </p:spPr>
      </p:pic>
      <p:pic>
        <p:nvPicPr>
          <p:cNvPr id="8" name="Picture 7" descr="IMG_025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072" y="0"/>
            <a:ext cx="3833927" cy="2863613"/>
          </a:xfrm>
          <a:prstGeom prst="rect">
            <a:avLst/>
          </a:prstGeom>
        </p:spPr>
      </p:pic>
      <p:sp>
        <p:nvSpPr>
          <p:cNvPr id="3" name="Slide Number Placeholder 2"/>
          <p:cNvSpPr>
            <a:spLocks noGrp="1"/>
          </p:cNvSpPr>
          <p:nvPr>
            <p:ph type="sldNum" sz="quarter" idx="12"/>
          </p:nvPr>
        </p:nvSpPr>
        <p:spPr/>
        <p:txBody>
          <a:bodyPr/>
          <a:lstStyle/>
          <a:p>
            <a:fld id="{17E276FA-8F89-B34D-A726-BE3FA1F8DD97}" type="slidenum">
              <a:rPr lang="en-US" smtClean="0"/>
              <a:t>128</a:t>
            </a:fld>
            <a:endParaRPr lang="en-US" dirty="0"/>
          </a:p>
        </p:txBody>
      </p:sp>
    </p:spTree>
    <p:extLst>
      <p:ext uri="{BB962C8B-B14F-4D97-AF65-F5344CB8AC3E}">
        <p14:creationId xmlns:p14="http://schemas.microsoft.com/office/powerpoint/2010/main" val="37137092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CTAT in MOOCs LAS 2016 WiP CR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32" y="-743048"/>
            <a:ext cx="8709623" cy="6730163"/>
          </a:xfrm>
          <a:prstGeom prst="rect">
            <a:avLst/>
          </a:prstGeom>
          <a:solidFill>
            <a:srgbClr val="FFFFFF"/>
          </a:solidFill>
          <a:ln>
            <a:solidFill>
              <a:srgbClr val="A6A6A6"/>
            </a:solidFill>
          </a:ln>
          <a:effectLst>
            <a:outerShdw blurRad="50800" dist="38100" dir="2700000" algn="tl" rotWithShape="0">
              <a:prstClr val="black">
                <a:alpha val="40000"/>
              </a:prstClr>
            </a:outerShdw>
          </a:effectLst>
        </p:spPr>
      </p:pic>
      <p:pic>
        <p:nvPicPr>
          <p:cNvPr id="6" name="Picture 5" descr="ITS_2016_paper_139CR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99574">
            <a:off x="-587521" y="150856"/>
            <a:ext cx="6062657" cy="8579425"/>
          </a:xfrm>
          <a:prstGeom prst="rect">
            <a:avLst/>
          </a:prstGeom>
          <a:solidFill>
            <a:srgbClr val="FFFFFF"/>
          </a:solidFill>
          <a:ln>
            <a:solidFill>
              <a:srgbClr val="A6A6A6"/>
            </a:solidFill>
          </a:ln>
          <a:effectLst>
            <a:outerShdw blurRad="50800" dist="38100" dir="2700000" algn="tl" rotWithShape="0">
              <a:prstClr val="black">
                <a:alpha val="40000"/>
              </a:prstClr>
            </a:outerShdw>
          </a:effectLst>
        </p:spPr>
      </p:pic>
      <p:pic>
        <p:nvPicPr>
          <p:cNvPr id="8" name="Picture 7" descr="chp%3A10.1007%2F978-3-319-19773-9_5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283" y="2332495"/>
            <a:ext cx="5228093" cy="7931457"/>
          </a:xfrm>
          <a:prstGeom prst="rect">
            <a:avLst/>
          </a:prstGeom>
          <a:solidFill>
            <a:srgbClr val="FFFFFF"/>
          </a:solidFill>
          <a:ln>
            <a:solidFill>
              <a:srgbClr val="A6A6A6"/>
            </a:solidFill>
          </a:ln>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17E276FA-8F89-B34D-A726-BE3FA1F8DD97}" type="slidenum">
              <a:rPr lang="en-US" smtClean="0"/>
              <a:t>129</a:t>
            </a:fld>
            <a:endParaRPr lang="en-US" dirty="0"/>
          </a:p>
        </p:txBody>
      </p:sp>
    </p:spTree>
    <p:extLst>
      <p:ext uri="{BB962C8B-B14F-4D97-AF65-F5344CB8AC3E}">
        <p14:creationId xmlns:p14="http://schemas.microsoft.com/office/powerpoint/2010/main" val="3469059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55.05 PM.png"/>
          <p:cNvPicPr>
            <a:picLocks noChangeAspect="1"/>
          </p:cNvPicPr>
          <p:nvPr/>
        </p:nvPicPr>
        <p:blipFill rotWithShape="1">
          <a:blip r:embed="rId2">
            <a:extLst>
              <a:ext uri="{28A0092B-C50C-407E-A947-70E740481C1C}">
                <a14:useLocalDpi xmlns:a14="http://schemas.microsoft.com/office/drawing/2010/main" val="0"/>
              </a:ext>
            </a:extLst>
          </a:blip>
          <a:srcRect r="45318"/>
          <a:stretch/>
        </p:blipFill>
        <p:spPr>
          <a:xfrm>
            <a:off x="0" y="0"/>
            <a:ext cx="4589497" cy="5245652"/>
          </a:xfrm>
          <a:prstGeom prst="rect">
            <a:avLst/>
          </a:prstGeom>
        </p:spPr>
      </p:pic>
      <p:sp>
        <p:nvSpPr>
          <p:cNvPr id="4" name="Title 3"/>
          <p:cNvSpPr>
            <a:spLocks noGrp="1"/>
          </p:cNvSpPr>
          <p:nvPr>
            <p:ph type="title"/>
          </p:nvPr>
        </p:nvSpPr>
        <p:spPr>
          <a:xfrm>
            <a:off x="4704522" y="310162"/>
            <a:ext cx="2827554" cy="990107"/>
          </a:xfrm>
        </p:spPr>
        <p:txBody>
          <a:bodyPr/>
          <a:lstStyle/>
          <a:p>
            <a:r>
              <a:rPr lang="en-US" sz="4000" dirty="0" err="1" smtClean="0"/>
              <a:t>Mathtutor</a:t>
            </a:r>
            <a:endParaRPr lang="en-US" sz="4000" dirty="0"/>
          </a:p>
        </p:txBody>
      </p:sp>
      <p:sp>
        <p:nvSpPr>
          <p:cNvPr id="5" name="TextBox 4"/>
          <p:cNvSpPr txBox="1"/>
          <p:nvPr/>
        </p:nvSpPr>
        <p:spPr>
          <a:xfrm>
            <a:off x="5971060" y="1543537"/>
            <a:ext cx="3161593" cy="369332"/>
          </a:xfrm>
          <a:prstGeom prst="rect">
            <a:avLst/>
          </a:prstGeom>
          <a:noFill/>
        </p:spPr>
        <p:txBody>
          <a:bodyPr wrap="none" rtlCol="0">
            <a:spAutoFit/>
          </a:bodyPr>
          <a:lstStyle/>
          <a:p>
            <a:r>
              <a:rPr lang="en-US" dirty="0" smtClean="0">
                <a:latin typeface="Helvetica"/>
                <a:cs typeface="Helvetica"/>
              </a:rPr>
              <a:t>http://</a:t>
            </a:r>
            <a:r>
              <a:rPr lang="en-US" dirty="0" err="1" smtClean="0">
                <a:latin typeface="Helvetica"/>
                <a:cs typeface="Helvetica"/>
              </a:rPr>
              <a:t>mathtutor.web.cmu.edu</a:t>
            </a:r>
            <a:endParaRPr lang="en-US" dirty="0">
              <a:latin typeface="Helvetica"/>
              <a:cs typeface="Helvetica"/>
            </a:endParaRPr>
          </a:p>
        </p:txBody>
      </p:sp>
      <p:sp>
        <p:nvSpPr>
          <p:cNvPr id="6" name="Slide Number Placeholder 5"/>
          <p:cNvSpPr>
            <a:spLocks noGrp="1"/>
          </p:cNvSpPr>
          <p:nvPr>
            <p:ph type="sldNum" sz="quarter" idx="12"/>
          </p:nvPr>
        </p:nvSpPr>
        <p:spPr/>
        <p:txBody>
          <a:bodyPr/>
          <a:lstStyle/>
          <a:p>
            <a:fld id="{17E276FA-8F89-B34D-A726-BE3FA1F8DD97}" type="slidenum">
              <a:rPr lang="en-US" smtClean="0"/>
              <a:t>13</a:t>
            </a:fld>
            <a:endParaRPr lang="en-US" dirty="0"/>
          </a:p>
        </p:txBody>
      </p:sp>
      <p:pic>
        <p:nvPicPr>
          <p:cNvPr id="7" name="Picture 6"/>
          <p:cNvPicPr>
            <a:picLocks noChangeAspect="1"/>
          </p:cNvPicPr>
          <p:nvPr/>
        </p:nvPicPr>
        <p:blipFill>
          <a:blip r:embed="rId3"/>
          <a:stretch>
            <a:fillRect/>
          </a:stretch>
        </p:blipFill>
        <p:spPr>
          <a:xfrm>
            <a:off x="2550493" y="1912869"/>
            <a:ext cx="6593507" cy="4945131"/>
          </a:xfrm>
          <a:prstGeom prst="rect">
            <a:avLst/>
          </a:prstGeom>
        </p:spPr>
      </p:pic>
    </p:spTree>
    <p:extLst>
      <p:ext uri="{BB962C8B-B14F-4D97-AF65-F5344CB8AC3E}">
        <p14:creationId xmlns:p14="http://schemas.microsoft.com/office/powerpoint/2010/main" val="34896586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9577" y="717462"/>
            <a:ext cx="6045631" cy="5304232"/>
          </a:xfrm>
          <a:prstGeom prst="rect">
            <a:avLst/>
          </a:prstGeom>
        </p:spPr>
      </p:pic>
      <p:sp>
        <p:nvSpPr>
          <p:cNvPr id="5" name="Title 4"/>
          <p:cNvSpPr>
            <a:spLocks noGrp="1"/>
          </p:cNvSpPr>
          <p:nvPr>
            <p:ph type="title"/>
          </p:nvPr>
        </p:nvSpPr>
        <p:spPr>
          <a:xfrm>
            <a:off x="0" y="-34306"/>
            <a:ext cx="9144000" cy="660473"/>
          </a:xfrm>
        </p:spPr>
        <p:txBody>
          <a:bodyPr/>
          <a:lstStyle/>
          <a:p>
            <a:r>
              <a:rPr lang="en-US" sz="2800" dirty="0"/>
              <a:t>Phases and </a:t>
            </a:r>
            <a:r>
              <a:rPr lang="en-US" sz="2800" dirty="0" err="1"/>
              <a:t>subprocesses</a:t>
            </a:r>
            <a:r>
              <a:rPr lang="en-US" sz="2800" dirty="0"/>
              <a:t> of self-regulation</a:t>
            </a:r>
          </a:p>
        </p:txBody>
      </p:sp>
      <p:sp>
        <p:nvSpPr>
          <p:cNvPr id="7" name="TextBox 6"/>
          <p:cNvSpPr txBox="1"/>
          <p:nvPr/>
        </p:nvSpPr>
        <p:spPr>
          <a:xfrm>
            <a:off x="3739529" y="5922094"/>
            <a:ext cx="5514231" cy="553998"/>
          </a:xfrm>
          <a:prstGeom prst="rect">
            <a:avLst/>
          </a:prstGeom>
          <a:noFill/>
        </p:spPr>
        <p:txBody>
          <a:bodyPr wrap="square" rtlCol="0">
            <a:spAutoFit/>
          </a:bodyPr>
          <a:lstStyle/>
          <a:p>
            <a:r>
              <a:rPr lang="en-US" sz="1000" dirty="0">
                <a:latin typeface="Helvetica"/>
                <a:cs typeface="Helvetica"/>
              </a:rPr>
              <a:t>Zimmerman, B. J. (2008). Investigating self-regulation and motivation: Historical background, methodological developments, and future prospects. </a:t>
            </a:r>
            <a:r>
              <a:rPr lang="en-US" sz="1000" i="1" dirty="0">
                <a:latin typeface="Helvetica"/>
                <a:cs typeface="Helvetica"/>
              </a:rPr>
              <a:t>American Educational Research Journal</a:t>
            </a:r>
            <a:r>
              <a:rPr lang="en-US" sz="1000" dirty="0">
                <a:latin typeface="Helvetica"/>
                <a:cs typeface="Helvetica"/>
              </a:rPr>
              <a:t>, </a:t>
            </a:r>
            <a:r>
              <a:rPr lang="en-US" sz="1000" i="1" dirty="0">
                <a:latin typeface="Helvetica"/>
                <a:cs typeface="Helvetica"/>
              </a:rPr>
              <a:t>45</a:t>
            </a:r>
            <a:r>
              <a:rPr lang="en-US" sz="1000" dirty="0">
                <a:latin typeface="Helvetica"/>
                <a:cs typeface="Helvetica"/>
              </a:rPr>
              <a:t>(1), 166-183. doi:10.3102/0002831207312909</a:t>
            </a:r>
          </a:p>
        </p:txBody>
      </p:sp>
      <p:sp>
        <p:nvSpPr>
          <p:cNvPr id="2" name="Slide Number Placeholder 1"/>
          <p:cNvSpPr>
            <a:spLocks noGrp="1"/>
          </p:cNvSpPr>
          <p:nvPr>
            <p:ph type="sldNum" sz="quarter" idx="12"/>
          </p:nvPr>
        </p:nvSpPr>
        <p:spPr/>
        <p:txBody>
          <a:bodyPr/>
          <a:lstStyle/>
          <a:p>
            <a:fld id="{17E276FA-8F89-B34D-A726-BE3FA1F8DD97}" type="slidenum">
              <a:rPr lang="en-US" smtClean="0"/>
              <a:t>130</a:t>
            </a:fld>
            <a:endParaRPr lang="en-US" dirty="0"/>
          </a:p>
        </p:txBody>
      </p:sp>
    </p:spTree>
    <p:extLst>
      <p:ext uri="{BB962C8B-B14F-4D97-AF65-F5344CB8AC3E}">
        <p14:creationId xmlns:p14="http://schemas.microsoft.com/office/powerpoint/2010/main" val="23705496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Really Easy Authoring!</a:t>
            </a:r>
            <a:endParaRPr lang="en-US" dirty="0"/>
          </a:p>
        </p:txBody>
      </p:sp>
      <p:sp>
        <p:nvSpPr>
          <p:cNvPr id="3" name="Content Placeholder 2"/>
          <p:cNvSpPr>
            <a:spLocks noGrp="1"/>
          </p:cNvSpPr>
          <p:nvPr>
            <p:ph idx="1"/>
          </p:nvPr>
        </p:nvSpPr>
        <p:spPr>
          <a:xfrm>
            <a:off x="465996" y="1504697"/>
            <a:ext cx="7711751" cy="4379976"/>
          </a:xfrm>
        </p:spPr>
        <p:txBody>
          <a:bodyPr/>
          <a:lstStyle/>
          <a:p>
            <a:r>
              <a:rPr lang="en-US" sz="2400" dirty="0" smtClean="0"/>
              <a:t>Make authoring easier, faster</a:t>
            </a:r>
          </a:p>
          <a:p>
            <a:pPr lvl="1"/>
            <a:r>
              <a:rPr lang="en-US" sz="2000" dirty="0" smtClean="0"/>
              <a:t>Make greater use of data</a:t>
            </a:r>
          </a:p>
          <a:p>
            <a:r>
              <a:rPr lang="en-US" sz="2400" dirty="0" smtClean="0"/>
              <a:t>Extend range of </a:t>
            </a:r>
            <a:r>
              <a:rPr lang="en-US" sz="2400" dirty="0" err="1" smtClean="0"/>
              <a:t>adaptivity</a:t>
            </a:r>
            <a:endParaRPr lang="en-US" sz="2400" dirty="0" smtClean="0"/>
          </a:p>
          <a:p>
            <a:pPr lvl="1"/>
            <a:r>
              <a:rPr lang="en-US" sz="2000" dirty="0"/>
              <a:t>P</a:t>
            </a:r>
            <a:r>
              <a:rPr lang="en-US" sz="2000" dirty="0" smtClean="0"/>
              <a:t>lug-and-play of “detectors</a:t>
            </a:r>
            <a:r>
              <a:rPr lang="en-US" sz="2000" dirty="0"/>
              <a:t>” </a:t>
            </a:r>
            <a:r>
              <a:rPr lang="en-US" sz="2000" dirty="0" smtClean="0"/>
              <a:t>of affect</a:t>
            </a:r>
            <a:r>
              <a:rPr lang="en-US" sz="2000" dirty="0"/>
              <a:t>, self-</a:t>
            </a:r>
            <a:r>
              <a:rPr lang="en-US" sz="2000" dirty="0" smtClean="0"/>
              <a:t>regulation</a:t>
            </a:r>
          </a:p>
          <a:p>
            <a:pPr lvl="1"/>
            <a:r>
              <a:rPr lang="en-US" sz="2000" dirty="0"/>
              <a:t>A</a:t>
            </a:r>
            <a:r>
              <a:rPr lang="en-US" sz="2000" dirty="0" smtClean="0"/>
              <a:t>uthoring of tutoring strategies</a:t>
            </a:r>
          </a:p>
          <a:p>
            <a:r>
              <a:rPr lang="en-US" sz="2400" dirty="0"/>
              <a:t>M</a:t>
            </a:r>
            <a:r>
              <a:rPr lang="en-US" sz="2400" dirty="0" smtClean="0"/>
              <a:t>aintain non-programmer approach</a:t>
            </a:r>
          </a:p>
          <a:p>
            <a:r>
              <a:rPr lang="en-US" sz="2400" dirty="0" smtClean="0"/>
              <a:t>Create comprehensive, modular architecture </a:t>
            </a:r>
            <a:r>
              <a:rPr lang="en-US" sz="2400" dirty="0"/>
              <a:t>where many tools and modules can be </a:t>
            </a:r>
            <a:r>
              <a:rPr lang="en-US" sz="2400" dirty="0" smtClean="0"/>
              <a:t>combined </a:t>
            </a:r>
            <a:r>
              <a:rPr lang="en-US" sz="2400" dirty="0"/>
              <a:t>to support </a:t>
            </a:r>
            <a:r>
              <a:rPr lang="en-US" sz="2400" dirty="0" smtClean="0"/>
              <a:t>sophisticated </a:t>
            </a:r>
            <a:r>
              <a:rPr lang="en-US" sz="2400" dirty="0"/>
              <a:t>tutoring strategies</a:t>
            </a:r>
          </a:p>
          <a:p>
            <a:pPr lvl="1"/>
            <a:r>
              <a:rPr lang="en-US" sz="2000" dirty="0"/>
              <a:t>Community effort</a:t>
            </a:r>
          </a:p>
          <a:p>
            <a:endParaRPr lang="en-US" sz="2400" dirty="0" smtClean="0"/>
          </a:p>
        </p:txBody>
      </p:sp>
      <p:sp>
        <p:nvSpPr>
          <p:cNvPr id="6" name="Slide Number Placeholder 5"/>
          <p:cNvSpPr>
            <a:spLocks noGrp="1"/>
          </p:cNvSpPr>
          <p:nvPr>
            <p:ph type="sldNum" sz="quarter" idx="12"/>
          </p:nvPr>
        </p:nvSpPr>
        <p:spPr/>
        <p:txBody>
          <a:bodyPr/>
          <a:lstStyle/>
          <a:p>
            <a:fld id="{17E276FA-8F89-B34D-A726-BE3FA1F8DD97}" type="slidenum">
              <a:rPr lang="en-US" smtClean="0"/>
              <a:t>131</a:t>
            </a:fld>
            <a:endParaRPr lang="en-US" dirty="0"/>
          </a:p>
        </p:txBody>
      </p:sp>
    </p:spTree>
    <p:extLst>
      <p:ext uri="{BB962C8B-B14F-4D97-AF65-F5344CB8AC3E}">
        <p14:creationId xmlns:p14="http://schemas.microsoft.com/office/powerpoint/2010/main" val="281735011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p:cNvSpPr>
          <p:nvPr>
            <p:ph type="title"/>
          </p:nvPr>
        </p:nvSpPr>
        <p:spPr>
          <a:xfrm>
            <a:off x="510922" y="277341"/>
            <a:ext cx="6768578" cy="1300270"/>
          </a:xfrm>
          <a:prstGeom prst="rect">
            <a:avLst/>
          </a:prstGeom>
        </p:spPr>
        <p:txBody>
          <a:bodyPr/>
          <a:lstStyle/>
          <a:p>
            <a:r>
              <a:rPr lang="en-US" sz="2800" dirty="0" smtClean="0"/>
              <a:t>Learning Phase: </a:t>
            </a:r>
            <a:r>
              <a:rPr lang="en-US" sz="2800" dirty="0"/>
              <a:t>S</a:t>
            </a:r>
            <a:r>
              <a:rPr sz="2800" dirty="0" smtClean="0"/>
              <a:t>hared </a:t>
            </a:r>
            <a:r>
              <a:rPr lang="en-US" sz="2800" dirty="0"/>
              <a:t>C</a:t>
            </a:r>
            <a:r>
              <a:rPr sz="2800" dirty="0" smtClean="0"/>
              <a:t>ontrol </a:t>
            </a:r>
            <a:r>
              <a:rPr lang="en-US" sz="2800" dirty="0" smtClean="0"/>
              <a:t>with Support Enhances </a:t>
            </a:r>
            <a:r>
              <a:rPr lang="en-US" sz="2800" dirty="0"/>
              <a:t>D</a:t>
            </a:r>
            <a:r>
              <a:rPr lang="en-US" sz="2800" dirty="0" smtClean="0"/>
              <a:t>omain </a:t>
            </a:r>
            <a:r>
              <a:rPr lang="en-US" sz="2800" dirty="0"/>
              <a:t>L</a:t>
            </a:r>
            <a:r>
              <a:rPr lang="en-US" sz="2800" dirty="0" smtClean="0"/>
              <a:t>earning</a:t>
            </a:r>
            <a:endParaRPr sz="2800" dirty="0"/>
          </a:p>
        </p:txBody>
      </p:sp>
      <p:sp>
        <p:nvSpPr>
          <p:cNvPr id="650" name="Shape 650"/>
          <p:cNvSpPr/>
          <p:nvPr/>
        </p:nvSpPr>
        <p:spPr>
          <a:xfrm>
            <a:off x="965742" y="6078797"/>
            <a:ext cx="5177209"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spcBef>
                <a:spcPts val="800"/>
              </a:spcBef>
              <a:defRPr>
                <a:solidFill>
                  <a:schemeClr val="accent3"/>
                </a:solidFill>
                <a:uFill>
                  <a:solidFill>
                    <a:schemeClr val="accent3"/>
                  </a:solidFill>
                </a:uFill>
                <a:latin typeface="+mn-lt"/>
                <a:ea typeface="+mn-ea"/>
                <a:cs typeface="+mn-cs"/>
                <a:sym typeface="Helvetica"/>
              </a:defRPr>
            </a:pPr>
            <a:r>
              <a:rPr dirty="0">
                <a:latin typeface="Helvetica"/>
                <a:cs typeface="Helvetica"/>
              </a:rPr>
              <a:t>Condition effect: F (1, 192) = 4.486, </a:t>
            </a:r>
            <a:r>
              <a:rPr i="1" dirty="0">
                <a:latin typeface="Helvetica"/>
                <a:cs typeface="Helvetica"/>
              </a:rPr>
              <a:t>p</a:t>
            </a:r>
            <a:r>
              <a:rPr dirty="0">
                <a:latin typeface="Helvetica"/>
                <a:cs typeface="Helvetica"/>
              </a:rPr>
              <a:t>=.035, </a:t>
            </a:r>
            <a:r>
              <a:rPr i="1" dirty="0">
                <a:latin typeface="Helvetica"/>
                <a:cs typeface="Helvetica"/>
              </a:rPr>
              <a:t>d</a:t>
            </a:r>
            <a:r>
              <a:rPr dirty="0">
                <a:latin typeface="Helvetica"/>
                <a:cs typeface="Helvetica"/>
              </a:rPr>
              <a:t>=.30</a:t>
            </a:r>
          </a:p>
        </p:txBody>
      </p:sp>
      <p:pic>
        <p:nvPicPr>
          <p:cNvPr id="651" name="pasted-image.pdf"/>
          <p:cNvPicPr>
            <a:picLocks noChangeAspect="1"/>
          </p:cNvPicPr>
          <p:nvPr/>
        </p:nvPicPr>
        <p:blipFill rotWithShape="1">
          <a:blip r:embed="rId3">
            <a:extLst/>
          </a:blip>
          <a:srcRect t="13442"/>
          <a:stretch/>
        </p:blipFill>
        <p:spPr>
          <a:xfrm>
            <a:off x="489680" y="2340643"/>
            <a:ext cx="6613394" cy="3522079"/>
          </a:xfrm>
          <a:prstGeom prst="rect">
            <a:avLst/>
          </a:prstGeom>
          <a:ln w="12700">
            <a:solidFill>
              <a:schemeClr val="bg1">
                <a:lumMod val="50000"/>
              </a:schemeClr>
            </a:solidFill>
            <a:miter lim="400000"/>
          </a:ln>
        </p:spPr>
      </p:pic>
      <p:sp>
        <p:nvSpPr>
          <p:cNvPr id="2" name="TextBox 1"/>
          <p:cNvSpPr txBox="1"/>
          <p:nvPr/>
        </p:nvSpPr>
        <p:spPr>
          <a:xfrm>
            <a:off x="1502375" y="5515868"/>
            <a:ext cx="1411877" cy="307777"/>
          </a:xfrm>
          <a:prstGeom prst="rect">
            <a:avLst/>
          </a:prstGeom>
          <a:solidFill>
            <a:schemeClr val="bg1"/>
          </a:solidFill>
        </p:spPr>
        <p:txBody>
          <a:bodyPr wrap="none" rtlCol="0">
            <a:spAutoFit/>
          </a:bodyPr>
          <a:lstStyle/>
          <a:p>
            <a:r>
              <a:rPr lang="en-US" sz="1400" dirty="0" smtClean="0">
                <a:latin typeface="Helvetica"/>
                <a:cs typeface="Helvetica"/>
              </a:rPr>
              <a:t>System Control</a:t>
            </a:r>
            <a:endParaRPr lang="en-US" sz="1400" dirty="0">
              <a:latin typeface="Helvetica"/>
              <a:cs typeface="Helvetica"/>
            </a:endParaRPr>
          </a:p>
        </p:txBody>
      </p:sp>
      <p:sp>
        <p:nvSpPr>
          <p:cNvPr id="7" name="TextBox 6"/>
          <p:cNvSpPr txBox="1"/>
          <p:nvPr/>
        </p:nvSpPr>
        <p:spPr>
          <a:xfrm>
            <a:off x="3444709" y="5515868"/>
            <a:ext cx="2573144" cy="307777"/>
          </a:xfrm>
          <a:prstGeom prst="rect">
            <a:avLst/>
          </a:prstGeom>
          <a:solidFill>
            <a:schemeClr val="bg1"/>
          </a:solidFill>
        </p:spPr>
        <p:txBody>
          <a:bodyPr wrap="square" rtlCol="0">
            <a:spAutoFit/>
          </a:bodyPr>
          <a:lstStyle/>
          <a:p>
            <a:pPr algn="ctr"/>
            <a:r>
              <a:rPr lang="en-US" sz="1400" dirty="0" smtClean="0">
                <a:latin typeface="Helvetica"/>
                <a:cs typeface="Helvetica"/>
              </a:rPr>
              <a:t>Shared Control with Support</a:t>
            </a:r>
            <a:endParaRPr lang="en-US" sz="1400" dirty="0">
              <a:latin typeface="Helvetica"/>
              <a:cs typeface="Helvetica"/>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132</a:t>
            </a:fld>
            <a:endParaRPr lang="uk-UA"/>
          </a:p>
        </p:txBody>
      </p:sp>
    </p:spTree>
    <p:extLst>
      <p:ext uri="{BB962C8B-B14F-4D97-AF65-F5344CB8AC3E}">
        <p14:creationId xmlns:p14="http://schemas.microsoft.com/office/powerpoint/2010/main" val="2356113777"/>
      </p:ext>
    </p:extLst>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p:cNvSpPr>
          <p:nvPr>
            <p:ph type="title"/>
          </p:nvPr>
        </p:nvSpPr>
        <p:spPr>
          <a:xfrm>
            <a:off x="465996" y="700262"/>
            <a:ext cx="7066080" cy="990107"/>
          </a:xfrm>
          <a:prstGeom prst="rect">
            <a:avLst/>
          </a:prstGeom>
        </p:spPr>
        <p:txBody>
          <a:bodyPr/>
          <a:lstStyle/>
          <a:p>
            <a:r>
              <a:rPr lang="en-US" sz="2800" dirty="0"/>
              <a:t>Learning Phase: Shared </a:t>
            </a:r>
            <a:r>
              <a:rPr lang="en-US" sz="2800" dirty="0" smtClean="0"/>
              <a:t>Control with </a:t>
            </a:r>
            <a:r>
              <a:rPr lang="en-US" sz="2800" dirty="0"/>
              <a:t>S</a:t>
            </a:r>
            <a:r>
              <a:rPr lang="en-US" sz="2800" dirty="0" smtClean="0"/>
              <a:t>upport Enhances </a:t>
            </a:r>
            <a:r>
              <a:rPr lang="en-US" sz="2800" dirty="0"/>
              <a:t>D</a:t>
            </a:r>
            <a:r>
              <a:rPr lang="en-US" sz="2800" dirty="0" smtClean="0"/>
              <a:t>omain </a:t>
            </a:r>
            <a:r>
              <a:rPr lang="en-US" sz="2800" dirty="0"/>
              <a:t>L</a:t>
            </a:r>
            <a:r>
              <a:rPr lang="en-US" sz="2800" dirty="0" smtClean="0"/>
              <a:t>earning for</a:t>
            </a:r>
            <a:r>
              <a:rPr sz="2800" dirty="0" smtClean="0"/>
              <a:t> Lower</a:t>
            </a:r>
            <a:r>
              <a:rPr lang="en-US" sz="2800" dirty="0" smtClean="0"/>
              <a:t>-</a:t>
            </a:r>
            <a:r>
              <a:rPr sz="2800" dirty="0" smtClean="0"/>
              <a:t>Performing </a:t>
            </a:r>
            <a:r>
              <a:rPr lang="en-US" sz="2800" dirty="0" smtClean="0"/>
              <a:t>Students</a:t>
            </a:r>
            <a:endParaRPr sz="2800" dirty="0"/>
          </a:p>
        </p:txBody>
      </p:sp>
      <p:sp>
        <p:nvSpPr>
          <p:cNvPr id="655" name="Shape 655"/>
          <p:cNvSpPr/>
          <p:nvPr/>
        </p:nvSpPr>
        <p:spPr>
          <a:xfrm>
            <a:off x="4653830" y="5751754"/>
            <a:ext cx="3362457" cy="74892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spcBef>
                <a:spcPts val="300"/>
              </a:spcBef>
              <a:defRPr>
                <a:solidFill>
                  <a:schemeClr val="accent3"/>
                </a:solidFill>
                <a:uFill>
                  <a:solidFill>
                    <a:schemeClr val="accent3"/>
                  </a:solidFill>
                </a:uFill>
                <a:latin typeface="+mn-lt"/>
                <a:ea typeface="+mn-ea"/>
                <a:cs typeface="+mn-cs"/>
                <a:sym typeface="Helvetica"/>
              </a:defRPr>
            </a:pPr>
            <a:r>
              <a:rPr>
                <a:latin typeface="Helvetica"/>
                <a:cs typeface="Helvetica"/>
              </a:rPr>
              <a:t>Condition effect: </a:t>
            </a:r>
          </a:p>
          <a:p>
            <a:pPr>
              <a:spcBef>
                <a:spcPts val="800"/>
              </a:spcBef>
              <a:defRPr>
                <a:solidFill>
                  <a:schemeClr val="accent3"/>
                </a:solidFill>
                <a:uFill>
                  <a:solidFill>
                    <a:schemeClr val="accent3"/>
                  </a:solidFill>
                </a:uFill>
                <a:latin typeface="+mn-lt"/>
                <a:ea typeface="+mn-ea"/>
                <a:cs typeface="+mn-cs"/>
                <a:sym typeface="Helvetica"/>
              </a:defRPr>
            </a:pPr>
            <a:r>
              <a:rPr>
                <a:latin typeface="Helvetica"/>
                <a:cs typeface="Helvetica"/>
              </a:rPr>
              <a:t>F (1, 94) = 3.490, </a:t>
            </a:r>
            <a:r>
              <a:rPr i="1">
                <a:latin typeface="Helvetica"/>
                <a:cs typeface="Helvetica"/>
              </a:rPr>
              <a:t>p</a:t>
            </a:r>
            <a:r>
              <a:rPr>
                <a:latin typeface="Helvetica"/>
                <a:cs typeface="Helvetica"/>
              </a:rPr>
              <a:t>=.065, </a:t>
            </a:r>
            <a:r>
              <a:rPr i="1">
                <a:latin typeface="Helvetica"/>
                <a:cs typeface="Helvetica"/>
              </a:rPr>
              <a:t>d</a:t>
            </a:r>
            <a:r>
              <a:rPr>
                <a:latin typeface="Helvetica"/>
                <a:cs typeface="Helvetica"/>
              </a:rPr>
              <a:t>=.37</a:t>
            </a:r>
          </a:p>
        </p:txBody>
      </p:sp>
      <p:sp>
        <p:nvSpPr>
          <p:cNvPr id="656" name="Shape 656"/>
          <p:cNvSpPr/>
          <p:nvPr/>
        </p:nvSpPr>
        <p:spPr>
          <a:xfrm>
            <a:off x="562580" y="5751754"/>
            <a:ext cx="3490697" cy="74892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spcBef>
                <a:spcPts val="300"/>
              </a:spcBef>
              <a:defRPr>
                <a:solidFill>
                  <a:schemeClr val="accent3"/>
                </a:solidFill>
                <a:uFill>
                  <a:solidFill>
                    <a:schemeClr val="accent3"/>
                  </a:solidFill>
                </a:uFill>
                <a:latin typeface="+mn-lt"/>
                <a:ea typeface="+mn-ea"/>
                <a:cs typeface="+mn-cs"/>
                <a:sym typeface="Helvetica"/>
              </a:defRPr>
            </a:pPr>
            <a:r>
              <a:rPr dirty="0">
                <a:latin typeface="Helvetica"/>
                <a:cs typeface="Helvetica"/>
              </a:rPr>
              <a:t>Learning gains: </a:t>
            </a:r>
          </a:p>
          <a:p>
            <a:pPr>
              <a:spcBef>
                <a:spcPts val="800"/>
              </a:spcBef>
              <a:defRPr>
                <a:solidFill>
                  <a:schemeClr val="accent3"/>
                </a:solidFill>
                <a:uFill>
                  <a:solidFill>
                    <a:schemeClr val="accent3"/>
                  </a:solidFill>
                </a:uFill>
                <a:latin typeface="+mn-lt"/>
                <a:ea typeface="+mn-ea"/>
                <a:cs typeface="+mn-cs"/>
                <a:sym typeface="Helvetica"/>
              </a:defRPr>
            </a:pPr>
            <a:r>
              <a:rPr dirty="0">
                <a:latin typeface="Helvetica"/>
                <a:cs typeface="Helvetica"/>
              </a:rPr>
              <a:t>F (1, 94) = 13.451, </a:t>
            </a:r>
            <a:r>
              <a:rPr i="1" dirty="0">
                <a:latin typeface="Helvetica"/>
                <a:cs typeface="Helvetica"/>
              </a:rPr>
              <a:t>p&lt;</a:t>
            </a:r>
            <a:r>
              <a:rPr dirty="0">
                <a:latin typeface="Helvetica"/>
                <a:cs typeface="Helvetica"/>
              </a:rPr>
              <a:t>.000, </a:t>
            </a:r>
            <a:r>
              <a:rPr i="1" dirty="0">
                <a:latin typeface="Helvetica"/>
                <a:cs typeface="Helvetica"/>
              </a:rPr>
              <a:t>d</a:t>
            </a:r>
            <a:r>
              <a:rPr dirty="0">
                <a:latin typeface="Helvetica"/>
                <a:cs typeface="Helvetica"/>
              </a:rPr>
              <a:t>=.76</a:t>
            </a:r>
          </a:p>
        </p:txBody>
      </p:sp>
      <p:pic>
        <p:nvPicPr>
          <p:cNvPr id="657" name="pasted-image.pdf"/>
          <p:cNvPicPr>
            <a:picLocks noChangeAspect="1"/>
          </p:cNvPicPr>
          <p:nvPr/>
        </p:nvPicPr>
        <p:blipFill rotWithShape="1">
          <a:blip r:embed="rId3">
            <a:extLst/>
          </a:blip>
          <a:srcRect t="10609"/>
          <a:stretch/>
        </p:blipFill>
        <p:spPr>
          <a:xfrm>
            <a:off x="426435" y="2033537"/>
            <a:ext cx="7516688" cy="3305514"/>
          </a:xfrm>
          <a:prstGeom prst="rect">
            <a:avLst/>
          </a:prstGeom>
          <a:ln w="12700">
            <a:solidFill>
              <a:srgbClr val="7F7F7F"/>
            </a:solidFill>
            <a:miter lim="400000"/>
          </a:ln>
        </p:spPr>
      </p:pic>
      <p:sp>
        <p:nvSpPr>
          <p:cNvPr id="7" name="TextBox 6"/>
          <p:cNvSpPr txBox="1"/>
          <p:nvPr/>
        </p:nvSpPr>
        <p:spPr>
          <a:xfrm>
            <a:off x="1660075" y="4977741"/>
            <a:ext cx="1411877" cy="307777"/>
          </a:xfrm>
          <a:prstGeom prst="rect">
            <a:avLst/>
          </a:prstGeom>
          <a:solidFill>
            <a:schemeClr val="bg1"/>
          </a:solidFill>
        </p:spPr>
        <p:txBody>
          <a:bodyPr wrap="none" rtlCol="0">
            <a:spAutoFit/>
          </a:bodyPr>
          <a:lstStyle/>
          <a:p>
            <a:r>
              <a:rPr lang="en-US" sz="1400" dirty="0" smtClean="0">
                <a:latin typeface="Helvetica"/>
                <a:cs typeface="Helvetica"/>
              </a:rPr>
              <a:t>System Control</a:t>
            </a:r>
            <a:endParaRPr lang="en-US" sz="1400" dirty="0">
              <a:latin typeface="Helvetica"/>
              <a:cs typeface="Helvetica"/>
            </a:endParaRPr>
          </a:p>
        </p:txBody>
      </p:sp>
      <p:sp>
        <p:nvSpPr>
          <p:cNvPr id="8" name="TextBox 7"/>
          <p:cNvSpPr txBox="1"/>
          <p:nvPr/>
        </p:nvSpPr>
        <p:spPr>
          <a:xfrm>
            <a:off x="4083809" y="4977741"/>
            <a:ext cx="2573144" cy="307777"/>
          </a:xfrm>
          <a:prstGeom prst="rect">
            <a:avLst/>
          </a:prstGeom>
          <a:solidFill>
            <a:schemeClr val="bg1"/>
          </a:solidFill>
        </p:spPr>
        <p:txBody>
          <a:bodyPr wrap="square" rtlCol="0">
            <a:spAutoFit/>
          </a:bodyPr>
          <a:lstStyle/>
          <a:p>
            <a:pPr algn="ctr"/>
            <a:r>
              <a:rPr lang="en-US" sz="1400" dirty="0" smtClean="0">
                <a:latin typeface="Helvetica"/>
                <a:cs typeface="Helvetica"/>
              </a:rPr>
              <a:t>Shared Control with Support</a:t>
            </a:r>
            <a:endParaRPr lang="en-US" sz="1400" dirty="0">
              <a:latin typeface="Helvetica"/>
              <a:cs typeface="Helvetica"/>
            </a:endParaRPr>
          </a:p>
        </p:txBody>
      </p:sp>
      <p:sp>
        <p:nvSpPr>
          <p:cNvPr id="2" name="Slide Number Placeholder 1"/>
          <p:cNvSpPr>
            <a:spLocks noGrp="1"/>
          </p:cNvSpPr>
          <p:nvPr>
            <p:ph type="sldNum" sz="quarter" idx="2"/>
          </p:nvPr>
        </p:nvSpPr>
        <p:spPr/>
        <p:txBody>
          <a:bodyPr/>
          <a:lstStyle/>
          <a:p>
            <a:fld id="{86CB4B4D-7CA3-9044-876B-883B54F8677D}" type="slidenum">
              <a:rPr lang="uk-UA" smtClean="0"/>
              <a:t>133</a:t>
            </a:fld>
            <a:endParaRPr lang="uk-UA"/>
          </a:p>
        </p:txBody>
      </p:sp>
    </p:spTree>
    <p:extLst>
      <p:ext uri="{BB962C8B-B14F-4D97-AF65-F5344CB8AC3E}">
        <p14:creationId xmlns:p14="http://schemas.microsoft.com/office/powerpoint/2010/main" val="663599171"/>
      </p:ext>
    </p:extLst>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p:cNvSpPr>
          <p:nvPr>
            <p:ph type="title"/>
          </p:nvPr>
        </p:nvSpPr>
        <p:spPr>
          <a:prstGeom prst="rect">
            <a:avLst/>
          </a:prstGeom>
        </p:spPr>
        <p:txBody>
          <a:bodyPr/>
          <a:lstStyle/>
          <a:p>
            <a:r>
              <a:rPr lang="en-US" dirty="0"/>
              <a:t>Learning Phase: </a:t>
            </a:r>
            <a:r>
              <a:rPr dirty="0" smtClean="0"/>
              <a:t>No </a:t>
            </a:r>
            <a:r>
              <a:rPr lang="en-US" dirty="0" smtClean="0"/>
              <a:t>Difference on E</a:t>
            </a:r>
            <a:r>
              <a:rPr dirty="0" smtClean="0"/>
              <a:t>njoyment </a:t>
            </a:r>
            <a:r>
              <a:rPr lang="en-US" dirty="0"/>
              <a:t>R</a:t>
            </a:r>
            <a:r>
              <a:rPr dirty="0" smtClean="0"/>
              <a:t>atings</a:t>
            </a:r>
            <a:endParaRPr dirty="0"/>
          </a:p>
        </p:txBody>
      </p:sp>
      <p:pic>
        <p:nvPicPr>
          <p:cNvPr id="661" name="pasted-image.pdf"/>
          <p:cNvPicPr>
            <a:picLocks noChangeAspect="1"/>
          </p:cNvPicPr>
          <p:nvPr/>
        </p:nvPicPr>
        <p:blipFill rotWithShape="1">
          <a:blip r:embed="rId2">
            <a:extLst/>
          </a:blip>
          <a:srcRect t="11214"/>
          <a:stretch/>
        </p:blipFill>
        <p:spPr>
          <a:xfrm>
            <a:off x="415195" y="2075038"/>
            <a:ext cx="6870179" cy="3358403"/>
          </a:xfrm>
          <a:prstGeom prst="rect">
            <a:avLst/>
          </a:prstGeom>
          <a:ln w="12700">
            <a:solidFill>
              <a:srgbClr val="7F7F7F"/>
            </a:solidFill>
            <a:miter lim="400000"/>
          </a:ln>
        </p:spPr>
      </p:pic>
      <p:sp>
        <p:nvSpPr>
          <p:cNvPr id="5" name="TextBox 4"/>
          <p:cNvSpPr txBox="1"/>
          <p:nvPr/>
        </p:nvSpPr>
        <p:spPr>
          <a:xfrm>
            <a:off x="1643475" y="5075864"/>
            <a:ext cx="1411877" cy="307777"/>
          </a:xfrm>
          <a:prstGeom prst="rect">
            <a:avLst/>
          </a:prstGeom>
          <a:solidFill>
            <a:schemeClr val="bg1"/>
          </a:solidFill>
        </p:spPr>
        <p:txBody>
          <a:bodyPr wrap="none" rtlCol="0">
            <a:spAutoFit/>
          </a:bodyPr>
          <a:lstStyle/>
          <a:p>
            <a:r>
              <a:rPr lang="en-US" sz="1400" dirty="0" smtClean="0">
                <a:latin typeface="Helvetica"/>
                <a:cs typeface="Helvetica"/>
              </a:rPr>
              <a:t>System Control</a:t>
            </a:r>
            <a:endParaRPr lang="en-US" sz="1400" dirty="0">
              <a:latin typeface="Helvetica"/>
              <a:cs typeface="Helvetica"/>
            </a:endParaRPr>
          </a:p>
        </p:txBody>
      </p:sp>
      <p:sp>
        <p:nvSpPr>
          <p:cNvPr id="6" name="TextBox 5"/>
          <p:cNvSpPr txBox="1"/>
          <p:nvPr/>
        </p:nvSpPr>
        <p:spPr>
          <a:xfrm>
            <a:off x="4067209" y="5075864"/>
            <a:ext cx="2573144" cy="307777"/>
          </a:xfrm>
          <a:prstGeom prst="rect">
            <a:avLst/>
          </a:prstGeom>
          <a:solidFill>
            <a:schemeClr val="bg1"/>
          </a:solidFill>
        </p:spPr>
        <p:txBody>
          <a:bodyPr wrap="square" rtlCol="0">
            <a:spAutoFit/>
          </a:bodyPr>
          <a:lstStyle/>
          <a:p>
            <a:pPr algn="ctr"/>
            <a:r>
              <a:rPr lang="en-US" sz="1400" dirty="0" smtClean="0">
                <a:latin typeface="Helvetica"/>
                <a:cs typeface="Helvetica"/>
              </a:rPr>
              <a:t>Shared Control + Support</a:t>
            </a:r>
            <a:endParaRPr lang="en-US" sz="1400" dirty="0">
              <a:latin typeface="Helvetica"/>
              <a:cs typeface="Helvetica"/>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134</a:t>
            </a:fld>
            <a:endParaRPr lang="uk-UA"/>
          </a:p>
        </p:txBody>
      </p:sp>
    </p:spTree>
    <p:extLst>
      <p:ext uri="{BB962C8B-B14F-4D97-AF65-F5344CB8AC3E}">
        <p14:creationId xmlns:p14="http://schemas.microsoft.com/office/powerpoint/2010/main" val="916699084"/>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Students consistently applied the </a:t>
            </a:r>
            <a:r>
              <a:rPr lang="en-US" dirty="0"/>
              <a:t>Mastery </a:t>
            </a:r>
            <a:r>
              <a:rPr lang="en-US" dirty="0" smtClean="0"/>
              <a:t>Rule</a:t>
            </a:r>
          </a:p>
          <a:p>
            <a:pPr lvl="1"/>
            <a:r>
              <a:rPr lang="en-US" dirty="0" smtClean="0"/>
              <a:t>82 out </a:t>
            </a:r>
            <a:r>
              <a:rPr lang="en-US" dirty="0"/>
              <a:t>of 102 students </a:t>
            </a:r>
            <a:r>
              <a:rPr lang="en-US" dirty="0" smtClean="0"/>
              <a:t>(80%</a:t>
            </a:r>
            <a:r>
              <a:rPr lang="en-US" dirty="0"/>
              <a:t>) </a:t>
            </a:r>
            <a:r>
              <a:rPr lang="en-US" dirty="0" smtClean="0"/>
              <a:t>never violated the Mastery Rule.</a:t>
            </a:r>
          </a:p>
          <a:p>
            <a:pPr lvl="1"/>
            <a:r>
              <a:rPr lang="en-US" dirty="0" smtClean="0"/>
              <a:t>The </a:t>
            </a:r>
            <a:r>
              <a:rPr lang="en-US" dirty="0"/>
              <a:t>maximum number of </a:t>
            </a:r>
            <a:r>
              <a:rPr lang="en-US" dirty="0" smtClean="0"/>
              <a:t>Mastery Rule violations by </a:t>
            </a:r>
            <a:r>
              <a:rPr lang="en-US" dirty="0"/>
              <a:t>any given student was 7. </a:t>
            </a:r>
            <a:endParaRPr lang="en-US" dirty="0" smtClean="0"/>
          </a:p>
          <a:p>
            <a:pPr lvl="1"/>
            <a:r>
              <a:rPr lang="en-US" dirty="0" smtClean="0"/>
              <a:t>Students violated the Mastery Rule on 1.4</a:t>
            </a:r>
            <a:r>
              <a:rPr lang="en-US" dirty="0"/>
              <a:t>% </a:t>
            </a:r>
            <a:r>
              <a:rPr lang="en-US" dirty="0" smtClean="0"/>
              <a:t>problems</a:t>
            </a:r>
            <a:endParaRPr lang="en-US" dirty="0"/>
          </a:p>
        </p:txBody>
      </p:sp>
      <p:sp>
        <p:nvSpPr>
          <p:cNvPr id="4" name="Title 3"/>
          <p:cNvSpPr>
            <a:spLocks noGrp="1"/>
          </p:cNvSpPr>
          <p:nvPr>
            <p:ph type="title"/>
          </p:nvPr>
        </p:nvSpPr>
        <p:spPr/>
        <p:txBody>
          <a:bodyPr/>
          <a:lstStyle/>
          <a:p>
            <a:r>
              <a:rPr lang="en-US" dirty="0"/>
              <a:t>Learning </a:t>
            </a:r>
            <a:r>
              <a:rPr lang="en-US" dirty="0" smtClean="0"/>
              <a:t>Phase: Problem </a:t>
            </a:r>
            <a:r>
              <a:rPr lang="en-US" dirty="0"/>
              <a:t>Selection </a:t>
            </a:r>
            <a:r>
              <a:rPr lang="en-US" dirty="0" smtClean="0"/>
              <a:t>Decisions</a:t>
            </a:r>
            <a:endParaRPr lang="en-US" dirty="0"/>
          </a:p>
        </p:txBody>
      </p:sp>
      <p:sp>
        <p:nvSpPr>
          <p:cNvPr id="5" name="Slide Number Placeholder 4"/>
          <p:cNvSpPr>
            <a:spLocks noGrp="1"/>
          </p:cNvSpPr>
          <p:nvPr>
            <p:ph type="sldNum" sz="quarter" idx="2"/>
          </p:nvPr>
        </p:nvSpPr>
        <p:spPr/>
        <p:txBody>
          <a:bodyPr/>
          <a:lstStyle/>
          <a:p>
            <a:fld id="{86CB4B4D-7CA3-9044-876B-883B54F8677D}" type="slidenum">
              <a:rPr lang="uk-UA" smtClean="0"/>
              <a:t>135</a:t>
            </a:fld>
            <a:endParaRPr lang="uk-UA"/>
          </a:p>
        </p:txBody>
      </p:sp>
    </p:spTree>
    <p:extLst>
      <p:ext uri="{BB962C8B-B14F-4D97-AF65-F5344CB8AC3E}">
        <p14:creationId xmlns:p14="http://schemas.microsoft.com/office/powerpoint/2010/main" val="3242620334"/>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p:cNvSpPr>
          <p:nvPr>
            <p:ph type="title"/>
          </p:nvPr>
        </p:nvSpPr>
        <p:spPr>
          <a:xfrm>
            <a:off x="465996" y="228600"/>
            <a:ext cx="6768577" cy="1300269"/>
          </a:xfrm>
          <a:prstGeom prst="rect">
            <a:avLst/>
          </a:prstGeom>
        </p:spPr>
        <p:txBody>
          <a:bodyPr/>
          <a:lstStyle/>
          <a:p>
            <a:r>
              <a:rPr lang="en-US" sz="2800" dirty="0"/>
              <a:t>Learning Phase: Shared </a:t>
            </a:r>
            <a:r>
              <a:rPr lang="en-US" sz="2800" dirty="0" smtClean="0"/>
              <a:t>Control </a:t>
            </a:r>
            <a:r>
              <a:rPr lang="en-US" sz="2800" dirty="0"/>
              <a:t>+ support condition </a:t>
            </a:r>
            <a:r>
              <a:rPr lang="en-US" sz="2800" dirty="0" smtClean="0"/>
              <a:t>enhances </a:t>
            </a:r>
            <a:r>
              <a:rPr sz="2800" dirty="0" smtClean="0"/>
              <a:t>declarative </a:t>
            </a:r>
            <a:r>
              <a:rPr sz="2800" dirty="0"/>
              <a:t>knowledge of the </a:t>
            </a:r>
            <a:r>
              <a:rPr lang="en-US" sz="2800" dirty="0" smtClean="0"/>
              <a:t>Mastery </a:t>
            </a:r>
            <a:r>
              <a:rPr lang="en-US" sz="2800" dirty="0"/>
              <a:t>R</a:t>
            </a:r>
            <a:r>
              <a:rPr sz="2800" dirty="0" smtClean="0"/>
              <a:t>ule</a:t>
            </a:r>
            <a:endParaRPr sz="2800" dirty="0"/>
          </a:p>
        </p:txBody>
      </p:sp>
      <p:sp>
        <p:nvSpPr>
          <p:cNvPr id="665" name="Shape 665"/>
          <p:cNvSpPr/>
          <p:nvPr/>
        </p:nvSpPr>
        <p:spPr>
          <a:xfrm>
            <a:off x="827439" y="5862523"/>
            <a:ext cx="3529234"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spcBef>
                <a:spcPts val="800"/>
              </a:spcBef>
              <a:defRPr>
                <a:solidFill>
                  <a:schemeClr val="accent3"/>
                </a:solidFill>
                <a:uFill>
                  <a:solidFill>
                    <a:schemeClr val="accent3"/>
                  </a:solidFill>
                </a:uFill>
                <a:latin typeface="+mn-lt"/>
                <a:ea typeface="+mn-ea"/>
                <a:cs typeface="+mn-cs"/>
                <a:sym typeface="Helvetica"/>
              </a:defRPr>
            </a:pPr>
            <a:r>
              <a:rPr dirty="0">
                <a:latin typeface="Helvetica"/>
                <a:cs typeface="Helvetica"/>
              </a:rPr>
              <a:t>F (1, 184) = 8.263, </a:t>
            </a:r>
            <a:r>
              <a:rPr i="1" dirty="0">
                <a:latin typeface="Helvetica"/>
                <a:cs typeface="Helvetica"/>
              </a:rPr>
              <a:t>p</a:t>
            </a:r>
            <a:r>
              <a:rPr dirty="0">
                <a:latin typeface="Helvetica"/>
                <a:cs typeface="Helvetica"/>
              </a:rPr>
              <a:t>=.005, </a:t>
            </a:r>
            <a:r>
              <a:rPr i="1" dirty="0">
                <a:latin typeface="Helvetica"/>
                <a:cs typeface="Helvetica"/>
              </a:rPr>
              <a:t>d</a:t>
            </a:r>
            <a:r>
              <a:rPr dirty="0">
                <a:latin typeface="Helvetica"/>
                <a:cs typeface="Helvetica"/>
              </a:rPr>
              <a:t>=. 59</a:t>
            </a:r>
          </a:p>
        </p:txBody>
      </p:sp>
      <p:pic>
        <p:nvPicPr>
          <p:cNvPr id="666" name="pasted-image.pdf"/>
          <p:cNvPicPr>
            <a:picLocks noChangeAspect="1"/>
          </p:cNvPicPr>
          <p:nvPr/>
        </p:nvPicPr>
        <p:blipFill rotWithShape="1">
          <a:blip r:embed="rId2">
            <a:extLst/>
          </a:blip>
          <a:srcRect t="15764"/>
          <a:stretch/>
        </p:blipFill>
        <p:spPr>
          <a:xfrm>
            <a:off x="474436" y="2099943"/>
            <a:ext cx="6599297" cy="3589324"/>
          </a:xfrm>
          <a:prstGeom prst="rect">
            <a:avLst/>
          </a:prstGeom>
          <a:ln w="12700">
            <a:solidFill>
              <a:srgbClr val="7F7F7F"/>
            </a:solidFill>
            <a:miter lim="400000"/>
          </a:ln>
        </p:spPr>
      </p:pic>
      <p:sp>
        <p:nvSpPr>
          <p:cNvPr id="6" name="TextBox 5"/>
          <p:cNvSpPr txBox="1"/>
          <p:nvPr/>
        </p:nvSpPr>
        <p:spPr>
          <a:xfrm>
            <a:off x="1659005" y="5381490"/>
            <a:ext cx="1411877" cy="307777"/>
          </a:xfrm>
          <a:prstGeom prst="rect">
            <a:avLst/>
          </a:prstGeom>
          <a:solidFill>
            <a:schemeClr val="bg1"/>
          </a:solidFill>
        </p:spPr>
        <p:txBody>
          <a:bodyPr wrap="none" rtlCol="0">
            <a:spAutoFit/>
          </a:bodyPr>
          <a:lstStyle/>
          <a:p>
            <a:r>
              <a:rPr lang="en-US" sz="1400" dirty="0" smtClean="0">
                <a:latin typeface="Helvetica"/>
                <a:cs typeface="Helvetica"/>
              </a:rPr>
              <a:t>System Control</a:t>
            </a:r>
            <a:endParaRPr lang="en-US" sz="1400" dirty="0">
              <a:latin typeface="Helvetica"/>
              <a:cs typeface="Helvetica"/>
            </a:endParaRPr>
          </a:p>
        </p:txBody>
      </p:sp>
      <p:sp>
        <p:nvSpPr>
          <p:cNvPr id="7" name="TextBox 6"/>
          <p:cNvSpPr txBox="1"/>
          <p:nvPr/>
        </p:nvSpPr>
        <p:spPr>
          <a:xfrm>
            <a:off x="4082739" y="5381490"/>
            <a:ext cx="2573144" cy="307777"/>
          </a:xfrm>
          <a:prstGeom prst="rect">
            <a:avLst/>
          </a:prstGeom>
          <a:solidFill>
            <a:schemeClr val="bg1"/>
          </a:solidFill>
        </p:spPr>
        <p:txBody>
          <a:bodyPr wrap="square" rtlCol="0">
            <a:spAutoFit/>
          </a:bodyPr>
          <a:lstStyle/>
          <a:p>
            <a:pPr algn="ctr"/>
            <a:r>
              <a:rPr lang="en-US" sz="1400" dirty="0" smtClean="0">
                <a:latin typeface="Helvetica"/>
                <a:cs typeface="Helvetica"/>
              </a:rPr>
              <a:t>Shared Control + Support</a:t>
            </a:r>
            <a:endParaRPr lang="en-US" sz="1400" dirty="0">
              <a:latin typeface="Helvetica"/>
              <a:cs typeface="Helvetica"/>
            </a:endParaRPr>
          </a:p>
        </p:txBody>
      </p:sp>
      <p:sp>
        <p:nvSpPr>
          <p:cNvPr id="2" name="Slide Number Placeholder 1"/>
          <p:cNvSpPr>
            <a:spLocks noGrp="1"/>
          </p:cNvSpPr>
          <p:nvPr>
            <p:ph type="sldNum" sz="quarter" idx="2"/>
          </p:nvPr>
        </p:nvSpPr>
        <p:spPr/>
        <p:txBody>
          <a:bodyPr/>
          <a:lstStyle/>
          <a:p>
            <a:fld id="{86CB4B4D-7CA3-9044-876B-883B54F8677D}" type="slidenum">
              <a:rPr lang="uk-UA" smtClean="0"/>
              <a:t>136</a:t>
            </a:fld>
            <a:endParaRPr lang="uk-UA"/>
          </a:p>
        </p:txBody>
      </p:sp>
    </p:spTree>
    <p:extLst>
      <p:ext uri="{BB962C8B-B14F-4D97-AF65-F5344CB8AC3E}">
        <p14:creationId xmlns:p14="http://schemas.microsoft.com/office/powerpoint/2010/main" val="1486305307"/>
      </p:ext>
    </p:extLst>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p:cNvSpPr>
          <p:nvPr>
            <p:ph type="title"/>
          </p:nvPr>
        </p:nvSpPr>
        <p:spPr>
          <a:xfrm>
            <a:off x="349795" y="310162"/>
            <a:ext cx="7361343" cy="990107"/>
          </a:xfrm>
          <a:prstGeom prst="rect">
            <a:avLst/>
          </a:prstGeom>
        </p:spPr>
        <p:txBody>
          <a:bodyPr/>
          <a:lstStyle/>
          <a:p>
            <a:r>
              <a:rPr lang="en-US" dirty="0" smtClean="0"/>
              <a:t>Future Learning Phase: </a:t>
            </a:r>
            <a:r>
              <a:rPr dirty="0" smtClean="0"/>
              <a:t>No difference </a:t>
            </a:r>
            <a:r>
              <a:rPr lang="en-US" dirty="0" smtClean="0"/>
              <a:t>in </a:t>
            </a:r>
            <a:r>
              <a:rPr dirty="0" smtClean="0"/>
              <a:t>learning </a:t>
            </a:r>
            <a:r>
              <a:rPr dirty="0"/>
              <a:t>gains </a:t>
            </a:r>
            <a:r>
              <a:rPr lang="en-US" dirty="0" smtClean="0"/>
              <a:t>between </a:t>
            </a:r>
            <a:r>
              <a:rPr dirty="0" smtClean="0"/>
              <a:t>the </a:t>
            </a:r>
            <a:r>
              <a:rPr dirty="0"/>
              <a:t>conditions</a:t>
            </a:r>
          </a:p>
        </p:txBody>
      </p:sp>
      <p:pic>
        <p:nvPicPr>
          <p:cNvPr id="678" name="pasted-image.pdf"/>
          <p:cNvPicPr>
            <a:picLocks noChangeAspect="1"/>
          </p:cNvPicPr>
          <p:nvPr/>
        </p:nvPicPr>
        <p:blipFill rotWithShape="1">
          <a:blip r:embed="rId2">
            <a:extLst/>
          </a:blip>
          <a:srcRect t="12196"/>
          <a:stretch/>
        </p:blipFill>
        <p:spPr>
          <a:xfrm>
            <a:off x="447292" y="1593628"/>
            <a:ext cx="7983765" cy="3212933"/>
          </a:xfrm>
          <a:prstGeom prst="rect">
            <a:avLst/>
          </a:prstGeom>
          <a:ln w="12700">
            <a:solidFill>
              <a:schemeClr val="tx1">
                <a:lumMod val="50000"/>
                <a:lumOff val="50000"/>
              </a:schemeClr>
            </a:solidFill>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137</a:t>
            </a:fld>
            <a:endParaRPr lang="uk-UA"/>
          </a:p>
        </p:txBody>
      </p:sp>
    </p:spTree>
    <p:extLst>
      <p:ext uri="{BB962C8B-B14F-4D97-AF65-F5344CB8AC3E}">
        <p14:creationId xmlns:p14="http://schemas.microsoft.com/office/powerpoint/2010/main" val="1521873693"/>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p:cNvSpPr>
          <p:nvPr>
            <p:ph type="title"/>
          </p:nvPr>
        </p:nvSpPr>
        <p:spPr>
          <a:xfrm>
            <a:off x="454470" y="374621"/>
            <a:ext cx="6768578" cy="1300269"/>
          </a:xfrm>
          <a:prstGeom prst="rect">
            <a:avLst/>
          </a:prstGeom>
        </p:spPr>
        <p:txBody>
          <a:bodyPr/>
          <a:lstStyle/>
          <a:p>
            <a:r>
              <a:rPr lang="en-US" dirty="0"/>
              <a:t>Future Learning </a:t>
            </a:r>
            <a:r>
              <a:rPr lang="en-US" dirty="0" smtClean="0"/>
              <a:t>Phase: </a:t>
            </a:r>
            <a:r>
              <a:rPr dirty="0" smtClean="0"/>
              <a:t>Both conditions </a:t>
            </a:r>
            <a:r>
              <a:rPr dirty="0"/>
              <a:t>showed good application of the </a:t>
            </a:r>
            <a:r>
              <a:rPr lang="en-US" dirty="0" smtClean="0"/>
              <a:t>Mastery </a:t>
            </a:r>
            <a:r>
              <a:rPr lang="en-US" dirty="0"/>
              <a:t>R</a:t>
            </a:r>
            <a:r>
              <a:rPr dirty="0" smtClean="0"/>
              <a:t>ule</a:t>
            </a:r>
            <a:endParaRPr dirty="0"/>
          </a:p>
        </p:txBody>
      </p:sp>
      <p:graphicFrame>
        <p:nvGraphicFramePr>
          <p:cNvPr id="674" name="Table 674"/>
          <p:cNvGraphicFramePr/>
          <p:nvPr>
            <p:extLst>
              <p:ext uri="{D42A27DB-BD31-4B8C-83A1-F6EECF244321}">
                <p14:modId xmlns:p14="http://schemas.microsoft.com/office/powerpoint/2010/main" val="1402764248"/>
              </p:ext>
            </p:extLst>
          </p:nvPr>
        </p:nvGraphicFramePr>
        <p:xfrm>
          <a:off x="329932" y="2216909"/>
          <a:ext cx="8484134" cy="2825751"/>
        </p:xfrm>
        <a:graphic>
          <a:graphicData uri="http://schemas.openxmlformats.org/drawingml/2006/table">
            <a:tbl>
              <a:tblPr firstRow="1" firstCol="1" bandRow="1"/>
              <a:tblGrid>
                <a:gridCol w="2613357"/>
                <a:gridCol w="2576522"/>
                <a:gridCol w="3294255"/>
              </a:tblGrid>
              <a:tr h="1003550">
                <a:tc>
                  <a:txBody>
                    <a:bodyPr/>
                    <a:lstStyle/>
                    <a:p>
                      <a:pPr algn="l">
                        <a:defRPr sz="1800" b="0" i="0" spc="0">
                          <a:uFill>
                            <a:solidFill>
                              <a:srgbClr val="FFFFFF"/>
                            </a:solidFill>
                          </a:uFill>
                          <a:sym typeface="Calibri"/>
                        </a:defRPr>
                      </a:pPr>
                      <a:endParaRPr sz="1600">
                        <a:solidFill>
                          <a:schemeClr val="tx1">
                            <a:lumMod val="65000"/>
                            <a:lumOff val="35000"/>
                          </a:schemeClr>
                        </a:solidFill>
                        <a:latin typeface="Helvetica"/>
                        <a:cs typeface="Helvetica"/>
                      </a:endParaRPr>
                    </a:p>
                  </a:txBody>
                  <a:tcPr marL="63500" marR="63500" marT="63500" marB="63500" horzOverflow="overflow"/>
                </a:tc>
                <a:tc>
                  <a:txBody>
                    <a:bodyPr/>
                    <a:lstStyle/>
                    <a:p>
                      <a:pPr algn="ctr">
                        <a:defRPr sz="1800" b="0" i="0" spc="0">
                          <a:solidFill>
                            <a:srgbClr val="000000"/>
                          </a:solidFill>
                          <a:uFillTx/>
                        </a:defRPr>
                      </a:pPr>
                      <a:r>
                        <a:rPr sz="1600" dirty="0">
                          <a:solidFill>
                            <a:schemeClr val="tx1">
                              <a:lumMod val="65000"/>
                              <a:lumOff val="35000"/>
                            </a:schemeClr>
                          </a:solidFill>
                          <a:uFill>
                            <a:solidFill>
                              <a:srgbClr val="FFFFFF"/>
                            </a:solidFill>
                          </a:uFill>
                          <a:latin typeface="Helvetica"/>
                          <a:cs typeface="Helvetica"/>
                          <a:sym typeface="Calibri"/>
                        </a:rPr>
                        <a:t>Percentage of students who </a:t>
                      </a:r>
                      <a:r>
                        <a:rPr lang="en-US" sz="1600" dirty="0" smtClean="0">
                          <a:solidFill>
                            <a:schemeClr val="tx1">
                              <a:lumMod val="65000"/>
                              <a:lumOff val="35000"/>
                            </a:schemeClr>
                          </a:solidFill>
                          <a:uFill>
                            <a:solidFill>
                              <a:srgbClr val="FFFFFF"/>
                            </a:solidFill>
                          </a:uFill>
                          <a:latin typeface="Helvetica"/>
                          <a:cs typeface="Helvetica"/>
                          <a:sym typeface="Calibri"/>
                        </a:rPr>
                        <a:t>consistently applied the </a:t>
                      </a:r>
                      <a:r>
                        <a:rPr lang="en-US" sz="1600" baseline="0" dirty="0" smtClean="0">
                          <a:solidFill>
                            <a:schemeClr val="tx1">
                              <a:lumMod val="65000"/>
                              <a:lumOff val="35000"/>
                            </a:schemeClr>
                          </a:solidFill>
                          <a:uFill>
                            <a:solidFill>
                              <a:srgbClr val="FFFFFF"/>
                            </a:solidFill>
                          </a:uFill>
                          <a:latin typeface="Helvetica"/>
                          <a:cs typeface="Helvetica"/>
                          <a:sym typeface="Calibri"/>
                        </a:rPr>
                        <a:t>Mastery Rule</a:t>
                      </a:r>
                      <a:endParaRPr sz="1600" dirty="0">
                        <a:solidFill>
                          <a:schemeClr val="tx1">
                            <a:lumMod val="65000"/>
                            <a:lumOff val="35000"/>
                          </a:schemeClr>
                        </a:solidFill>
                        <a:uFill>
                          <a:solidFill>
                            <a:srgbClr val="FFFFFF"/>
                          </a:solidFill>
                        </a:uFill>
                        <a:latin typeface="Helvetica"/>
                        <a:cs typeface="Helvetica"/>
                        <a:sym typeface="Calibri"/>
                      </a:endParaRPr>
                    </a:p>
                  </a:txBody>
                  <a:tcPr marL="63500" marR="63500" marT="63500" marB="63500" horzOverflow="overflow"/>
                </a:tc>
                <a:tc>
                  <a:txBody>
                    <a:bodyPr/>
                    <a:lstStyle/>
                    <a:p>
                      <a:pPr algn="ctr">
                        <a:defRPr sz="1800" b="0" i="0" spc="0">
                          <a:solidFill>
                            <a:srgbClr val="000000"/>
                          </a:solidFill>
                          <a:uFillTx/>
                        </a:defRPr>
                      </a:pPr>
                      <a:r>
                        <a:rPr lang="en-US" sz="1600" dirty="0" smtClean="0">
                          <a:solidFill>
                            <a:schemeClr val="tx1">
                              <a:lumMod val="65000"/>
                              <a:lumOff val="35000"/>
                            </a:schemeClr>
                          </a:solidFill>
                          <a:uFill>
                            <a:solidFill>
                              <a:srgbClr val="FFFFFF"/>
                            </a:solidFill>
                          </a:uFill>
                          <a:latin typeface="Helvetica"/>
                          <a:cs typeface="Helvetica"/>
                          <a:sym typeface="Calibri"/>
                        </a:rPr>
                        <a:t>P</a:t>
                      </a:r>
                      <a:r>
                        <a:rPr sz="1600" dirty="0" smtClean="0">
                          <a:solidFill>
                            <a:schemeClr val="tx1">
                              <a:lumMod val="65000"/>
                              <a:lumOff val="35000"/>
                            </a:schemeClr>
                          </a:solidFill>
                          <a:uFill>
                            <a:solidFill>
                              <a:srgbClr val="FFFFFF"/>
                            </a:solidFill>
                          </a:uFill>
                          <a:latin typeface="Helvetica"/>
                          <a:cs typeface="Helvetica"/>
                          <a:sym typeface="Calibri"/>
                        </a:rPr>
                        <a:t>ercentage </a:t>
                      </a:r>
                      <a:r>
                        <a:rPr sz="1600" dirty="0">
                          <a:solidFill>
                            <a:schemeClr val="tx1">
                              <a:lumMod val="65000"/>
                              <a:lumOff val="35000"/>
                            </a:schemeClr>
                          </a:solidFill>
                          <a:uFill>
                            <a:solidFill>
                              <a:srgbClr val="FFFFFF"/>
                            </a:solidFill>
                          </a:uFill>
                          <a:latin typeface="Helvetica"/>
                          <a:cs typeface="Helvetica"/>
                          <a:sym typeface="Calibri"/>
                        </a:rPr>
                        <a:t>of </a:t>
                      </a:r>
                      <a:r>
                        <a:rPr lang="en-US" sz="1600" dirty="0" smtClean="0">
                          <a:solidFill>
                            <a:schemeClr val="tx1">
                              <a:lumMod val="65000"/>
                              <a:lumOff val="35000"/>
                            </a:schemeClr>
                          </a:solidFill>
                          <a:uFill>
                            <a:solidFill>
                              <a:srgbClr val="FFFFFF"/>
                            </a:solidFill>
                          </a:uFill>
                          <a:latin typeface="Helvetica"/>
                          <a:cs typeface="Helvetica"/>
                          <a:sym typeface="Calibri"/>
                        </a:rPr>
                        <a:t>violations</a:t>
                      </a:r>
                      <a:r>
                        <a:rPr lang="en-US" sz="1600" baseline="0" dirty="0" smtClean="0">
                          <a:solidFill>
                            <a:schemeClr val="tx1">
                              <a:lumMod val="65000"/>
                              <a:lumOff val="35000"/>
                            </a:schemeClr>
                          </a:solidFill>
                          <a:uFill>
                            <a:solidFill>
                              <a:srgbClr val="FFFFFF"/>
                            </a:solidFill>
                          </a:uFill>
                          <a:latin typeface="Helvetica"/>
                          <a:cs typeface="Helvetica"/>
                          <a:sym typeface="Calibri"/>
                        </a:rPr>
                        <a:t> of Mastery Rule (</a:t>
                      </a:r>
                      <a:r>
                        <a:rPr sz="1600" dirty="0" smtClean="0">
                          <a:solidFill>
                            <a:schemeClr val="tx1">
                              <a:lumMod val="65000"/>
                              <a:lumOff val="35000"/>
                            </a:schemeClr>
                          </a:solidFill>
                          <a:uFill>
                            <a:solidFill>
                              <a:srgbClr val="FFFFFF"/>
                            </a:solidFill>
                          </a:uFill>
                          <a:latin typeface="Helvetica"/>
                          <a:cs typeface="Helvetica"/>
                          <a:sym typeface="Calibri"/>
                        </a:rPr>
                        <a:t>mastered </a:t>
                      </a:r>
                      <a:r>
                        <a:rPr sz="1600" dirty="0">
                          <a:solidFill>
                            <a:schemeClr val="tx1">
                              <a:lumMod val="65000"/>
                              <a:lumOff val="35000"/>
                            </a:schemeClr>
                          </a:solidFill>
                          <a:uFill>
                            <a:solidFill>
                              <a:srgbClr val="FFFFFF"/>
                            </a:solidFill>
                          </a:uFill>
                          <a:latin typeface="Helvetica"/>
                          <a:cs typeface="Helvetica"/>
                          <a:sym typeface="Calibri"/>
                        </a:rPr>
                        <a:t>problems </a:t>
                      </a:r>
                      <a:r>
                        <a:rPr lang="en-US" sz="1600" dirty="0" smtClean="0">
                          <a:solidFill>
                            <a:schemeClr val="tx1">
                              <a:lumMod val="65000"/>
                              <a:lumOff val="35000"/>
                            </a:schemeClr>
                          </a:solidFill>
                          <a:uFill>
                            <a:solidFill>
                              <a:srgbClr val="FFFFFF"/>
                            </a:solidFill>
                          </a:uFill>
                          <a:latin typeface="Helvetica"/>
                          <a:cs typeface="Helvetica"/>
                          <a:sym typeface="Calibri"/>
                        </a:rPr>
                        <a:t>out</a:t>
                      </a:r>
                      <a:r>
                        <a:rPr lang="en-US" sz="1600" baseline="0" dirty="0" smtClean="0">
                          <a:solidFill>
                            <a:schemeClr val="tx1">
                              <a:lumMod val="65000"/>
                              <a:lumOff val="35000"/>
                            </a:schemeClr>
                          </a:solidFill>
                          <a:uFill>
                            <a:solidFill>
                              <a:srgbClr val="FFFFFF"/>
                            </a:solidFill>
                          </a:uFill>
                          <a:latin typeface="Helvetica"/>
                          <a:cs typeface="Helvetica"/>
                          <a:sym typeface="Calibri"/>
                        </a:rPr>
                        <a:t> of </a:t>
                      </a:r>
                      <a:r>
                        <a:rPr sz="1600" dirty="0" smtClean="0">
                          <a:solidFill>
                            <a:schemeClr val="tx1">
                              <a:lumMod val="65000"/>
                              <a:lumOff val="35000"/>
                            </a:schemeClr>
                          </a:solidFill>
                          <a:uFill>
                            <a:solidFill>
                              <a:srgbClr val="FFFFFF"/>
                            </a:solidFill>
                          </a:uFill>
                          <a:latin typeface="Helvetica"/>
                          <a:cs typeface="Helvetica"/>
                          <a:sym typeface="Calibri"/>
                        </a:rPr>
                        <a:t>total </a:t>
                      </a:r>
                      <a:r>
                        <a:rPr sz="1600" dirty="0">
                          <a:solidFill>
                            <a:schemeClr val="tx1">
                              <a:lumMod val="65000"/>
                              <a:lumOff val="35000"/>
                            </a:schemeClr>
                          </a:solidFill>
                          <a:uFill>
                            <a:solidFill>
                              <a:srgbClr val="FFFFFF"/>
                            </a:solidFill>
                          </a:uFill>
                          <a:latin typeface="Helvetica"/>
                          <a:cs typeface="Helvetica"/>
                          <a:sym typeface="Calibri"/>
                        </a:rPr>
                        <a:t>number of </a:t>
                      </a:r>
                      <a:r>
                        <a:rPr sz="1600" dirty="0" smtClean="0">
                          <a:solidFill>
                            <a:schemeClr val="tx1">
                              <a:lumMod val="65000"/>
                              <a:lumOff val="35000"/>
                            </a:schemeClr>
                          </a:solidFill>
                          <a:uFill>
                            <a:solidFill>
                              <a:srgbClr val="FFFFFF"/>
                            </a:solidFill>
                          </a:uFill>
                          <a:latin typeface="Helvetica"/>
                          <a:cs typeface="Helvetica"/>
                          <a:sym typeface="Calibri"/>
                        </a:rPr>
                        <a:t>problems</a:t>
                      </a:r>
                      <a:r>
                        <a:rPr lang="en-US" sz="1600" dirty="0" smtClean="0">
                          <a:solidFill>
                            <a:schemeClr val="tx1">
                              <a:lumMod val="65000"/>
                              <a:lumOff val="35000"/>
                            </a:schemeClr>
                          </a:solidFill>
                          <a:uFill>
                            <a:solidFill>
                              <a:srgbClr val="FFFFFF"/>
                            </a:solidFill>
                          </a:uFill>
                          <a:latin typeface="Helvetica"/>
                          <a:cs typeface="Helvetica"/>
                          <a:sym typeface="Calibri"/>
                        </a:rPr>
                        <a:t>)</a:t>
                      </a:r>
                      <a:endParaRPr sz="1600" dirty="0">
                        <a:solidFill>
                          <a:schemeClr val="tx1">
                            <a:lumMod val="65000"/>
                            <a:lumOff val="35000"/>
                          </a:schemeClr>
                        </a:solidFill>
                        <a:uFill>
                          <a:solidFill>
                            <a:srgbClr val="FFFFFF"/>
                          </a:solidFill>
                        </a:uFill>
                        <a:latin typeface="Helvetica"/>
                        <a:cs typeface="Helvetica"/>
                        <a:sym typeface="Calibri"/>
                      </a:endParaRPr>
                    </a:p>
                  </a:txBody>
                  <a:tcPr marL="63500" marR="63500" marT="63500" marB="63500" horzOverflow="overflow"/>
                </a:tc>
              </a:tr>
              <a:tr h="918757">
                <a:tc>
                  <a:txBody>
                    <a:bodyPr/>
                    <a:lstStyle/>
                    <a:p>
                      <a:pPr algn="l">
                        <a:defRPr sz="1800" b="0" i="0" spc="0">
                          <a:solidFill>
                            <a:srgbClr val="000000"/>
                          </a:solidFill>
                          <a:uFillTx/>
                        </a:defRPr>
                      </a:pPr>
                      <a:r>
                        <a:rPr lang="en-US" sz="1600" dirty="0" smtClean="0">
                          <a:solidFill>
                            <a:schemeClr val="tx1">
                              <a:lumMod val="65000"/>
                              <a:lumOff val="35000"/>
                            </a:schemeClr>
                          </a:solidFill>
                          <a:uFill>
                            <a:solidFill>
                              <a:srgbClr val="FFFFFF"/>
                            </a:solidFill>
                          </a:uFill>
                          <a:latin typeface="Helvetica"/>
                          <a:cs typeface="Helvetica"/>
                          <a:sym typeface="Calibri"/>
                        </a:rPr>
                        <a:t>Shared Control</a:t>
                      </a:r>
                      <a:r>
                        <a:rPr lang="en-US" sz="1600" baseline="0" dirty="0" smtClean="0">
                          <a:solidFill>
                            <a:schemeClr val="tx1">
                              <a:lumMod val="65000"/>
                              <a:lumOff val="35000"/>
                            </a:schemeClr>
                          </a:solidFill>
                          <a:uFill>
                            <a:solidFill>
                              <a:srgbClr val="FFFFFF"/>
                            </a:solidFill>
                          </a:uFill>
                          <a:latin typeface="Helvetica"/>
                          <a:cs typeface="Helvetica"/>
                          <a:sym typeface="Calibri"/>
                        </a:rPr>
                        <a:t> + Support during Learning Phase</a:t>
                      </a:r>
                      <a:endParaRPr sz="1600" dirty="0">
                        <a:solidFill>
                          <a:schemeClr val="tx1">
                            <a:lumMod val="65000"/>
                            <a:lumOff val="35000"/>
                          </a:schemeClr>
                        </a:solidFill>
                        <a:uFill>
                          <a:solidFill>
                            <a:srgbClr val="FFFFFF"/>
                          </a:solidFill>
                        </a:uFill>
                        <a:latin typeface="Helvetica"/>
                        <a:cs typeface="Helvetica"/>
                        <a:sym typeface="Calibri"/>
                      </a:endParaRPr>
                    </a:p>
                  </a:txBody>
                  <a:tcPr marL="63500" marR="63500" marT="63500" marB="63500" anchor="ctr" horzOverflow="overflow"/>
                </a:tc>
                <a:tc>
                  <a:txBody>
                    <a:bodyPr/>
                    <a:lstStyle/>
                    <a:p>
                      <a:pPr algn="ctr">
                        <a:spcBef>
                          <a:spcPts val="800"/>
                        </a:spcBef>
                        <a:defRPr sz="1800" b="0" i="0" spc="0">
                          <a:uFillTx/>
                        </a:defRPr>
                      </a:pPr>
                      <a:r>
                        <a:rPr lang="en-US" sz="1600" dirty="0" smtClean="0">
                          <a:solidFill>
                            <a:schemeClr val="tx1">
                              <a:lumMod val="65000"/>
                              <a:lumOff val="35000"/>
                            </a:schemeClr>
                          </a:solidFill>
                          <a:uFill>
                            <a:solidFill>
                              <a:schemeClr val="accent3"/>
                            </a:solidFill>
                          </a:uFill>
                          <a:latin typeface="Helvetica"/>
                          <a:ea typeface="+mn-ea"/>
                          <a:cs typeface="Helvetica"/>
                        </a:rPr>
                        <a:t>69</a:t>
                      </a:r>
                      <a:r>
                        <a:rPr sz="1600" dirty="0" smtClean="0">
                          <a:solidFill>
                            <a:schemeClr val="tx1">
                              <a:lumMod val="65000"/>
                              <a:lumOff val="35000"/>
                            </a:schemeClr>
                          </a:solidFill>
                          <a:uFill>
                            <a:solidFill>
                              <a:schemeClr val="accent3"/>
                            </a:solidFill>
                          </a:uFill>
                          <a:latin typeface="Helvetica"/>
                          <a:ea typeface="+mn-ea"/>
                          <a:cs typeface="Helvetica"/>
                        </a:rPr>
                        <a:t>%</a:t>
                      </a:r>
                      <a:endParaRPr sz="1600" dirty="0">
                        <a:solidFill>
                          <a:schemeClr val="tx1">
                            <a:lumMod val="65000"/>
                            <a:lumOff val="35000"/>
                          </a:schemeClr>
                        </a:solidFill>
                        <a:uFill>
                          <a:solidFill>
                            <a:schemeClr val="accent3"/>
                          </a:solidFill>
                        </a:uFill>
                        <a:latin typeface="Helvetica"/>
                        <a:ea typeface="+mn-ea"/>
                        <a:cs typeface="Helvetica"/>
                      </a:endParaRPr>
                    </a:p>
                  </a:txBody>
                  <a:tcPr marL="63500" marR="63500" marT="63500" marB="63500" anchor="ctr" horzOverflow="overflow"/>
                </a:tc>
                <a:tc>
                  <a:txBody>
                    <a:bodyPr/>
                    <a:lstStyle/>
                    <a:p>
                      <a:pPr algn="ctr">
                        <a:spcBef>
                          <a:spcPts val="800"/>
                        </a:spcBef>
                        <a:defRPr sz="1800" b="0" i="0" spc="0">
                          <a:uFillTx/>
                        </a:defRPr>
                      </a:pPr>
                      <a:r>
                        <a:rPr sz="1600">
                          <a:solidFill>
                            <a:schemeClr val="tx1">
                              <a:lumMod val="65000"/>
                              <a:lumOff val="35000"/>
                            </a:schemeClr>
                          </a:solidFill>
                          <a:uFill>
                            <a:solidFill>
                              <a:schemeClr val="accent3"/>
                            </a:solidFill>
                          </a:uFill>
                          <a:latin typeface="Helvetica"/>
                          <a:ea typeface="+mn-ea"/>
                          <a:cs typeface="Helvetica"/>
                        </a:rPr>
                        <a:t>2.7% (7.8%)</a:t>
                      </a:r>
                    </a:p>
                  </a:txBody>
                  <a:tcPr marL="63500" marR="63500" marT="63500" marB="63500" anchor="ctr" horzOverflow="overflow"/>
                </a:tc>
              </a:tr>
              <a:tr h="903444">
                <a:tc>
                  <a:txBody>
                    <a:bodyPr/>
                    <a:lstStyle/>
                    <a:p>
                      <a:pPr algn="l">
                        <a:defRPr sz="1800" b="0" i="0" spc="0">
                          <a:solidFill>
                            <a:srgbClr val="000000"/>
                          </a:solidFill>
                          <a:uFillTx/>
                        </a:defRPr>
                      </a:pPr>
                      <a:r>
                        <a:rPr lang="en-US" sz="1600" dirty="0" smtClean="0">
                          <a:solidFill>
                            <a:schemeClr val="tx1">
                              <a:lumMod val="65000"/>
                              <a:lumOff val="35000"/>
                            </a:schemeClr>
                          </a:solidFill>
                          <a:uFill>
                            <a:solidFill>
                              <a:srgbClr val="FFFFFF"/>
                            </a:solidFill>
                          </a:uFill>
                          <a:latin typeface="Helvetica"/>
                          <a:cs typeface="Helvetica"/>
                          <a:sym typeface="Calibri"/>
                        </a:rPr>
                        <a:t>System Control</a:t>
                      </a:r>
                      <a:endParaRPr lang="en-US" sz="1600" baseline="0" dirty="0" smtClean="0">
                        <a:solidFill>
                          <a:schemeClr val="tx1">
                            <a:lumMod val="65000"/>
                            <a:lumOff val="35000"/>
                          </a:schemeClr>
                        </a:solidFill>
                        <a:uFill>
                          <a:solidFill>
                            <a:srgbClr val="FFFFFF"/>
                          </a:solidFill>
                        </a:uFill>
                        <a:latin typeface="Helvetica"/>
                        <a:cs typeface="Helvetica"/>
                        <a:sym typeface="Calibri"/>
                      </a:endParaRPr>
                    </a:p>
                    <a:p>
                      <a:pPr algn="l">
                        <a:defRPr sz="1800" b="0" i="0" spc="0">
                          <a:solidFill>
                            <a:srgbClr val="000000"/>
                          </a:solidFill>
                          <a:uFillTx/>
                        </a:defRPr>
                      </a:pPr>
                      <a:r>
                        <a:rPr lang="en-US" sz="1600" baseline="0" dirty="0" smtClean="0">
                          <a:solidFill>
                            <a:schemeClr val="tx1">
                              <a:lumMod val="65000"/>
                              <a:lumOff val="35000"/>
                            </a:schemeClr>
                          </a:solidFill>
                          <a:uFill>
                            <a:solidFill>
                              <a:srgbClr val="FFFFFF"/>
                            </a:solidFill>
                          </a:uFill>
                          <a:latin typeface="Helvetica"/>
                          <a:cs typeface="Helvetica"/>
                          <a:sym typeface="Calibri"/>
                        </a:rPr>
                        <a:t>during Learning Phase</a:t>
                      </a:r>
                      <a:endParaRPr lang="en-US" sz="1600" dirty="0">
                        <a:solidFill>
                          <a:schemeClr val="tx1">
                            <a:lumMod val="65000"/>
                            <a:lumOff val="35000"/>
                          </a:schemeClr>
                        </a:solidFill>
                        <a:uFill>
                          <a:solidFill>
                            <a:srgbClr val="FFFFFF"/>
                          </a:solidFill>
                        </a:uFill>
                        <a:latin typeface="Helvetica"/>
                        <a:cs typeface="Helvetica"/>
                        <a:sym typeface="Calibri"/>
                      </a:endParaRPr>
                    </a:p>
                  </a:txBody>
                  <a:tcPr marL="63500" marR="63500" marT="63500" marB="63500" anchor="ctr" horzOverflow="overflow"/>
                </a:tc>
                <a:tc>
                  <a:txBody>
                    <a:bodyPr/>
                    <a:lstStyle/>
                    <a:p>
                      <a:pPr algn="ctr">
                        <a:spcBef>
                          <a:spcPts val="800"/>
                        </a:spcBef>
                        <a:defRPr sz="1800" b="0" i="0" spc="0">
                          <a:uFillTx/>
                        </a:defRPr>
                      </a:pPr>
                      <a:r>
                        <a:rPr lang="en-US" sz="1600" dirty="0" smtClean="0">
                          <a:solidFill>
                            <a:schemeClr val="tx1">
                              <a:lumMod val="65000"/>
                              <a:lumOff val="35000"/>
                            </a:schemeClr>
                          </a:solidFill>
                          <a:uFill>
                            <a:solidFill>
                              <a:schemeClr val="accent3"/>
                            </a:solidFill>
                          </a:uFill>
                          <a:latin typeface="Helvetica"/>
                          <a:ea typeface="+mn-ea"/>
                          <a:cs typeface="Helvetica"/>
                        </a:rPr>
                        <a:t>8</a:t>
                      </a:r>
                      <a:r>
                        <a:rPr sz="1600" dirty="0" smtClean="0">
                          <a:solidFill>
                            <a:schemeClr val="tx1">
                              <a:lumMod val="65000"/>
                              <a:lumOff val="35000"/>
                            </a:schemeClr>
                          </a:solidFill>
                          <a:uFill>
                            <a:solidFill>
                              <a:schemeClr val="accent3"/>
                            </a:solidFill>
                          </a:uFill>
                          <a:latin typeface="Helvetica"/>
                          <a:ea typeface="+mn-ea"/>
                          <a:cs typeface="Helvetica"/>
                        </a:rPr>
                        <a:t>0</a:t>
                      </a:r>
                      <a:r>
                        <a:rPr sz="1600" dirty="0">
                          <a:solidFill>
                            <a:schemeClr val="tx1">
                              <a:lumMod val="65000"/>
                              <a:lumOff val="35000"/>
                            </a:schemeClr>
                          </a:solidFill>
                          <a:uFill>
                            <a:solidFill>
                              <a:schemeClr val="accent3"/>
                            </a:solidFill>
                          </a:uFill>
                          <a:latin typeface="Helvetica"/>
                          <a:ea typeface="+mn-ea"/>
                          <a:cs typeface="Helvetica"/>
                        </a:rPr>
                        <a:t>%</a:t>
                      </a:r>
                    </a:p>
                  </a:txBody>
                  <a:tcPr marL="63500" marR="63500" marT="63500" marB="63500" anchor="ctr" horzOverflow="overflow"/>
                </a:tc>
                <a:tc>
                  <a:txBody>
                    <a:bodyPr/>
                    <a:lstStyle/>
                    <a:p>
                      <a:pPr algn="ctr">
                        <a:spcBef>
                          <a:spcPts val="800"/>
                        </a:spcBef>
                        <a:defRPr sz="1800" b="0" i="0" spc="0">
                          <a:uFillTx/>
                        </a:defRPr>
                      </a:pPr>
                      <a:r>
                        <a:rPr sz="1600" dirty="0">
                          <a:solidFill>
                            <a:schemeClr val="tx1">
                              <a:lumMod val="65000"/>
                              <a:lumOff val="35000"/>
                            </a:schemeClr>
                          </a:solidFill>
                          <a:uFill>
                            <a:solidFill>
                              <a:schemeClr val="accent3"/>
                            </a:solidFill>
                          </a:uFill>
                          <a:latin typeface="Helvetica"/>
                          <a:ea typeface="+mn-ea"/>
                          <a:cs typeface="Helvetica"/>
                        </a:rPr>
                        <a:t>1.6% (5.1%)</a:t>
                      </a:r>
                    </a:p>
                  </a:txBody>
                  <a:tcPr marL="63500" marR="63500" marT="63500" marB="63500" anchor="ctr" horzOverflow="overflow"/>
                </a:tc>
              </a:tr>
            </a:tbl>
          </a:graphicData>
        </a:graphic>
      </p:graphicFrame>
      <p:sp>
        <p:nvSpPr>
          <p:cNvPr id="2" name="TextBox 1"/>
          <p:cNvSpPr txBox="1"/>
          <p:nvPr/>
        </p:nvSpPr>
        <p:spPr>
          <a:xfrm>
            <a:off x="763644" y="5644103"/>
            <a:ext cx="7667414" cy="646331"/>
          </a:xfrm>
          <a:prstGeom prst="rect">
            <a:avLst/>
          </a:prstGeom>
          <a:noFill/>
        </p:spPr>
        <p:txBody>
          <a:bodyPr wrap="square" rtlCol="0">
            <a:spAutoFit/>
          </a:bodyPr>
          <a:lstStyle/>
          <a:p>
            <a:r>
              <a:rPr lang="en-US" dirty="0" smtClean="0">
                <a:latin typeface="Helvetica"/>
                <a:cs typeface="Helvetica"/>
              </a:rPr>
              <a:t>In the Future Learning Phase, both conditions had Shared Control, without cognitive and motivational support for task selection </a:t>
            </a:r>
            <a:endParaRPr lang="en-US" dirty="0">
              <a:latin typeface="Helvetica"/>
              <a:cs typeface="Helvetica"/>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138</a:t>
            </a:fld>
            <a:endParaRPr lang="uk-UA"/>
          </a:p>
        </p:txBody>
      </p:sp>
    </p:spTree>
    <p:extLst>
      <p:ext uri="{BB962C8B-B14F-4D97-AF65-F5344CB8AC3E}">
        <p14:creationId xmlns:p14="http://schemas.microsoft.com/office/powerpoint/2010/main" val="206823376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srcRect l="3633" t="13333" r="5000" b="10606"/>
          <a:stretch/>
        </p:blipFill>
        <p:spPr>
          <a:xfrm>
            <a:off x="2112818" y="1810713"/>
            <a:ext cx="5278858" cy="3295891"/>
          </a:xfrm>
          <a:prstGeom prst="rect">
            <a:avLst/>
          </a:prstGeom>
        </p:spPr>
      </p:pic>
      <p:pic>
        <p:nvPicPr>
          <p:cNvPr id="23" name="Picture 22"/>
          <p:cNvPicPr>
            <a:picLocks noChangeAspect="1"/>
          </p:cNvPicPr>
          <p:nvPr/>
        </p:nvPicPr>
        <p:blipFill rotWithShape="1">
          <a:blip r:embed="rId3"/>
          <a:srcRect l="3634" t="13334" r="5000" b="11111"/>
          <a:stretch/>
        </p:blipFill>
        <p:spPr>
          <a:xfrm>
            <a:off x="2112819" y="1814896"/>
            <a:ext cx="5278858" cy="3274005"/>
          </a:xfrm>
          <a:prstGeom prst="rect">
            <a:avLst/>
          </a:prstGeom>
        </p:spPr>
      </p:pic>
      <p:sp>
        <p:nvSpPr>
          <p:cNvPr id="4" name="Title 3"/>
          <p:cNvSpPr>
            <a:spLocks noGrp="1"/>
          </p:cNvSpPr>
          <p:nvPr>
            <p:ph type="title"/>
          </p:nvPr>
        </p:nvSpPr>
        <p:spPr>
          <a:xfrm>
            <a:off x="237066" y="310162"/>
            <a:ext cx="7399867" cy="815905"/>
          </a:xfrm>
        </p:spPr>
        <p:txBody>
          <a:bodyPr/>
          <a:lstStyle/>
          <a:p>
            <a:r>
              <a:rPr lang="en-US" sz="3600" dirty="0" smtClean="0"/>
              <a:t>ITS Support for Student Learning </a:t>
            </a:r>
            <a:endParaRPr lang="en-US" sz="3600" dirty="0"/>
          </a:p>
        </p:txBody>
      </p:sp>
      <p:sp>
        <p:nvSpPr>
          <p:cNvPr id="5" name="TextBox 4"/>
          <p:cNvSpPr txBox="1"/>
          <p:nvPr/>
        </p:nvSpPr>
        <p:spPr>
          <a:xfrm>
            <a:off x="5971060" y="1247192"/>
            <a:ext cx="3161593" cy="369332"/>
          </a:xfrm>
          <a:prstGeom prst="rect">
            <a:avLst/>
          </a:prstGeom>
          <a:noFill/>
        </p:spPr>
        <p:txBody>
          <a:bodyPr wrap="none" rtlCol="0">
            <a:spAutoFit/>
          </a:bodyPr>
          <a:lstStyle/>
          <a:p>
            <a:r>
              <a:rPr lang="en-US" dirty="0" smtClean="0">
                <a:latin typeface="Helvetica"/>
                <a:cs typeface="Helvetica"/>
              </a:rPr>
              <a:t>http://</a:t>
            </a:r>
            <a:r>
              <a:rPr lang="en-US" dirty="0" err="1" smtClean="0">
                <a:latin typeface="Helvetica"/>
                <a:cs typeface="Helvetica"/>
              </a:rPr>
              <a:t>mathtutor.web.cmu.edu</a:t>
            </a:r>
            <a:endParaRPr lang="en-US" dirty="0">
              <a:latin typeface="Helvetica"/>
              <a:cs typeface="Helvetica"/>
            </a:endParaRPr>
          </a:p>
        </p:txBody>
      </p:sp>
      <p:sp>
        <p:nvSpPr>
          <p:cNvPr id="6" name="Rectangle 4"/>
          <p:cNvSpPr>
            <a:spLocks noChangeArrowheads="1"/>
          </p:cNvSpPr>
          <p:nvPr/>
        </p:nvSpPr>
        <p:spPr bwMode="auto">
          <a:xfrm>
            <a:off x="7162226" y="2306813"/>
            <a:ext cx="1423550" cy="923330"/>
          </a:xfrm>
          <a:prstGeom prst="rect">
            <a:avLst/>
          </a:prstGeom>
          <a:solidFill>
            <a:srgbClr val="FFFF99"/>
          </a:solidFill>
          <a:ln w="2540">
            <a:solidFill>
              <a:schemeClr val="tx1"/>
            </a:solidFill>
            <a:miter lim="800000"/>
            <a:headEnd/>
            <a:tailEnd/>
          </a:ln>
          <a:effectLst>
            <a:outerShdw blurRad="50800" dist="38100" dir="2700000" algn="tl" rotWithShape="0">
              <a:srgbClr val="000000">
                <a:alpha val="43000"/>
              </a:srgbClr>
            </a:outerShdw>
          </a:effectLst>
        </p:spPr>
        <p:txBody>
          <a:bodyPr wrap="square">
            <a:spAutoFit/>
          </a:bodyPr>
          <a:lstStyle/>
          <a:p>
            <a:pPr>
              <a:defRPr/>
            </a:pPr>
            <a:r>
              <a:rPr lang="en-US" sz="1800" dirty="0">
                <a:latin typeface="Helvetica"/>
                <a:ea typeface="+mn-ea"/>
                <a:cs typeface="Helvetica"/>
              </a:rPr>
              <a:t>Use graphs, graphics calculator</a:t>
            </a:r>
          </a:p>
        </p:txBody>
      </p:sp>
      <p:sp>
        <p:nvSpPr>
          <p:cNvPr id="7" name="Rectangle 5"/>
          <p:cNvSpPr>
            <a:spLocks noChangeArrowheads="1"/>
          </p:cNvSpPr>
          <p:nvPr/>
        </p:nvSpPr>
        <p:spPr bwMode="auto">
          <a:xfrm>
            <a:off x="380909" y="1454449"/>
            <a:ext cx="2070661" cy="646331"/>
          </a:xfrm>
          <a:prstGeom prst="rect">
            <a:avLst/>
          </a:prstGeom>
          <a:solidFill>
            <a:srgbClr val="FFFF99"/>
          </a:solidFill>
          <a:ln w="2540">
            <a:solidFill>
              <a:schemeClr val="tx1"/>
            </a:solidFill>
            <a:miter lim="800000"/>
            <a:headEnd/>
            <a:tailEnd/>
          </a:ln>
          <a:effectLst>
            <a:outerShdw blurRad="50800" dist="38100" dir="2700000" algn="tl" rotWithShape="0">
              <a:srgbClr val="000000">
                <a:alpha val="43000"/>
              </a:srgbClr>
            </a:outerShdw>
          </a:effectLst>
        </p:spPr>
        <p:txBody>
          <a:bodyPr wrap="none">
            <a:spAutoFit/>
          </a:bodyPr>
          <a:lstStyle/>
          <a:p>
            <a:pPr>
              <a:defRPr/>
            </a:pPr>
            <a:r>
              <a:rPr lang="en-US" sz="1800" dirty="0">
                <a:latin typeface="Helvetica"/>
                <a:ea typeface="+mn-ea"/>
                <a:cs typeface="Helvetica"/>
              </a:rPr>
              <a:t>Analyze real world </a:t>
            </a:r>
            <a:br>
              <a:rPr lang="en-US" sz="1800" dirty="0">
                <a:latin typeface="Helvetica"/>
                <a:ea typeface="+mn-ea"/>
                <a:cs typeface="Helvetica"/>
              </a:rPr>
            </a:br>
            <a:r>
              <a:rPr lang="en-US" sz="1800" dirty="0">
                <a:latin typeface="Helvetica"/>
                <a:ea typeface="+mn-ea"/>
                <a:cs typeface="Helvetica"/>
              </a:rPr>
              <a:t>problem scenarios</a:t>
            </a:r>
          </a:p>
        </p:txBody>
      </p:sp>
      <p:sp>
        <p:nvSpPr>
          <p:cNvPr id="8" name="Rectangle 6"/>
          <p:cNvSpPr>
            <a:spLocks noChangeArrowheads="1"/>
          </p:cNvSpPr>
          <p:nvPr/>
        </p:nvSpPr>
        <p:spPr bwMode="auto">
          <a:xfrm>
            <a:off x="332225" y="3737975"/>
            <a:ext cx="1912937" cy="646113"/>
          </a:xfrm>
          <a:prstGeom prst="rect">
            <a:avLst/>
          </a:prstGeom>
          <a:solidFill>
            <a:srgbClr val="FFFF99"/>
          </a:solidFill>
          <a:ln w="2540">
            <a:solidFill>
              <a:schemeClr val="tx1"/>
            </a:solidFill>
            <a:miter lim="800000"/>
            <a:headEnd/>
            <a:tailEnd/>
          </a:ln>
          <a:effectLst>
            <a:outerShdw blurRad="50800" dist="38100" dir="2700000" algn="tl" rotWithShape="0">
              <a:srgbClr val="000000">
                <a:alpha val="43000"/>
              </a:srgbClr>
            </a:outerShdw>
          </a:effectLst>
        </p:spPr>
        <p:txBody>
          <a:bodyPr>
            <a:spAutoFit/>
          </a:bodyPr>
          <a:lstStyle/>
          <a:p>
            <a:pPr>
              <a:defRPr/>
            </a:pPr>
            <a:r>
              <a:rPr lang="en-US" sz="1800" dirty="0">
                <a:latin typeface="Helvetica"/>
                <a:ea typeface="+mn-ea"/>
                <a:cs typeface="Helvetica"/>
              </a:rPr>
              <a:t>Use table,  spreadsheet</a:t>
            </a:r>
          </a:p>
        </p:txBody>
      </p:sp>
      <p:sp>
        <p:nvSpPr>
          <p:cNvPr id="10" name="Rectangle 8"/>
          <p:cNvSpPr>
            <a:spLocks noChangeArrowheads="1"/>
          </p:cNvSpPr>
          <p:nvPr/>
        </p:nvSpPr>
        <p:spPr bwMode="auto">
          <a:xfrm>
            <a:off x="4906461" y="5025350"/>
            <a:ext cx="3739501" cy="923330"/>
          </a:xfrm>
          <a:prstGeom prst="rect">
            <a:avLst/>
          </a:prstGeom>
          <a:solidFill>
            <a:srgbClr val="FFFF99"/>
          </a:solidFill>
          <a:ln w="2540">
            <a:solidFill>
              <a:schemeClr val="tx1"/>
            </a:solidFill>
            <a:miter lim="800000"/>
            <a:headEnd/>
            <a:tailEnd/>
          </a:ln>
          <a:effectLst>
            <a:outerShdw blurRad="50800" dist="38100" dir="2700000" algn="tl" rotWithShape="0">
              <a:srgbClr val="000000">
                <a:alpha val="43000"/>
              </a:srgbClr>
            </a:outerShdw>
          </a:effectLst>
        </p:spPr>
        <p:txBody>
          <a:bodyPr wrap="square">
            <a:spAutoFit/>
          </a:bodyPr>
          <a:lstStyle/>
          <a:p>
            <a:pPr>
              <a:defRPr/>
            </a:pPr>
            <a:r>
              <a:rPr lang="en-US" sz="1800" dirty="0" smtClean="0">
                <a:latin typeface="Helvetica"/>
                <a:ea typeface="+mn-ea"/>
                <a:cs typeface="Helvetica"/>
              </a:rPr>
              <a:t>Student knowledge growth </a:t>
            </a:r>
            <a:r>
              <a:rPr lang="en-US" dirty="0">
                <a:latin typeface="Helvetica"/>
                <a:cs typeface="Helvetica"/>
              </a:rPr>
              <a:t>t</a:t>
            </a:r>
            <a:r>
              <a:rPr lang="en-US" sz="1800" dirty="0" smtClean="0">
                <a:latin typeface="Helvetica"/>
                <a:ea typeface="+mn-ea"/>
                <a:cs typeface="Helvetica"/>
              </a:rPr>
              <a:t>racked for “open learner model” and individualized </a:t>
            </a:r>
            <a:r>
              <a:rPr lang="en-US" dirty="0">
                <a:latin typeface="Helvetica"/>
                <a:cs typeface="Helvetica"/>
              </a:rPr>
              <a:t>p</a:t>
            </a:r>
            <a:r>
              <a:rPr lang="en-US" sz="1800" dirty="0" smtClean="0">
                <a:latin typeface="Helvetica"/>
                <a:ea typeface="+mn-ea"/>
                <a:cs typeface="Helvetica"/>
              </a:rPr>
              <a:t>roblem </a:t>
            </a:r>
            <a:r>
              <a:rPr lang="en-US" dirty="0">
                <a:latin typeface="Helvetica"/>
                <a:cs typeface="Helvetica"/>
              </a:rPr>
              <a:t>s</a:t>
            </a:r>
            <a:r>
              <a:rPr lang="en-US" sz="1800" dirty="0" smtClean="0">
                <a:latin typeface="Helvetica"/>
                <a:ea typeface="+mn-ea"/>
                <a:cs typeface="Helvetica"/>
              </a:rPr>
              <a:t>election</a:t>
            </a:r>
            <a:endParaRPr lang="en-US" sz="1800" dirty="0">
              <a:latin typeface="Helvetica"/>
              <a:ea typeface="+mn-ea"/>
              <a:cs typeface="Helvetica"/>
            </a:endParaRPr>
          </a:p>
        </p:txBody>
      </p:sp>
      <p:sp>
        <p:nvSpPr>
          <p:cNvPr id="11" name="Rectangle 9"/>
          <p:cNvSpPr>
            <a:spLocks noChangeArrowheads="1"/>
          </p:cNvSpPr>
          <p:nvPr/>
        </p:nvSpPr>
        <p:spPr bwMode="auto">
          <a:xfrm>
            <a:off x="237066" y="5025350"/>
            <a:ext cx="3581400" cy="1200329"/>
          </a:xfrm>
          <a:prstGeom prst="rect">
            <a:avLst/>
          </a:prstGeom>
          <a:solidFill>
            <a:srgbClr val="FFFF99"/>
          </a:solidFill>
          <a:ln w="2540">
            <a:solidFill>
              <a:schemeClr val="tx1"/>
            </a:solidFill>
            <a:miter lim="800000"/>
            <a:headEnd/>
            <a:tailEnd/>
          </a:ln>
          <a:effectLst>
            <a:outerShdw blurRad="50800" dist="38100" dir="2700000" algn="tl" rotWithShape="0">
              <a:srgbClr val="000000">
                <a:alpha val="43000"/>
              </a:srgbClr>
            </a:outerShdw>
          </a:effectLst>
        </p:spPr>
        <p:txBody>
          <a:bodyPr>
            <a:spAutoFit/>
          </a:bodyPr>
          <a:lstStyle/>
          <a:p>
            <a:pPr>
              <a:defRPr/>
            </a:pPr>
            <a:r>
              <a:rPr lang="en-US" sz="1800" dirty="0">
                <a:latin typeface="Helvetica"/>
                <a:ea typeface="+mn-ea"/>
                <a:cs typeface="Helvetica"/>
              </a:rPr>
              <a:t>Model tracing to provide context-sensitive </a:t>
            </a:r>
            <a:r>
              <a:rPr lang="en-US" sz="1800" dirty="0" smtClean="0">
                <a:latin typeface="Helvetica"/>
                <a:ea typeface="+mn-ea"/>
                <a:cs typeface="Helvetica"/>
              </a:rPr>
              <a:t>step-level guidance (correctness feedback, error messages, on-demand hints)</a:t>
            </a:r>
            <a:endParaRPr lang="en-US" sz="1800" dirty="0">
              <a:latin typeface="Helvetica"/>
              <a:ea typeface="+mn-ea"/>
              <a:cs typeface="Helvetica"/>
            </a:endParaRPr>
          </a:p>
        </p:txBody>
      </p:sp>
      <p:sp>
        <p:nvSpPr>
          <p:cNvPr id="12" name="Rectangle 5"/>
          <p:cNvSpPr>
            <a:spLocks noChangeArrowheads="1"/>
          </p:cNvSpPr>
          <p:nvPr/>
        </p:nvSpPr>
        <p:spPr bwMode="auto">
          <a:xfrm>
            <a:off x="380909" y="2768478"/>
            <a:ext cx="1862758" cy="646331"/>
          </a:xfrm>
          <a:prstGeom prst="rect">
            <a:avLst/>
          </a:prstGeom>
          <a:solidFill>
            <a:srgbClr val="FFFF99"/>
          </a:solidFill>
          <a:ln w="2540">
            <a:solidFill>
              <a:schemeClr val="tx1"/>
            </a:solidFill>
            <a:miter lim="800000"/>
            <a:headEnd/>
            <a:tailEnd/>
          </a:ln>
          <a:effectLst>
            <a:outerShdw blurRad="50800" dist="38100" dir="2700000" algn="tl" rotWithShape="0">
              <a:srgbClr val="000000">
                <a:alpha val="43000"/>
              </a:srgbClr>
            </a:outerShdw>
          </a:effectLst>
        </p:spPr>
        <p:txBody>
          <a:bodyPr wrap="square">
            <a:spAutoFit/>
          </a:bodyPr>
          <a:lstStyle/>
          <a:p>
            <a:pPr>
              <a:defRPr/>
            </a:pPr>
            <a:r>
              <a:rPr lang="en-US" sz="1800" dirty="0" smtClean="0">
                <a:latin typeface="Helvetica"/>
                <a:ea typeface="+mn-ea"/>
                <a:cs typeface="Helvetica"/>
              </a:rPr>
              <a:t>Interface makes thinking visible</a:t>
            </a:r>
            <a:endParaRPr lang="en-US" sz="1800" dirty="0">
              <a:latin typeface="Helvetica"/>
              <a:ea typeface="+mn-ea"/>
              <a:cs typeface="Helvetica"/>
            </a:endParaRPr>
          </a:p>
        </p:txBody>
      </p:sp>
      <p:sp>
        <p:nvSpPr>
          <p:cNvPr id="13" name="Slide Number Placeholder 12"/>
          <p:cNvSpPr>
            <a:spLocks noGrp="1"/>
          </p:cNvSpPr>
          <p:nvPr>
            <p:ph type="sldNum" sz="quarter" idx="12"/>
          </p:nvPr>
        </p:nvSpPr>
        <p:spPr/>
        <p:txBody>
          <a:bodyPr/>
          <a:lstStyle/>
          <a:p>
            <a:fld id="{17E276FA-8F89-B34D-A726-BE3FA1F8DD97}" type="slidenum">
              <a:rPr lang="en-US" smtClean="0"/>
              <a:t>14</a:t>
            </a:fld>
            <a:endParaRPr lang="en-US" dirty="0"/>
          </a:p>
        </p:txBody>
      </p:sp>
    </p:spTree>
    <p:extLst>
      <p:ext uri="{BB962C8B-B14F-4D97-AF65-F5344CB8AC3E}">
        <p14:creationId xmlns:p14="http://schemas.microsoft.com/office/powerpoint/2010/main" val="36520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p:bldP spid="8" grpId="0" animBg="1" autoUpdateAnimBg="0"/>
      <p:bldP spid="10" grpId="0" animBg="1" autoUpdateAnimBg="0"/>
      <p:bldP spid="11" grpId="0" animBg="1" autoUpdateAnimBg="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8" name="Group 7"/>
          <p:cNvGrpSpPr/>
          <p:nvPr/>
        </p:nvGrpSpPr>
        <p:grpSpPr>
          <a:xfrm>
            <a:off x="462800" y="4813837"/>
            <a:ext cx="8056228" cy="1172699"/>
            <a:chOff x="462800" y="4813837"/>
            <a:chExt cx="8056228" cy="1172699"/>
          </a:xfrm>
        </p:grpSpPr>
        <p:pic>
          <p:nvPicPr>
            <p:cNvPr id="3" name="Picture 2"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4" name="Picture 3"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5" name="TextBox 4"/>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6" name="TextBox 5"/>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7" name="Picture 6"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4162187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2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3055456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29.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12629663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0.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852510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0.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558246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Learning by Reading/Video Watching</a:t>
            </a:r>
            <a:br>
              <a:rPr lang="en-US" dirty="0" smtClean="0"/>
            </a:br>
            <a:r>
              <a:rPr lang="en-US" sz="2000" dirty="0" smtClean="0"/>
              <a:t>Psychology MOOC by the Open Learning Initiative (OLI)</a:t>
            </a:r>
            <a:endParaRPr lang="en-US" sz="2000" dirty="0"/>
          </a:p>
        </p:txBody>
      </p:sp>
      <p:sp>
        <p:nvSpPr>
          <p:cNvPr id="4" name="Slide Number Placeholder 3"/>
          <p:cNvSpPr>
            <a:spLocks noGrp="1"/>
          </p:cNvSpPr>
          <p:nvPr>
            <p:ph type="sldNum" sz="quarter" idx="12"/>
          </p:nvPr>
        </p:nvSpPr>
        <p:spPr/>
        <p:txBody>
          <a:bodyPr/>
          <a:lstStyle/>
          <a:p>
            <a:fld id="{E436BF85-835B-4CF4-A256-DC8235A127E7}" type="slidenum">
              <a:rPr lang="en-US" smtClean="0"/>
              <a:t>2</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219200"/>
            <a:ext cx="7054273" cy="5105157"/>
          </a:xfrm>
          <a:prstGeom prst="rect">
            <a:avLst/>
          </a:prstGeom>
        </p:spPr>
      </p:pic>
    </p:spTree>
    <p:extLst>
      <p:ext uri="{BB962C8B-B14F-4D97-AF65-F5344CB8AC3E}">
        <p14:creationId xmlns:p14="http://schemas.microsoft.com/office/powerpoint/2010/main" val="3703437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0.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1075971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1037301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378849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0.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31519229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814789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496939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59238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1.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5460421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2.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000832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2.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897293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dirty="0" smtClean="0"/>
              <a:t>Learning by Doing</a:t>
            </a:r>
            <a:endParaRPr lang="en-US"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6870"/>
          <a:stretch/>
        </p:blipFill>
        <p:spPr>
          <a:xfrm>
            <a:off x="485883" y="1252557"/>
            <a:ext cx="3483154" cy="2274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2"/>
          </p:nvPr>
        </p:nvSpPr>
        <p:spPr/>
        <p:txBody>
          <a:bodyPr/>
          <a:lstStyle/>
          <a:p>
            <a:fld id="{E436BF85-835B-4CF4-A256-DC8235A127E7}" type="slidenum">
              <a:rPr lang="en-US" smtClean="0"/>
              <a:t>3</a:t>
            </a:fld>
            <a:endParaRPr lang="en-US"/>
          </a:p>
        </p:txBody>
      </p:sp>
      <p:pic>
        <p:nvPicPr>
          <p:cNvPr id="5" name="Picture 4" descr="submit and compar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657" y="3788242"/>
            <a:ext cx="5172014" cy="2401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learning by doing - brain region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3236" y="965331"/>
            <a:ext cx="3030167" cy="2542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428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3234518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3.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1603849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4.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3551559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4.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263655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1184517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12415875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41.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909144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41.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956492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4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16862419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44.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3507932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57904" y="264898"/>
            <a:ext cx="3128098" cy="989941"/>
          </a:xfrm>
          <a:solidFill>
            <a:srgbClr val="FFFFFF"/>
          </a:solidFill>
        </p:spPr>
        <p:txBody>
          <a:bodyPr/>
          <a:lstStyle/>
          <a:p>
            <a:pPr marL="0" indent="0">
              <a:buNone/>
            </a:pPr>
            <a:r>
              <a:rPr lang="en-US" dirty="0"/>
              <a:t>“the learning effect of doing is about six times greater than that of </a:t>
            </a:r>
            <a:r>
              <a:rPr lang="en-US" dirty="0" smtClean="0"/>
              <a:t>reading”</a:t>
            </a:r>
            <a:endParaRPr lang="en-US" dirty="0"/>
          </a:p>
        </p:txBody>
      </p:sp>
      <p:pic>
        <p:nvPicPr>
          <p:cNvPr id="9" name="Picture 8" descr="p388-koeding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431">
            <a:off x="161180" y="2326634"/>
            <a:ext cx="5299364" cy="6858000"/>
          </a:xfrm>
          <a:prstGeom prst="rect">
            <a:avLst/>
          </a:prstGeom>
          <a:solidFill>
            <a:srgbClr val="FFFFFF"/>
          </a:solidFill>
        </p:spPr>
      </p:pic>
      <p:pic>
        <p:nvPicPr>
          <p:cNvPr id="8" name="Picture 7" descr="Koedinger Kim Jia McLaughlin Bier 20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28403">
            <a:off x="3099503" y="794998"/>
            <a:ext cx="5299364" cy="6858000"/>
          </a:xfrm>
          <a:prstGeom prst="rect">
            <a:avLst/>
          </a:prstGeom>
          <a:solidFill>
            <a:schemeClr val="bg1"/>
          </a:solidFill>
          <a:ln>
            <a:solidFill>
              <a:schemeClr val="bg1">
                <a:lumMod val="65000"/>
              </a:schemeClr>
            </a:solidFill>
          </a:ln>
        </p:spPr>
      </p:pic>
      <p:sp>
        <p:nvSpPr>
          <p:cNvPr id="6" name="TextBox 5"/>
          <p:cNvSpPr txBox="1"/>
          <p:nvPr/>
        </p:nvSpPr>
        <p:spPr>
          <a:xfrm>
            <a:off x="1243072" y="4488978"/>
            <a:ext cx="7512266" cy="1615827"/>
          </a:xfrm>
          <a:prstGeom prst="rect">
            <a:avLst/>
          </a:prstGeom>
          <a:solidFill>
            <a:srgbClr val="FFFFFF"/>
          </a:solidFill>
          <a:ln>
            <a:solidFill>
              <a:srgbClr val="A6A6A6"/>
            </a:solidFill>
          </a:ln>
        </p:spPr>
        <p:txBody>
          <a:bodyPr wrap="square" rtlCol="0">
            <a:spAutoFit/>
          </a:bodyPr>
          <a:lstStyle/>
          <a:p>
            <a:r>
              <a:rPr lang="en-US" sz="1100" dirty="0" err="1">
                <a:latin typeface="Helvetica"/>
                <a:cs typeface="Helvetica"/>
              </a:rPr>
              <a:t>Koedinger</a:t>
            </a:r>
            <a:r>
              <a:rPr lang="en-US" sz="1100" dirty="0">
                <a:latin typeface="Helvetica"/>
                <a:cs typeface="Helvetica"/>
              </a:rPr>
              <a:t>, K. R., Kim, J., </a:t>
            </a:r>
            <a:r>
              <a:rPr lang="en-US" sz="1100" dirty="0" err="1">
                <a:latin typeface="Helvetica"/>
                <a:cs typeface="Helvetica"/>
              </a:rPr>
              <a:t>Jia</a:t>
            </a:r>
            <a:r>
              <a:rPr lang="en-US" sz="1100" dirty="0">
                <a:latin typeface="Helvetica"/>
                <a:cs typeface="Helvetica"/>
              </a:rPr>
              <a:t>, J. Z., McLaughlin, E. A., &amp; Bier, N. L. (2015). Learning is not a spectator sport: Doing is better than watching for learning from a MOOC. In G. </a:t>
            </a:r>
            <a:r>
              <a:rPr lang="en-US" sz="1100" dirty="0" err="1">
                <a:latin typeface="Helvetica"/>
                <a:cs typeface="Helvetica"/>
              </a:rPr>
              <a:t>Kiczales</a:t>
            </a:r>
            <a:r>
              <a:rPr lang="en-US" sz="1100" dirty="0">
                <a:latin typeface="Helvetica"/>
                <a:cs typeface="Helvetica"/>
              </a:rPr>
              <a:t>, D. M. Russell, &amp; B. Woolf (Eds.), </a:t>
            </a:r>
            <a:r>
              <a:rPr lang="en-US" sz="1100" i="1" dirty="0">
                <a:latin typeface="Helvetica"/>
                <a:cs typeface="Helvetica"/>
              </a:rPr>
              <a:t>L@S '15: Proceedings of the </a:t>
            </a:r>
            <a:r>
              <a:rPr lang="en-US" sz="1100" i="1" dirty="0" smtClean="0">
                <a:latin typeface="Helvetica"/>
                <a:cs typeface="Helvetica"/>
              </a:rPr>
              <a:t>Second </a:t>
            </a:r>
            <a:r>
              <a:rPr lang="en-US" sz="1100" i="1" dirty="0">
                <a:latin typeface="Helvetica"/>
                <a:cs typeface="Helvetica"/>
              </a:rPr>
              <a:t>(2015) ACM </a:t>
            </a:r>
            <a:r>
              <a:rPr lang="en-US" sz="1100" i="1" dirty="0" smtClean="0">
                <a:latin typeface="Helvetica"/>
                <a:cs typeface="Helvetica"/>
              </a:rPr>
              <a:t>Conference </a:t>
            </a:r>
            <a:r>
              <a:rPr lang="en-US" sz="1100" i="1" dirty="0">
                <a:latin typeface="Helvetica"/>
                <a:cs typeface="Helvetica"/>
              </a:rPr>
              <a:t>on </a:t>
            </a:r>
            <a:r>
              <a:rPr lang="en-US" sz="1100" i="1" dirty="0" smtClean="0">
                <a:latin typeface="Helvetica"/>
                <a:cs typeface="Helvetica"/>
              </a:rPr>
              <a:t>Learning </a:t>
            </a:r>
            <a:r>
              <a:rPr lang="en-US" sz="1100" i="1" dirty="0">
                <a:latin typeface="Helvetica"/>
                <a:cs typeface="Helvetica"/>
              </a:rPr>
              <a:t>@ </a:t>
            </a:r>
            <a:r>
              <a:rPr lang="en-US" sz="1100" i="1" dirty="0" smtClean="0">
                <a:latin typeface="Helvetica"/>
                <a:cs typeface="Helvetica"/>
              </a:rPr>
              <a:t>Scale</a:t>
            </a:r>
            <a:r>
              <a:rPr lang="en-US" sz="1100" dirty="0" smtClean="0">
                <a:latin typeface="Helvetica"/>
                <a:cs typeface="Helvetica"/>
              </a:rPr>
              <a:t> </a:t>
            </a:r>
            <a:r>
              <a:rPr lang="en-US" sz="1100" dirty="0">
                <a:latin typeface="Helvetica"/>
                <a:cs typeface="Helvetica"/>
              </a:rPr>
              <a:t>(pp. 111-120). New York: ACM. doi:10.1145/</a:t>
            </a:r>
            <a:r>
              <a:rPr lang="en-US" sz="1100" dirty="0" smtClean="0">
                <a:latin typeface="Helvetica"/>
                <a:cs typeface="Helvetica"/>
              </a:rPr>
              <a:t>2724660.2724681</a:t>
            </a:r>
          </a:p>
          <a:p>
            <a:endParaRPr lang="en-US" sz="1100" dirty="0" smtClean="0">
              <a:latin typeface="Helvetica"/>
              <a:cs typeface="Helvetica"/>
            </a:endParaRPr>
          </a:p>
          <a:p>
            <a:r>
              <a:rPr lang="en-US" sz="1100" dirty="0" err="1">
                <a:latin typeface="Helvetica"/>
                <a:cs typeface="Helvetica"/>
              </a:rPr>
              <a:t>Koedinger</a:t>
            </a:r>
            <a:r>
              <a:rPr lang="en-US" sz="1100" dirty="0">
                <a:latin typeface="Helvetica"/>
                <a:cs typeface="Helvetica"/>
              </a:rPr>
              <a:t>, K. R., McLaughlin, E. A., </a:t>
            </a:r>
            <a:r>
              <a:rPr lang="en-US" sz="1100" dirty="0" err="1">
                <a:latin typeface="Helvetica"/>
                <a:cs typeface="Helvetica"/>
              </a:rPr>
              <a:t>Jia</a:t>
            </a:r>
            <a:r>
              <a:rPr lang="en-US" sz="1100" dirty="0">
                <a:latin typeface="Helvetica"/>
                <a:cs typeface="Helvetica"/>
              </a:rPr>
              <a:t>, J. Z., &amp; Bier, N. L. (2016). Is the doer effect a causal relationship?: How can we tell and why it's important. In D. </a:t>
            </a:r>
            <a:r>
              <a:rPr lang="en-US" sz="1100" dirty="0" err="1">
                <a:latin typeface="Helvetica"/>
                <a:cs typeface="Helvetica"/>
              </a:rPr>
              <a:t>Gašević</a:t>
            </a:r>
            <a:r>
              <a:rPr lang="en-US" sz="1100" dirty="0">
                <a:latin typeface="Helvetica"/>
                <a:cs typeface="Helvetica"/>
              </a:rPr>
              <a:t>, G. Lynch, S. Dawson, H. </a:t>
            </a:r>
            <a:r>
              <a:rPr lang="en-US" sz="1100" dirty="0" err="1">
                <a:latin typeface="Helvetica"/>
                <a:cs typeface="Helvetica"/>
              </a:rPr>
              <a:t>Drachsler</a:t>
            </a:r>
            <a:r>
              <a:rPr lang="en-US" sz="1100" dirty="0">
                <a:latin typeface="Helvetica"/>
                <a:cs typeface="Helvetica"/>
              </a:rPr>
              <a:t>, &amp; C. P. Rosé (Eds.), </a:t>
            </a:r>
            <a:r>
              <a:rPr lang="en-US" sz="1100" i="1" dirty="0">
                <a:latin typeface="Helvetica"/>
                <a:cs typeface="Helvetica"/>
              </a:rPr>
              <a:t>LAK '16: Proceedings of the </a:t>
            </a:r>
            <a:r>
              <a:rPr lang="en-US" sz="1100" i="1" dirty="0" smtClean="0">
                <a:latin typeface="Helvetica"/>
                <a:cs typeface="Helvetica"/>
              </a:rPr>
              <a:t>Sixth </a:t>
            </a:r>
            <a:r>
              <a:rPr lang="en-US" sz="1100" i="1" dirty="0">
                <a:latin typeface="Helvetica"/>
                <a:cs typeface="Helvetica"/>
              </a:rPr>
              <a:t>I</a:t>
            </a:r>
            <a:r>
              <a:rPr lang="en-US" sz="1100" i="1" dirty="0" smtClean="0">
                <a:latin typeface="Helvetica"/>
                <a:cs typeface="Helvetica"/>
              </a:rPr>
              <a:t>nternational </a:t>
            </a:r>
            <a:r>
              <a:rPr lang="en-US" sz="1100" i="1" dirty="0">
                <a:latin typeface="Helvetica"/>
                <a:cs typeface="Helvetica"/>
              </a:rPr>
              <a:t>C</a:t>
            </a:r>
            <a:r>
              <a:rPr lang="en-US" sz="1100" i="1" dirty="0" smtClean="0">
                <a:latin typeface="Helvetica"/>
                <a:cs typeface="Helvetica"/>
              </a:rPr>
              <a:t>onference </a:t>
            </a:r>
            <a:r>
              <a:rPr lang="en-US" sz="1100" i="1" dirty="0">
                <a:latin typeface="Helvetica"/>
                <a:cs typeface="Helvetica"/>
              </a:rPr>
              <a:t>on </a:t>
            </a:r>
            <a:r>
              <a:rPr lang="en-US" sz="1100" i="1" dirty="0" smtClean="0">
                <a:latin typeface="Helvetica"/>
                <a:cs typeface="Helvetica"/>
              </a:rPr>
              <a:t>Learning </a:t>
            </a:r>
            <a:r>
              <a:rPr lang="en-US" sz="1100" i="1" dirty="0">
                <a:latin typeface="Helvetica"/>
                <a:cs typeface="Helvetica"/>
              </a:rPr>
              <a:t>A</a:t>
            </a:r>
            <a:r>
              <a:rPr lang="en-US" sz="1100" i="1" dirty="0" smtClean="0">
                <a:latin typeface="Helvetica"/>
                <a:cs typeface="Helvetica"/>
              </a:rPr>
              <a:t>nalytics </a:t>
            </a:r>
            <a:r>
              <a:rPr lang="en-US" sz="1100" i="1" dirty="0">
                <a:latin typeface="Helvetica"/>
                <a:cs typeface="Helvetica"/>
              </a:rPr>
              <a:t>&amp; </a:t>
            </a:r>
            <a:r>
              <a:rPr lang="en-US" sz="1100" i="1" dirty="0" smtClean="0">
                <a:latin typeface="Helvetica"/>
                <a:cs typeface="Helvetica"/>
              </a:rPr>
              <a:t>Knowledge</a:t>
            </a:r>
            <a:r>
              <a:rPr lang="en-US" sz="1100" dirty="0" smtClean="0">
                <a:latin typeface="Helvetica"/>
                <a:cs typeface="Helvetica"/>
              </a:rPr>
              <a:t> </a:t>
            </a:r>
            <a:r>
              <a:rPr lang="en-US" sz="1100" dirty="0">
                <a:latin typeface="Helvetica"/>
                <a:cs typeface="Helvetica"/>
              </a:rPr>
              <a:t>(pp. 388-397). New York: ACM. doi:10.1145/</a:t>
            </a:r>
            <a:r>
              <a:rPr lang="en-US" sz="1100" dirty="0" smtClean="0">
                <a:latin typeface="Helvetica"/>
                <a:cs typeface="Helvetica"/>
              </a:rPr>
              <a:t>2883851.2883957</a:t>
            </a:r>
            <a:endParaRPr lang="en-US" sz="1100" dirty="0">
              <a:latin typeface="Helvetica"/>
              <a:cs typeface="Helvetica"/>
            </a:endParaRPr>
          </a:p>
        </p:txBody>
      </p:sp>
      <p:sp>
        <p:nvSpPr>
          <p:cNvPr id="7" name="Slide Number Placeholder 6"/>
          <p:cNvSpPr>
            <a:spLocks noGrp="1"/>
          </p:cNvSpPr>
          <p:nvPr>
            <p:ph type="sldNum" sz="quarter" idx="12"/>
          </p:nvPr>
        </p:nvSpPr>
        <p:spPr/>
        <p:txBody>
          <a:bodyPr/>
          <a:lstStyle/>
          <a:p>
            <a:fld id="{17E276FA-8F89-B34D-A726-BE3FA1F8DD97}" type="slidenum">
              <a:rPr lang="en-US" smtClean="0"/>
              <a:t>4</a:t>
            </a:fld>
            <a:endParaRPr lang="en-US" dirty="0"/>
          </a:p>
        </p:txBody>
      </p:sp>
      <p:sp>
        <p:nvSpPr>
          <p:cNvPr id="10" name="TextBox 9"/>
          <p:cNvSpPr txBox="1"/>
          <p:nvPr/>
        </p:nvSpPr>
        <p:spPr>
          <a:xfrm>
            <a:off x="5211723" y="2159000"/>
            <a:ext cx="3689822" cy="1631216"/>
          </a:xfrm>
          <a:prstGeom prst="rect">
            <a:avLst/>
          </a:prstGeom>
          <a:solidFill>
            <a:schemeClr val="bg1">
              <a:lumMod val="85000"/>
            </a:schemeClr>
          </a:solidFill>
          <a:ln>
            <a:solidFill>
              <a:schemeClr val="accent1"/>
            </a:solidFill>
          </a:ln>
        </p:spPr>
        <p:txBody>
          <a:bodyPr wrap="square" rtlCol="0">
            <a:spAutoFit/>
          </a:bodyPr>
          <a:lstStyle/>
          <a:p>
            <a:r>
              <a:rPr lang="en-US" sz="2000" dirty="0" smtClean="0">
                <a:latin typeface="Helvetica"/>
                <a:cs typeface="Helvetica"/>
              </a:rPr>
              <a:t>Data from </a:t>
            </a:r>
            <a:r>
              <a:rPr lang="en-US" sz="2000" dirty="0">
                <a:latin typeface="Helvetica"/>
                <a:cs typeface="Helvetica"/>
              </a:rPr>
              <a:t>four </a:t>
            </a:r>
            <a:r>
              <a:rPr lang="en-US" sz="2000" dirty="0" smtClean="0">
                <a:latin typeface="Helvetica"/>
                <a:cs typeface="Helvetica"/>
              </a:rPr>
              <a:t>online courses</a:t>
            </a:r>
          </a:p>
          <a:p>
            <a:pPr marL="285750" indent="-285750">
              <a:buFont typeface="Arial"/>
              <a:buChar char="•"/>
            </a:pPr>
            <a:r>
              <a:rPr lang="en-US" sz="2000" dirty="0" smtClean="0">
                <a:latin typeface="Helvetica"/>
                <a:cs typeface="Helvetica"/>
              </a:rPr>
              <a:t>Concepts in Computing</a:t>
            </a:r>
          </a:p>
          <a:p>
            <a:pPr marL="285750" indent="-285750">
              <a:buFont typeface="Arial"/>
              <a:buChar char="•"/>
            </a:pPr>
            <a:r>
              <a:rPr lang="en-US" sz="2000" dirty="0" smtClean="0">
                <a:latin typeface="Helvetica"/>
                <a:cs typeface="Helvetica"/>
              </a:rPr>
              <a:t>Introduction </a:t>
            </a:r>
            <a:r>
              <a:rPr lang="en-US" sz="2000" dirty="0">
                <a:latin typeface="Helvetica"/>
                <a:cs typeface="Helvetica"/>
              </a:rPr>
              <a:t>to </a:t>
            </a:r>
            <a:r>
              <a:rPr lang="en-US" sz="2000" dirty="0" smtClean="0">
                <a:latin typeface="Helvetica"/>
                <a:cs typeface="Helvetica"/>
              </a:rPr>
              <a:t>Biology</a:t>
            </a:r>
            <a:endParaRPr lang="en-US" sz="2000" dirty="0">
              <a:latin typeface="Helvetica"/>
              <a:cs typeface="Helvetica"/>
            </a:endParaRPr>
          </a:p>
          <a:p>
            <a:pPr marL="285750" indent="-285750">
              <a:buFont typeface="Arial"/>
              <a:buChar char="•"/>
            </a:pPr>
            <a:r>
              <a:rPr lang="en-US" sz="2000" dirty="0" smtClean="0">
                <a:latin typeface="Helvetica"/>
                <a:cs typeface="Helvetica"/>
              </a:rPr>
              <a:t>Introduction </a:t>
            </a:r>
            <a:r>
              <a:rPr lang="en-US" sz="2000" dirty="0">
                <a:latin typeface="Helvetica"/>
                <a:cs typeface="Helvetica"/>
              </a:rPr>
              <a:t>to </a:t>
            </a:r>
            <a:r>
              <a:rPr lang="en-US" sz="2000" dirty="0" smtClean="0">
                <a:latin typeface="Helvetica"/>
                <a:cs typeface="Helvetica"/>
              </a:rPr>
              <a:t>Psychology</a:t>
            </a:r>
            <a:endParaRPr lang="en-US" sz="2000" dirty="0">
              <a:latin typeface="Helvetica"/>
              <a:cs typeface="Helvetica"/>
            </a:endParaRPr>
          </a:p>
          <a:p>
            <a:pPr marL="285750" indent="-285750">
              <a:buFont typeface="Arial"/>
              <a:buChar char="•"/>
            </a:pPr>
            <a:r>
              <a:rPr lang="en-US" sz="2000" dirty="0" smtClean="0">
                <a:latin typeface="Helvetica"/>
                <a:cs typeface="Helvetica"/>
              </a:rPr>
              <a:t>Statistical Reasoning</a:t>
            </a:r>
            <a:endParaRPr lang="en-US" sz="2000" dirty="0">
              <a:latin typeface="Helvetica"/>
              <a:cs typeface="Helvetica"/>
            </a:endParaRPr>
          </a:p>
        </p:txBody>
      </p:sp>
    </p:spTree>
    <p:extLst>
      <p:ext uri="{BB962C8B-B14F-4D97-AF65-F5344CB8AC3E}">
        <p14:creationId xmlns:p14="http://schemas.microsoft.com/office/powerpoint/2010/main" val="11978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4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220256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6 at 1.4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462800" y="4813837"/>
            <a:ext cx="8056228" cy="1172699"/>
            <a:chOff x="462800" y="4813837"/>
            <a:chExt cx="8056228" cy="1172699"/>
          </a:xfrm>
        </p:grpSpPr>
        <p:pic>
          <p:nvPicPr>
            <p:cNvPr id="4" name="Picture 3"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5" name="Picture 4"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6" name="TextBox 5"/>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7" name="TextBox 6"/>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8" name="Picture 7"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41976468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2-16 at 1.45.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4" name="Group 3"/>
          <p:cNvGrpSpPr/>
          <p:nvPr/>
        </p:nvGrpSpPr>
        <p:grpSpPr>
          <a:xfrm>
            <a:off x="462800" y="4813837"/>
            <a:ext cx="8056228" cy="1172699"/>
            <a:chOff x="462800" y="4813837"/>
            <a:chExt cx="8056228" cy="1172699"/>
          </a:xfrm>
        </p:grpSpPr>
        <p:pic>
          <p:nvPicPr>
            <p:cNvPr id="5" name="Picture 4" descr="Hint-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00" y="4813837"/>
              <a:ext cx="559395" cy="568001"/>
            </a:xfrm>
            <a:prstGeom prst="rect">
              <a:avLst/>
            </a:prstGeom>
          </p:spPr>
        </p:pic>
        <p:pic>
          <p:nvPicPr>
            <p:cNvPr id="6" name="Picture 5" descr="Done-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396" y="4820033"/>
              <a:ext cx="563632" cy="572303"/>
            </a:xfrm>
            <a:prstGeom prst="rect">
              <a:avLst/>
            </a:prstGeom>
          </p:spPr>
        </p:pic>
        <p:sp>
          <p:nvSpPr>
            <p:cNvPr id="7" name="TextBox 6"/>
            <p:cNvSpPr txBox="1"/>
            <p:nvPr/>
          </p:nvSpPr>
          <p:spPr>
            <a:xfrm>
              <a:off x="7975759" y="5147439"/>
              <a:ext cx="485436" cy="230832"/>
            </a:xfrm>
            <a:prstGeom prst="rect">
              <a:avLst/>
            </a:prstGeom>
            <a:noFill/>
          </p:spPr>
          <p:txBody>
            <a:bodyPr wrap="none" rtlCol="0">
              <a:spAutoFit/>
            </a:bodyPr>
            <a:lstStyle/>
            <a:p>
              <a:r>
                <a:rPr lang="en-US" sz="900" dirty="0" smtClean="0">
                  <a:latin typeface="Verdana"/>
                  <a:cs typeface="Verdana"/>
                </a:rPr>
                <a:t>Done</a:t>
              </a:r>
              <a:endParaRPr lang="en-US" sz="900" dirty="0">
                <a:latin typeface="Verdana"/>
                <a:cs typeface="Verdana"/>
              </a:endParaRPr>
            </a:p>
          </p:txBody>
        </p:sp>
        <p:sp>
          <p:nvSpPr>
            <p:cNvPr id="8" name="TextBox 7"/>
            <p:cNvSpPr txBox="1"/>
            <p:nvPr/>
          </p:nvSpPr>
          <p:spPr>
            <a:xfrm>
              <a:off x="533693" y="5147794"/>
              <a:ext cx="428322" cy="230832"/>
            </a:xfrm>
            <a:prstGeom prst="rect">
              <a:avLst/>
            </a:prstGeom>
            <a:noFill/>
          </p:spPr>
          <p:txBody>
            <a:bodyPr wrap="none" rtlCol="0">
              <a:spAutoFit/>
            </a:bodyPr>
            <a:lstStyle/>
            <a:p>
              <a:r>
                <a:rPr lang="en-US" sz="900" dirty="0" smtClean="0">
                  <a:latin typeface="Verdana"/>
                  <a:cs typeface="Verdana"/>
                </a:rPr>
                <a:t>Hint</a:t>
              </a:r>
              <a:endParaRPr lang="en-US" sz="900" dirty="0">
                <a:latin typeface="Verdana"/>
                <a:cs typeface="Verdana"/>
              </a:endParaRPr>
            </a:p>
          </p:txBody>
        </p:sp>
        <p:pic>
          <p:nvPicPr>
            <p:cNvPr id="9" name="Picture 8" descr="Instructions-Defaul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00" y="5420066"/>
              <a:ext cx="566470" cy="566470"/>
            </a:xfrm>
            <a:prstGeom prst="rect">
              <a:avLst/>
            </a:prstGeom>
          </p:spPr>
        </p:pic>
      </p:grpSp>
    </p:spTree>
    <p:extLst>
      <p:ext uri="{BB962C8B-B14F-4D97-AF65-F5344CB8AC3E}">
        <p14:creationId xmlns:p14="http://schemas.microsoft.com/office/powerpoint/2010/main" val="6027497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3101" y="1583526"/>
            <a:ext cx="2583172" cy="990107"/>
          </a:xfrm>
        </p:spPr>
        <p:txBody>
          <a:bodyPr/>
          <a:lstStyle/>
          <a:p>
            <a:pPr>
              <a:lnSpc>
                <a:spcPct val="100000"/>
              </a:lnSpc>
            </a:pPr>
            <a:r>
              <a:rPr lang="en-US" sz="4000" dirty="0" smtClean="0"/>
              <a:t>Genetics Tutor</a:t>
            </a:r>
            <a:br>
              <a:rPr lang="en-US" sz="4000" dirty="0" smtClean="0"/>
            </a:br>
            <a:r>
              <a:rPr lang="en-US" sz="2400" dirty="0" smtClean="0"/>
              <a:t>built with CTAT</a:t>
            </a:r>
            <a:endParaRPr lang="en-US" sz="2400" dirty="0"/>
          </a:p>
        </p:txBody>
      </p:sp>
      <p:pic>
        <p:nvPicPr>
          <p:cNvPr id="5" name="Picture 4" descr="Carrier Probabilities Abdu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51" y="151797"/>
            <a:ext cx="4828851" cy="3260639"/>
          </a:xfrm>
          <a:prstGeom prst="rect">
            <a:avLst/>
          </a:prstGeom>
        </p:spPr>
      </p:pic>
      <p:pic>
        <p:nvPicPr>
          <p:cNvPr id="6" name="Picture 5" descr="GenomeCancerProb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477" y="2806822"/>
            <a:ext cx="6857349" cy="4016706"/>
          </a:xfrm>
          <a:prstGeom prst="rect">
            <a:avLst/>
          </a:prstGeom>
        </p:spPr>
      </p:pic>
      <p:sp>
        <p:nvSpPr>
          <p:cNvPr id="7" name="TextBox 6"/>
          <p:cNvSpPr txBox="1"/>
          <p:nvPr/>
        </p:nvSpPr>
        <p:spPr>
          <a:xfrm>
            <a:off x="221390" y="6140014"/>
            <a:ext cx="1359367" cy="338554"/>
          </a:xfrm>
          <a:prstGeom prst="rect">
            <a:avLst/>
          </a:prstGeom>
          <a:noFill/>
        </p:spPr>
        <p:txBody>
          <a:bodyPr wrap="none" rtlCol="0">
            <a:spAutoFit/>
          </a:bodyPr>
          <a:lstStyle/>
          <a:p>
            <a:r>
              <a:rPr lang="en-US" sz="1600" dirty="0" smtClean="0">
                <a:latin typeface="Helvetica"/>
                <a:cs typeface="Helvetica"/>
              </a:rPr>
              <a:t>Corbett et al.</a:t>
            </a:r>
            <a:endParaRPr lang="en-US" sz="1600" dirty="0">
              <a:latin typeface="Helvetica"/>
              <a:cs typeface="Helvetica"/>
            </a:endParaRPr>
          </a:p>
        </p:txBody>
      </p:sp>
    </p:spTree>
    <p:extLst>
      <p:ext uri="{BB962C8B-B14F-4D97-AF65-F5344CB8AC3E}">
        <p14:creationId xmlns:p14="http://schemas.microsoft.com/office/powerpoint/2010/main" val="2315774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3"/>
            <a:ext cx="7066080" cy="625020"/>
          </a:xfrm>
        </p:spPr>
        <p:txBody>
          <a:bodyPr/>
          <a:lstStyle/>
          <a:p>
            <a:r>
              <a:rPr lang="en-US" dirty="0" smtClean="0"/>
              <a:t>CTAT Tutors for Chemistry</a:t>
            </a:r>
            <a:endParaRPr lang="en-US" dirty="0"/>
          </a:p>
        </p:txBody>
      </p:sp>
      <p:pic>
        <p:nvPicPr>
          <p:cNvPr id="7" name="Picture 6"/>
          <p:cNvPicPr>
            <a:picLocks noChangeArrowheads="1"/>
          </p:cNvPicPr>
          <p:nvPr/>
        </p:nvPicPr>
        <p:blipFill>
          <a:blip r:embed="rId2">
            <a:extLst>
              <a:ext uri="{28A0092B-C50C-407E-A947-70E740481C1C}">
                <a14:useLocalDpi xmlns:a14="http://schemas.microsoft.com/office/drawing/2010/main" val="0"/>
              </a:ext>
            </a:extLst>
          </a:blip>
          <a:srcRect l="905" t="25676" r="2531" b="7077"/>
          <a:stretch>
            <a:fillRect/>
          </a:stretch>
        </p:blipFill>
        <p:spPr bwMode="auto">
          <a:xfrm>
            <a:off x="923636" y="1202158"/>
            <a:ext cx="4938777" cy="243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17E276FA-8F89-B34D-A726-BE3FA1F8DD97}" type="slidenum">
              <a:rPr lang="en-US" smtClean="0"/>
              <a:t>44</a:t>
            </a:fld>
            <a:endParaRPr lang="en-US" dirty="0"/>
          </a:p>
        </p:txBody>
      </p:sp>
      <p:pic>
        <p:nvPicPr>
          <p:cNvPr id="8" name="Picture 7" descr="chem tutor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36" y="3759229"/>
            <a:ext cx="5833630" cy="2689085"/>
          </a:xfrm>
          <a:prstGeom prst="rect">
            <a:avLst/>
          </a:prstGeom>
        </p:spPr>
      </p:pic>
      <p:sp>
        <p:nvSpPr>
          <p:cNvPr id="9" name="Text Box 9"/>
          <p:cNvSpPr txBox="1">
            <a:spLocks noChangeArrowheads="1"/>
          </p:cNvSpPr>
          <p:nvPr/>
        </p:nvSpPr>
        <p:spPr bwMode="auto">
          <a:xfrm>
            <a:off x="6051173" y="2209917"/>
            <a:ext cx="24797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Helvetica"/>
                <a:cs typeface="Helvetica"/>
              </a:rPr>
              <a:t>Stoichiometry Tutor</a:t>
            </a:r>
          </a:p>
          <a:p>
            <a:endParaRPr lang="en-US" dirty="0">
              <a:latin typeface="Helvetica"/>
              <a:cs typeface="Helvetica"/>
            </a:endParaRPr>
          </a:p>
          <a:p>
            <a:r>
              <a:rPr lang="en-US" sz="1600" dirty="0" smtClean="0">
                <a:latin typeface="Helvetica"/>
                <a:cs typeface="Helvetica"/>
              </a:rPr>
              <a:t>McLaren, </a:t>
            </a:r>
            <a:r>
              <a:rPr lang="en-US" sz="1600" dirty="0" err="1" smtClean="0">
                <a:latin typeface="Helvetica"/>
                <a:cs typeface="Helvetica"/>
              </a:rPr>
              <a:t>Yaron</a:t>
            </a:r>
            <a:r>
              <a:rPr lang="en-US" sz="1600" dirty="0" smtClean="0">
                <a:latin typeface="Helvetica"/>
                <a:cs typeface="Helvetica"/>
              </a:rPr>
              <a:t>, et al.</a:t>
            </a:r>
            <a:endParaRPr lang="en-US" sz="1600" dirty="0">
              <a:latin typeface="Helvetica"/>
              <a:cs typeface="Helvetica"/>
            </a:endParaRPr>
          </a:p>
        </p:txBody>
      </p:sp>
      <p:sp>
        <p:nvSpPr>
          <p:cNvPr id="10" name="Text Box 9"/>
          <p:cNvSpPr txBox="1">
            <a:spLocks noChangeArrowheads="1"/>
          </p:cNvSpPr>
          <p:nvPr/>
        </p:nvSpPr>
        <p:spPr bwMode="auto">
          <a:xfrm>
            <a:off x="6725505" y="5344117"/>
            <a:ext cx="14580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err="1" smtClean="0">
                <a:latin typeface="Helvetica"/>
                <a:cs typeface="Helvetica"/>
              </a:rPr>
              <a:t>ChemTutor</a:t>
            </a:r>
            <a:endParaRPr lang="en-US" dirty="0" smtClean="0">
              <a:latin typeface="Helvetica"/>
              <a:cs typeface="Helvetica"/>
            </a:endParaRPr>
          </a:p>
          <a:p>
            <a:endParaRPr lang="en-US" dirty="0">
              <a:latin typeface="Helvetica"/>
              <a:cs typeface="Helvetica"/>
            </a:endParaRPr>
          </a:p>
          <a:p>
            <a:r>
              <a:rPr lang="en-US" sz="1600" dirty="0" smtClean="0">
                <a:latin typeface="Helvetica"/>
                <a:cs typeface="Helvetica"/>
              </a:rPr>
              <a:t>Rau et al.</a:t>
            </a:r>
            <a:endParaRPr lang="en-US" sz="1600" dirty="0">
              <a:latin typeface="Helvetica"/>
              <a:cs typeface="Helvetica"/>
            </a:endParaRPr>
          </a:p>
        </p:txBody>
      </p:sp>
    </p:spTree>
    <p:extLst>
      <p:ext uri="{BB962C8B-B14F-4D97-AF65-F5344CB8AC3E}">
        <p14:creationId xmlns:p14="http://schemas.microsoft.com/office/powerpoint/2010/main" val="37059633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310162"/>
            <a:ext cx="6322731" cy="567293"/>
          </a:xfrm>
        </p:spPr>
        <p:txBody>
          <a:bodyPr>
            <a:normAutofit/>
          </a:bodyPr>
          <a:lstStyle/>
          <a:p>
            <a:r>
              <a:rPr lang="en-US" dirty="0" smtClean="0"/>
              <a:t>CTAT Tutors for Computer Science</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20557" b="12405"/>
          <a:stretch/>
        </p:blipFill>
        <p:spPr bwMode="auto">
          <a:xfrm>
            <a:off x="761999" y="1108364"/>
            <a:ext cx="3901008" cy="2826619"/>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81BA2907-0E83-3F4D-A1AD-E7A0A9CC4D49}" type="slidenum">
              <a:rPr lang="en-US" smtClean="0"/>
              <a:t>45</a:t>
            </a:fld>
            <a:endParaRPr lang="en-US"/>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61999" y="4070428"/>
            <a:ext cx="4484255" cy="2349364"/>
          </a:xfrm>
          <a:prstGeom prst="rect">
            <a:avLst/>
          </a:prstGeom>
          <a:ln>
            <a:solidFill>
              <a:schemeClr val="tx1"/>
            </a:solidFill>
          </a:ln>
          <a:effectLst>
            <a:outerShdw blurRad="50800" dist="38100" dir="2700000" algn="tl" rotWithShape="0">
              <a:prstClr val="black">
                <a:alpha val="40000"/>
              </a:prstClr>
            </a:outerShdw>
          </a:effectLst>
        </p:spPr>
      </p:pic>
      <p:sp>
        <p:nvSpPr>
          <p:cNvPr id="6" name="Text Box 9"/>
          <p:cNvSpPr txBox="1">
            <a:spLocks noChangeArrowheads="1"/>
          </p:cNvSpPr>
          <p:nvPr/>
        </p:nvSpPr>
        <p:spPr bwMode="auto">
          <a:xfrm>
            <a:off x="4833697" y="1240099"/>
            <a:ext cx="385136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latin typeface="Helvetica"/>
                <a:cs typeface="Helvetica"/>
              </a:rPr>
              <a:t>The Tuning </a:t>
            </a:r>
            <a:r>
              <a:rPr lang="en-US" dirty="0" smtClean="0">
                <a:latin typeface="Helvetica"/>
                <a:cs typeface="Helvetica"/>
              </a:rPr>
              <a:t>Tutor: Parameter fitting </a:t>
            </a:r>
            <a:r>
              <a:rPr lang="en-US" dirty="0">
                <a:latin typeface="Helvetica"/>
                <a:cs typeface="Helvetica"/>
              </a:rPr>
              <a:t>in </a:t>
            </a:r>
            <a:r>
              <a:rPr lang="en-US" dirty="0" smtClean="0">
                <a:latin typeface="Helvetica"/>
                <a:cs typeface="Helvetica"/>
              </a:rPr>
              <a:t>machine learning</a:t>
            </a:r>
          </a:p>
          <a:p>
            <a:endParaRPr lang="en-US" dirty="0">
              <a:latin typeface="Helvetica"/>
              <a:cs typeface="Helvetica"/>
            </a:endParaRPr>
          </a:p>
          <a:p>
            <a:r>
              <a:rPr lang="en-US" sz="1600" dirty="0" smtClean="0">
                <a:latin typeface="Helvetica"/>
                <a:cs typeface="Helvetica"/>
              </a:rPr>
              <a:t>Rosé et al.</a:t>
            </a:r>
            <a:endParaRPr lang="en-US" sz="1600" dirty="0">
              <a:latin typeface="Helvetica"/>
              <a:cs typeface="Helvetica"/>
            </a:endParaRPr>
          </a:p>
        </p:txBody>
      </p:sp>
      <p:sp>
        <p:nvSpPr>
          <p:cNvPr id="7" name="Text Box 9"/>
          <p:cNvSpPr txBox="1">
            <a:spLocks noChangeArrowheads="1"/>
          </p:cNvSpPr>
          <p:nvPr/>
        </p:nvSpPr>
        <p:spPr bwMode="auto">
          <a:xfrm>
            <a:off x="5360754" y="5157908"/>
            <a:ext cx="283137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Helvetica"/>
                <a:cs typeface="Helvetica"/>
              </a:rPr>
              <a:t>Tutor for </a:t>
            </a:r>
            <a:r>
              <a:rPr lang="en-US" dirty="0" err="1" smtClean="0">
                <a:latin typeface="Helvetica"/>
                <a:cs typeface="Helvetica"/>
              </a:rPr>
              <a:t>RedBlackTree</a:t>
            </a:r>
            <a:endParaRPr lang="en-US" dirty="0" smtClean="0">
              <a:latin typeface="Helvetica"/>
              <a:cs typeface="Helvetica"/>
            </a:endParaRPr>
          </a:p>
          <a:p>
            <a:r>
              <a:rPr lang="en-US" dirty="0">
                <a:latin typeface="Helvetica"/>
                <a:cs typeface="Helvetica"/>
              </a:rPr>
              <a:t>d</a:t>
            </a:r>
            <a:r>
              <a:rPr lang="en-US" dirty="0" smtClean="0">
                <a:latin typeface="Helvetica"/>
                <a:cs typeface="Helvetica"/>
              </a:rPr>
              <a:t>ata structure</a:t>
            </a:r>
          </a:p>
          <a:p>
            <a:endParaRPr lang="en-US" dirty="0">
              <a:latin typeface="Helvetica"/>
              <a:cs typeface="Helvetica"/>
            </a:endParaRPr>
          </a:p>
          <a:p>
            <a:r>
              <a:rPr lang="en-US" sz="1600" dirty="0" err="1" smtClean="0">
                <a:latin typeface="Helvetica"/>
                <a:cs typeface="Helvetica"/>
              </a:rPr>
              <a:t>Xhakaj</a:t>
            </a:r>
            <a:r>
              <a:rPr lang="en-US" sz="1600" dirty="0" smtClean="0">
                <a:latin typeface="Helvetica"/>
                <a:cs typeface="Helvetica"/>
              </a:rPr>
              <a:t> and </a:t>
            </a:r>
            <a:r>
              <a:rPr lang="en-US" sz="1600" dirty="0" err="1" smtClean="0">
                <a:latin typeface="Helvetica"/>
                <a:cs typeface="Helvetica"/>
              </a:rPr>
              <a:t>Liew</a:t>
            </a:r>
            <a:endParaRPr lang="en-US" sz="1600" dirty="0">
              <a:latin typeface="Helvetica"/>
              <a:cs typeface="Helvetica"/>
            </a:endParaRPr>
          </a:p>
        </p:txBody>
      </p:sp>
    </p:spTree>
    <p:extLst>
      <p:ext uri="{BB962C8B-B14F-4D97-AF65-F5344CB8AC3E}">
        <p14:creationId xmlns:p14="http://schemas.microsoft.com/office/powerpoint/2010/main" val="4143928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itle 1"/>
          <p:cNvSpPr>
            <a:spLocks noGrp="1"/>
          </p:cNvSpPr>
          <p:nvPr>
            <p:ph type="title"/>
          </p:nvPr>
        </p:nvSpPr>
        <p:spPr>
          <a:xfrm>
            <a:off x="277091" y="18083"/>
            <a:ext cx="7562273" cy="489920"/>
          </a:xfrm>
        </p:spPr>
        <p:txBody>
          <a:bodyPr/>
          <a:lstStyle/>
          <a:p>
            <a:pPr>
              <a:lnSpc>
                <a:spcPct val="100000"/>
              </a:lnSpc>
            </a:pPr>
            <a:r>
              <a:rPr lang="en-US" dirty="0" smtClean="0">
                <a:ea typeface="ＭＳ Ｐゴシック" charset="0"/>
              </a:rPr>
              <a:t>CTAT Tutors For Language Learning</a:t>
            </a:r>
            <a:endParaRPr lang="en-US" dirty="0">
              <a:ea typeface="ＭＳ Ｐゴシック" charset="0"/>
            </a:endParaRPr>
          </a:p>
        </p:txBody>
      </p:sp>
      <p:sp>
        <p:nvSpPr>
          <p:cNvPr id="26627" name="Picture 16"/>
          <p:cNvSpPr>
            <a:spLocks noChangeAspect="1"/>
          </p:cNvSpPr>
          <p:nvPr/>
        </p:nvSpPr>
        <p:spPr bwMode="auto">
          <a:xfrm>
            <a:off x="0" y="1758095"/>
            <a:ext cx="39909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Helvetica"/>
              <a:cs typeface="Helvetica"/>
            </a:endParaRPr>
          </a:p>
        </p:txBody>
      </p:sp>
      <p:sp>
        <p:nvSpPr>
          <p:cNvPr id="26629" name="Text Box 9"/>
          <p:cNvSpPr txBox="1">
            <a:spLocks noChangeArrowheads="1"/>
          </p:cNvSpPr>
          <p:nvPr/>
        </p:nvSpPr>
        <p:spPr bwMode="auto">
          <a:xfrm>
            <a:off x="599205" y="2956179"/>
            <a:ext cx="21523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Helvetica"/>
                <a:cs typeface="Helvetica"/>
              </a:rPr>
              <a:t>Reading Chinese</a:t>
            </a:r>
            <a:endParaRPr lang="en-US" dirty="0">
              <a:latin typeface="Helvetica"/>
              <a:cs typeface="Helvetica"/>
            </a:endParaRPr>
          </a:p>
          <a:p>
            <a:r>
              <a:rPr lang="en-US" sz="1600" dirty="0" err="1" smtClean="0">
                <a:latin typeface="Helvetica"/>
                <a:cs typeface="Helvetica"/>
              </a:rPr>
              <a:t>Perfetti</a:t>
            </a:r>
            <a:r>
              <a:rPr lang="en-US" sz="1600" dirty="0" smtClean="0">
                <a:latin typeface="Helvetica"/>
                <a:cs typeface="Helvetica"/>
              </a:rPr>
              <a:t>, Liu, et al.</a:t>
            </a:r>
            <a:endParaRPr lang="en-US" sz="1600" dirty="0">
              <a:latin typeface="Helvetica"/>
              <a:cs typeface="Helvetica"/>
            </a:endParaRP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t="2684" b="5396"/>
          <a:stretch>
            <a:fillRect/>
          </a:stretch>
        </p:blipFill>
        <p:spPr bwMode="auto">
          <a:xfrm>
            <a:off x="531091" y="639129"/>
            <a:ext cx="3713592" cy="239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l="4030" t="25945" r="4050" b="21574"/>
          <a:stretch>
            <a:fillRect/>
          </a:stretch>
        </p:blipFill>
        <p:spPr bwMode="auto">
          <a:xfrm>
            <a:off x="4471249" y="604495"/>
            <a:ext cx="4670650" cy="239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4618183" y="2990814"/>
            <a:ext cx="46072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Helvetica"/>
                <a:cs typeface="Helvetica"/>
              </a:rPr>
              <a:t>Intercultural Competence (French)</a:t>
            </a:r>
            <a:endParaRPr lang="en-US" dirty="0">
              <a:latin typeface="Helvetica"/>
              <a:cs typeface="Helvetica"/>
            </a:endParaRPr>
          </a:p>
          <a:p>
            <a:r>
              <a:rPr lang="en-US" sz="1600" dirty="0" err="1" smtClean="0">
                <a:latin typeface="Helvetica"/>
                <a:cs typeface="Helvetica"/>
              </a:rPr>
              <a:t>Ogan</a:t>
            </a:r>
            <a:r>
              <a:rPr lang="en-US" sz="1600" dirty="0" smtClean="0">
                <a:latin typeface="Helvetica"/>
                <a:cs typeface="Helvetica"/>
              </a:rPr>
              <a:t>, Aleven, &amp; Jones</a:t>
            </a:r>
            <a:endParaRPr lang="en-US" sz="1600" dirty="0">
              <a:latin typeface="Helvetica"/>
              <a:cs typeface="Helvetica"/>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46</a:t>
            </a:fld>
            <a:endParaRPr lang="en-US" dirty="0"/>
          </a:p>
        </p:txBody>
      </p:sp>
      <p:pic>
        <p:nvPicPr>
          <p:cNvPr id="10" name="Picture 9"/>
          <p:cNvPicPr>
            <a:picLocks noChangeAspect="1"/>
          </p:cNvPicPr>
          <p:nvPr/>
        </p:nvPicPr>
        <p:blipFill>
          <a:blip r:embed="rId4"/>
          <a:stretch>
            <a:fillRect/>
          </a:stretch>
        </p:blipFill>
        <p:spPr>
          <a:xfrm>
            <a:off x="726204" y="3781144"/>
            <a:ext cx="2948322" cy="2475232"/>
          </a:xfrm>
          <a:prstGeom prst="rect">
            <a:avLst/>
          </a:prstGeom>
        </p:spPr>
      </p:pic>
      <p:pic>
        <p:nvPicPr>
          <p:cNvPr id="11" name="Content Placeholder 3" descr="Picture 2(2).png"/>
          <p:cNvPicPr/>
          <p:nvPr/>
        </p:nvPicPr>
        <p:blipFill>
          <a:blip r:embed="rId5"/>
          <a:srcRect l="21984" t="32910" r="33377" b="25642"/>
          <a:stretch>
            <a:fillRect/>
          </a:stretch>
        </p:blipFill>
        <p:spPr>
          <a:xfrm>
            <a:off x="4733636" y="3885049"/>
            <a:ext cx="2663921" cy="1979020"/>
          </a:xfrm>
          <a:prstGeom prst="rect">
            <a:avLst/>
          </a:prstGeom>
        </p:spPr>
      </p:pic>
      <p:sp>
        <p:nvSpPr>
          <p:cNvPr id="12" name="Text Box 10"/>
          <p:cNvSpPr txBox="1">
            <a:spLocks noChangeArrowheads="1"/>
          </p:cNvSpPr>
          <p:nvPr/>
        </p:nvSpPr>
        <p:spPr bwMode="auto">
          <a:xfrm>
            <a:off x="4733636" y="5969889"/>
            <a:ext cx="46072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Helvetica"/>
                <a:cs typeface="Helvetica"/>
              </a:rPr>
              <a:t>English Article Tutor</a:t>
            </a:r>
            <a:endParaRPr lang="en-US" dirty="0">
              <a:latin typeface="Helvetica"/>
              <a:cs typeface="Helvetica"/>
            </a:endParaRPr>
          </a:p>
          <a:p>
            <a:r>
              <a:rPr lang="en-US" sz="1600" dirty="0" smtClean="0">
                <a:latin typeface="Helvetica"/>
                <a:cs typeface="Helvetica"/>
              </a:rPr>
              <a:t>Wylie, </a:t>
            </a:r>
            <a:r>
              <a:rPr lang="en-US" sz="1600" dirty="0" err="1" smtClean="0">
                <a:latin typeface="Helvetica"/>
                <a:cs typeface="Helvetica"/>
              </a:rPr>
              <a:t>Koedinger</a:t>
            </a:r>
            <a:r>
              <a:rPr lang="en-US" sz="1600" dirty="0" smtClean="0">
                <a:latin typeface="Helvetica"/>
                <a:cs typeface="Helvetica"/>
              </a:rPr>
              <a:t>, &amp; </a:t>
            </a:r>
            <a:r>
              <a:rPr lang="en-US" sz="1600" dirty="0" err="1" smtClean="0">
                <a:latin typeface="Helvetica"/>
                <a:cs typeface="Helvetica"/>
              </a:rPr>
              <a:t>Mitamura</a:t>
            </a:r>
            <a:endParaRPr lang="en-US" sz="1600" dirty="0">
              <a:latin typeface="Helvetica"/>
              <a:cs typeface="Helvetica"/>
            </a:endParaRPr>
          </a:p>
        </p:txBody>
      </p:sp>
      <p:sp>
        <p:nvSpPr>
          <p:cNvPr id="15" name="Text Box 9"/>
          <p:cNvSpPr txBox="1">
            <a:spLocks noChangeArrowheads="1"/>
          </p:cNvSpPr>
          <p:nvPr/>
        </p:nvSpPr>
        <p:spPr bwMode="auto">
          <a:xfrm>
            <a:off x="774695" y="6165489"/>
            <a:ext cx="2646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Helvetica"/>
                <a:cs typeface="Helvetica"/>
              </a:rPr>
              <a:t>Chinese Writing Tutor</a:t>
            </a:r>
            <a:endParaRPr lang="en-US" dirty="0">
              <a:latin typeface="Helvetica"/>
              <a:cs typeface="Helvetica"/>
            </a:endParaRPr>
          </a:p>
          <a:p>
            <a:r>
              <a:rPr lang="en-US" sz="1600" dirty="0" smtClean="0">
                <a:latin typeface="Helvetica"/>
                <a:cs typeface="Helvetica"/>
              </a:rPr>
              <a:t>Guan, et al.</a:t>
            </a:r>
            <a:endParaRPr lang="en-US" sz="1600" dirty="0">
              <a:latin typeface="Helvetica"/>
              <a:cs typeface="Helvetica"/>
            </a:endParaRPr>
          </a:p>
        </p:txBody>
      </p:sp>
    </p:spTree>
    <p:extLst>
      <p:ext uri="{BB962C8B-B14F-4D97-AF65-F5344CB8AC3E}">
        <p14:creationId xmlns:p14="http://schemas.microsoft.com/office/powerpoint/2010/main" val="27724078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304800" y="621229"/>
            <a:ext cx="7208650" cy="838200"/>
          </a:xfrm>
        </p:spPr>
        <p:txBody>
          <a:bodyPr/>
          <a:lstStyle/>
          <a:p>
            <a:pPr eaLnBrk="1" hangingPunct="1">
              <a:lnSpc>
                <a:spcPct val="100000"/>
              </a:lnSpc>
            </a:pPr>
            <a:r>
              <a:rPr lang="en-US" sz="4000" dirty="0" smtClean="0">
                <a:ea typeface="ＭＳ Ｐゴシック" charset="0"/>
              </a:rPr>
              <a:t>CTAT Tutors for Learning with Simulations</a:t>
            </a:r>
            <a:endParaRPr lang="en-US" sz="4000" dirty="0">
              <a:ea typeface="ＭＳ Ｐゴシック" charset="0"/>
            </a:endParaRPr>
          </a:p>
        </p:txBody>
      </p:sp>
      <p:sp>
        <p:nvSpPr>
          <p:cNvPr id="23562" name="Picture 3"/>
          <p:cNvSpPr>
            <a:spLocks noChangeAspect="1" noChangeArrowheads="1"/>
          </p:cNvSpPr>
          <p:nvPr/>
        </p:nvSpPr>
        <p:spPr bwMode="auto">
          <a:xfrm>
            <a:off x="5470842" y="2118450"/>
            <a:ext cx="348773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Helvetica"/>
              <a:cs typeface="Helvetica"/>
            </a:endParaRPr>
          </a:p>
        </p:txBody>
      </p:sp>
      <p:sp>
        <p:nvSpPr>
          <p:cNvPr id="23563" name="Text Box 9"/>
          <p:cNvSpPr txBox="1">
            <a:spLocks noChangeArrowheads="1"/>
          </p:cNvSpPr>
          <p:nvPr/>
        </p:nvSpPr>
        <p:spPr bwMode="auto">
          <a:xfrm>
            <a:off x="5094279" y="4911553"/>
            <a:ext cx="38110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dirty="0">
                <a:latin typeface="Helvetica"/>
                <a:cs typeface="Helvetica"/>
              </a:rPr>
              <a:t>Thermo-</a:t>
            </a:r>
            <a:r>
              <a:rPr lang="en-US" dirty="0" smtClean="0">
                <a:latin typeface="Helvetica"/>
                <a:cs typeface="Helvetica"/>
              </a:rPr>
              <a:t>dynamics (</a:t>
            </a:r>
            <a:r>
              <a:rPr lang="en-US" dirty="0" err="1" smtClean="0">
                <a:latin typeface="Helvetica"/>
                <a:cs typeface="Helvetica"/>
              </a:rPr>
              <a:t>CyclePad</a:t>
            </a:r>
            <a:r>
              <a:rPr lang="en-US" dirty="0" smtClean="0">
                <a:latin typeface="Helvetica"/>
                <a:cs typeface="Helvetica"/>
              </a:rPr>
              <a:t>)</a:t>
            </a:r>
          </a:p>
          <a:p>
            <a:pPr algn="ctr"/>
            <a:endParaRPr lang="en-US" dirty="0">
              <a:latin typeface="Helvetica"/>
              <a:cs typeface="Helvetica"/>
            </a:endParaRPr>
          </a:p>
          <a:p>
            <a:pPr algn="ctr"/>
            <a:r>
              <a:rPr lang="en-US" sz="1600" dirty="0" smtClean="0">
                <a:latin typeface="Helvetica"/>
                <a:cs typeface="Helvetica"/>
              </a:rPr>
              <a:t>Rosé, Aleven, et al.</a:t>
            </a:r>
            <a:endParaRPr lang="en-US" sz="1600" dirty="0">
              <a:latin typeface="Helvetica"/>
              <a:cs typeface="Helvetica"/>
            </a:endParaRPr>
          </a:p>
        </p:txBody>
      </p:sp>
      <p:sp>
        <p:nvSpPr>
          <p:cNvPr id="23557" name="Picture 1" descr="1.6.6.tiff"/>
          <p:cNvSpPr>
            <a:spLocks noChangeAspect="1"/>
          </p:cNvSpPr>
          <p:nvPr/>
        </p:nvSpPr>
        <p:spPr bwMode="auto">
          <a:xfrm>
            <a:off x="161925" y="2665301"/>
            <a:ext cx="4237038"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Helvetica"/>
              <a:cs typeface="Helvetica"/>
            </a:endParaRPr>
          </a:p>
        </p:txBody>
      </p:sp>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407" y="1589225"/>
            <a:ext cx="4122815" cy="321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39"/>
          <p:cNvPicPr>
            <a:picLocks noChangeAspect="1" noChangeArrowheads="1"/>
          </p:cNvPicPr>
          <p:nvPr/>
        </p:nvPicPr>
        <p:blipFill>
          <a:blip r:embed="rId4">
            <a:extLst>
              <a:ext uri="{28A0092B-C50C-407E-A947-70E740481C1C}">
                <a14:useLocalDpi xmlns:a14="http://schemas.microsoft.com/office/drawing/2010/main" val="0"/>
              </a:ext>
            </a:extLst>
          </a:blip>
          <a:srcRect l="50072" r="16298" b="44778"/>
          <a:stretch>
            <a:fillRect/>
          </a:stretch>
        </p:blipFill>
        <p:spPr bwMode="auto">
          <a:xfrm>
            <a:off x="60050" y="1563344"/>
            <a:ext cx="4648327" cy="324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759760" y="4911553"/>
            <a:ext cx="32489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dirty="0">
                <a:latin typeface="Helvetica"/>
                <a:cs typeface="Helvetica"/>
              </a:rPr>
              <a:t>Chemistry Simulator (</a:t>
            </a:r>
            <a:r>
              <a:rPr lang="en-US" dirty="0" err="1">
                <a:latin typeface="Helvetica"/>
                <a:cs typeface="Helvetica"/>
              </a:rPr>
              <a:t>Vlab</a:t>
            </a:r>
            <a:r>
              <a:rPr lang="en-US" dirty="0" smtClean="0">
                <a:latin typeface="Helvetica"/>
                <a:cs typeface="Helvetica"/>
              </a:rPr>
              <a:t>)</a:t>
            </a:r>
          </a:p>
          <a:p>
            <a:pPr algn="ctr"/>
            <a:endParaRPr lang="en-US" dirty="0">
              <a:latin typeface="Helvetica"/>
              <a:cs typeface="Helvetica"/>
            </a:endParaRPr>
          </a:p>
          <a:p>
            <a:pPr algn="ctr"/>
            <a:r>
              <a:rPr lang="en-US" sz="1600" dirty="0" smtClean="0">
                <a:latin typeface="Helvetica"/>
                <a:cs typeface="Helvetica"/>
              </a:rPr>
              <a:t>McLaren, </a:t>
            </a:r>
            <a:r>
              <a:rPr lang="en-US" sz="1600" dirty="0" err="1" smtClean="0">
                <a:latin typeface="Helvetica"/>
                <a:cs typeface="Helvetica"/>
              </a:rPr>
              <a:t>Yaron</a:t>
            </a:r>
            <a:r>
              <a:rPr lang="en-US" sz="1600" dirty="0" smtClean="0">
                <a:latin typeface="Helvetica"/>
                <a:cs typeface="Helvetica"/>
              </a:rPr>
              <a:t>, et al.</a:t>
            </a:r>
            <a:endParaRPr lang="en-US" sz="1600" dirty="0">
              <a:latin typeface="Helvetica"/>
              <a:cs typeface="Helvetica"/>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47</a:t>
            </a:fld>
            <a:endParaRPr lang="en-US" dirty="0"/>
          </a:p>
        </p:txBody>
      </p:sp>
    </p:spTree>
    <p:extLst>
      <p:ext uri="{BB962C8B-B14F-4D97-AF65-F5344CB8AC3E}">
        <p14:creationId xmlns:p14="http://schemas.microsoft.com/office/powerpoint/2010/main" val="8528442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656526"/>
            <a:ext cx="7066080" cy="990107"/>
          </a:xfrm>
        </p:spPr>
        <p:txBody>
          <a:bodyPr/>
          <a:lstStyle/>
          <a:p>
            <a:r>
              <a:rPr lang="en-US" dirty="0">
                <a:ea typeface="ＭＳ Ｐゴシック" charset="0"/>
              </a:rPr>
              <a:t>CTAT Tutors for </a:t>
            </a:r>
            <a:r>
              <a:rPr lang="en-US" dirty="0" smtClean="0">
                <a:ea typeface="ＭＳ Ｐゴシック" charset="0"/>
              </a:rPr>
              <a:t>Business Modeling in Google Sheets</a:t>
            </a:r>
            <a:br>
              <a:rPr lang="en-US" dirty="0" smtClean="0">
                <a:ea typeface="ＭＳ Ｐゴシック" charset="0"/>
              </a:rPr>
            </a:br>
            <a:r>
              <a:rPr lang="en-US" sz="2000" dirty="0" smtClean="0">
                <a:ea typeface="ＭＳ Ｐゴシック" charset="0"/>
              </a:rPr>
              <a:t>McLaren et al.</a:t>
            </a:r>
            <a:endParaRPr lang="en-US" dirty="0"/>
          </a:p>
        </p:txBody>
      </p:sp>
      <p:sp>
        <p:nvSpPr>
          <p:cNvPr id="3" name="Content Placeholder 2"/>
          <p:cNvSpPr>
            <a:spLocks noGrp="1"/>
          </p:cNvSpPr>
          <p:nvPr>
            <p:ph idx="1"/>
          </p:nvPr>
        </p:nvSpPr>
        <p:spPr/>
        <p:txBody>
          <a:bodyPr/>
          <a:lstStyle/>
          <a:p>
            <a:r>
              <a:rPr lang="en-US" dirty="0" smtClean="0"/>
              <a:t>Google Sheets</a:t>
            </a:r>
            <a:endParaRPr lang="en-US" dirty="0"/>
          </a:p>
        </p:txBody>
      </p:sp>
      <p:pic>
        <p:nvPicPr>
          <p:cNvPr id="6" name="Picture 5" descr="business modeling tuto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847153"/>
            <a:ext cx="8128000" cy="4191000"/>
          </a:xfrm>
          <a:prstGeom prst="rect">
            <a:avLst/>
          </a:prstGeom>
        </p:spPr>
      </p:pic>
      <p:sp>
        <p:nvSpPr>
          <p:cNvPr id="7" name="Slide Number Placeholder 6"/>
          <p:cNvSpPr>
            <a:spLocks noGrp="1"/>
          </p:cNvSpPr>
          <p:nvPr>
            <p:ph type="sldNum" sz="quarter" idx="12"/>
          </p:nvPr>
        </p:nvSpPr>
        <p:spPr/>
        <p:txBody>
          <a:bodyPr/>
          <a:lstStyle/>
          <a:p>
            <a:fld id="{17E276FA-8F89-B34D-A726-BE3FA1F8DD97}" type="slidenum">
              <a:rPr lang="en-US" smtClean="0"/>
              <a:t>48</a:t>
            </a:fld>
            <a:endParaRPr lang="en-US" dirty="0"/>
          </a:p>
        </p:txBody>
      </p:sp>
    </p:spTree>
    <p:extLst>
      <p:ext uri="{BB962C8B-B14F-4D97-AF65-F5344CB8AC3E}">
        <p14:creationId xmlns:p14="http://schemas.microsoft.com/office/powerpoint/2010/main" val="2772385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dirty="0" smtClean="0">
                <a:ea typeface="ＭＳ Ｐゴシック" charset="0"/>
              </a:rPr>
              <a:t>Now, Some Theory!</a:t>
            </a:r>
            <a:endParaRPr lang="en-US" dirty="0">
              <a:ea typeface="ＭＳ Ｐゴシック" charset="0"/>
            </a:endParaRPr>
          </a:p>
        </p:txBody>
      </p:sp>
      <p:sp>
        <p:nvSpPr>
          <p:cNvPr id="8194" name="Content Placeholder 2"/>
          <p:cNvSpPr>
            <a:spLocks noGrp="1"/>
          </p:cNvSpPr>
          <p:nvPr>
            <p:ph idx="1"/>
          </p:nvPr>
        </p:nvSpPr>
        <p:spPr/>
        <p:txBody>
          <a:bodyPr/>
          <a:lstStyle/>
          <a:p>
            <a:pPr marL="0" indent="0">
              <a:buFontTx/>
              <a:buNone/>
            </a:pPr>
            <a:r>
              <a:rPr lang="en-US" dirty="0">
                <a:ea typeface="ＭＳ Ｐゴシック" charset="0"/>
              </a:rPr>
              <a:t>Based on:  </a:t>
            </a:r>
          </a:p>
          <a:p>
            <a:pPr marL="0" indent="0">
              <a:buFontTx/>
              <a:buNone/>
            </a:pPr>
            <a:endParaRPr lang="en-US" dirty="0">
              <a:ea typeface="ＭＳ Ｐゴシック" charset="0"/>
            </a:endParaRPr>
          </a:p>
          <a:p>
            <a:pPr marL="0" indent="0">
              <a:buFontTx/>
              <a:buNone/>
            </a:pPr>
            <a:r>
              <a:rPr lang="en-US" dirty="0" err="1">
                <a:ea typeface="ＭＳ Ｐゴシック" charset="0"/>
              </a:rPr>
              <a:t>VanLehn</a:t>
            </a:r>
            <a:r>
              <a:rPr lang="en-US" dirty="0">
                <a:ea typeface="ＭＳ Ｐゴシック" charset="0"/>
              </a:rPr>
              <a:t>, K. (2006). The behavior of tutoring systems. </a:t>
            </a:r>
            <a:r>
              <a:rPr lang="en-US" i="1" dirty="0">
                <a:ea typeface="ＭＳ Ｐゴシック" charset="0"/>
              </a:rPr>
              <a:t>International Journal of Artificial Intelligence in Education, 16</a:t>
            </a:r>
            <a:r>
              <a:rPr lang="en-US" dirty="0">
                <a:ea typeface="ＭＳ Ｐゴシック" charset="0"/>
              </a:rPr>
              <a:t>(3), 227-265.</a:t>
            </a:r>
          </a:p>
        </p:txBody>
      </p:sp>
      <p:sp>
        <p:nvSpPr>
          <p:cNvPr id="2" name="Slide Number Placeholder 1"/>
          <p:cNvSpPr>
            <a:spLocks noGrp="1"/>
          </p:cNvSpPr>
          <p:nvPr>
            <p:ph type="sldNum" sz="quarter" idx="12"/>
          </p:nvPr>
        </p:nvSpPr>
        <p:spPr/>
        <p:txBody>
          <a:bodyPr/>
          <a:lstStyle/>
          <a:p>
            <a:fld id="{17E276FA-8F89-B34D-A726-BE3FA1F8DD97}" type="slidenum">
              <a:rPr lang="en-US" smtClean="0"/>
              <a:t>49</a:t>
            </a:fld>
            <a:endParaRPr lang="en-US" dirty="0"/>
          </a:p>
        </p:txBody>
      </p:sp>
    </p:spTree>
    <p:extLst>
      <p:ext uri="{BB962C8B-B14F-4D97-AF65-F5344CB8AC3E}">
        <p14:creationId xmlns:p14="http://schemas.microsoft.com/office/powerpoint/2010/main" val="3152781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a:t>
            </a:r>
            <a:endParaRPr lang="en-US" dirty="0"/>
          </a:p>
        </p:txBody>
      </p:sp>
      <p:sp>
        <p:nvSpPr>
          <p:cNvPr id="3" name="Content Placeholder 2"/>
          <p:cNvSpPr>
            <a:spLocks noGrp="1"/>
          </p:cNvSpPr>
          <p:nvPr>
            <p:ph idx="1"/>
          </p:nvPr>
        </p:nvSpPr>
        <p:spPr/>
        <p:txBody>
          <a:bodyPr/>
          <a:lstStyle/>
          <a:p>
            <a:r>
              <a:rPr lang="en-US" dirty="0" smtClean="0"/>
              <a:t>How can we support learning-by-doing even more effectively?</a:t>
            </a:r>
          </a:p>
          <a:p>
            <a:endParaRPr lang="en-US" dirty="0"/>
          </a:p>
          <a:p>
            <a:pPr marL="0" indent="0">
              <a:buNone/>
            </a:pPr>
            <a:endParaRPr lang="en-US" dirty="0" smtClean="0"/>
          </a:p>
          <a:p>
            <a:endParaRPr lang="en-US" dirty="0"/>
          </a:p>
        </p:txBody>
      </p:sp>
      <p:sp>
        <p:nvSpPr>
          <p:cNvPr id="6" name="Slide Number Placeholder 5"/>
          <p:cNvSpPr>
            <a:spLocks noGrp="1"/>
          </p:cNvSpPr>
          <p:nvPr>
            <p:ph type="sldNum" sz="quarter" idx="12"/>
          </p:nvPr>
        </p:nvSpPr>
        <p:spPr/>
        <p:txBody>
          <a:bodyPr/>
          <a:lstStyle/>
          <a:p>
            <a:fld id="{17E276FA-8F89-B34D-A726-BE3FA1F8DD97}" type="slidenum">
              <a:rPr lang="en-US" smtClean="0"/>
              <a:t>5</a:t>
            </a:fld>
            <a:endParaRPr lang="en-US" dirty="0"/>
          </a:p>
        </p:txBody>
      </p:sp>
    </p:spTree>
    <p:extLst>
      <p:ext uri="{BB962C8B-B14F-4D97-AF65-F5344CB8AC3E}">
        <p14:creationId xmlns:p14="http://schemas.microsoft.com/office/powerpoint/2010/main" val="9137600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sz="3600" dirty="0">
                <a:ea typeface="ＭＳ Ｐゴシック" charset="0"/>
              </a:rPr>
              <a:t>The </a:t>
            </a:r>
            <a:r>
              <a:rPr lang="en-US" sz="3600" dirty="0" smtClean="0">
                <a:ea typeface="ＭＳ Ｐゴシック" charset="0"/>
              </a:rPr>
              <a:t>Nested </a:t>
            </a:r>
            <a:r>
              <a:rPr lang="en-US" sz="3600" dirty="0">
                <a:ea typeface="ＭＳ Ｐゴシック" charset="0"/>
              </a:rPr>
              <a:t>L</a:t>
            </a:r>
            <a:r>
              <a:rPr lang="en-US" sz="3600" dirty="0" smtClean="0">
                <a:ea typeface="ＭＳ Ｐゴシック" charset="0"/>
              </a:rPr>
              <a:t>oops </a:t>
            </a:r>
            <a:r>
              <a:rPr lang="en-US" sz="3600" dirty="0">
                <a:ea typeface="ＭＳ Ｐゴシック" charset="0"/>
              </a:rPr>
              <a:t>of </a:t>
            </a:r>
            <a:r>
              <a:rPr lang="en-US" sz="3600" dirty="0" smtClean="0">
                <a:ea typeface="ＭＳ Ｐゴシック" charset="0"/>
              </a:rPr>
              <a:t>Conventional </a:t>
            </a:r>
            <a:r>
              <a:rPr lang="en-US" sz="3600" dirty="0">
                <a:ea typeface="ＭＳ Ｐゴシック" charset="0"/>
              </a:rPr>
              <a:t>T</a:t>
            </a:r>
            <a:r>
              <a:rPr lang="en-US" sz="3600" dirty="0" smtClean="0">
                <a:ea typeface="ＭＳ Ｐゴシック" charset="0"/>
              </a:rPr>
              <a:t>eaching</a:t>
            </a:r>
            <a:endParaRPr lang="en-US" sz="3600" dirty="0">
              <a:ea typeface="ＭＳ Ｐゴシック" charset="0"/>
            </a:endParaRPr>
          </a:p>
        </p:txBody>
      </p:sp>
      <p:sp>
        <p:nvSpPr>
          <p:cNvPr id="9218" name="Rectangle 3"/>
          <p:cNvSpPr>
            <a:spLocks noGrp="1" noChangeArrowheads="1"/>
          </p:cNvSpPr>
          <p:nvPr>
            <p:ph type="body" idx="1"/>
          </p:nvPr>
        </p:nvSpPr>
        <p:spPr/>
        <p:txBody>
          <a:bodyPr/>
          <a:lstStyle/>
          <a:p>
            <a:pPr marL="609600" indent="-609600">
              <a:buFontTx/>
              <a:buNone/>
            </a:pPr>
            <a:r>
              <a:rPr lang="en-US" dirty="0">
                <a:ea typeface="ＭＳ Ｐゴシック" charset="0"/>
              </a:rPr>
              <a:t>For each chapter in curriculum</a:t>
            </a:r>
          </a:p>
          <a:p>
            <a:pPr marL="609600" indent="-609600"/>
            <a:r>
              <a:rPr lang="en-US" sz="2400" dirty="0">
                <a:ea typeface="ＭＳ Ｐゴシック" charset="0"/>
              </a:rPr>
              <a:t>Read chapter</a:t>
            </a:r>
          </a:p>
          <a:p>
            <a:pPr marL="609600" indent="-609600"/>
            <a:r>
              <a:rPr lang="en-US" sz="2400" dirty="0">
                <a:ea typeface="ＭＳ Ｐゴシック" charset="0"/>
              </a:rPr>
              <a:t>For each exercise, solve it</a:t>
            </a:r>
          </a:p>
          <a:p>
            <a:pPr marL="609600" indent="-609600"/>
            <a:r>
              <a:rPr lang="en-US" sz="2400" dirty="0">
                <a:ea typeface="ＭＳ Ｐゴシック" charset="0"/>
              </a:rPr>
              <a:t>Teacher gives feedback on all solutions at once</a:t>
            </a:r>
          </a:p>
          <a:p>
            <a:pPr marL="609600" indent="-609600"/>
            <a:r>
              <a:rPr lang="en-US" sz="2400" dirty="0">
                <a:ea typeface="ＭＳ Ｐゴシック" charset="0"/>
              </a:rPr>
              <a:t>Take a test on chapter</a:t>
            </a:r>
          </a:p>
          <a:p>
            <a:pPr marL="990600" lvl="1" indent="-533400">
              <a:buFont typeface="Monotype Sorts" charset="0"/>
              <a:buChar char="u"/>
            </a:pPr>
            <a:endParaRPr lang="en-US" dirty="0">
              <a:ea typeface="ＭＳ Ｐゴシック" charset="0"/>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50</a:t>
            </a:fld>
            <a:endParaRPr lang="en-US" dirty="0"/>
          </a:p>
        </p:txBody>
      </p:sp>
    </p:spTree>
    <p:extLst>
      <p:ext uri="{BB962C8B-B14F-4D97-AF65-F5344CB8AC3E}">
        <p14:creationId xmlns:p14="http://schemas.microsoft.com/office/powerpoint/2010/main" val="32396797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sz="3600" dirty="0">
                <a:ea typeface="ＭＳ Ｐゴシック" charset="0"/>
              </a:rPr>
              <a:t>The </a:t>
            </a:r>
            <a:r>
              <a:rPr lang="en-US" sz="3600" dirty="0" smtClean="0">
                <a:ea typeface="ＭＳ Ｐゴシック" charset="0"/>
              </a:rPr>
              <a:t>Nested </a:t>
            </a:r>
            <a:r>
              <a:rPr lang="en-US" sz="3600" dirty="0">
                <a:ea typeface="ＭＳ Ｐゴシック" charset="0"/>
              </a:rPr>
              <a:t>L</a:t>
            </a:r>
            <a:r>
              <a:rPr lang="en-US" sz="3600" dirty="0" smtClean="0">
                <a:ea typeface="ＭＳ Ｐゴシック" charset="0"/>
              </a:rPr>
              <a:t>oops </a:t>
            </a:r>
            <a:r>
              <a:rPr lang="en-US" sz="3600" dirty="0">
                <a:ea typeface="ＭＳ Ｐゴシック" charset="0"/>
              </a:rPr>
              <a:t>of CAI </a:t>
            </a:r>
          </a:p>
        </p:txBody>
      </p:sp>
      <p:sp>
        <p:nvSpPr>
          <p:cNvPr id="10242" name="Rectangle 3"/>
          <p:cNvSpPr>
            <a:spLocks noGrp="1" noChangeArrowheads="1"/>
          </p:cNvSpPr>
          <p:nvPr>
            <p:ph type="body" idx="1"/>
          </p:nvPr>
        </p:nvSpPr>
        <p:spPr>
          <a:xfrm>
            <a:off x="685800" y="1981200"/>
            <a:ext cx="7772400" cy="3924300"/>
          </a:xfrm>
        </p:spPr>
        <p:txBody>
          <a:bodyPr/>
          <a:lstStyle/>
          <a:p>
            <a:pPr>
              <a:lnSpc>
                <a:spcPct val="90000"/>
              </a:lnSpc>
              <a:buFontTx/>
              <a:buNone/>
            </a:pPr>
            <a:r>
              <a:rPr lang="en-US" dirty="0">
                <a:ea typeface="ＭＳ Ｐゴシック" charset="0"/>
              </a:rPr>
              <a:t>For each chapter in curriculum</a:t>
            </a:r>
          </a:p>
          <a:p>
            <a:pPr>
              <a:lnSpc>
                <a:spcPct val="90000"/>
              </a:lnSpc>
            </a:pPr>
            <a:r>
              <a:rPr lang="en-US" sz="2400" dirty="0">
                <a:ea typeface="ＭＳ Ｐゴシック" charset="0"/>
              </a:rPr>
              <a:t>Read chapter</a:t>
            </a:r>
          </a:p>
          <a:p>
            <a:pPr>
              <a:lnSpc>
                <a:spcPct val="90000"/>
              </a:lnSpc>
            </a:pPr>
            <a:r>
              <a:rPr lang="en-US" sz="2400" dirty="0">
                <a:ea typeface="ＭＳ Ｐゴシック" charset="0"/>
              </a:rPr>
              <a:t>For each exercise</a:t>
            </a:r>
          </a:p>
          <a:p>
            <a:pPr lvl="1">
              <a:lnSpc>
                <a:spcPct val="90000"/>
              </a:lnSpc>
            </a:pPr>
            <a:r>
              <a:rPr lang="en-US" sz="2000" dirty="0">
                <a:ea typeface="ＭＳ Ｐゴシック" charset="0"/>
              </a:rPr>
              <a:t>Attempt answer</a:t>
            </a:r>
          </a:p>
          <a:p>
            <a:pPr lvl="1">
              <a:lnSpc>
                <a:spcPct val="90000"/>
              </a:lnSpc>
            </a:pPr>
            <a:r>
              <a:rPr lang="en-US" sz="2000" dirty="0">
                <a:ea typeface="ＭＳ Ｐゴシック" charset="0"/>
              </a:rPr>
              <a:t>Get feedback &amp; hints on answer; try again</a:t>
            </a:r>
          </a:p>
          <a:p>
            <a:pPr lvl="1">
              <a:lnSpc>
                <a:spcPct val="90000"/>
              </a:lnSpc>
            </a:pPr>
            <a:r>
              <a:rPr lang="en-US" sz="2000" dirty="0">
                <a:ea typeface="ＭＳ Ｐゴシック" charset="0"/>
              </a:rPr>
              <a:t>If mastery is reached, exit </a:t>
            </a:r>
            <a:r>
              <a:rPr lang="en-US" sz="2000" dirty="0" smtClean="0">
                <a:ea typeface="ＭＳ Ｐゴシック" charset="0"/>
              </a:rPr>
              <a:t>loop</a:t>
            </a:r>
            <a:endParaRPr lang="en-US" dirty="0">
              <a:ea typeface="ＭＳ Ｐゴシック" charset="0"/>
            </a:endParaRPr>
          </a:p>
          <a:p>
            <a:pPr>
              <a:lnSpc>
                <a:spcPct val="90000"/>
              </a:lnSpc>
            </a:pPr>
            <a:r>
              <a:rPr lang="en-US" sz="2400" dirty="0">
                <a:ea typeface="ＭＳ Ｐゴシック" charset="0"/>
              </a:rPr>
              <a:t>Take a test on chapter</a:t>
            </a:r>
          </a:p>
          <a:p>
            <a:pPr lvl="1">
              <a:lnSpc>
                <a:spcPct val="90000"/>
              </a:lnSpc>
            </a:pPr>
            <a:endParaRPr lang="en-US" dirty="0">
              <a:ea typeface="ＭＳ Ｐゴシック" charset="0"/>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51</a:t>
            </a:fld>
            <a:endParaRPr lang="en-US" dirty="0"/>
          </a:p>
        </p:txBody>
      </p:sp>
    </p:spTree>
    <p:extLst>
      <p:ext uri="{BB962C8B-B14F-4D97-AF65-F5344CB8AC3E}">
        <p14:creationId xmlns:p14="http://schemas.microsoft.com/office/powerpoint/2010/main" val="31271771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sz="3600" dirty="0">
                <a:ea typeface="ＭＳ Ｐゴシック" charset="0"/>
              </a:rPr>
              <a:t>The </a:t>
            </a:r>
            <a:r>
              <a:rPr lang="en-US" sz="3600" dirty="0" smtClean="0">
                <a:ea typeface="ＭＳ Ｐゴシック" charset="0"/>
              </a:rPr>
              <a:t>Nested </a:t>
            </a:r>
            <a:r>
              <a:rPr lang="en-US" sz="3600" dirty="0">
                <a:ea typeface="ＭＳ Ｐゴシック" charset="0"/>
              </a:rPr>
              <a:t>L</a:t>
            </a:r>
            <a:r>
              <a:rPr lang="en-US" sz="3600" dirty="0" smtClean="0">
                <a:ea typeface="ＭＳ Ｐゴシック" charset="0"/>
              </a:rPr>
              <a:t>oops </a:t>
            </a:r>
            <a:r>
              <a:rPr lang="en-US" sz="3600" dirty="0">
                <a:ea typeface="ＭＳ Ｐゴシック" charset="0"/>
              </a:rPr>
              <a:t>of </a:t>
            </a:r>
            <a:r>
              <a:rPr lang="en-US" sz="3600" dirty="0" smtClean="0">
                <a:ea typeface="ＭＳ Ｐゴシック" charset="0"/>
              </a:rPr>
              <a:t>ITSs </a:t>
            </a:r>
            <a:endParaRPr lang="en-US" sz="3600" dirty="0">
              <a:ea typeface="ＭＳ Ｐゴシック" charset="0"/>
            </a:endParaRPr>
          </a:p>
        </p:txBody>
      </p:sp>
      <p:sp>
        <p:nvSpPr>
          <p:cNvPr id="11266" name="Rectangle 3"/>
          <p:cNvSpPr>
            <a:spLocks noGrp="1" noChangeArrowheads="1"/>
          </p:cNvSpPr>
          <p:nvPr>
            <p:ph type="body" idx="1"/>
          </p:nvPr>
        </p:nvSpPr>
        <p:spPr/>
        <p:txBody>
          <a:bodyPr/>
          <a:lstStyle/>
          <a:p>
            <a:pPr>
              <a:lnSpc>
                <a:spcPct val="90000"/>
              </a:lnSpc>
              <a:buFontTx/>
              <a:buNone/>
            </a:pPr>
            <a:r>
              <a:rPr lang="en-US" dirty="0">
                <a:ea typeface="ＭＳ Ｐゴシック" charset="0"/>
              </a:rPr>
              <a:t>For each chapter in curriculum</a:t>
            </a:r>
          </a:p>
          <a:p>
            <a:pPr>
              <a:lnSpc>
                <a:spcPct val="90000"/>
              </a:lnSpc>
            </a:pPr>
            <a:r>
              <a:rPr lang="en-US" sz="2400" dirty="0">
                <a:ea typeface="ＭＳ Ｐゴシック" charset="0"/>
              </a:rPr>
              <a:t>Read chapter</a:t>
            </a:r>
          </a:p>
          <a:p>
            <a:pPr>
              <a:lnSpc>
                <a:spcPct val="90000"/>
              </a:lnSpc>
            </a:pPr>
            <a:r>
              <a:rPr lang="en-US" sz="2400" dirty="0">
                <a:ea typeface="ＭＳ Ｐゴシック" charset="0"/>
              </a:rPr>
              <a:t>For each exercise</a:t>
            </a:r>
          </a:p>
          <a:p>
            <a:pPr lvl="1">
              <a:lnSpc>
                <a:spcPct val="90000"/>
              </a:lnSpc>
            </a:pPr>
            <a:r>
              <a:rPr lang="en-US" sz="2000" dirty="0">
                <a:ea typeface="ＭＳ Ｐゴシック" charset="0"/>
              </a:rPr>
              <a:t>For each step in solution</a:t>
            </a:r>
          </a:p>
          <a:p>
            <a:pPr lvl="2">
              <a:lnSpc>
                <a:spcPct val="90000"/>
              </a:lnSpc>
            </a:pPr>
            <a:r>
              <a:rPr lang="en-US" sz="2000" dirty="0">
                <a:ea typeface="ＭＳ Ｐゴシック" charset="0"/>
              </a:rPr>
              <a:t>Student attempts step</a:t>
            </a:r>
          </a:p>
          <a:p>
            <a:pPr lvl="2">
              <a:lnSpc>
                <a:spcPct val="90000"/>
              </a:lnSpc>
            </a:pPr>
            <a:r>
              <a:rPr lang="en-US" sz="2000" dirty="0">
                <a:ea typeface="ＭＳ Ｐゴシック" charset="0"/>
              </a:rPr>
              <a:t>Get feedback &amp; hints on step; try again</a:t>
            </a:r>
          </a:p>
          <a:p>
            <a:pPr lvl="1">
              <a:lnSpc>
                <a:spcPct val="90000"/>
              </a:lnSpc>
            </a:pPr>
            <a:r>
              <a:rPr lang="en-US" sz="2000" dirty="0">
                <a:ea typeface="ＭＳ Ｐゴシック" charset="0"/>
              </a:rPr>
              <a:t>If mastery is reached, exit loop</a:t>
            </a:r>
          </a:p>
          <a:p>
            <a:pPr>
              <a:lnSpc>
                <a:spcPct val="90000"/>
              </a:lnSpc>
            </a:pPr>
            <a:r>
              <a:rPr lang="en-US" sz="2400" dirty="0">
                <a:ea typeface="ＭＳ Ｐゴシック" charset="0"/>
              </a:rPr>
              <a:t>Take a test on chapter</a:t>
            </a:r>
          </a:p>
          <a:p>
            <a:pPr lvl="1">
              <a:lnSpc>
                <a:spcPct val="90000"/>
              </a:lnSpc>
            </a:pPr>
            <a:endParaRPr lang="en-US" dirty="0">
              <a:ea typeface="ＭＳ Ｐゴシック" charset="0"/>
            </a:endParaRPr>
          </a:p>
        </p:txBody>
      </p:sp>
      <p:sp>
        <p:nvSpPr>
          <p:cNvPr id="4" name="AutoShape 4"/>
          <p:cNvSpPr>
            <a:spLocks noChangeArrowheads="1"/>
          </p:cNvSpPr>
          <p:nvPr/>
        </p:nvSpPr>
        <p:spPr bwMode="auto">
          <a:xfrm>
            <a:off x="7450138" y="3263900"/>
            <a:ext cx="1366837" cy="876300"/>
          </a:xfrm>
          <a:prstGeom prst="wedgeRoundRectCallout">
            <a:avLst>
              <a:gd name="adj1" fmla="val -203192"/>
              <a:gd name="adj2" fmla="val -7544"/>
              <a:gd name="adj3" fmla="val 16667"/>
            </a:avLst>
          </a:prstGeom>
          <a:solidFill>
            <a:srgbClr val="FFFF00"/>
          </a:solidFill>
          <a:ln w="12700">
            <a:solidFill>
              <a:schemeClr val="tx1"/>
            </a:solidFill>
            <a:miter lim="800000"/>
            <a:headEnd type="none" w="sm" len="sm"/>
            <a:tailEnd type="none" w="sm" len="sm"/>
          </a:ln>
        </p:spPr>
        <p:txBody>
          <a:bodyPr anchor="ctr"/>
          <a:lstStyle/>
          <a:p>
            <a:pPr algn="ctr">
              <a:defRPr/>
            </a:pPr>
            <a:r>
              <a:rPr lang="en-US" sz="1600" dirty="0">
                <a:latin typeface="Helvetica"/>
                <a:cs typeface="Helvetica"/>
              </a:rPr>
              <a:t>Inner </a:t>
            </a:r>
            <a:r>
              <a:rPr lang="en-US" sz="1600" dirty="0" smtClean="0">
                <a:latin typeface="Helvetica"/>
                <a:cs typeface="Helvetica"/>
              </a:rPr>
              <a:t>Loop (Step Loop)</a:t>
            </a:r>
            <a:endParaRPr lang="en-US" sz="1600" dirty="0">
              <a:latin typeface="Helvetica"/>
              <a:cs typeface="Helvetica"/>
            </a:endParaRPr>
          </a:p>
        </p:txBody>
      </p:sp>
      <p:sp>
        <p:nvSpPr>
          <p:cNvPr id="5" name="AutoShape 4"/>
          <p:cNvSpPr>
            <a:spLocks noChangeArrowheads="1"/>
          </p:cNvSpPr>
          <p:nvPr/>
        </p:nvSpPr>
        <p:spPr bwMode="auto">
          <a:xfrm>
            <a:off x="7516813" y="2327275"/>
            <a:ext cx="1366837" cy="877888"/>
          </a:xfrm>
          <a:prstGeom prst="wedgeRoundRectCallout">
            <a:avLst>
              <a:gd name="adj1" fmla="val -283628"/>
              <a:gd name="adj2" fmla="val 47213"/>
              <a:gd name="adj3" fmla="val 16667"/>
            </a:avLst>
          </a:prstGeom>
          <a:solidFill>
            <a:srgbClr val="FFFF00"/>
          </a:solidFill>
          <a:ln w="12700">
            <a:solidFill>
              <a:schemeClr val="tx1"/>
            </a:solidFill>
            <a:miter lim="800000"/>
            <a:headEnd type="none" w="sm" len="sm"/>
            <a:tailEnd type="none" w="sm" len="sm"/>
          </a:ln>
        </p:spPr>
        <p:txBody>
          <a:bodyPr anchor="ctr"/>
          <a:lstStyle/>
          <a:p>
            <a:pPr algn="ctr">
              <a:defRPr/>
            </a:pPr>
            <a:r>
              <a:rPr lang="en-US" sz="1600" dirty="0">
                <a:latin typeface="Helvetica"/>
                <a:cs typeface="Helvetica"/>
              </a:rPr>
              <a:t>Outer </a:t>
            </a:r>
            <a:r>
              <a:rPr lang="en-US" sz="1600" dirty="0" smtClean="0">
                <a:latin typeface="Helvetica"/>
                <a:cs typeface="Helvetica"/>
              </a:rPr>
              <a:t>Loop (Task Loop)</a:t>
            </a:r>
          </a:p>
        </p:txBody>
      </p:sp>
      <p:sp>
        <p:nvSpPr>
          <p:cNvPr id="2" name="Slide Number Placeholder 1"/>
          <p:cNvSpPr>
            <a:spLocks noGrp="1"/>
          </p:cNvSpPr>
          <p:nvPr>
            <p:ph type="sldNum" sz="quarter" idx="12"/>
          </p:nvPr>
        </p:nvSpPr>
        <p:spPr/>
        <p:txBody>
          <a:bodyPr/>
          <a:lstStyle/>
          <a:p>
            <a:fld id="{17E276FA-8F89-B34D-A726-BE3FA1F8DD97}" type="slidenum">
              <a:rPr lang="en-US" smtClean="0"/>
              <a:t>52</a:t>
            </a:fld>
            <a:endParaRPr lang="en-US" dirty="0"/>
          </a:p>
        </p:txBody>
      </p:sp>
    </p:spTree>
    <p:extLst>
      <p:ext uri="{BB962C8B-B14F-4D97-AF65-F5344CB8AC3E}">
        <p14:creationId xmlns:p14="http://schemas.microsoft.com/office/powerpoint/2010/main" val="292818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3" name="Picture 4" descr="2-step equation algI cogn tutor.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903" y="1281112"/>
            <a:ext cx="3973513"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6" descr="math success explanation 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4491" y="4079875"/>
            <a:ext cx="3563937"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7" descr="math success quizz 3.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0841" y="1240463"/>
            <a:ext cx="3565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15900" y="4763"/>
            <a:ext cx="3944938" cy="1107996"/>
          </a:xfrm>
          <a:prstGeom prst="rect">
            <a:avLst/>
          </a:prstGeom>
          <a:noFill/>
        </p:spPr>
        <p:txBody>
          <a:bodyPr>
            <a:spAutoFit/>
          </a:bodyPr>
          <a:lstStyle/>
          <a:p>
            <a:pPr>
              <a:defRPr/>
            </a:pPr>
            <a:r>
              <a:rPr lang="en-US" sz="2400" dirty="0">
                <a:solidFill>
                  <a:srgbClr val="850205"/>
                </a:solidFill>
                <a:latin typeface="Helvetica"/>
                <a:cs typeface="Helvetica"/>
              </a:rPr>
              <a:t>Inner </a:t>
            </a:r>
            <a:r>
              <a:rPr lang="en-US" sz="2400" dirty="0" smtClean="0">
                <a:solidFill>
                  <a:srgbClr val="850205"/>
                </a:solidFill>
                <a:latin typeface="Helvetica"/>
                <a:cs typeface="Helvetica"/>
              </a:rPr>
              <a:t>Loop</a:t>
            </a:r>
            <a:endParaRPr lang="en-US" sz="2400" dirty="0">
              <a:solidFill>
                <a:srgbClr val="850205"/>
              </a:solidFill>
              <a:latin typeface="Helvetica"/>
              <a:cs typeface="Helvetica"/>
            </a:endParaRPr>
          </a:p>
          <a:p>
            <a:pPr>
              <a:defRPr/>
            </a:pPr>
            <a:r>
              <a:rPr lang="en-US" sz="2400" dirty="0">
                <a:solidFill>
                  <a:srgbClr val="850205"/>
                </a:solidFill>
                <a:latin typeface="Helvetica"/>
                <a:cs typeface="Helvetica"/>
              </a:rPr>
              <a:t>Step-by-step guidance</a:t>
            </a:r>
          </a:p>
          <a:p>
            <a:pPr>
              <a:defRPr/>
            </a:pPr>
            <a:r>
              <a:rPr lang="en-US" sz="1600" dirty="0">
                <a:solidFill>
                  <a:srgbClr val="850205"/>
                </a:solidFill>
                <a:latin typeface="Helvetica"/>
                <a:cs typeface="Helvetica"/>
              </a:rPr>
              <a:t>Cognitive Tutor Algebra </a:t>
            </a:r>
          </a:p>
        </p:txBody>
      </p:sp>
      <p:sp>
        <p:nvSpPr>
          <p:cNvPr id="10" name="TextBox 9"/>
          <p:cNvSpPr txBox="1"/>
          <p:nvPr/>
        </p:nvSpPr>
        <p:spPr>
          <a:xfrm>
            <a:off x="4160838" y="15806"/>
            <a:ext cx="4718050" cy="1569660"/>
          </a:xfrm>
          <a:prstGeom prst="rect">
            <a:avLst/>
          </a:prstGeom>
          <a:noFill/>
        </p:spPr>
        <p:txBody>
          <a:bodyPr wrap="square">
            <a:spAutoFit/>
          </a:bodyPr>
          <a:lstStyle/>
          <a:p>
            <a:pPr>
              <a:defRPr/>
            </a:pPr>
            <a:r>
              <a:rPr lang="en-US" sz="2400" dirty="0">
                <a:solidFill>
                  <a:srgbClr val="850205"/>
                </a:solidFill>
                <a:latin typeface="Helvetica"/>
                <a:cs typeface="Helvetica"/>
              </a:rPr>
              <a:t>No </a:t>
            </a:r>
            <a:r>
              <a:rPr lang="en-US" sz="2400" dirty="0" smtClean="0">
                <a:solidFill>
                  <a:srgbClr val="850205"/>
                </a:solidFill>
                <a:latin typeface="Helvetica"/>
                <a:cs typeface="Helvetica"/>
              </a:rPr>
              <a:t>Inner </a:t>
            </a:r>
            <a:r>
              <a:rPr lang="en-US" sz="2400" dirty="0">
                <a:solidFill>
                  <a:srgbClr val="850205"/>
                </a:solidFill>
                <a:latin typeface="Helvetica"/>
                <a:cs typeface="Helvetica"/>
              </a:rPr>
              <a:t>L</a:t>
            </a:r>
            <a:r>
              <a:rPr lang="en-US" sz="2400" dirty="0" smtClean="0">
                <a:solidFill>
                  <a:srgbClr val="850205"/>
                </a:solidFill>
                <a:latin typeface="Helvetica"/>
                <a:cs typeface="Helvetica"/>
              </a:rPr>
              <a:t>oop</a:t>
            </a:r>
            <a:endParaRPr lang="en-US" sz="2400" dirty="0">
              <a:solidFill>
                <a:srgbClr val="850205"/>
              </a:solidFill>
              <a:latin typeface="Helvetica"/>
              <a:cs typeface="Helvetica"/>
            </a:endParaRPr>
          </a:p>
          <a:p>
            <a:pPr>
              <a:defRPr/>
            </a:pPr>
            <a:r>
              <a:rPr lang="en-US" sz="2400" dirty="0">
                <a:solidFill>
                  <a:srgbClr val="850205"/>
                </a:solidFill>
                <a:latin typeface="Helvetica"/>
                <a:cs typeface="Helvetica"/>
              </a:rPr>
              <a:t>Multiple </a:t>
            </a:r>
            <a:r>
              <a:rPr lang="en-US" sz="2400" dirty="0" smtClean="0">
                <a:solidFill>
                  <a:srgbClr val="850205"/>
                </a:solidFill>
                <a:latin typeface="Helvetica"/>
                <a:cs typeface="Helvetica"/>
              </a:rPr>
              <a:t>Choice</a:t>
            </a:r>
            <a:r>
              <a:rPr lang="en-US" sz="2400" dirty="0">
                <a:solidFill>
                  <a:srgbClr val="850205"/>
                </a:solidFill>
                <a:latin typeface="Helvetica"/>
                <a:cs typeface="Helvetica"/>
              </a:rPr>
              <a:t>, </a:t>
            </a:r>
            <a:r>
              <a:rPr lang="en-US" sz="2400" dirty="0" smtClean="0">
                <a:solidFill>
                  <a:srgbClr val="850205"/>
                </a:solidFill>
                <a:latin typeface="Helvetica"/>
                <a:cs typeface="Helvetica"/>
              </a:rPr>
              <a:t>End</a:t>
            </a:r>
            <a:r>
              <a:rPr lang="en-US" sz="2400" dirty="0">
                <a:solidFill>
                  <a:srgbClr val="850205"/>
                </a:solidFill>
                <a:latin typeface="Helvetica"/>
                <a:cs typeface="Helvetica"/>
              </a:rPr>
              <a:t>-of-</a:t>
            </a:r>
            <a:r>
              <a:rPr lang="en-US" sz="2400" dirty="0" err="1">
                <a:solidFill>
                  <a:srgbClr val="850205"/>
                </a:solidFill>
                <a:latin typeface="Helvetica"/>
                <a:cs typeface="Helvetica"/>
              </a:rPr>
              <a:t>quizz</a:t>
            </a:r>
            <a:r>
              <a:rPr lang="en-US" sz="2400" dirty="0">
                <a:solidFill>
                  <a:srgbClr val="850205"/>
                </a:solidFill>
                <a:latin typeface="Helvetica"/>
                <a:cs typeface="Helvetica"/>
              </a:rPr>
              <a:t> </a:t>
            </a:r>
            <a:r>
              <a:rPr lang="en-US" sz="2400" dirty="0" smtClean="0">
                <a:solidFill>
                  <a:srgbClr val="850205"/>
                </a:solidFill>
                <a:latin typeface="Helvetica"/>
                <a:cs typeface="Helvetica"/>
              </a:rPr>
              <a:t>Explanation      </a:t>
            </a:r>
            <a:r>
              <a:rPr lang="en-US" sz="1600" dirty="0">
                <a:solidFill>
                  <a:srgbClr val="850205"/>
                </a:solidFill>
                <a:latin typeface="Helvetica"/>
                <a:cs typeface="Helvetica"/>
              </a:rPr>
              <a:t>Math Success 2010</a:t>
            </a:r>
            <a:endParaRPr lang="en-US" sz="2400" dirty="0">
              <a:solidFill>
                <a:srgbClr val="850205"/>
              </a:solidFill>
              <a:latin typeface="Helvetica"/>
              <a:cs typeface="Helvetica"/>
            </a:endParaRPr>
          </a:p>
          <a:p>
            <a:pPr>
              <a:defRPr/>
            </a:pPr>
            <a:endParaRPr lang="en-US" sz="2400" dirty="0">
              <a:solidFill>
                <a:srgbClr val="850205"/>
              </a:solidFill>
              <a:latin typeface="Helvetica"/>
              <a:cs typeface="Helvetica"/>
            </a:endParaRPr>
          </a:p>
        </p:txBody>
      </p:sp>
      <p:sp>
        <p:nvSpPr>
          <p:cNvPr id="2" name="Slide Number Placeholder 1"/>
          <p:cNvSpPr>
            <a:spLocks noGrp="1"/>
          </p:cNvSpPr>
          <p:nvPr>
            <p:ph type="sldNum" sz="quarter" idx="12"/>
          </p:nvPr>
        </p:nvSpPr>
        <p:spPr>
          <a:xfrm>
            <a:off x="8626000" y="6275186"/>
            <a:ext cx="667406" cy="514261"/>
          </a:xfrm>
        </p:spPr>
        <p:txBody>
          <a:bodyPr/>
          <a:lstStyle/>
          <a:p>
            <a:fld id="{17E276FA-8F89-B34D-A726-BE3FA1F8DD97}" type="slidenum">
              <a:rPr lang="en-US" smtClean="0"/>
              <a:t>53</a:t>
            </a:fld>
            <a:endParaRPr lang="en-US" dirty="0"/>
          </a:p>
        </p:txBody>
      </p:sp>
    </p:spTree>
    <p:extLst>
      <p:ext uri="{BB962C8B-B14F-4D97-AF65-F5344CB8AC3E}">
        <p14:creationId xmlns:p14="http://schemas.microsoft.com/office/powerpoint/2010/main" val="10281147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7066080" cy="788545"/>
          </a:xfrm>
        </p:spPr>
        <p:txBody>
          <a:bodyPr/>
          <a:lstStyle/>
          <a:p>
            <a:r>
              <a:rPr lang="en-US" dirty="0" smtClean="0"/>
              <a:t>No Inner Loop: Khan Academy</a:t>
            </a:r>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l="25230" t="9961" r="6577" b="35065"/>
          <a:stretch/>
        </p:blipFill>
        <p:spPr bwMode="auto">
          <a:xfrm>
            <a:off x="565893" y="1165049"/>
            <a:ext cx="3358572" cy="2709450"/>
          </a:xfrm>
          <a:prstGeom prst="rect">
            <a:avLst/>
          </a:prstGeom>
          <a:ln>
            <a:solidFill>
              <a:schemeClr val="bg1">
                <a:lumMod val="50000"/>
              </a:schemeClr>
            </a:solidFill>
          </a:ln>
          <a:extLst>
            <a:ext uri="{53640926-AAD7-44D8-BBD7-CCE9431645EC}">
              <a14:shadowObscured xmlns:a14="http://schemas.microsoft.com/office/drawing/2010/main"/>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l="26092" t="28535" r="28979" b="22398"/>
          <a:stretch/>
        </p:blipFill>
        <p:spPr bwMode="auto">
          <a:xfrm>
            <a:off x="4423941" y="1250661"/>
            <a:ext cx="4355623" cy="4760950"/>
          </a:xfrm>
          <a:prstGeom prst="rect">
            <a:avLst/>
          </a:prstGeom>
          <a:ln>
            <a:solidFill>
              <a:srgbClr val="7F7F7F"/>
            </a:solidFill>
          </a:ln>
          <a:extLst>
            <a:ext uri="{53640926-AAD7-44D8-BBD7-CCE9431645EC}">
              <a14:shadowObscured xmlns:a14="http://schemas.microsoft.com/office/drawing/2010/main"/>
            </a:ext>
          </a:extLst>
        </p:spPr>
      </p:pic>
      <p:sp>
        <p:nvSpPr>
          <p:cNvPr id="9" name="Content Placeholder 8"/>
          <p:cNvSpPr>
            <a:spLocks noGrp="1"/>
          </p:cNvSpPr>
          <p:nvPr>
            <p:ph idx="1"/>
          </p:nvPr>
        </p:nvSpPr>
        <p:spPr>
          <a:xfrm>
            <a:off x="465997" y="5033817"/>
            <a:ext cx="3843778" cy="977793"/>
          </a:xfrm>
        </p:spPr>
        <p:txBody>
          <a:bodyPr/>
          <a:lstStyle/>
          <a:p>
            <a:endParaRPr lang="en-US" sz="2400" dirty="0"/>
          </a:p>
        </p:txBody>
      </p:sp>
      <p:sp>
        <p:nvSpPr>
          <p:cNvPr id="3" name="Slide Number Placeholder 2"/>
          <p:cNvSpPr>
            <a:spLocks noGrp="1"/>
          </p:cNvSpPr>
          <p:nvPr>
            <p:ph type="sldNum" sz="quarter" idx="12"/>
          </p:nvPr>
        </p:nvSpPr>
        <p:spPr/>
        <p:txBody>
          <a:bodyPr/>
          <a:lstStyle/>
          <a:p>
            <a:fld id="{17E276FA-8F89-B34D-A726-BE3FA1F8DD97}" type="slidenum">
              <a:rPr lang="en-US" smtClean="0"/>
              <a:t>54</a:t>
            </a:fld>
            <a:endParaRPr lang="en-US" dirty="0"/>
          </a:p>
        </p:txBody>
      </p:sp>
      <p:pic>
        <p:nvPicPr>
          <p:cNvPr id="10" name="Picture 9"/>
          <p:cNvPicPr/>
          <p:nvPr/>
        </p:nvPicPr>
        <p:blipFill rotWithShape="1">
          <a:blip r:embed="rId3">
            <a:extLst>
              <a:ext uri="{28A0092B-C50C-407E-A947-70E740481C1C}">
                <a14:useLocalDpi xmlns:a14="http://schemas.microsoft.com/office/drawing/2010/main" val="0"/>
              </a:ext>
            </a:extLst>
          </a:blip>
          <a:srcRect l="25230" t="27036" r="55832" b="57835"/>
          <a:stretch/>
        </p:blipFill>
        <p:spPr bwMode="auto">
          <a:xfrm>
            <a:off x="696244" y="1916546"/>
            <a:ext cx="3657435" cy="2924045"/>
          </a:xfrm>
          <a:prstGeom prst="rect">
            <a:avLst/>
          </a:prstGeom>
          <a:ln>
            <a:solidFill>
              <a:schemeClr val="bg1">
                <a:lumMod val="50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046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ITS Effective?</a:t>
            </a:r>
            <a:endParaRPr lang="en-US" dirty="0"/>
          </a:p>
        </p:txBody>
      </p:sp>
      <p:sp>
        <p:nvSpPr>
          <p:cNvPr id="3" name="Content Placeholder 2"/>
          <p:cNvSpPr>
            <a:spLocks noGrp="1"/>
          </p:cNvSpPr>
          <p:nvPr>
            <p:ph idx="1"/>
          </p:nvPr>
        </p:nvSpPr>
        <p:spPr/>
        <p:txBody>
          <a:bodyPr/>
          <a:lstStyle/>
          <a:p>
            <a:r>
              <a:rPr lang="en-US" dirty="0" smtClean="0"/>
              <a:t>Inner Loop</a:t>
            </a:r>
          </a:p>
          <a:p>
            <a:pPr lvl="1"/>
            <a:r>
              <a:rPr lang="en-US" dirty="0" smtClean="0"/>
              <a:t>Step-level feedback and hints enhance learning   </a:t>
            </a:r>
          </a:p>
          <a:p>
            <a:pPr marL="228600" lvl="1" indent="0">
              <a:buNone/>
            </a:pPr>
            <a:r>
              <a:rPr lang="en-US" sz="1600" dirty="0"/>
              <a:t>	</a:t>
            </a:r>
            <a:r>
              <a:rPr lang="en-US" sz="1600" dirty="0" smtClean="0"/>
              <a:t>						(Anderson, Conrad, &amp; Corbett, 1989)</a:t>
            </a:r>
            <a:endParaRPr lang="en-US" dirty="0" smtClean="0"/>
          </a:p>
          <a:p>
            <a:endParaRPr lang="en-US" dirty="0"/>
          </a:p>
          <a:p>
            <a:r>
              <a:rPr lang="en-US" dirty="0" smtClean="0"/>
              <a:t>Outer Loop</a:t>
            </a:r>
          </a:p>
          <a:p>
            <a:pPr lvl="1"/>
            <a:r>
              <a:rPr lang="en-US" dirty="0" smtClean="0"/>
              <a:t>“Cognitive Mastery” enhances learning</a:t>
            </a:r>
          </a:p>
          <a:p>
            <a:pPr marL="228600" lvl="1" indent="0">
              <a:buNone/>
            </a:pPr>
            <a:r>
              <a:rPr lang="en-US" sz="1600" dirty="0"/>
              <a:t>	</a:t>
            </a:r>
            <a:r>
              <a:rPr lang="en-US" sz="1600" dirty="0" smtClean="0"/>
              <a:t>						(Corbett, </a:t>
            </a:r>
            <a:r>
              <a:rPr lang="en-US" sz="1600" dirty="0" err="1" smtClean="0"/>
              <a:t>Scarpinatto</a:t>
            </a:r>
            <a:r>
              <a:rPr lang="en-US" sz="1600" dirty="0" smtClean="0"/>
              <a:t>, &amp; McLaughlin, 2000)</a:t>
            </a:r>
            <a:endParaRPr lang="en-US" dirty="0"/>
          </a:p>
        </p:txBody>
      </p:sp>
      <p:sp>
        <p:nvSpPr>
          <p:cNvPr id="4" name="Slide Number Placeholder 3"/>
          <p:cNvSpPr>
            <a:spLocks noGrp="1"/>
          </p:cNvSpPr>
          <p:nvPr>
            <p:ph type="sldNum" sz="quarter" idx="12"/>
          </p:nvPr>
        </p:nvSpPr>
        <p:spPr/>
        <p:txBody>
          <a:bodyPr/>
          <a:lstStyle/>
          <a:p>
            <a:fld id="{17E276FA-8F89-B34D-A726-BE3FA1F8DD97}" type="slidenum">
              <a:rPr lang="en-US" smtClean="0"/>
              <a:t>55</a:t>
            </a:fld>
            <a:endParaRPr lang="en-US" dirty="0"/>
          </a:p>
        </p:txBody>
      </p:sp>
    </p:spTree>
    <p:extLst>
      <p:ext uri="{BB962C8B-B14F-4D97-AF65-F5344CB8AC3E}">
        <p14:creationId xmlns:p14="http://schemas.microsoft.com/office/powerpoint/2010/main" val="3343041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 1. ITSs and Effectiveness</a:t>
            </a:r>
            <a:endParaRPr lang="en-US" dirty="0"/>
          </a:p>
        </p:txBody>
      </p:sp>
      <p:sp>
        <p:nvSpPr>
          <p:cNvPr id="3" name="Content Placeholder 2"/>
          <p:cNvSpPr>
            <a:spLocks noGrp="1"/>
          </p:cNvSpPr>
          <p:nvPr>
            <p:ph idx="1"/>
          </p:nvPr>
        </p:nvSpPr>
        <p:spPr/>
        <p:txBody>
          <a:bodyPr/>
          <a:lstStyle/>
          <a:p>
            <a:r>
              <a:rPr lang="en-US" dirty="0" smtClean="0"/>
              <a:t>Learning-by-doing is a key way of learning in online courses</a:t>
            </a:r>
          </a:p>
          <a:p>
            <a:pPr lvl="1"/>
            <a:r>
              <a:rPr lang="en-US" dirty="0" smtClean="0"/>
              <a:t>But they typically do not contain ITSs</a:t>
            </a:r>
          </a:p>
          <a:p>
            <a:r>
              <a:rPr lang="en-US" dirty="0" smtClean="0"/>
              <a:t>ITSs support learning by doing</a:t>
            </a:r>
          </a:p>
          <a:p>
            <a:pPr lvl="1"/>
            <a:r>
              <a:rPr lang="en-US" dirty="0" smtClean="0"/>
              <a:t>Provide guidance with the </a:t>
            </a:r>
            <a:r>
              <a:rPr lang="en-US" i="1" dirty="0" smtClean="0"/>
              <a:t>steps</a:t>
            </a:r>
            <a:r>
              <a:rPr lang="en-US" dirty="0" smtClean="0"/>
              <a:t> of problems</a:t>
            </a:r>
          </a:p>
          <a:p>
            <a:r>
              <a:rPr lang="en-US" dirty="0" smtClean="0"/>
              <a:t>ITS have been shown to enhance learning in many task domains</a:t>
            </a:r>
            <a:endParaRPr lang="en-US" dirty="0"/>
          </a:p>
        </p:txBody>
      </p:sp>
      <p:sp>
        <p:nvSpPr>
          <p:cNvPr id="6" name="Slide Number Placeholder 5"/>
          <p:cNvSpPr>
            <a:spLocks noGrp="1"/>
          </p:cNvSpPr>
          <p:nvPr>
            <p:ph type="sldNum" sz="quarter" idx="12"/>
          </p:nvPr>
        </p:nvSpPr>
        <p:spPr/>
        <p:txBody>
          <a:bodyPr/>
          <a:lstStyle/>
          <a:p>
            <a:fld id="{17E276FA-8F89-B34D-A726-BE3FA1F8DD97}" type="slidenum">
              <a:rPr lang="en-US" smtClean="0"/>
              <a:t>56</a:t>
            </a:fld>
            <a:endParaRPr lang="en-US" dirty="0"/>
          </a:p>
        </p:txBody>
      </p:sp>
    </p:spTree>
    <p:extLst>
      <p:ext uri="{BB962C8B-B14F-4D97-AF65-F5344CB8AC3E}">
        <p14:creationId xmlns:p14="http://schemas.microsoft.com/office/powerpoint/2010/main" val="2450337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a:t>
            </a:r>
            <a:r>
              <a:rPr lang="en-US" dirty="0" smtClean="0"/>
              <a:t>. How </a:t>
            </a:r>
            <a:r>
              <a:rPr lang="en-US" dirty="0"/>
              <a:t>can </a:t>
            </a:r>
            <a:r>
              <a:rPr lang="en-US" dirty="0" smtClean="0"/>
              <a:t>ITSs be </a:t>
            </a:r>
            <a:r>
              <a:rPr lang="en-US" dirty="0"/>
              <a:t>authored </a:t>
            </a:r>
            <a:r>
              <a:rPr lang="en-US" dirty="0" smtClean="0"/>
              <a:t>easily? </a:t>
            </a:r>
            <a:endParaRPr lang="en-US" dirty="0"/>
          </a:p>
        </p:txBody>
      </p:sp>
      <p:sp>
        <p:nvSpPr>
          <p:cNvPr id="7" name="Text Placeholder 6"/>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17E276FA-8F89-B34D-A726-BE3FA1F8DD97}" type="slidenum">
              <a:rPr lang="en-US" smtClean="0"/>
              <a:t>57</a:t>
            </a:fld>
            <a:endParaRPr lang="en-US" dirty="0"/>
          </a:p>
        </p:txBody>
      </p:sp>
    </p:spTree>
    <p:extLst>
      <p:ext uri="{BB962C8B-B14F-4D97-AF65-F5344CB8AC3E}">
        <p14:creationId xmlns:p14="http://schemas.microsoft.com/office/powerpoint/2010/main" val="38474398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7066080" cy="486653"/>
          </a:xfrm>
        </p:spPr>
        <p:txBody>
          <a:bodyPr/>
          <a:lstStyle/>
          <a:p>
            <a:r>
              <a:rPr lang="en-US" dirty="0" smtClean="0"/>
              <a:t>A Need to Build Many Tutors </a:t>
            </a:r>
            <a:r>
              <a:rPr lang="is-IS" dirty="0" smtClean="0"/>
              <a:t>…</a:t>
            </a:r>
            <a:endParaRPr lang="en-US" dirty="0"/>
          </a:p>
        </p:txBody>
      </p:sp>
      <p:pic>
        <p:nvPicPr>
          <p:cNvPr id="6" name="Picture 5"/>
          <p:cNvPicPr/>
          <p:nvPr/>
        </p:nvPicPr>
        <p:blipFill rotWithShape="1">
          <a:blip r:embed="rId2">
            <a:extLst>
              <a:ext uri="{28A0092B-C50C-407E-A947-70E740481C1C}">
                <a14:useLocalDpi xmlns:a14="http://schemas.microsoft.com/office/drawing/2010/main" val="0"/>
              </a:ext>
            </a:extLst>
          </a:blip>
          <a:srcRect t="20557" b="12405"/>
          <a:stretch/>
        </p:blipFill>
        <p:spPr bwMode="auto">
          <a:xfrm>
            <a:off x="51208" y="951844"/>
            <a:ext cx="2868535" cy="2051431"/>
          </a:xfrm>
          <a:prstGeom prst="rect">
            <a:avLst/>
          </a:prstGeom>
          <a:ln>
            <a:noFill/>
          </a:ln>
          <a:extLst>
            <a:ext uri="{53640926-AAD7-44D8-BBD7-CCE9431645EC}">
              <a14:shadowObscured xmlns:a14="http://schemas.microsoft.com/office/drawing/2010/main"/>
            </a:ext>
          </a:extLst>
        </p:spPr>
      </p:pic>
      <p:pic>
        <p:nvPicPr>
          <p:cNvPr id="7" name="Picture 6" descr="GenomeCancerProb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307" y="1132832"/>
            <a:ext cx="3245760" cy="1901210"/>
          </a:xfrm>
          <a:prstGeom prst="rect">
            <a:avLst/>
          </a:prstGeom>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422" y="1137121"/>
            <a:ext cx="2174857" cy="198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51209" y="3219125"/>
            <a:ext cx="2868535" cy="1483291"/>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rrowheads="1"/>
          </p:cNvPicPr>
          <p:nvPr/>
        </p:nvPicPr>
        <p:blipFill>
          <a:blip r:embed="rId6">
            <a:extLst>
              <a:ext uri="{28A0092B-C50C-407E-A947-70E740481C1C}">
                <a14:useLocalDpi xmlns:a14="http://schemas.microsoft.com/office/drawing/2010/main" val="0"/>
              </a:ext>
            </a:extLst>
          </a:blip>
          <a:srcRect l="905" t="25676" r="2531" b="7077"/>
          <a:stretch>
            <a:fillRect/>
          </a:stretch>
        </p:blipFill>
        <p:spPr bwMode="auto">
          <a:xfrm>
            <a:off x="3330291" y="3335181"/>
            <a:ext cx="3134970" cy="15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5-02-16 at 1.45.10 PM.png"/>
          <p:cNvPicPr>
            <a:picLocks noChangeAspect="1"/>
          </p:cNvPicPr>
          <p:nvPr/>
        </p:nvPicPr>
        <p:blipFill rotWithShape="1">
          <a:blip r:embed="rId7">
            <a:extLst>
              <a:ext uri="{28A0092B-C50C-407E-A947-70E740481C1C}">
                <a14:useLocalDpi xmlns:a14="http://schemas.microsoft.com/office/drawing/2010/main" val="0"/>
              </a:ext>
            </a:extLst>
          </a:blip>
          <a:srcRect l="3627" t="12399" r="4887" b="10333"/>
          <a:stretch/>
        </p:blipFill>
        <p:spPr>
          <a:xfrm>
            <a:off x="6620350" y="3312275"/>
            <a:ext cx="2351651" cy="1489648"/>
          </a:xfrm>
          <a:prstGeom prst="rect">
            <a:avLst/>
          </a:prstGeom>
        </p:spPr>
      </p:pic>
      <p:pic>
        <p:nvPicPr>
          <p:cNvPr id="12" name="Picture 11" descr="business modeling tutor.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69" y="4938388"/>
            <a:ext cx="3057912" cy="1576736"/>
          </a:xfrm>
          <a:prstGeom prst="rect">
            <a:avLst/>
          </a:prstGeom>
        </p:spPr>
      </p:pic>
      <p:pic>
        <p:nvPicPr>
          <p:cNvPr id="13" name="Picture 12" descr="chem tutor 2.png"/>
          <p:cNvPicPr>
            <a:picLocks noChangeAspect="1"/>
          </p:cNvPicPr>
          <p:nvPr/>
        </p:nvPicPr>
        <p:blipFill rotWithShape="1">
          <a:blip r:embed="rId9">
            <a:extLst>
              <a:ext uri="{28A0092B-C50C-407E-A947-70E740481C1C}">
                <a14:useLocalDpi xmlns:a14="http://schemas.microsoft.com/office/drawing/2010/main" val="0"/>
              </a:ext>
            </a:extLst>
          </a:blip>
          <a:srcRect r="43126"/>
          <a:stretch/>
        </p:blipFill>
        <p:spPr>
          <a:xfrm>
            <a:off x="3425026" y="4979087"/>
            <a:ext cx="2066358" cy="1674758"/>
          </a:xfrm>
          <a:prstGeom prst="rect">
            <a:avLst/>
          </a:prstGeom>
        </p:spPr>
      </p:pic>
      <p:pic>
        <p:nvPicPr>
          <p:cNvPr id="14" name="Picture 13" descr="fractions tutor 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6250" y="4991760"/>
            <a:ext cx="3016024" cy="1758305"/>
          </a:xfrm>
          <a:prstGeom prst="rect">
            <a:avLst/>
          </a:prstGeom>
        </p:spPr>
      </p:pic>
      <p:sp>
        <p:nvSpPr>
          <p:cNvPr id="15" name="Slide Number Placeholder 14"/>
          <p:cNvSpPr>
            <a:spLocks noGrp="1"/>
          </p:cNvSpPr>
          <p:nvPr>
            <p:ph type="sldNum" sz="quarter" idx="12"/>
          </p:nvPr>
        </p:nvSpPr>
        <p:spPr/>
        <p:txBody>
          <a:bodyPr/>
          <a:lstStyle/>
          <a:p>
            <a:fld id="{17E276FA-8F89-B34D-A726-BE3FA1F8DD97}" type="slidenum">
              <a:rPr lang="en-US" smtClean="0"/>
              <a:t>58</a:t>
            </a:fld>
            <a:endParaRPr lang="en-US" dirty="0"/>
          </a:p>
        </p:txBody>
      </p:sp>
    </p:spTree>
    <p:extLst>
      <p:ext uri="{BB962C8B-B14F-4D97-AF65-F5344CB8AC3E}">
        <p14:creationId xmlns:p14="http://schemas.microsoft.com/office/powerpoint/2010/main" val="2313088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3863" y="-130477"/>
            <a:ext cx="8904767" cy="579758"/>
          </a:xfrm>
        </p:spPr>
        <p:txBody>
          <a:bodyPr/>
          <a:lstStyle/>
          <a:p>
            <a:r>
              <a:rPr lang="en-US" sz="2800" dirty="0" smtClean="0"/>
              <a:t>Each Tutor has Many Units – </a:t>
            </a:r>
            <a:r>
              <a:rPr lang="en-US" sz="2000" dirty="0" smtClean="0"/>
              <a:t>E.g., </a:t>
            </a:r>
            <a:r>
              <a:rPr lang="en-US" sz="2000" dirty="0" err="1" smtClean="0"/>
              <a:t>Mathtutor</a:t>
            </a:r>
            <a:r>
              <a:rPr lang="en-US" sz="2000" dirty="0" smtClean="0"/>
              <a:t> has 65 units</a:t>
            </a:r>
            <a:endParaRPr lang="en-US" sz="2800" dirty="0"/>
          </a:p>
        </p:txBody>
      </p:sp>
      <p:pic>
        <p:nvPicPr>
          <p:cNvPr id="6" name="Picture 5" descr="603-3.png"/>
          <p:cNvPicPr>
            <a:picLocks noChangeAspect="1"/>
          </p:cNvPicPr>
          <p:nvPr/>
        </p:nvPicPr>
        <p:blipFill rotWithShape="1">
          <a:blip r:embed="rId3">
            <a:extLst>
              <a:ext uri="{28A0092B-C50C-407E-A947-70E740481C1C}">
                <a14:useLocalDpi xmlns:a14="http://schemas.microsoft.com/office/drawing/2010/main" val="0"/>
              </a:ext>
            </a:extLst>
          </a:blip>
          <a:srcRect l="4852" t="14197" r="4624" b="5556"/>
          <a:stretch/>
        </p:blipFill>
        <p:spPr>
          <a:xfrm>
            <a:off x="123863" y="448578"/>
            <a:ext cx="2827537" cy="1892866"/>
          </a:xfrm>
          <a:prstGeom prst="rect">
            <a:avLst/>
          </a:prstGeom>
        </p:spPr>
      </p:pic>
      <p:pic>
        <p:nvPicPr>
          <p:cNvPr id="7" name="Picture 6" descr="620.png"/>
          <p:cNvPicPr>
            <a:picLocks noChangeAspect="1"/>
          </p:cNvPicPr>
          <p:nvPr/>
        </p:nvPicPr>
        <p:blipFill rotWithShape="1">
          <a:blip r:embed="rId4">
            <a:extLst>
              <a:ext uri="{28A0092B-C50C-407E-A947-70E740481C1C}">
                <a14:useLocalDpi xmlns:a14="http://schemas.microsoft.com/office/drawing/2010/main" val="0"/>
              </a:ext>
            </a:extLst>
          </a:blip>
          <a:srcRect l="4441" t="14692" r="4475" b="5039"/>
          <a:stretch/>
        </p:blipFill>
        <p:spPr>
          <a:xfrm>
            <a:off x="3164324" y="464561"/>
            <a:ext cx="2820202" cy="1876883"/>
          </a:xfrm>
          <a:prstGeom prst="rect">
            <a:avLst/>
          </a:prstGeom>
        </p:spPr>
      </p:pic>
      <p:pic>
        <p:nvPicPr>
          <p:cNvPr id="8" name="Picture 7" descr="606-2.png"/>
          <p:cNvPicPr>
            <a:picLocks noChangeAspect="1"/>
          </p:cNvPicPr>
          <p:nvPr/>
        </p:nvPicPr>
        <p:blipFill rotWithShape="1">
          <a:blip r:embed="rId5">
            <a:extLst>
              <a:ext uri="{28A0092B-C50C-407E-A947-70E740481C1C}">
                <a14:useLocalDpi xmlns:a14="http://schemas.microsoft.com/office/drawing/2010/main" val="0"/>
              </a:ext>
            </a:extLst>
          </a:blip>
          <a:srcRect l="4852" t="14816" r="4250" b="5061"/>
          <a:stretch/>
        </p:blipFill>
        <p:spPr>
          <a:xfrm>
            <a:off x="114909" y="2620027"/>
            <a:ext cx="2827537" cy="1882200"/>
          </a:xfrm>
          <a:prstGeom prst="rect">
            <a:avLst/>
          </a:prstGeom>
        </p:spPr>
      </p:pic>
      <p:sp>
        <p:nvSpPr>
          <p:cNvPr id="10" name="TextBox 9"/>
          <p:cNvSpPr txBox="1"/>
          <p:nvPr/>
        </p:nvSpPr>
        <p:spPr>
          <a:xfrm>
            <a:off x="571085" y="2299775"/>
            <a:ext cx="1674657" cy="261610"/>
          </a:xfrm>
          <a:prstGeom prst="rect">
            <a:avLst/>
          </a:prstGeom>
          <a:noFill/>
        </p:spPr>
        <p:txBody>
          <a:bodyPr wrap="none" rtlCol="0">
            <a:spAutoFit/>
          </a:bodyPr>
          <a:lstStyle/>
          <a:p>
            <a:r>
              <a:rPr lang="en-US" sz="1100" dirty="0" smtClean="0">
                <a:latin typeface="Helvetica"/>
                <a:cs typeface="Helvetica"/>
              </a:rPr>
              <a:t>6.03 Algebra in Pictures </a:t>
            </a:r>
            <a:endParaRPr lang="en-US" sz="1100" dirty="0">
              <a:latin typeface="Helvetica"/>
              <a:cs typeface="Helvetica"/>
            </a:endParaRPr>
          </a:p>
        </p:txBody>
      </p:sp>
      <p:pic>
        <p:nvPicPr>
          <p:cNvPr id="12" name="Picture 11" descr="616.png"/>
          <p:cNvPicPr>
            <a:picLocks noChangeAspect="1"/>
          </p:cNvPicPr>
          <p:nvPr/>
        </p:nvPicPr>
        <p:blipFill rotWithShape="1">
          <a:blip r:embed="rId6">
            <a:extLst>
              <a:ext uri="{28A0092B-C50C-407E-A947-70E740481C1C}">
                <a14:useLocalDpi xmlns:a14="http://schemas.microsoft.com/office/drawing/2010/main" val="0"/>
              </a:ext>
            </a:extLst>
          </a:blip>
          <a:srcRect l="4853" t="14568" r="4437" b="5432"/>
          <a:stretch/>
        </p:blipFill>
        <p:spPr>
          <a:xfrm>
            <a:off x="3164324" y="2620027"/>
            <a:ext cx="2826091" cy="1882200"/>
          </a:xfrm>
          <a:prstGeom prst="rect">
            <a:avLst/>
          </a:prstGeom>
        </p:spPr>
      </p:pic>
      <p:sp>
        <p:nvSpPr>
          <p:cNvPr id="13" name="TextBox 12"/>
          <p:cNvSpPr txBox="1"/>
          <p:nvPr/>
        </p:nvSpPr>
        <p:spPr>
          <a:xfrm>
            <a:off x="3751062" y="4463076"/>
            <a:ext cx="1565002" cy="261610"/>
          </a:xfrm>
          <a:prstGeom prst="rect">
            <a:avLst/>
          </a:prstGeom>
          <a:noFill/>
        </p:spPr>
        <p:txBody>
          <a:bodyPr wrap="none" rtlCol="0">
            <a:spAutoFit/>
          </a:bodyPr>
          <a:lstStyle/>
          <a:p>
            <a:r>
              <a:rPr lang="en-US" sz="1100" dirty="0">
                <a:latin typeface="Helvetica"/>
                <a:cs typeface="Helvetica"/>
              </a:rPr>
              <a:t>6.16 Area of Polygons </a:t>
            </a:r>
          </a:p>
        </p:txBody>
      </p:sp>
      <p:pic>
        <p:nvPicPr>
          <p:cNvPr id="14" name="Picture 13" descr="702.png"/>
          <p:cNvPicPr>
            <a:picLocks noChangeAspect="1"/>
          </p:cNvPicPr>
          <p:nvPr/>
        </p:nvPicPr>
        <p:blipFill rotWithShape="1">
          <a:blip r:embed="rId7">
            <a:extLst>
              <a:ext uri="{28A0092B-C50C-407E-A947-70E740481C1C}">
                <a14:useLocalDpi xmlns:a14="http://schemas.microsoft.com/office/drawing/2010/main" val="0"/>
              </a:ext>
            </a:extLst>
          </a:blip>
          <a:srcRect l="5099" t="14197" r="4478" b="5309"/>
          <a:stretch/>
        </p:blipFill>
        <p:spPr>
          <a:xfrm>
            <a:off x="123863" y="4766240"/>
            <a:ext cx="2809630" cy="1877000"/>
          </a:xfrm>
          <a:prstGeom prst="rect">
            <a:avLst/>
          </a:prstGeom>
        </p:spPr>
      </p:pic>
      <p:pic>
        <p:nvPicPr>
          <p:cNvPr id="16" name="Picture 15" descr="704.png"/>
          <p:cNvPicPr>
            <a:picLocks noChangeAspect="1"/>
          </p:cNvPicPr>
          <p:nvPr/>
        </p:nvPicPr>
        <p:blipFill rotWithShape="1">
          <a:blip r:embed="rId8">
            <a:extLst>
              <a:ext uri="{28A0092B-C50C-407E-A947-70E740481C1C}">
                <a14:useLocalDpi xmlns:a14="http://schemas.microsoft.com/office/drawing/2010/main" val="0"/>
              </a:ext>
            </a:extLst>
          </a:blip>
          <a:srcRect l="4852" t="14445" r="4437" b="5803"/>
          <a:stretch/>
        </p:blipFill>
        <p:spPr>
          <a:xfrm>
            <a:off x="3164324" y="4766240"/>
            <a:ext cx="2827009" cy="1877000"/>
          </a:xfrm>
          <a:prstGeom prst="rect">
            <a:avLst/>
          </a:prstGeom>
        </p:spPr>
      </p:pic>
      <p:pic>
        <p:nvPicPr>
          <p:cNvPr id="18" name="Picture 17" descr="706-2.png"/>
          <p:cNvPicPr>
            <a:picLocks noChangeAspect="1"/>
          </p:cNvPicPr>
          <p:nvPr/>
        </p:nvPicPr>
        <p:blipFill rotWithShape="1">
          <a:blip r:embed="rId9">
            <a:extLst>
              <a:ext uri="{28A0092B-C50C-407E-A947-70E740481C1C}">
                <a14:useLocalDpi xmlns:a14="http://schemas.microsoft.com/office/drawing/2010/main" val="0"/>
              </a:ext>
            </a:extLst>
          </a:blip>
          <a:srcRect l="4196" t="14320" r="4251" b="5309"/>
          <a:stretch/>
        </p:blipFill>
        <p:spPr>
          <a:xfrm>
            <a:off x="6197451" y="464561"/>
            <a:ext cx="2831181" cy="1876883"/>
          </a:xfrm>
          <a:prstGeom prst="rect">
            <a:avLst/>
          </a:prstGeom>
        </p:spPr>
      </p:pic>
      <p:sp>
        <p:nvSpPr>
          <p:cNvPr id="19" name="TextBox 18"/>
          <p:cNvSpPr txBox="1"/>
          <p:nvPr/>
        </p:nvSpPr>
        <p:spPr>
          <a:xfrm>
            <a:off x="6135272" y="2299775"/>
            <a:ext cx="3125250" cy="261610"/>
          </a:xfrm>
          <a:prstGeom prst="rect">
            <a:avLst/>
          </a:prstGeom>
          <a:noFill/>
        </p:spPr>
        <p:txBody>
          <a:bodyPr wrap="none" rtlCol="0">
            <a:spAutoFit/>
          </a:bodyPr>
          <a:lstStyle/>
          <a:p>
            <a:r>
              <a:rPr lang="en-US" sz="1100" dirty="0">
                <a:latin typeface="Helvetica"/>
                <a:cs typeface="Helvetica"/>
              </a:rPr>
              <a:t>7.06 Problem Solving, Equations, and Graphs I  </a:t>
            </a:r>
          </a:p>
        </p:txBody>
      </p:sp>
      <p:pic>
        <p:nvPicPr>
          <p:cNvPr id="20" name="Picture 19" descr="826.png"/>
          <p:cNvPicPr>
            <a:picLocks noChangeAspect="1"/>
          </p:cNvPicPr>
          <p:nvPr/>
        </p:nvPicPr>
        <p:blipFill rotWithShape="1">
          <a:blip r:embed="rId10">
            <a:extLst>
              <a:ext uri="{28A0092B-C50C-407E-A947-70E740481C1C}">
                <a14:useLocalDpi xmlns:a14="http://schemas.microsoft.com/office/drawing/2010/main" val="0"/>
              </a:ext>
            </a:extLst>
          </a:blip>
          <a:srcRect l="4852" t="15432" r="4437" b="5432"/>
          <a:stretch/>
        </p:blipFill>
        <p:spPr>
          <a:xfrm>
            <a:off x="6197450" y="4766240"/>
            <a:ext cx="2849059" cy="1877000"/>
          </a:xfrm>
          <a:prstGeom prst="rect">
            <a:avLst/>
          </a:prstGeom>
        </p:spPr>
      </p:pic>
      <p:sp>
        <p:nvSpPr>
          <p:cNvPr id="21" name="TextBox 20"/>
          <p:cNvSpPr txBox="1"/>
          <p:nvPr/>
        </p:nvSpPr>
        <p:spPr>
          <a:xfrm>
            <a:off x="6203008" y="6618511"/>
            <a:ext cx="2834787" cy="261610"/>
          </a:xfrm>
          <a:prstGeom prst="rect">
            <a:avLst/>
          </a:prstGeom>
          <a:noFill/>
        </p:spPr>
        <p:txBody>
          <a:bodyPr wrap="none" rtlCol="0">
            <a:spAutoFit/>
          </a:bodyPr>
          <a:lstStyle/>
          <a:p>
            <a:r>
              <a:rPr lang="en-US" sz="1100" dirty="0">
                <a:latin typeface="Helvetica"/>
                <a:cs typeface="Helvetica"/>
              </a:rPr>
              <a:t>8.26 Interpreting Box-and-Whisker Graphs  </a:t>
            </a:r>
          </a:p>
        </p:txBody>
      </p:sp>
      <p:pic>
        <p:nvPicPr>
          <p:cNvPr id="22" name="Picture 21" descr="752-1.png"/>
          <p:cNvPicPr>
            <a:picLocks noChangeAspect="1"/>
          </p:cNvPicPr>
          <p:nvPr/>
        </p:nvPicPr>
        <p:blipFill rotWithShape="1">
          <a:blip r:embed="rId11">
            <a:extLst>
              <a:ext uri="{28A0092B-C50C-407E-A947-70E740481C1C}">
                <a14:useLocalDpi xmlns:a14="http://schemas.microsoft.com/office/drawing/2010/main" val="0"/>
              </a:ext>
            </a:extLst>
          </a:blip>
          <a:srcRect l="5099" t="14320" r="4940" b="5186"/>
          <a:stretch/>
        </p:blipFill>
        <p:spPr>
          <a:xfrm>
            <a:off x="6197450" y="2601090"/>
            <a:ext cx="2831181" cy="1901137"/>
          </a:xfrm>
          <a:prstGeom prst="rect">
            <a:avLst/>
          </a:prstGeom>
        </p:spPr>
      </p:pic>
      <p:sp>
        <p:nvSpPr>
          <p:cNvPr id="23" name="TextBox 22"/>
          <p:cNvSpPr txBox="1"/>
          <p:nvPr/>
        </p:nvSpPr>
        <p:spPr>
          <a:xfrm>
            <a:off x="6033589" y="4463076"/>
            <a:ext cx="3180284" cy="261610"/>
          </a:xfrm>
          <a:prstGeom prst="rect">
            <a:avLst/>
          </a:prstGeom>
          <a:noFill/>
        </p:spPr>
        <p:txBody>
          <a:bodyPr wrap="none" rtlCol="0">
            <a:spAutoFit/>
          </a:bodyPr>
          <a:lstStyle/>
          <a:p>
            <a:r>
              <a:rPr lang="en-US" sz="1100" dirty="0">
                <a:latin typeface="Helvetica"/>
                <a:cs typeface="Helvetica"/>
              </a:rPr>
              <a:t>7.52 Solving Linear Equations with Parentheses  </a:t>
            </a:r>
          </a:p>
        </p:txBody>
      </p:sp>
      <p:sp>
        <p:nvSpPr>
          <p:cNvPr id="9" name="TextBox 8"/>
          <p:cNvSpPr txBox="1"/>
          <p:nvPr/>
        </p:nvSpPr>
        <p:spPr>
          <a:xfrm>
            <a:off x="470059" y="4463076"/>
            <a:ext cx="1867932" cy="261610"/>
          </a:xfrm>
          <a:prstGeom prst="rect">
            <a:avLst/>
          </a:prstGeom>
          <a:noFill/>
        </p:spPr>
        <p:txBody>
          <a:bodyPr wrap="none" rtlCol="0">
            <a:spAutoFit/>
          </a:bodyPr>
          <a:lstStyle/>
          <a:p>
            <a:r>
              <a:rPr lang="en-US" sz="1100" dirty="0" smtClean="0">
                <a:latin typeface="Helvetica"/>
                <a:cs typeface="Helvetica"/>
              </a:rPr>
              <a:t>6.06 Decimal Place Value I </a:t>
            </a:r>
            <a:endParaRPr lang="en-US" sz="1100" dirty="0">
              <a:latin typeface="Helvetica"/>
              <a:cs typeface="Helvetica"/>
            </a:endParaRPr>
          </a:p>
        </p:txBody>
      </p:sp>
      <p:sp>
        <p:nvSpPr>
          <p:cNvPr id="15" name="TextBox 14"/>
          <p:cNvSpPr txBox="1"/>
          <p:nvPr/>
        </p:nvSpPr>
        <p:spPr>
          <a:xfrm>
            <a:off x="272990" y="6618511"/>
            <a:ext cx="1948933" cy="261610"/>
          </a:xfrm>
          <a:prstGeom prst="rect">
            <a:avLst/>
          </a:prstGeom>
          <a:noFill/>
        </p:spPr>
        <p:txBody>
          <a:bodyPr wrap="none" rtlCol="0">
            <a:spAutoFit/>
          </a:bodyPr>
          <a:lstStyle/>
          <a:p>
            <a:r>
              <a:rPr lang="en-US" sz="1100" dirty="0">
                <a:latin typeface="Helvetica"/>
                <a:cs typeface="Helvetica"/>
              </a:rPr>
              <a:t>7.02 </a:t>
            </a:r>
            <a:r>
              <a:rPr lang="en-US" sz="1100" dirty="0" smtClean="0">
                <a:latin typeface="Helvetica"/>
                <a:cs typeface="Helvetica"/>
              </a:rPr>
              <a:t>Mathematical Modeling</a:t>
            </a:r>
            <a:endParaRPr lang="en-US" sz="1100" dirty="0">
              <a:latin typeface="Helvetica"/>
              <a:cs typeface="Helvetica"/>
            </a:endParaRPr>
          </a:p>
        </p:txBody>
      </p:sp>
      <p:sp>
        <p:nvSpPr>
          <p:cNvPr id="11" name="TextBox 10"/>
          <p:cNvSpPr txBox="1"/>
          <p:nvPr/>
        </p:nvSpPr>
        <p:spPr>
          <a:xfrm>
            <a:off x="3735704" y="2299775"/>
            <a:ext cx="1595997" cy="261610"/>
          </a:xfrm>
          <a:prstGeom prst="rect">
            <a:avLst/>
          </a:prstGeom>
          <a:noFill/>
        </p:spPr>
        <p:txBody>
          <a:bodyPr wrap="none" rtlCol="0">
            <a:spAutoFit/>
          </a:bodyPr>
          <a:lstStyle/>
          <a:p>
            <a:r>
              <a:rPr lang="en-US" sz="1100" dirty="0">
                <a:latin typeface="Helvetica"/>
                <a:cs typeface="Helvetica"/>
              </a:rPr>
              <a:t>6.20 Fraction Ordering  </a:t>
            </a:r>
          </a:p>
        </p:txBody>
      </p:sp>
      <p:sp>
        <p:nvSpPr>
          <p:cNvPr id="17" name="TextBox 16"/>
          <p:cNvSpPr txBox="1"/>
          <p:nvPr/>
        </p:nvSpPr>
        <p:spPr>
          <a:xfrm>
            <a:off x="3118267" y="6618511"/>
            <a:ext cx="3015594" cy="261610"/>
          </a:xfrm>
          <a:prstGeom prst="rect">
            <a:avLst/>
          </a:prstGeom>
          <a:noFill/>
        </p:spPr>
        <p:txBody>
          <a:bodyPr wrap="none" rtlCol="0">
            <a:spAutoFit/>
          </a:bodyPr>
          <a:lstStyle/>
          <a:p>
            <a:r>
              <a:rPr lang="en-US" sz="1100" dirty="0">
                <a:latin typeface="Helvetica"/>
                <a:cs typeface="Helvetica"/>
              </a:rPr>
              <a:t>7.04 Problem Solving and Linear Equations II </a:t>
            </a:r>
          </a:p>
        </p:txBody>
      </p:sp>
      <p:sp>
        <p:nvSpPr>
          <p:cNvPr id="3" name="Slide Number Placeholder 2"/>
          <p:cNvSpPr>
            <a:spLocks noGrp="1"/>
          </p:cNvSpPr>
          <p:nvPr>
            <p:ph type="sldNum" sz="quarter" idx="12"/>
          </p:nvPr>
        </p:nvSpPr>
        <p:spPr/>
        <p:txBody>
          <a:bodyPr/>
          <a:lstStyle/>
          <a:p>
            <a:fld id="{17E276FA-8F89-B34D-A726-BE3FA1F8DD97}" type="slidenum">
              <a:rPr lang="en-US" smtClean="0"/>
              <a:t>59</a:t>
            </a:fld>
            <a:endParaRPr lang="en-US" dirty="0"/>
          </a:p>
        </p:txBody>
      </p:sp>
    </p:spTree>
    <p:extLst>
      <p:ext uri="{BB962C8B-B14F-4D97-AF65-F5344CB8AC3E}">
        <p14:creationId xmlns:p14="http://schemas.microsoft.com/office/powerpoint/2010/main" val="1917177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Intelligent Tutoring Systems (ITSs) are an effective way of supporting learning by doing</a:t>
            </a:r>
          </a:p>
          <a:p>
            <a:r>
              <a:rPr lang="en-US" dirty="0" smtClean="0"/>
              <a:t>Can be built without programming using dedicated authoring tools (CTAT)</a:t>
            </a:r>
          </a:p>
          <a:p>
            <a:r>
              <a:rPr lang="en-US" dirty="0" smtClean="0"/>
              <a:t>Can support self-regulated learning (SRL)</a:t>
            </a:r>
            <a:endParaRPr lang="en-US" dirty="0"/>
          </a:p>
        </p:txBody>
      </p:sp>
      <p:sp>
        <p:nvSpPr>
          <p:cNvPr id="7" name="Slide Number Placeholder 6"/>
          <p:cNvSpPr>
            <a:spLocks noGrp="1"/>
          </p:cNvSpPr>
          <p:nvPr>
            <p:ph type="sldNum" sz="quarter" idx="12"/>
          </p:nvPr>
        </p:nvSpPr>
        <p:spPr/>
        <p:txBody>
          <a:bodyPr/>
          <a:lstStyle/>
          <a:p>
            <a:fld id="{17E276FA-8F89-B34D-A726-BE3FA1F8DD97}" type="slidenum">
              <a:rPr lang="en-US" smtClean="0"/>
              <a:t>6</a:t>
            </a:fld>
            <a:endParaRPr lang="en-US" dirty="0"/>
          </a:p>
        </p:txBody>
      </p:sp>
    </p:spTree>
    <p:extLst>
      <p:ext uri="{BB962C8B-B14F-4D97-AF65-F5344CB8AC3E}">
        <p14:creationId xmlns:p14="http://schemas.microsoft.com/office/powerpoint/2010/main" val="7839281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Cognitive Tutor Authoring Tools (CTAT)</a:t>
            </a:r>
            <a:endParaRPr lang="en-US" dirty="0"/>
          </a:p>
        </p:txBody>
      </p:sp>
      <p:sp>
        <p:nvSpPr>
          <p:cNvPr id="3" name="Content Placeholder 2"/>
          <p:cNvSpPr>
            <a:spLocks noGrp="1"/>
          </p:cNvSpPr>
          <p:nvPr>
            <p:ph idx="1"/>
          </p:nvPr>
        </p:nvSpPr>
        <p:spPr/>
        <p:txBody>
          <a:bodyPr/>
          <a:lstStyle/>
          <a:p>
            <a:r>
              <a:rPr lang="en-US" dirty="0" smtClean="0"/>
              <a:t>Tools for building ITSs without programming</a:t>
            </a:r>
          </a:p>
          <a:p>
            <a:r>
              <a:rPr lang="en-US" dirty="0" smtClean="0"/>
              <a:t>Combines end-user programming techniques </a:t>
            </a:r>
          </a:p>
          <a:p>
            <a:pPr lvl="1"/>
            <a:r>
              <a:rPr lang="en-US" dirty="0" smtClean="0"/>
              <a:t>Drag-and-drop interface building, Programming-by-demonstration, templates, Excel-like formulas</a:t>
            </a:r>
          </a:p>
          <a:p>
            <a:r>
              <a:rPr lang="en-US" dirty="0" smtClean="0"/>
              <a:t>Freely available and supported</a:t>
            </a:r>
          </a:p>
        </p:txBody>
      </p:sp>
      <p:sp>
        <p:nvSpPr>
          <p:cNvPr id="6" name="Slide Number Placeholder 5"/>
          <p:cNvSpPr>
            <a:spLocks noGrp="1"/>
          </p:cNvSpPr>
          <p:nvPr>
            <p:ph type="sldNum" sz="quarter" idx="12"/>
          </p:nvPr>
        </p:nvSpPr>
        <p:spPr/>
        <p:txBody>
          <a:bodyPr/>
          <a:lstStyle/>
          <a:p>
            <a:fld id="{17E276FA-8F89-B34D-A726-BE3FA1F8DD97}" type="slidenum">
              <a:rPr lang="en-US" smtClean="0"/>
              <a:t>60</a:t>
            </a:fld>
            <a:endParaRPr lang="en-US" dirty="0"/>
          </a:p>
        </p:txBody>
      </p:sp>
    </p:spTree>
    <p:extLst>
      <p:ext uri="{BB962C8B-B14F-4D97-AF65-F5344CB8AC3E}">
        <p14:creationId xmlns:p14="http://schemas.microsoft.com/office/powerpoint/2010/main" val="33306805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28 in cta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104" y="1137757"/>
            <a:ext cx="3964468" cy="3579601"/>
          </a:xfrm>
          <a:prstGeom prst="rect">
            <a:avLst/>
          </a:prstGeom>
        </p:spPr>
      </p:pic>
      <p:pic>
        <p:nvPicPr>
          <p:cNvPr id="8" name="Picture 7" descr="6.28 interface locally in brrowser.tiff"/>
          <p:cNvPicPr>
            <a:picLocks noChangeAspect="1"/>
          </p:cNvPicPr>
          <p:nvPr/>
        </p:nvPicPr>
        <p:blipFill rotWithShape="1">
          <a:blip r:embed="rId3">
            <a:extLst>
              <a:ext uri="{28A0092B-C50C-407E-A947-70E740481C1C}">
                <a14:useLocalDpi xmlns:a14="http://schemas.microsoft.com/office/drawing/2010/main" val="0"/>
              </a:ext>
            </a:extLst>
          </a:blip>
          <a:srcRect r="11379" b="35923"/>
          <a:stretch/>
        </p:blipFill>
        <p:spPr>
          <a:xfrm>
            <a:off x="261439" y="1137757"/>
            <a:ext cx="3909274" cy="2878212"/>
          </a:xfrm>
          <a:prstGeom prst="rect">
            <a:avLst/>
          </a:prstGeom>
        </p:spPr>
      </p:pic>
      <p:sp>
        <p:nvSpPr>
          <p:cNvPr id="10" name="Title 6"/>
          <p:cNvSpPr txBox="1">
            <a:spLocks/>
          </p:cNvSpPr>
          <p:nvPr/>
        </p:nvSpPr>
        <p:spPr>
          <a:xfrm>
            <a:off x="4509565" y="5922905"/>
            <a:ext cx="4438212" cy="403857"/>
          </a:xfrm>
          <a:prstGeom prst="rect">
            <a:avLst/>
          </a:prstGeom>
        </p:spPr>
        <p:txBody>
          <a:bodyPr vert="horz" lIns="0" tIns="0" rIns="0" bIns="45720" rtlCol="0" anchor="b" anchorCtr="0">
            <a:noAutofit/>
          </a:bodyPr>
          <a:lstStyle>
            <a:lvl1pPr algn="l" defTabSz="457200" rtl="0" eaLnBrk="1" latinLnBrk="0" hangingPunct="1">
              <a:lnSpc>
                <a:spcPts val="3400"/>
              </a:lnSpc>
              <a:spcBef>
                <a:spcPts val="0"/>
              </a:spcBef>
              <a:buNone/>
              <a:defRPr sz="3200" b="0" i="0" kern="1200">
                <a:solidFill>
                  <a:schemeClr val="accent1"/>
                </a:solidFill>
                <a:latin typeface="Helvetica"/>
                <a:ea typeface="+mj-ea"/>
                <a:cs typeface="Helvetica"/>
              </a:defRPr>
            </a:lvl1pPr>
          </a:lstStyle>
          <a:p>
            <a:pPr marL="342900" indent="-342900">
              <a:lnSpc>
                <a:spcPct val="100000"/>
              </a:lnSpc>
              <a:buFont typeface="Arial"/>
              <a:buChar char="•"/>
            </a:pPr>
            <a:r>
              <a:rPr lang="en-US" sz="2000" dirty="0" smtClean="0">
                <a:solidFill>
                  <a:schemeClr val="tx1">
                    <a:lumMod val="65000"/>
                    <a:lumOff val="35000"/>
                  </a:schemeClr>
                </a:solidFill>
              </a:rPr>
              <a:t>Key knowledge representation</a:t>
            </a:r>
          </a:p>
          <a:p>
            <a:pPr marL="342900" indent="-342900">
              <a:lnSpc>
                <a:spcPct val="100000"/>
              </a:lnSpc>
              <a:buFont typeface="Arial"/>
              <a:buChar char="•"/>
            </a:pPr>
            <a:r>
              <a:rPr lang="en-US" sz="2000" dirty="0" smtClean="0">
                <a:solidFill>
                  <a:schemeClr val="tx1">
                    <a:lumMod val="65000"/>
                    <a:lumOff val="35000"/>
                  </a:schemeClr>
                </a:solidFill>
              </a:rPr>
              <a:t>Captures </a:t>
            </a:r>
            <a:r>
              <a:rPr lang="en-US" sz="2000" dirty="0">
                <a:solidFill>
                  <a:schemeClr val="tx1">
                    <a:lumMod val="65000"/>
                    <a:lumOff val="35000"/>
                  </a:schemeClr>
                </a:solidFill>
              </a:rPr>
              <a:t>p</a:t>
            </a:r>
            <a:r>
              <a:rPr lang="en-US" sz="2000" dirty="0" smtClean="0">
                <a:solidFill>
                  <a:schemeClr val="tx1">
                    <a:lumMod val="65000"/>
                    <a:lumOff val="35000"/>
                  </a:schemeClr>
                </a:solidFill>
              </a:rPr>
              <a:t>roblem-solving behavior as example</a:t>
            </a:r>
          </a:p>
          <a:p>
            <a:pPr marL="342900" indent="-342900">
              <a:lnSpc>
                <a:spcPct val="100000"/>
              </a:lnSpc>
              <a:buFont typeface="Arial"/>
              <a:buChar char="•"/>
            </a:pPr>
            <a:r>
              <a:rPr lang="en-US" sz="2000" dirty="0" smtClean="0">
                <a:solidFill>
                  <a:schemeClr val="tx1">
                    <a:lumMod val="65000"/>
                    <a:lumOff val="35000"/>
                  </a:schemeClr>
                </a:solidFill>
              </a:rPr>
              <a:t>Can capture multiple solution paths, errors</a:t>
            </a:r>
          </a:p>
        </p:txBody>
      </p:sp>
      <p:sp>
        <p:nvSpPr>
          <p:cNvPr id="11" name="Title 6"/>
          <p:cNvSpPr txBox="1">
            <a:spLocks/>
          </p:cNvSpPr>
          <p:nvPr/>
        </p:nvSpPr>
        <p:spPr>
          <a:xfrm>
            <a:off x="261439" y="4015970"/>
            <a:ext cx="4576355" cy="1202762"/>
          </a:xfrm>
          <a:prstGeom prst="rect">
            <a:avLst/>
          </a:prstGeom>
        </p:spPr>
        <p:txBody>
          <a:bodyPr vert="horz" lIns="0" tIns="0" rIns="0" bIns="45720" rtlCol="0" anchor="b" anchorCtr="0">
            <a:noAutofit/>
          </a:bodyPr>
          <a:lstStyle>
            <a:lvl1pPr algn="l" defTabSz="457200" rtl="0" eaLnBrk="1" latinLnBrk="0" hangingPunct="1">
              <a:lnSpc>
                <a:spcPts val="3400"/>
              </a:lnSpc>
              <a:spcBef>
                <a:spcPts val="0"/>
              </a:spcBef>
              <a:buNone/>
              <a:defRPr sz="3200" b="0" i="0" kern="1200">
                <a:solidFill>
                  <a:schemeClr val="accent1"/>
                </a:solidFill>
                <a:latin typeface="Helvetica"/>
                <a:ea typeface="+mj-ea"/>
                <a:cs typeface="Helvetica"/>
              </a:defRPr>
            </a:lvl1pPr>
          </a:lstStyle>
          <a:p>
            <a:pPr marL="342900" indent="-342900">
              <a:lnSpc>
                <a:spcPct val="100000"/>
              </a:lnSpc>
              <a:buFont typeface="Arial"/>
              <a:buChar char="•"/>
            </a:pPr>
            <a:r>
              <a:rPr lang="en-US" sz="2000" dirty="0">
                <a:solidFill>
                  <a:schemeClr val="tx1">
                    <a:lumMod val="65000"/>
                    <a:lumOff val="35000"/>
                  </a:schemeClr>
                </a:solidFill>
              </a:rPr>
              <a:t>Specific to each problem type</a:t>
            </a:r>
          </a:p>
          <a:p>
            <a:pPr marL="342900" indent="-342900">
              <a:lnSpc>
                <a:spcPct val="100000"/>
              </a:lnSpc>
              <a:buFont typeface="Arial"/>
              <a:buChar char="•"/>
            </a:pPr>
            <a:r>
              <a:rPr lang="en-US" sz="2000" dirty="0">
                <a:solidFill>
                  <a:schemeClr val="tx1">
                    <a:lumMod val="65000"/>
                    <a:lumOff val="35000"/>
                  </a:schemeClr>
                </a:solidFill>
              </a:rPr>
              <a:t>M</a:t>
            </a:r>
            <a:r>
              <a:rPr lang="en-US" sz="2000" dirty="0" smtClean="0">
                <a:solidFill>
                  <a:schemeClr val="tx1">
                    <a:lumMod val="65000"/>
                    <a:lumOff val="35000"/>
                  </a:schemeClr>
                </a:solidFill>
              </a:rPr>
              <a:t>akes </a:t>
            </a:r>
            <a:r>
              <a:rPr lang="en-US" sz="2000" dirty="0">
                <a:solidFill>
                  <a:schemeClr val="tx1">
                    <a:lumMod val="65000"/>
                    <a:lumOff val="35000"/>
                  </a:schemeClr>
                </a:solidFill>
              </a:rPr>
              <a:t>t</a:t>
            </a:r>
            <a:r>
              <a:rPr lang="en-US" sz="2000" dirty="0" smtClean="0">
                <a:solidFill>
                  <a:schemeClr val="tx1">
                    <a:lumMod val="65000"/>
                    <a:lumOff val="35000"/>
                  </a:schemeClr>
                </a:solidFill>
              </a:rPr>
              <a:t>hinking visible</a:t>
            </a:r>
          </a:p>
          <a:p>
            <a:pPr marL="342900" indent="-342900">
              <a:lnSpc>
                <a:spcPct val="100000"/>
              </a:lnSpc>
              <a:buFont typeface="Arial"/>
              <a:buChar char="•"/>
            </a:pPr>
            <a:r>
              <a:rPr lang="en-US" sz="2000" dirty="0" smtClean="0">
                <a:solidFill>
                  <a:schemeClr val="tx1">
                    <a:lumMod val="65000"/>
                    <a:lumOff val="35000"/>
                  </a:schemeClr>
                </a:solidFill>
              </a:rPr>
              <a:t>HTML/CSS/</a:t>
            </a:r>
            <a:r>
              <a:rPr lang="en-US" sz="2000" dirty="0" err="1" smtClean="0">
                <a:solidFill>
                  <a:schemeClr val="tx1">
                    <a:lumMod val="65000"/>
                    <a:lumOff val="35000"/>
                  </a:schemeClr>
                </a:solidFill>
              </a:rPr>
              <a:t>Javascript</a:t>
            </a:r>
            <a:endParaRPr lang="en-US" sz="2000" dirty="0" smtClean="0">
              <a:solidFill>
                <a:schemeClr val="tx1">
                  <a:lumMod val="65000"/>
                  <a:lumOff val="35000"/>
                </a:schemeClr>
              </a:solidFill>
            </a:endParaRPr>
          </a:p>
        </p:txBody>
      </p:sp>
      <p:sp>
        <p:nvSpPr>
          <p:cNvPr id="2" name="Title 1"/>
          <p:cNvSpPr>
            <a:spLocks noGrp="1"/>
          </p:cNvSpPr>
          <p:nvPr>
            <p:ph type="title"/>
          </p:nvPr>
        </p:nvSpPr>
        <p:spPr>
          <a:xfrm>
            <a:off x="465996" y="96128"/>
            <a:ext cx="7066080" cy="560242"/>
          </a:xfrm>
        </p:spPr>
        <p:txBody>
          <a:bodyPr/>
          <a:lstStyle/>
          <a:p>
            <a:r>
              <a:rPr lang="en-US" dirty="0" smtClean="0"/>
              <a:t>Components of a CTAT Tutor</a:t>
            </a:r>
            <a:endParaRPr lang="en-US" dirty="0"/>
          </a:p>
        </p:txBody>
      </p:sp>
      <p:sp>
        <p:nvSpPr>
          <p:cNvPr id="9" name="Title 6"/>
          <p:cNvSpPr txBox="1">
            <a:spLocks/>
          </p:cNvSpPr>
          <p:nvPr/>
        </p:nvSpPr>
        <p:spPr>
          <a:xfrm>
            <a:off x="261439" y="778161"/>
            <a:ext cx="2706882" cy="403857"/>
          </a:xfrm>
          <a:prstGeom prst="rect">
            <a:avLst/>
          </a:prstGeom>
        </p:spPr>
        <p:txBody>
          <a:bodyPr vert="horz" lIns="0" tIns="0" rIns="0" bIns="45720" rtlCol="0" anchor="b" anchorCtr="0">
            <a:noAutofit/>
          </a:bodyPr>
          <a:lstStyle>
            <a:lvl1pPr algn="l" defTabSz="457200" rtl="0" eaLnBrk="1" latinLnBrk="0" hangingPunct="1">
              <a:lnSpc>
                <a:spcPts val="3400"/>
              </a:lnSpc>
              <a:spcBef>
                <a:spcPts val="0"/>
              </a:spcBef>
              <a:buNone/>
              <a:defRPr sz="3200" b="0" i="0" kern="1200">
                <a:solidFill>
                  <a:schemeClr val="accent1"/>
                </a:solidFill>
                <a:latin typeface="Helvetica"/>
                <a:ea typeface="+mj-ea"/>
                <a:cs typeface="Helvetica"/>
              </a:defRPr>
            </a:lvl1pPr>
          </a:lstStyle>
          <a:p>
            <a:pPr>
              <a:lnSpc>
                <a:spcPct val="100000"/>
              </a:lnSpc>
            </a:pPr>
            <a:r>
              <a:rPr lang="en-US" sz="2400" dirty="0" smtClean="0"/>
              <a:t>Tutor Interface</a:t>
            </a:r>
          </a:p>
        </p:txBody>
      </p:sp>
      <p:sp>
        <p:nvSpPr>
          <p:cNvPr id="12" name="Title 6"/>
          <p:cNvSpPr txBox="1">
            <a:spLocks/>
          </p:cNvSpPr>
          <p:nvPr/>
        </p:nvSpPr>
        <p:spPr>
          <a:xfrm>
            <a:off x="4509565" y="778161"/>
            <a:ext cx="2159479" cy="403857"/>
          </a:xfrm>
          <a:prstGeom prst="rect">
            <a:avLst/>
          </a:prstGeom>
        </p:spPr>
        <p:txBody>
          <a:bodyPr vert="horz" lIns="0" tIns="0" rIns="0" bIns="45720" rtlCol="0" anchor="b" anchorCtr="0">
            <a:noAutofit/>
          </a:bodyPr>
          <a:lstStyle>
            <a:lvl1pPr algn="l" defTabSz="457200" rtl="0" eaLnBrk="1" latinLnBrk="0" hangingPunct="1">
              <a:lnSpc>
                <a:spcPts val="3400"/>
              </a:lnSpc>
              <a:spcBef>
                <a:spcPts val="0"/>
              </a:spcBef>
              <a:buNone/>
              <a:defRPr sz="3200" b="0" i="0" kern="1200">
                <a:solidFill>
                  <a:schemeClr val="accent1"/>
                </a:solidFill>
                <a:latin typeface="Helvetica"/>
                <a:ea typeface="+mj-ea"/>
                <a:cs typeface="Helvetica"/>
              </a:defRPr>
            </a:lvl1pPr>
          </a:lstStyle>
          <a:p>
            <a:pPr>
              <a:lnSpc>
                <a:spcPct val="100000"/>
              </a:lnSpc>
            </a:pPr>
            <a:r>
              <a:rPr lang="en-US" sz="2400" dirty="0" smtClean="0"/>
              <a:t>Behavior Graph</a:t>
            </a:r>
          </a:p>
        </p:txBody>
      </p:sp>
      <p:sp>
        <p:nvSpPr>
          <p:cNvPr id="3" name="Slide Number Placeholder 2"/>
          <p:cNvSpPr>
            <a:spLocks noGrp="1"/>
          </p:cNvSpPr>
          <p:nvPr>
            <p:ph type="sldNum" sz="quarter" idx="12"/>
          </p:nvPr>
        </p:nvSpPr>
        <p:spPr/>
        <p:txBody>
          <a:bodyPr/>
          <a:lstStyle/>
          <a:p>
            <a:fld id="{17E276FA-8F89-B34D-A726-BE3FA1F8DD97}" type="slidenum">
              <a:rPr lang="en-US" smtClean="0"/>
              <a:t>61</a:t>
            </a:fld>
            <a:endParaRPr lang="en-US" dirty="0"/>
          </a:p>
        </p:txBody>
      </p:sp>
    </p:spTree>
    <p:extLst>
      <p:ext uri="{BB962C8B-B14F-4D97-AF65-F5344CB8AC3E}">
        <p14:creationId xmlns:p14="http://schemas.microsoft.com/office/powerpoint/2010/main" val="28826013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Example-Tracing Tutors</a:t>
            </a:r>
            <a:endParaRPr lang="en-US" dirty="0"/>
          </a:p>
        </p:txBody>
      </p:sp>
      <p:sp>
        <p:nvSpPr>
          <p:cNvPr id="3" name="Content Placeholder 2"/>
          <p:cNvSpPr>
            <a:spLocks noGrp="1"/>
          </p:cNvSpPr>
          <p:nvPr>
            <p:ph idx="1"/>
          </p:nvPr>
        </p:nvSpPr>
        <p:spPr>
          <a:xfrm>
            <a:off x="465996" y="1546983"/>
            <a:ext cx="7711751" cy="4379976"/>
          </a:xfrm>
        </p:spPr>
        <p:txBody>
          <a:bodyPr/>
          <a:lstStyle/>
          <a:p>
            <a:r>
              <a:rPr lang="en-US" dirty="0" smtClean="0"/>
              <a:t>Example tracing: Use behavior graph to provide tutoring (inner loop)</a:t>
            </a:r>
          </a:p>
          <a:p>
            <a:pPr lvl="1"/>
            <a:r>
              <a:rPr lang="en-US" dirty="0" smtClean="0"/>
              <a:t>Which path(s) is the student following?</a:t>
            </a:r>
          </a:p>
          <a:p>
            <a:pPr lvl="1"/>
            <a:r>
              <a:rPr lang="en-US" dirty="0" smtClean="0"/>
              <a:t>Based on student path</a:t>
            </a:r>
            <a:endParaRPr lang="en-US" dirty="0"/>
          </a:p>
          <a:p>
            <a:pPr lvl="2"/>
            <a:r>
              <a:rPr lang="en-US" dirty="0" smtClean="0"/>
              <a:t>Provide guidance (feedback and hints)</a:t>
            </a:r>
            <a:endParaRPr lang="en-US" dirty="0"/>
          </a:p>
          <a:p>
            <a:pPr lvl="2"/>
            <a:r>
              <a:rPr lang="en-US" dirty="0" smtClean="0"/>
              <a:t>Assess which knowledge components were practiced</a:t>
            </a:r>
          </a:p>
          <a:p>
            <a:r>
              <a:rPr lang="en-US" dirty="0" smtClean="0"/>
              <a:t>Bayesian knowledge-tracing: assess individual knowledge (outer loop)        </a:t>
            </a:r>
            <a:r>
              <a:rPr lang="en-US" sz="1800" dirty="0" smtClean="0"/>
              <a:t>(Corbett &amp; Anderson, 1995)</a:t>
            </a:r>
            <a:endParaRPr lang="en-US" dirty="0"/>
          </a:p>
        </p:txBody>
      </p:sp>
      <p:sp>
        <p:nvSpPr>
          <p:cNvPr id="6" name="TextBox 5"/>
          <p:cNvSpPr txBox="1"/>
          <p:nvPr/>
        </p:nvSpPr>
        <p:spPr>
          <a:xfrm>
            <a:off x="2045685" y="5400017"/>
            <a:ext cx="6759870" cy="954107"/>
          </a:xfrm>
          <a:prstGeom prst="rect">
            <a:avLst/>
          </a:prstGeom>
          <a:solidFill>
            <a:schemeClr val="bg1">
              <a:lumMod val="85000"/>
            </a:schemeClr>
          </a:solidFill>
        </p:spPr>
        <p:txBody>
          <a:bodyPr wrap="square" rtlCol="0">
            <a:spAutoFit/>
          </a:bodyPr>
          <a:lstStyle/>
          <a:p>
            <a:r>
              <a:rPr lang="en-US" sz="1400" dirty="0">
                <a:latin typeface="Helvetica"/>
                <a:cs typeface="Helvetica"/>
              </a:rPr>
              <a:t>Aleven, V., McLaren, B. M., Sewall, J., van </a:t>
            </a:r>
            <a:r>
              <a:rPr lang="en-US" sz="1400" dirty="0" err="1">
                <a:latin typeface="Helvetica"/>
                <a:cs typeface="Helvetica"/>
              </a:rPr>
              <a:t>Velsen</a:t>
            </a:r>
            <a:r>
              <a:rPr lang="en-US" sz="1400" dirty="0">
                <a:latin typeface="Helvetica"/>
                <a:cs typeface="Helvetica"/>
              </a:rPr>
              <a:t>, M., </a:t>
            </a:r>
            <a:r>
              <a:rPr lang="en-US" sz="1400" dirty="0" err="1">
                <a:latin typeface="Helvetica"/>
                <a:cs typeface="Helvetica"/>
              </a:rPr>
              <a:t>Popescu</a:t>
            </a:r>
            <a:r>
              <a:rPr lang="en-US" sz="1400" dirty="0">
                <a:latin typeface="Helvetica"/>
                <a:cs typeface="Helvetica"/>
              </a:rPr>
              <a:t>, O., Demi, S., . . . </a:t>
            </a:r>
            <a:r>
              <a:rPr lang="en-US" sz="1400" dirty="0" err="1">
                <a:latin typeface="Helvetica"/>
                <a:cs typeface="Helvetica"/>
              </a:rPr>
              <a:t>Koedinger</a:t>
            </a:r>
            <a:r>
              <a:rPr lang="en-US" sz="1400" dirty="0">
                <a:latin typeface="Helvetica"/>
                <a:cs typeface="Helvetica"/>
              </a:rPr>
              <a:t>, K. R. (2016). Example-Tracing tutors: Intelligent tutor development for non-programmers. </a:t>
            </a:r>
            <a:r>
              <a:rPr lang="en-US" sz="1400" i="1" dirty="0">
                <a:latin typeface="Helvetica"/>
                <a:cs typeface="Helvetica"/>
              </a:rPr>
              <a:t>International Journal of Artificial Intelligence in Education</a:t>
            </a:r>
            <a:r>
              <a:rPr lang="en-US" sz="1400" dirty="0">
                <a:latin typeface="Helvetica"/>
                <a:cs typeface="Helvetica"/>
              </a:rPr>
              <a:t>, </a:t>
            </a:r>
            <a:r>
              <a:rPr lang="en-US" sz="1400" i="1" dirty="0">
                <a:latin typeface="Helvetica"/>
                <a:cs typeface="Helvetica"/>
              </a:rPr>
              <a:t>26</a:t>
            </a:r>
            <a:r>
              <a:rPr lang="en-US" sz="1400" dirty="0">
                <a:latin typeface="Helvetica"/>
                <a:cs typeface="Helvetica"/>
              </a:rPr>
              <a:t>(1), 224-269. doi:10.1007/s40593-015-0088-2</a:t>
            </a:r>
          </a:p>
        </p:txBody>
      </p:sp>
      <p:sp>
        <p:nvSpPr>
          <p:cNvPr id="7" name="Slide Number Placeholder 6"/>
          <p:cNvSpPr>
            <a:spLocks noGrp="1"/>
          </p:cNvSpPr>
          <p:nvPr>
            <p:ph type="sldNum" sz="quarter" idx="12"/>
          </p:nvPr>
        </p:nvSpPr>
        <p:spPr/>
        <p:txBody>
          <a:bodyPr/>
          <a:lstStyle/>
          <a:p>
            <a:fld id="{17E276FA-8F89-B34D-A726-BE3FA1F8DD97}" type="slidenum">
              <a:rPr lang="en-US" smtClean="0"/>
              <a:t>62</a:t>
            </a:fld>
            <a:endParaRPr lang="en-US" dirty="0"/>
          </a:p>
        </p:txBody>
      </p:sp>
    </p:spTree>
    <p:extLst>
      <p:ext uri="{BB962C8B-B14F-4D97-AF65-F5344CB8AC3E}">
        <p14:creationId xmlns:p14="http://schemas.microsoft.com/office/powerpoint/2010/main" val="9911762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Authoring a Tutor using CTAT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Create tutor interface</a:t>
            </a:r>
          </a:p>
          <a:p>
            <a:pPr marL="514350" indent="-514350">
              <a:buFont typeface="+mj-lt"/>
              <a:buAutoNum type="arabicPeriod"/>
            </a:pPr>
            <a:r>
              <a:rPr lang="en-US" dirty="0" smtClean="0"/>
              <a:t>“Record” problem-solving behavior</a:t>
            </a:r>
          </a:p>
          <a:p>
            <a:pPr marL="514350" indent="-514350">
              <a:buFont typeface="+mj-lt"/>
              <a:buAutoNum type="arabicPeriod"/>
            </a:pPr>
            <a:r>
              <a:rPr lang="en-US" dirty="0" smtClean="0"/>
              <a:t>Generalize behavior graph</a:t>
            </a:r>
          </a:p>
          <a:p>
            <a:pPr marL="514350" indent="-514350">
              <a:buFont typeface="+mj-lt"/>
              <a:buAutoNum type="arabicPeriod"/>
            </a:pPr>
            <a:r>
              <a:rPr lang="en-US" dirty="0" smtClean="0"/>
              <a:t>Annotate behavior graph</a:t>
            </a:r>
          </a:p>
          <a:p>
            <a:pPr marL="514350" indent="-514350">
              <a:buFont typeface="+mj-lt"/>
              <a:buAutoNum type="arabicPeriod"/>
            </a:pPr>
            <a:r>
              <a:rPr lang="en-US" dirty="0"/>
              <a:t>G</a:t>
            </a:r>
            <a:r>
              <a:rPr lang="en-US" dirty="0" smtClean="0"/>
              <a:t>enerate isomorphic problems</a:t>
            </a:r>
          </a:p>
          <a:p>
            <a:pPr marL="514350" indent="-514350">
              <a:buFont typeface="+mj-lt"/>
              <a:buAutoNum type="arabicPeriod"/>
            </a:pPr>
            <a:endParaRPr lang="en-US" dirty="0"/>
          </a:p>
          <a:p>
            <a:pPr marL="0" indent="0">
              <a:buNone/>
            </a:pPr>
            <a:r>
              <a:rPr lang="en-US" dirty="0" smtClean="0"/>
              <a:t>None of the steps involve programming!</a:t>
            </a:r>
          </a:p>
        </p:txBody>
      </p:sp>
      <p:sp>
        <p:nvSpPr>
          <p:cNvPr id="4" name="Slide Number Placeholder 3"/>
          <p:cNvSpPr>
            <a:spLocks noGrp="1"/>
          </p:cNvSpPr>
          <p:nvPr>
            <p:ph type="sldNum" sz="quarter" idx="12"/>
          </p:nvPr>
        </p:nvSpPr>
        <p:spPr/>
        <p:txBody>
          <a:bodyPr/>
          <a:lstStyle/>
          <a:p>
            <a:fld id="{17E276FA-8F89-B34D-A726-BE3FA1F8DD97}" type="slidenum">
              <a:rPr lang="en-US" smtClean="0"/>
              <a:t>63</a:t>
            </a:fld>
            <a:endParaRPr lang="en-US" dirty="0"/>
          </a:p>
        </p:txBody>
      </p:sp>
    </p:spTree>
    <p:extLst>
      <p:ext uri="{BB962C8B-B14F-4D97-AF65-F5344CB8AC3E}">
        <p14:creationId xmlns:p14="http://schemas.microsoft.com/office/powerpoint/2010/main" val="39887710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Drag-and-Drop Interface Building</a:t>
            </a:r>
            <a:endParaRPr lang="en-US" dirty="0"/>
          </a:p>
        </p:txBody>
      </p:sp>
      <p:pic>
        <p:nvPicPr>
          <p:cNvPr id="7" name="Picture 6" descr="interface_with_behavior_recorder.png"/>
          <p:cNvPicPr>
            <a:picLocks noChangeAspect="1"/>
          </p:cNvPicPr>
          <p:nvPr/>
        </p:nvPicPr>
        <p:blipFill rotWithShape="1">
          <a:blip r:embed="rId2">
            <a:extLst>
              <a:ext uri="{28A0092B-C50C-407E-A947-70E740481C1C}">
                <a14:useLocalDpi xmlns:a14="http://schemas.microsoft.com/office/drawing/2010/main" val="0"/>
              </a:ext>
            </a:extLst>
          </a:blip>
          <a:srcRect t="2718" r="53561"/>
          <a:stretch/>
        </p:blipFill>
        <p:spPr>
          <a:xfrm>
            <a:off x="6198345" y="2009608"/>
            <a:ext cx="2667461" cy="3141626"/>
          </a:xfrm>
          <a:prstGeom prst="rect">
            <a:avLst/>
          </a:prstGeom>
        </p:spPr>
      </p:pic>
      <p:pic>
        <p:nvPicPr>
          <p:cNvPr id="6" name="Picture 5" descr="finish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96" y="1578615"/>
            <a:ext cx="5704743" cy="3207352"/>
          </a:xfrm>
          <a:prstGeom prst="rect">
            <a:avLst/>
          </a:prstGeom>
        </p:spPr>
      </p:pic>
      <p:sp>
        <p:nvSpPr>
          <p:cNvPr id="3" name="TextBox 2"/>
          <p:cNvSpPr txBox="1"/>
          <p:nvPr/>
        </p:nvSpPr>
        <p:spPr>
          <a:xfrm>
            <a:off x="542283" y="5036928"/>
            <a:ext cx="4560000" cy="369332"/>
          </a:xfrm>
          <a:prstGeom prst="rect">
            <a:avLst/>
          </a:prstGeom>
          <a:noFill/>
        </p:spPr>
        <p:txBody>
          <a:bodyPr wrap="none" rtlCol="0">
            <a:spAutoFit/>
          </a:bodyPr>
          <a:lstStyle/>
          <a:p>
            <a:r>
              <a:rPr lang="en-US" dirty="0">
                <a:latin typeface="Helvetica"/>
                <a:cs typeface="Helvetica"/>
              </a:rPr>
              <a:t>Create </a:t>
            </a:r>
            <a:r>
              <a:rPr lang="en-US" dirty="0" smtClean="0">
                <a:latin typeface="Helvetica"/>
                <a:cs typeface="Helvetica"/>
              </a:rPr>
              <a:t>tutor interface </a:t>
            </a:r>
            <a:r>
              <a:rPr lang="en-US" dirty="0">
                <a:latin typeface="Helvetica"/>
                <a:cs typeface="Helvetica"/>
              </a:rPr>
              <a:t>with </a:t>
            </a:r>
            <a:r>
              <a:rPr lang="en-US" dirty="0" smtClean="0">
                <a:latin typeface="Helvetica"/>
                <a:cs typeface="Helvetica"/>
              </a:rPr>
              <a:t>dedicated editor</a:t>
            </a:r>
            <a:endParaRPr lang="en-US" dirty="0">
              <a:latin typeface="Helvetica"/>
              <a:cs typeface="Helvetica"/>
            </a:endParaRPr>
          </a:p>
        </p:txBody>
      </p:sp>
      <p:sp>
        <p:nvSpPr>
          <p:cNvPr id="8" name="Slide Number Placeholder 7"/>
          <p:cNvSpPr>
            <a:spLocks noGrp="1"/>
          </p:cNvSpPr>
          <p:nvPr>
            <p:ph type="sldNum" sz="quarter" idx="12"/>
          </p:nvPr>
        </p:nvSpPr>
        <p:spPr/>
        <p:txBody>
          <a:bodyPr/>
          <a:lstStyle/>
          <a:p>
            <a:fld id="{17E276FA-8F89-B34D-A726-BE3FA1F8DD97}" type="slidenum">
              <a:rPr lang="en-US" smtClean="0"/>
              <a:t>64</a:t>
            </a:fld>
            <a:endParaRPr lang="en-US" dirty="0"/>
          </a:p>
        </p:txBody>
      </p:sp>
    </p:spTree>
    <p:extLst>
      <p:ext uri="{BB962C8B-B14F-4D97-AF65-F5344CB8AC3E}">
        <p14:creationId xmlns:p14="http://schemas.microsoft.com/office/powerpoint/2010/main" val="23362149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7066080" cy="603049"/>
          </a:xfrm>
        </p:spPr>
        <p:txBody>
          <a:bodyPr/>
          <a:lstStyle/>
          <a:p>
            <a:r>
              <a:rPr lang="en-US" dirty="0" smtClean="0"/>
              <a:t>1. Interface Building by Coding</a:t>
            </a:r>
            <a:endParaRPr lang="en-US" dirty="0"/>
          </a:p>
        </p:txBody>
      </p:sp>
      <p:pic>
        <p:nvPicPr>
          <p:cNvPr id="8" name="Picture 7" descr="6.28 interface locally in brrowser.tiff"/>
          <p:cNvPicPr>
            <a:picLocks noChangeAspect="1"/>
          </p:cNvPicPr>
          <p:nvPr/>
        </p:nvPicPr>
        <p:blipFill rotWithShape="1">
          <a:blip r:embed="rId3">
            <a:extLst>
              <a:ext uri="{28A0092B-C50C-407E-A947-70E740481C1C}">
                <a14:useLocalDpi xmlns:a14="http://schemas.microsoft.com/office/drawing/2010/main" val="0"/>
              </a:ext>
            </a:extLst>
          </a:blip>
          <a:srcRect r="11379" b="35018"/>
          <a:stretch/>
        </p:blipFill>
        <p:spPr>
          <a:xfrm>
            <a:off x="0" y="913211"/>
            <a:ext cx="4911378" cy="3667113"/>
          </a:xfrm>
          <a:prstGeom prst="rect">
            <a:avLst/>
          </a:prstGeom>
        </p:spPr>
      </p:pic>
      <p:pic>
        <p:nvPicPr>
          <p:cNvPr id="7" name="Picture 6" descr="6.28 in sublim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357" y="1828825"/>
            <a:ext cx="5723523" cy="4408660"/>
          </a:xfrm>
          <a:prstGeom prst="rect">
            <a:avLst/>
          </a:prstGeom>
        </p:spPr>
      </p:pic>
      <p:sp>
        <p:nvSpPr>
          <p:cNvPr id="3" name="Slide Number Placeholder 2"/>
          <p:cNvSpPr>
            <a:spLocks noGrp="1"/>
          </p:cNvSpPr>
          <p:nvPr>
            <p:ph type="sldNum" sz="quarter" idx="12"/>
          </p:nvPr>
        </p:nvSpPr>
        <p:spPr/>
        <p:txBody>
          <a:bodyPr/>
          <a:lstStyle/>
          <a:p>
            <a:fld id="{17E276FA-8F89-B34D-A726-BE3FA1F8DD97}" type="slidenum">
              <a:rPr lang="en-US" smtClean="0"/>
              <a:t>65</a:t>
            </a:fld>
            <a:endParaRPr lang="en-US" dirty="0"/>
          </a:p>
        </p:txBody>
      </p:sp>
    </p:spTree>
    <p:extLst>
      <p:ext uri="{BB962C8B-B14F-4D97-AF65-F5344CB8AC3E}">
        <p14:creationId xmlns:p14="http://schemas.microsoft.com/office/powerpoint/2010/main" val="17071171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Creating a Behavior Graph through “Programming by Demonstration”</a:t>
            </a:r>
            <a:endParaRPr lang="en-US" dirty="0"/>
          </a:p>
        </p:txBody>
      </p:sp>
      <p:pic>
        <p:nvPicPr>
          <p:cNvPr id="6" name="Picture 5" descr="interface_with_behavior_rec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48" y="1621422"/>
            <a:ext cx="5365811" cy="3016795"/>
          </a:xfrm>
          <a:prstGeom prst="rect">
            <a:avLst/>
          </a:prstGeom>
        </p:spPr>
      </p:pic>
      <p:pic>
        <p:nvPicPr>
          <p:cNvPr id="3" name="Picture 2" descr="fraction addition two paths.tiff"/>
          <p:cNvPicPr>
            <a:picLocks noChangeAspect="1"/>
          </p:cNvPicPr>
          <p:nvPr/>
        </p:nvPicPr>
        <p:blipFill rotWithShape="1">
          <a:blip r:embed="rId4">
            <a:extLst>
              <a:ext uri="{28A0092B-C50C-407E-A947-70E740481C1C}">
                <a14:useLocalDpi xmlns:a14="http://schemas.microsoft.com/office/drawing/2010/main" val="0"/>
              </a:ext>
            </a:extLst>
          </a:blip>
          <a:srcRect l="27271" t="7074" b="1415"/>
          <a:stretch/>
        </p:blipFill>
        <p:spPr>
          <a:xfrm>
            <a:off x="5178673" y="1375447"/>
            <a:ext cx="3661190" cy="4917148"/>
          </a:xfrm>
          <a:prstGeom prst="rect">
            <a:avLst/>
          </a:prstGeom>
        </p:spPr>
      </p:pic>
      <p:sp>
        <p:nvSpPr>
          <p:cNvPr id="7" name="TextBox 6"/>
          <p:cNvSpPr txBox="1"/>
          <p:nvPr/>
        </p:nvSpPr>
        <p:spPr>
          <a:xfrm>
            <a:off x="152855" y="4783977"/>
            <a:ext cx="2345347" cy="1200329"/>
          </a:xfrm>
          <a:prstGeom prst="rect">
            <a:avLst/>
          </a:prstGeom>
          <a:solidFill>
            <a:srgbClr val="BFCDD4"/>
          </a:solidFill>
          <a:ln>
            <a:solidFill>
              <a:srgbClr val="850205"/>
            </a:solidFill>
          </a:ln>
          <a:effectLst>
            <a:outerShdw blurRad="50800" dist="38100" dir="2700000" algn="tl" rotWithShape="0">
              <a:prstClr val="black">
                <a:alpha val="40000"/>
              </a:prstClr>
            </a:outerShdw>
          </a:effectLst>
        </p:spPr>
        <p:txBody>
          <a:bodyPr wrap="square" rtlCol="0">
            <a:spAutoFit/>
          </a:bodyPr>
          <a:lstStyle/>
          <a:p>
            <a:r>
              <a:rPr lang="en-US" dirty="0">
                <a:latin typeface="Helvetica"/>
                <a:cs typeface="Helvetica"/>
              </a:rPr>
              <a:t>A</a:t>
            </a:r>
            <a:r>
              <a:rPr lang="en-US" dirty="0" smtClean="0">
                <a:latin typeface="Helvetica"/>
                <a:cs typeface="Helvetica"/>
              </a:rPr>
              <a:t>uthor demonstrates problem-solving behavior in the tutor interface</a:t>
            </a:r>
            <a:endParaRPr lang="en-US" dirty="0">
              <a:latin typeface="Helvetica"/>
              <a:cs typeface="Helvetica"/>
            </a:endParaRPr>
          </a:p>
        </p:txBody>
      </p:sp>
      <p:sp>
        <p:nvSpPr>
          <p:cNvPr id="8" name="TextBox 7"/>
          <p:cNvSpPr txBox="1"/>
          <p:nvPr/>
        </p:nvSpPr>
        <p:spPr>
          <a:xfrm>
            <a:off x="2792494" y="4712632"/>
            <a:ext cx="2145195" cy="646331"/>
          </a:xfrm>
          <a:prstGeom prst="rect">
            <a:avLst/>
          </a:prstGeom>
          <a:solidFill>
            <a:srgbClr val="BFCDD4"/>
          </a:solidFill>
          <a:ln>
            <a:solidFill>
              <a:srgbClr val="850205"/>
            </a:solidFill>
          </a:ln>
          <a:effectLst>
            <a:outerShdw blurRad="50800" dist="38100" dir="2700000" algn="tl" rotWithShape="0">
              <a:prstClr val="black">
                <a:alpha val="40000"/>
              </a:prstClr>
            </a:outerShdw>
          </a:effectLst>
        </p:spPr>
        <p:txBody>
          <a:bodyPr wrap="square" rtlCol="0">
            <a:spAutoFit/>
          </a:bodyPr>
          <a:lstStyle/>
          <a:p>
            <a:r>
              <a:rPr lang="en-US" dirty="0" smtClean="0">
                <a:latin typeface="Helvetica"/>
                <a:cs typeface="Helvetica"/>
              </a:rPr>
              <a:t>Behavior Recorder records it</a:t>
            </a:r>
            <a:endParaRPr lang="en-US" dirty="0">
              <a:latin typeface="Helvetica"/>
              <a:cs typeface="Helvetica"/>
            </a:endParaRPr>
          </a:p>
        </p:txBody>
      </p:sp>
      <p:cxnSp>
        <p:nvCxnSpPr>
          <p:cNvPr id="10" name="Straight Arrow Connector 9"/>
          <p:cNvCxnSpPr>
            <a:stCxn id="8" idx="0"/>
          </p:cNvCxnSpPr>
          <p:nvPr/>
        </p:nvCxnSpPr>
        <p:spPr>
          <a:xfrm flipV="1">
            <a:off x="3865092" y="3367466"/>
            <a:ext cx="630203" cy="1345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837793" y="5744226"/>
            <a:ext cx="813434" cy="553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69454" y="5508874"/>
            <a:ext cx="2345347" cy="923330"/>
          </a:xfrm>
          <a:prstGeom prst="rect">
            <a:avLst/>
          </a:prstGeom>
          <a:solidFill>
            <a:srgbClr val="BFCDD4"/>
          </a:solidFill>
          <a:ln>
            <a:solidFill>
              <a:srgbClr val="850205"/>
            </a:solidFill>
          </a:ln>
          <a:effectLst>
            <a:outerShdw blurRad="50800" dist="38100" dir="2700000" algn="tl" rotWithShape="0">
              <a:prstClr val="black">
                <a:alpha val="40000"/>
              </a:prstClr>
            </a:outerShdw>
          </a:effectLst>
        </p:spPr>
        <p:txBody>
          <a:bodyPr wrap="square" rtlCol="0">
            <a:spAutoFit/>
          </a:bodyPr>
          <a:lstStyle/>
          <a:p>
            <a:r>
              <a:rPr lang="en-US" dirty="0" smtClean="0">
                <a:latin typeface="Helvetica"/>
                <a:cs typeface="Helvetica"/>
              </a:rPr>
              <a:t>Behavior Graph may eventually have multiple paths</a:t>
            </a:r>
            <a:endParaRPr lang="en-US" dirty="0">
              <a:latin typeface="Helvetica"/>
              <a:cs typeface="Helvetica"/>
            </a:endParaRPr>
          </a:p>
        </p:txBody>
      </p:sp>
      <p:cxnSp>
        <p:nvCxnSpPr>
          <p:cNvPr id="16" name="Straight Arrow Connector 15"/>
          <p:cNvCxnSpPr/>
          <p:nvPr/>
        </p:nvCxnSpPr>
        <p:spPr>
          <a:xfrm flipV="1">
            <a:off x="870517" y="3438811"/>
            <a:ext cx="323650" cy="1345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669454" y="1447053"/>
            <a:ext cx="3980728" cy="398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17E276FA-8F89-B34D-A726-BE3FA1F8DD97}" type="slidenum">
              <a:rPr lang="en-US" smtClean="0"/>
              <a:t>66</a:t>
            </a:fld>
            <a:endParaRPr lang="en-US" dirty="0"/>
          </a:p>
        </p:txBody>
      </p:sp>
    </p:spTree>
    <p:extLst>
      <p:ext uri="{BB962C8B-B14F-4D97-AF65-F5344CB8AC3E}">
        <p14:creationId xmlns:p14="http://schemas.microsoft.com/office/powerpoint/2010/main" val="38237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310162"/>
            <a:ext cx="7066080" cy="788545"/>
          </a:xfrm>
        </p:spPr>
        <p:txBody>
          <a:bodyPr/>
          <a:lstStyle/>
          <a:p>
            <a:r>
              <a:rPr lang="en-US" dirty="0" smtClean="0"/>
              <a:t>3. Generalize a Behavior Graph</a:t>
            </a:r>
            <a:br>
              <a:rPr lang="en-US" dirty="0" smtClean="0"/>
            </a:br>
            <a:r>
              <a:rPr lang="en-US" sz="2000" dirty="0" smtClean="0"/>
              <a:t>Widen the range of problem-solving behavior it stands for</a:t>
            </a:r>
            <a:endParaRPr lang="en-US" sz="2000" dirty="0"/>
          </a:p>
        </p:txBody>
      </p:sp>
      <p:pic>
        <p:nvPicPr>
          <p:cNvPr id="6" name="Picture 5" descr="cta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96" y="1740808"/>
            <a:ext cx="3906439" cy="4039901"/>
          </a:xfrm>
          <a:prstGeom prst="rect">
            <a:avLst/>
          </a:prstGeom>
        </p:spPr>
      </p:pic>
      <p:grpSp>
        <p:nvGrpSpPr>
          <p:cNvPr id="19" name="Group 18"/>
          <p:cNvGrpSpPr/>
          <p:nvPr/>
        </p:nvGrpSpPr>
        <p:grpSpPr>
          <a:xfrm>
            <a:off x="991685" y="1232106"/>
            <a:ext cx="8106777" cy="5066118"/>
            <a:chOff x="523080" y="1232106"/>
            <a:chExt cx="8106777" cy="5066118"/>
          </a:xfrm>
        </p:grpSpPr>
        <p:pic>
          <p:nvPicPr>
            <p:cNvPr id="16" name="Picture 15" descr="edit formula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80" y="1232106"/>
              <a:ext cx="7070202" cy="506611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7" name="TextBox 16"/>
            <p:cNvSpPr txBox="1"/>
            <p:nvPr/>
          </p:nvSpPr>
          <p:spPr>
            <a:xfrm>
              <a:off x="5604304" y="3521365"/>
              <a:ext cx="3025553" cy="1754327"/>
            </a:xfrm>
            <a:prstGeom prst="rect">
              <a:avLst/>
            </a:prstGeom>
            <a:solidFill>
              <a:srgbClr val="BFCDD4"/>
            </a:solidFill>
            <a:ln>
              <a:solidFill>
                <a:srgbClr val="850205"/>
              </a:solidFill>
            </a:ln>
            <a:effectLst>
              <a:outerShdw blurRad="50800" dist="38100" dir="2700000" algn="tl" rotWithShape="0">
                <a:prstClr val="black">
                  <a:alpha val="40000"/>
                </a:prstClr>
              </a:outerShdw>
            </a:effectLst>
          </p:spPr>
          <p:txBody>
            <a:bodyPr wrap="square" rtlCol="0">
              <a:spAutoFit/>
            </a:bodyPr>
            <a:lstStyle/>
            <a:p>
              <a:r>
                <a:rPr lang="en-US" dirty="0" smtClean="0">
                  <a:latin typeface="Helvetica"/>
                  <a:cs typeface="Helvetica"/>
                </a:rPr>
                <a:t>Formulas can </a:t>
              </a:r>
            </a:p>
            <a:p>
              <a:pPr marL="285750" indent="-285750">
                <a:buFont typeface="Arial"/>
                <a:buChar char="•"/>
              </a:pPr>
              <a:r>
                <a:rPr lang="en-US" dirty="0">
                  <a:latin typeface="Helvetica"/>
                  <a:cs typeface="Helvetica"/>
                </a:rPr>
                <a:t>S</a:t>
              </a:r>
              <a:r>
                <a:rPr lang="en-US" dirty="0" smtClean="0">
                  <a:latin typeface="Helvetica"/>
                  <a:cs typeface="Helvetica"/>
                </a:rPr>
                <a:t>pecify a range of acceptable student inputs for a given step</a:t>
              </a:r>
            </a:p>
            <a:p>
              <a:pPr marL="285750" indent="-285750">
                <a:buFont typeface="Arial"/>
                <a:buChar char="•"/>
              </a:pPr>
              <a:r>
                <a:rPr lang="en-US" dirty="0">
                  <a:latin typeface="Helvetica"/>
                  <a:cs typeface="Helvetica"/>
                </a:rPr>
                <a:t>C</a:t>
              </a:r>
              <a:r>
                <a:rPr lang="en-US" dirty="0" smtClean="0">
                  <a:latin typeface="Helvetica"/>
                  <a:cs typeface="Helvetica"/>
                </a:rPr>
                <a:t>apture dependencies between steps.</a:t>
              </a:r>
              <a:endParaRPr lang="en-US" dirty="0">
                <a:latin typeface="Helvetica"/>
                <a:cs typeface="Helvetica"/>
              </a:endParaRPr>
            </a:p>
          </p:txBody>
        </p:sp>
        <p:cxnSp>
          <p:nvCxnSpPr>
            <p:cNvPr id="18" name="Straight Arrow Connector 17"/>
            <p:cNvCxnSpPr>
              <a:stCxn id="17" idx="1"/>
            </p:cNvCxnSpPr>
            <p:nvPr/>
          </p:nvCxnSpPr>
          <p:spPr>
            <a:xfrm flipH="1" flipV="1">
              <a:off x="4220702" y="4178571"/>
              <a:ext cx="1383602" cy="219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17E276FA-8F89-B34D-A726-BE3FA1F8DD97}" type="slidenum">
              <a:rPr lang="en-US" smtClean="0"/>
              <a:t>67</a:t>
            </a:fld>
            <a:endParaRPr lang="en-US" dirty="0"/>
          </a:p>
        </p:txBody>
      </p:sp>
    </p:spTree>
    <p:extLst>
      <p:ext uri="{BB962C8B-B14F-4D97-AF65-F5344CB8AC3E}">
        <p14:creationId xmlns:p14="http://schemas.microsoft.com/office/powerpoint/2010/main" val="284690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19" y="310162"/>
            <a:ext cx="7066080" cy="788545"/>
          </a:xfrm>
        </p:spPr>
        <p:txBody>
          <a:bodyPr/>
          <a:lstStyle/>
          <a:p>
            <a:r>
              <a:rPr lang="en-US" dirty="0"/>
              <a:t>4</a:t>
            </a:r>
            <a:r>
              <a:rPr lang="en-US" dirty="0" smtClean="0"/>
              <a:t>. Annotate a Behavior Graph</a:t>
            </a:r>
            <a:br>
              <a:rPr lang="en-US" dirty="0" smtClean="0"/>
            </a:br>
            <a:r>
              <a:rPr lang="en-US" sz="2000" dirty="0" smtClean="0"/>
              <a:t>Attach hint messages and error feedback messages</a:t>
            </a:r>
            <a:endParaRPr lang="en-US" sz="2000" dirty="0"/>
          </a:p>
        </p:txBody>
      </p:sp>
      <p:pic>
        <p:nvPicPr>
          <p:cNvPr id="6" name="Picture 5" descr="cta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96" y="1740808"/>
            <a:ext cx="3906439" cy="4039901"/>
          </a:xfrm>
          <a:prstGeom prst="rect">
            <a:avLst/>
          </a:prstGeom>
        </p:spPr>
      </p:pic>
      <p:grpSp>
        <p:nvGrpSpPr>
          <p:cNvPr id="11" name="Group 10"/>
          <p:cNvGrpSpPr/>
          <p:nvPr/>
        </p:nvGrpSpPr>
        <p:grpSpPr>
          <a:xfrm>
            <a:off x="2498202" y="1285474"/>
            <a:ext cx="6436120" cy="5012750"/>
            <a:chOff x="2498202" y="1285474"/>
            <a:chExt cx="6436120" cy="5012750"/>
          </a:xfrm>
        </p:grpSpPr>
        <p:pic>
          <p:nvPicPr>
            <p:cNvPr id="7" name="Picture 6" descr="edit hint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202" y="1285474"/>
              <a:ext cx="4557045" cy="5012750"/>
            </a:xfrm>
            <a:prstGeom prst="rect">
              <a:avLst/>
            </a:prstGeom>
            <a:ln>
              <a:solidFill>
                <a:srgbClr val="A6A6A6"/>
              </a:solidFill>
            </a:ln>
            <a:effectLst>
              <a:outerShdw blurRad="50800" dist="38100" dir="2700000" algn="tl" rotWithShape="0">
                <a:prstClr val="black">
                  <a:alpha val="40000"/>
                </a:prstClr>
              </a:outerShdw>
            </a:effectLst>
          </p:spPr>
        </p:pic>
        <p:sp>
          <p:nvSpPr>
            <p:cNvPr id="8" name="TextBox 7"/>
            <p:cNvSpPr txBox="1"/>
            <p:nvPr/>
          </p:nvSpPr>
          <p:spPr>
            <a:xfrm>
              <a:off x="6588975" y="3813691"/>
              <a:ext cx="2345347" cy="1200329"/>
            </a:xfrm>
            <a:prstGeom prst="rect">
              <a:avLst/>
            </a:prstGeom>
            <a:solidFill>
              <a:srgbClr val="BFCDD4"/>
            </a:solidFill>
            <a:ln>
              <a:solidFill>
                <a:srgbClr val="850205"/>
              </a:solidFill>
            </a:ln>
            <a:effectLst>
              <a:outerShdw blurRad="50800" dist="38100" dir="2700000" algn="tl" rotWithShape="0">
                <a:prstClr val="black">
                  <a:alpha val="40000"/>
                </a:prstClr>
              </a:outerShdw>
            </a:effectLst>
          </p:spPr>
          <p:txBody>
            <a:bodyPr wrap="square" rtlCol="0">
              <a:spAutoFit/>
            </a:bodyPr>
            <a:lstStyle/>
            <a:p>
              <a:r>
                <a:rPr lang="en-US" dirty="0" smtClean="0">
                  <a:latin typeface="Helvetica"/>
                  <a:cs typeface="Helvetica"/>
                </a:rPr>
                <a:t>Attach “next-step hints” to links in the graph, usually with multiple levels.</a:t>
              </a:r>
              <a:endParaRPr lang="en-US" dirty="0">
                <a:latin typeface="Helvetica"/>
                <a:cs typeface="Helvetica"/>
              </a:endParaRPr>
            </a:p>
          </p:txBody>
        </p:sp>
        <p:cxnSp>
          <p:nvCxnSpPr>
            <p:cNvPr id="9" name="Straight Arrow Connector 8"/>
            <p:cNvCxnSpPr/>
            <p:nvPr/>
          </p:nvCxnSpPr>
          <p:spPr>
            <a:xfrm flipH="1" flipV="1">
              <a:off x="5722581" y="3010742"/>
              <a:ext cx="1584056" cy="8029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17E276FA-8F89-B34D-A726-BE3FA1F8DD97}" type="slidenum">
              <a:rPr lang="en-US" smtClean="0"/>
              <a:t>68</a:t>
            </a:fld>
            <a:endParaRPr lang="en-US" dirty="0"/>
          </a:p>
        </p:txBody>
      </p:sp>
    </p:spTree>
    <p:extLst>
      <p:ext uri="{BB962C8B-B14F-4D97-AF65-F5344CB8AC3E}">
        <p14:creationId xmlns:p14="http://schemas.microsoft.com/office/powerpoint/2010/main" val="337153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425612"/>
            <a:ext cx="7066080" cy="788545"/>
          </a:xfrm>
        </p:spPr>
        <p:txBody>
          <a:bodyPr/>
          <a:lstStyle/>
          <a:p>
            <a:r>
              <a:rPr lang="en-US" dirty="0" smtClean="0"/>
              <a:t>4. Annotate a Behavior Graph</a:t>
            </a:r>
            <a:br>
              <a:rPr lang="en-US" dirty="0" smtClean="0"/>
            </a:br>
            <a:r>
              <a:rPr lang="en-US" sz="2000" dirty="0" smtClean="0"/>
              <a:t>Map problem steps to knowledge components so tutor </a:t>
            </a:r>
            <a:r>
              <a:rPr lang="en-US" sz="2000" dirty="0"/>
              <a:t>can track individual knowledge growth</a:t>
            </a:r>
            <a:r>
              <a:rPr lang="en-US" sz="2000" dirty="0" smtClean="0"/>
              <a:t>.</a:t>
            </a:r>
            <a:endParaRPr lang="en-US" sz="2000" dirty="0"/>
          </a:p>
        </p:txBody>
      </p:sp>
      <p:pic>
        <p:nvPicPr>
          <p:cNvPr id="6" name="Picture 5" descr="cta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96" y="1960163"/>
            <a:ext cx="3906439" cy="4039901"/>
          </a:xfrm>
          <a:prstGeom prst="rect">
            <a:avLst/>
          </a:prstGeom>
        </p:spPr>
      </p:pic>
      <p:grpSp>
        <p:nvGrpSpPr>
          <p:cNvPr id="15" name="Group 14"/>
          <p:cNvGrpSpPr/>
          <p:nvPr/>
        </p:nvGrpSpPr>
        <p:grpSpPr>
          <a:xfrm>
            <a:off x="1049134" y="1543577"/>
            <a:ext cx="7885188" cy="3465850"/>
            <a:chOff x="6042386" y="2547247"/>
            <a:chExt cx="7885188" cy="3465850"/>
          </a:xfrm>
        </p:grpSpPr>
        <p:pic>
          <p:nvPicPr>
            <p:cNvPr id="12" name="Picture 11" descr="edit skill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386" y="2547247"/>
              <a:ext cx="6660082" cy="3465850"/>
            </a:xfrm>
            <a:prstGeom prst="rect">
              <a:avLst/>
            </a:prstGeom>
            <a:ln>
              <a:solidFill>
                <a:srgbClr val="A6A6A6"/>
              </a:solidFill>
            </a:ln>
            <a:effectLst>
              <a:outerShdw blurRad="50800" dist="38100" dir="2700000" algn="tl" rotWithShape="0">
                <a:prstClr val="black">
                  <a:alpha val="40000"/>
                </a:prstClr>
              </a:outerShdw>
            </a:effectLst>
          </p:spPr>
        </p:pic>
        <p:sp>
          <p:nvSpPr>
            <p:cNvPr id="13" name="TextBox 12"/>
            <p:cNvSpPr txBox="1"/>
            <p:nvPr/>
          </p:nvSpPr>
          <p:spPr>
            <a:xfrm>
              <a:off x="11582227" y="3982073"/>
              <a:ext cx="2345347" cy="1200329"/>
            </a:xfrm>
            <a:prstGeom prst="rect">
              <a:avLst/>
            </a:prstGeom>
            <a:solidFill>
              <a:schemeClr val="accent2">
                <a:lumMod val="40000"/>
                <a:lumOff val="60000"/>
              </a:schemeClr>
            </a:solidFill>
            <a:ln>
              <a:solidFill>
                <a:srgbClr val="850205"/>
              </a:solidFill>
            </a:ln>
            <a:effectLst>
              <a:outerShdw blurRad="50800" dist="38100" dir="2700000" algn="tl" rotWithShape="0">
                <a:prstClr val="black">
                  <a:alpha val="40000"/>
                </a:prstClr>
              </a:outerShdw>
            </a:effectLst>
          </p:spPr>
          <p:txBody>
            <a:bodyPr wrap="square" rtlCol="0">
              <a:spAutoFit/>
            </a:bodyPr>
            <a:lstStyle/>
            <a:p>
              <a:r>
                <a:rPr lang="en-US" dirty="0" smtClean="0">
                  <a:latin typeface="Helvetica"/>
                  <a:cs typeface="Helvetica"/>
                </a:rPr>
                <a:t>Attach “knowledge component labels” to the links of the graph. </a:t>
              </a:r>
              <a:endParaRPr lang="en-US" dirty="0">
                <a:latin typeface="Helvetica"/>
                <a:cs typeface="Helvetica"/>
              </a:endParaRPr>
            </a:p>
          </p:txBody>
        </p:sp>
        <p:cxnSp>
          <p:nvCxnSpPr>
            <p:cNvPr id="14" name="Straight Arrow Connector 13"/>
            <p:cNvCxnSpPr/>
            <p:nvPr/>
          </p:nvCxnSpPr>
          <p:spPr>
            <a:xfrm flipH="1" flipV="1">
              <a:off x="10715833" y="3179124"/>
              <a:ext cx="1584056" cy="8029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17E276FA-8F89-B34D-A726-BE3FA1F8DD97}" type="slidenum">
              <a:rPr lang="en-US" smtClean="0"/>
              <a:t>69</a:t>
            </a:fld>
            <a:endParaRPr lang="en-US" dirty="0"/>
          </a:p>
        </p:txBody>
      </p:sp>
    </p:spTree>
    <p:extLst>
      <p:ext uri="{BB962C8B-B14F-4D97-AF65-F5344CB8AC3E}">
        <p14:creationId xmlns:p14="http://schemas.microsoft.com/office/powerpoint/2010/main" val="4022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Intelligent Tutoring Systems (ITSs)</a:t>
            </a:r>
          </a:p>
          <a:p>
            <a:pPr marL="457200" indent="-457200">
              <a:buFont typeface="+mj-lt"/>
              <a:buAutoNum type="arabicPeriod"/>
            </a:pPr>
            <a:r>
              <a:rPr lang="en-US" sz="2400" dirty="0" smtClean="0"/>
              <a:t>Tools for building ITSs without programming</a:t>
            </a:r>
          </a:p>
          <a:p>
            <a:pPr marL="457200" indent="-457200">
              <a:buFont typeface="+mj-lt"/>
              <a:buAutoNum type="arabicPeriod"/>
            </a:pPr>
            <a:r>
              <a:rPr lang="en-US" sz="2400" dirty="0" smtClean="0"/>
              <a:t>Research study: Supporting self-regulated learning (SRL) with an ITS</a:t>
            </a:r>
          </a:p>
        </p:txBody>
      </p:sp>
      <p:sp>
        <p:nvSpPr>
          <p:cNvPr id="6" name="Slide Number Placeholder 5"/>
          <p:cNvSpPr>
            <a:spLocks noGrp="1"/>
          </p:cNvSpPr>
          <p:nvPr>
            <p:ph type="sldNum" sz="quarter" idx="12"/>
          </p:nvPr>
        </p:nvSpPr>
        <p:spPr/>
        <p:txBody>
          <a:bodyPr/>
          <a:lstStyle/>
          <a:p>
            <a:fld id="{17E276FA-8F89-B34D-A726-BE3FA1F8DD97}" type="slidenum">
              <a:rPr lang="en-US" smtClean="0"/>
              <a:t>7</a:t>
            </a:fld>
            <a:endParaRPr lang="en-US" dirty="0"/>
          </a:p>
        </p:txBody>
      </p:sp>
    </p:spTree>
    <p:extLst>
      <p:ext uri="{BB962C8B-B14F-4D97-AF65-F5344CB8AC3E}">
        <p14:creationId xmlns:p14="http://schemas.microsoft.com/office/powerpoint/2010/main" val="23260686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a:xfrm>
            <a:off x="673100" y="609600"/>
            <a:ext cx="7772400" cy="1143000"/>
          </a:xfrm>
        </p:spPr>
        <p:txBody>
          <a:bodyPr/>
          <a:lstStyle/>
          <a:p>
            <a:r>
              <a:rPr lang="en-US" sz="3600" dirty="0" smtClean="0"/>
              <a:t>5. Mass </a:t>
            </a:r>
            <a:r>
              <a:rPr lang="en-US" sz="3600" dirty="0"/>
              <a:t>Production: template-based tutor authoring using Excel</a:t>
            </a:r>
          </a:p>
        </p:txBody>
      </p:sp>
      <p:pic>
        <p:nvPicPr>
          <p:cNvPr id="1079299" name="Picture 3" descr="flash-mass-prod-not#1A2097A.png                                01A1E4E1MacHD                          BC6E3E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746250"/>
            <a:ext cx="5962650" cy="4741863"/>
          </a:xfrm>
          <a:prstGeom prst="rect">
            <a:avLst/>
          </a:prstGeom>
          <a:noFill/>
          <a:extLst>
            <a:ext uri="{909E8E84-426E-40DD-AFC4-6F175D3DCCD1}">
              <a14:hiddenFill xmlns:a14="http://schemas.microsoft.com/office/drawing/2010/main">
                <a:solidFill>
                  <a:srgbClr val="FFFFFF"/>
                </a:solidFill>
              </a14:hiddenFill>
            </a:ext>
          </a:extLst>
        </p:spPr>
      </p:pic>
      <p:grpSp>
        <p:nvGrpSpPr>
          <p:cNvPr id="1079300" name="Group 4"/>
          <p:cNvGrpSpPr>
            <a:grpSpLocks/>
          </p:cNvGrpSpPr>
          <p:nvPr/>
        </p:nvGrpSpPr>
        <p:grpSpPr bwMode="auto">
          <a:xfrm>
            <a:off x="4464050" y="2233614"/>
            <a:ext cx="4541838" cy="1412875"/>
            <a:chOff x="2812" y="1407"/>
            <a:chExt cx="2861" cy="890"/>
          </a:xfrm>
        </p:grpSpPr>
        <p:sp>
          <p:nvSpPr>
            <p:cNvPr id="1079301" name="Line 5"/>
            <p:cNvSpPr>
              <a:spLocks noChangeShapeType="1"/>
            </p:cNvSpPr>
            <p:nvPr/>
          </p:nvSpPr>
          <p:spPr bwMode="auto">
            <a:xfrm flipH="1">
              <a:off x="2812" y="1710"/>
              <a:ext cx="1610" cy="415"/>
            </a:xfrm>
            <a:prstGeom prst="line">
              <a:avLst/>
            </a:prstGeom>
            <a:noFill/>
            <a:ln w="12700">
              <a:solidFill>
                <a:srgbClr val="850205"/>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Helvetica"/>
                <a:cs typeface="Helvetica"/>
              </a:endParaRPr>
            </a:p>
          </p:txBody>
        </p:sp>
        <p:sp>
          <p:nvSpPr>
            <p:cNvPr id="1079302" name="Rectangle 6"/>
            <p:cNvSpPr>
              <a:spLocks noChangeArrowheads="1"/>
            </p:cNvSpPr>
            <p:nvPr/>
          </p:nvSpPr>
          <p:spPr bwMode="auto">
            <a:xfrm>
              <a:off x="3993" y="1407"/>
              <a:ext cx="1680" cy="890"/>
            </a:xfrm>
            <a:prstGeom prst="rect">
              <a:avLst/>
            </a:prstGeom>
            <a:solidFill>
              <a:srgbClr val="BFCDD4"/>
            </a:solidFill>
            <a:ln w="12700">
              <a:solidFill>
                <a:srgbClr val="850205"/>
              </a:solidFill>
              <a:miter lim="800000"/>
              <a:headEnd/>
              <a:tailEnd/>
            </a:ln>
            <a:effectLst>
              <a:outerShdw blurRad="50800" dist="38100" dir="2700000" algn="tl" rotWithShape="0">
                <a:prstClr val="black">
                  <a:alpha val="40000"/>
                </a:prstClr>
              </a:outerShdw>
            </a:effectLst>
          </p:spPr>
          <p:txBody>
            <a:bodyPr wrap="none" anchor="ctr"/>
            <a:lstStyle/>
            <a:p>
              <a:r>
                <a:rPr lang="en-US" dirty="0" smtClean="0">
                  <a:latin typeface="Helvetica"/>
                  <a:cs typeface="Helvetica"/>
                </a:rPr>
                <a:t>Behavior Graph</a:t>
              </a:r>
            </a:p>
            <a:p>
              <a:r>
                <a:rPr lang="en-US" dirty="0">
                  <a:latin typeface="Helvetica"/>
                  <a:cs typeface="Helvetica"/>
                </a:rPr>
                <a:t>t</a:t>
              </a:r>
              <a:r>
                <a:rPr lang="en-US" dirty="0" smtClean="0">
                  <a:latin typeface="Helvetica"/>
                  <a:cs typeface="Helvetica"/>
                </a:rPr>
                <a:t>emplate with </a:t>
              </a:r>
            </a:p>
            <a:p>
              <a:r>
                <a:rPr lang="en-US" dirty="0" smtClean="0">
                  <a:latin typeface="Helvetica"/>
                  <a:cs typeface="Helvetica"/>
                </a:rPr>
                <a:t>variables inserted</a:t>
              </a:r>
              <a:endParaRPr lang="en-US" dirty="0">
                <a:latin typeface="Helvetica"/>
                <a:cs typeface="Helvetica"/>
              </a:endParaRPr>
            </a:p>
          </p:txBody>
        </p:sp>
      </p:grpSp>
      <p:grpSp>
        <p:nvGrpSpPr>
          <p:cNvPr id="1079303" name="Group 7"/>
          <p:cNvGrpSpPr>
            <a:grpSpLocks/>
          </p:cNvGrpSpPr>
          <p:nvPr/>
        </p:nvGrpSpPr>
        <p:grpSpPr bwMode="auto">
          <a:xfrm>
            <a:off x="4924425" y="3867150"/>
            <a:ext cx="4030663" cy="1163638"/>
            <a:chOff x="3102" y="2436"/>
            <a:chExt cx="2539" cy="733"/>
          </a:xfrm>
        </p:grpSpPr>
        <p:sp>
          <p:nvSpPr>
            <p:cNvPr id="1079304" name="Line 8"/>
            <p:cNvSpPr>
              <a:spLocks noChangeShapeType="1"/>
            </p:cNvSpPr>
            <p:nvPr/>
          </p:nvSpPr>
          <p:spPr bwMode="auto">
            <a:xfrm flipH="1" flipV="1">
              <a:off x="3102" y="2757"/>
              <a:ext cx="1272" cy="47"/>
            </a:xfrm>
            <a:prstGeom prst="line">
              <a:avLst/>
            </a:prstGeom>
            <a:noFill/>
            <a:ln w="12700">
              <a:solidFill>
                <a:srgbClr val="850205"/>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Helvetica"/>
                <a:cs typeface="Helvetica"/>
              </a:endParaRPr>
            </a:p>
          </p:txBody>
        </p:sp>
        <p:sp>
          <p:nvSpPr>
            <p:cNvPr id="1079305" name="Rectangle 9"/>
            <p:cNvSpPr>
              <a:spLocks noChangeArrowheads="1"/>
            </p:cNvSpPr>
            <p:nvPr/>
          </p:nvSpPr>
          <p:spPr bwMode="auto">
            <a:xfrm>
              <a:off x="3978" y="2436"/>
              <a:ext cx="1663" cy="733"/>
            </a:xfrm>
            <a:prstGeom prst="rect">
              <a:avLst/>
            </a:prstGeom>
            <a:solidFill>
              <a:srgbClr val="BFCDD4"/>
            </a:solidFill>
            <a:ln w="12700">
              <a:solidFill>
                <a:srgbClr val="850205"/>
              </a:solidFill>
              <a:miter lim="800000"/>
              <a:headEnd/>
              <a:tailEnd/>
            </a:ln>
            <a:effectLst>
              <a:outerShdw blurRad="50800" dist="38100" dir="2700000" algn="tl" rotWithShape="0">
                <a:prstClr val="black">
                  <a:alpha val="40000"/>
                </a:prstClr>
              </a:outerShdw>
            </a:effectLst>
          </p:spPr>
          <p:txBody>
            <a:bodyPr wrap="none" anchor="ctr"/>
            <a:lstStyle/>
            <a:p>
              <a:r>
                <a:rPr lang="en-US" dirty="0">
                  <a:latin typeface="Helvetica"/>
                  <a:cs typeface="Helvetica"/>
                </a:rPr>
                <a:t>Dialog for merging</a:t>
              </a:r>
            </a:p>
            <a:p>
              <a:r>
                <a:rPr lang="en-US" dirty="0">
                  <a:latin typeface="Helvetica"/>
                  <a:cs typeface="Helvetica"/>
                </a:rPr>
                <a:t>spreadsheet values</a:t>
              </a:r>
            </a:p>
            <a:p>
              <a:r>
                <a:rPr lang="en-US" dirty="0">
                  <a:latin typeface="Helvetica"/>
                  <a:cs typeface="Helvetica"/>
                </a:rPr>
                <a:t>into template</a:t>
              </a:r>
            </a:p>
          </p:txBody>
        </p:sp>
      </p:grpSp>
      <p:grpSp>
        <p:nvGrpSpPr>
          <p:cNvPr id="1079306" name="Group 10"/>
          <p:cNvGrpSpPr>
            <a:grpSpLocks/>
          </p:cNvGrpSpPr>
          <p:nvPr/>
        </p:nvGrpSpPr>
        <p:grpSpPr bwMode="auto">
          <a:xfrm>
            <a:off x="1644650" y="5092700"/>
            <a:ext cx="7291388" cy="1293813"/>
            <a:chOff x="1036" y="3208"/>
            <a:chExt cx="4593" cy="815"/>
          </a:xfrm>
        </p:grpSpPr>
        <p:sp>
          <p:nvSpPr>
            <p:cNvPr id="1079307" name="Line 11"/>
            <p:cNvSpPr>
              <a:spLocks noChangeShapeType="1"/>
            </p:cNvSpPr>
            <p:nvPr/>
          </p:nvSpPr>
          <p:spPr bwMode="auto">
            <a:xfrm flipH="1" flipV="1">
              <a:off x="1036" y="3208"/>
              <a:ext cx="3359" cy="385"/>
            </a:xfrm>
            <a:prstGeom prst="line">
              <a:avLst/>
            </a:prstGeom>
            <a:noFill/>
            <a:ln w="12700">
              <a:solidFill>
                <a:srgbClr val="850205"/>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Helvetica"/>
                <a:cs typeface="Helvetica"/>
              </a:endParaRPr>
            </a:p>
          </p:txBody>
        </p:sp>
        <p:sp>
          <p:nvSpPr>
            <p:cNvPr id="1079308" name="Rectangle 12"/>
            <p:cNvSpPr>
              <a:spLocks noChangeArrowheads="1"/>
            </p:cNvSpPr>
            <p:nvPr/>
          </p:nvSpPr>
          <p:spPr bwMode="auto">
            <a:xfrm>
              <a:off x="3966" y="3290"/>
              <a:ext cx="1663" cy="733"/>
            </a:xfrm>
            <a:prstGeom prst="rect">
              <a:avLst/>
            </a:prstGeom>
            <a:solidFill>
              <a:srgbClr val="BFCDD4"/>
            </a:solidFill>
            <a:ln w="12700">
              <a:solidFill>
                <a:srgbClr val="850205"/>
              </a:solidFill>
              <a:miter lim="800000"/>
              <a:headEnd/>
              <a:tailEnd/>
            </a:ln>
            <a:effectLst>
              <a:outerShdw blurRad="50800" dist="38100" dir="2700000" algn="tl" rotWithShape="0">
                <a:prstClr val="black">
                  <a:alpha val="40000"/>
                </a:prstClr>
              </a:outerShdw>
            </a:effectLst>
          </p:spPr>
          <p:txBody>
            <a:bodyPr wrap="none" anchor="ctr"/>
            <a:lstStyle/>
            <a:p>
              <a:r>
                <a:rPr lang="en-US" dirty="0">
                  <a:latin typeface="Helvetica"/>
                  <a:cs typeface="Helvetica"/>
                </a:rPr>
                <a:t>Spreadsheet with</a:t>
              </a:r>
            </a:p>
            <a:p>
              <a:r>
                <a:rPr lang="en-US" dirty="0">
                  <a:latin typeface="Helvetica"/>
                  <a:cs typeface="Helvetica"/>
                </a:rPr>
                <a:t>problem-specific info;</a:t>
              </a:r>
            </a:p>
            <a:p>
              <a:r>
                <a:rPr lang="en-US" dirty="0">
                  <a:latin typeface="Helvetica"/>
                  <a:cs typeface="Helvetica"/>
                </a:rPr>
                <a:t>one </a:t>
              </a:r>
              <a:r>
                <a:rPr lang="en-US" dirty="0" smtClean="0">
                  <a:latin typeface="Helvetica"/>
                  <a:cs typeface="Helvetica"/>
                </a:rPr>
                <a:t>column per </a:t>
              </a:r>
              <a:r>
                <a:rPr lang="en-US" dirty="0">
                  <a:latin typeface="Helvetica"/>
                  <a:cs typeface="Helvetica"/>
                </a:rPr>
                <a:t>problem</a:t>
              </a:r>
            </a:p>
          </p:txBody>
        </p:sp>
      </p:grpSp>
    </p:spTree>
    <p:extLst>
      <p:ext uri="{BB962C8B-B14F-4D97-AF65-F5344CB8AC3E}">
        <p14:creationId xmlns:p14="http://schemas.microsoft.com/office/powerpoint/2010/main" val="496709074"/>
      </p:ext>
    </p:extLst>
  </p:cSld>
  <p:clrMapOvr>
    <a:masterClrMapping/>
  </p:clrMapOvr>
  <p:transition advTm="452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793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793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79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CTAT Use and Effectiveness</a:t>
            </a:r>
            <a:endParaRPr lang="en-US" dirty="0"/>
          </a:p>
        </p:txBody>
      </p:sp>
      <p:sp>
        <p:nvSpPr>
          <p:cNvPr id="3" name="Content Placeholder 2"/>
          <p:cNvSpPr>
            <a:spLocks noGrp="1"/>
          </p:cNvSpPr>
          <p:nvPr>
            <p:ph idx="1"/>
          </p:nvPr>
        </p:nvSpPr>
        <p:spPr>
          <a:xfrm>
            <a:off x="465996" y="1519158"/>
            <a:ext cx="7711751" cy="4707971"/>
          </a:xfrm>
        </p:spPr>
        <p:txBody>
          <a:bodyPr/>
          <a:lstStyle/>
          <a:p>
            <a:r>
              <a:rPr lang="en-US" dirty="0" smtClean="0"/>
              <a:t>Tutor </a:t>
            </a:r>
            <a:r>
              <a:rPr lang="en-US" dirty="0"/>
              <a:t>building 4-8 times as cost-</a:t>
            </a:r>
            <a:r>
              <a:rPr lang="en-US" dirty="0" smtClean="0"/>
              <a:t>effective (Aleven et al., 2009)</a:t>
            </a:r>
            <a:endParaRPr lang="en-US" dirty="0"/>
          </a:p>
          <a:p>
            <a:r>
              <a:rPr lang="en-US" dirty="0" smtClean="0"/>
              <a:t>Has been used by ~650 authors</a:t>
            </a:r>
          </a:p>
          <a:p>
            <a:r>
              <a:rPr lang="en-US" dirty="0" smtClean="0"/>
              <a:t>Many tutors have been built with CTAT and demonstrated learning gains in classrooms</a:t>
            </a:r>
          </a:p>
          <a:p>
            <a:pPr lvl="1"/>
            <a:r>
              <a:rPr lang="en-US" dirty="0"/>
              <a:t>1</a:t>
            </a:r>
            <a:r>
              <a:rPr lang="en-US" dirty="0" smtClean="0"/>
              <a:t>8 shown in recent IJAIED paper</a:t>
            </a:r>
          </a:p>
          <a:p>
            <a:r>
              <a:rPr lang="en-US" dirty="0" smtClean="0"/>
              <a:t>CTAT tutors have been used in over 50 research studies</a:t>
            </a:r>
          </a:p>
        </p:txBody>
      </p:sp>
      <p:sp>
        <p:nvSpPr>
          <p:cNvPr id="6" name="TextBox 5"/>
          <p:cNvSpPr txBox="1"/>
          <p:nvPr/>
        </p:nvSpPr>
        <p:spPr>
          <a:xfrm>
            <a:off x="1624325" y="5594974"/>
            <a:ext cx="6981545" cy="600164"/>
          </a:xfrm>
          <a:prstGeom prst="rect">
            <a:avLst/>
          </a:prstGeom>
          <a:solidFill>
            <a:schemeClr val="bg1">
              <a:lumMod val="85000"/>
            </a:schemeClr>
          </a:solidFill>
        </p:spPr>
        <p:txBody>
          <a:bodyPr wrap="square" rtlCol="0">
            <a:spAutoFit/>
          </a:bodyPr>
          <a:lstStyle/>
          <a:p>
            <a:r>
              <a:rPr lang="en-US" sz="1100" dirty="0">
                <a:latin typeface="Helvetica"/>
                <a:cs typeface="Helvetica"/>
              </a:rPr>
              <a:t>Aleven, V., McLaren, B. M., Sewall, J., van </a:t>
            </a:r>
            <a:r>
              <a:rPr lang="en-US" sz="1100" dirty="0" err="1">
                <a:latin typeface="Helvetica"/>
                <a:cs typeface="Helvetica"/>
              </a:rPr>
              <a:t>Velsen</a:t>
            </a:r>
            <a:r>
              <a:rPr lang="en-US" sz="1100" dirty="0">
                <a:latin typeface="Helvetica"/>
                <a:cs typeface="Helvetica"/>
              </a:rPr>
              <a:t>, M., </a:t>
            </a:r>
            <a:r>
              <a:rPr lang="en-US" sz="1100" dirty="0" err="1">
                <a:latin typeface="Helvetica"/>
                <a:cs typeface="Helvetica"/>
              </a:rPr>
              <a:t>Popescu</a:t>
            </a:r>
            <a:r>
              <a:rPr lang="en-US" sz="1100" dirty="0">
                <a:latin typeface="Helvetica"/>
                <a:cs typeface="Helvetica"/>
              </a:rPr>
              <a:t>, O., Demi, S., . . . </a:t>
            </a:r>
            <a:r>
              <a:rPr lang="en-US" sz="1100" dirty="0" err="1">
                <a:latin typeface="Helvetica"/>
                <a:cs typeface="Helvetica"/>
              </a:rPr>
              <a:t>Koedinger</a:t>
            </a:r>
            <a:r>
              <a:rPr lang="en-US" sz="1100" dirty="0">
                <a:latin typeface="Helvetica"/>
                <a:cs typeface="Helvetica"/>
              </a:rPr>
              <a:t>, K. R. (2016). Example-Tracing tutors: Intelligent tutor development for non-programmers. </a:t>
            </a:r>
            <a:r>
              <a:rPr lang="en-US" sz="1100" i="1" dirty="0">
                <a:latin typeface="Helvetica"/>
                <a:cs typeface="Helvetica"/>
              </a:rPr>
              <a:t>International Journal of Artificial Intelligence in Education, 26</a:t>
            </a:r>
            <a:r>
              <a:rPr lang="en-US" sz="1100" dirty="0">
                <a:latin typeface="Helvetica"/>
                <a:cs typeface="Helvetica"/>
              </a:rPr>
              <a:t>(1), 224-269. doi:10.1007/s40593-015-0088-2</a:t>
            </a:r>
          </a:p>
        </p:txBody>
      </p:sp>
      <p:sp>
        <p:nvSpPr>
          <p:cNvPr id="7" name="Slide Number Placeholder 6"/>
          <p:cNvSpPr>
            <a:spLocks noGrp="1"/>
          </p:cNvSpPr>
          <p:nvPr>
            <p:ph type="sldNum" sz="quarter" idx="12"/>
          </p:nvPr>
        </p:nvSpPr>
        <p:spPr/>
        <p:txBody>
          <a:bodyPr/>
          <a:lstStyle/>
          <a:p>
            <a:fld id="{17E276FA-8F89-B34D-A726-BE3FA1F8DD97}" type="slidenum">
              <a:rPr lang="en-US" smtClean="0"/>
              <a:t>71</a:t>
            </a:fld>
            <a:endParaRPr lang="en-US" dirty="0"/>
          </a:p>
        </p:txBody>
      </p:sp>
    </p:spTree>
    <p:extLst>
      <p:ext uri="{BB962C8B-B14F-4D97-AF65-F5344CB8AC3E}">
        <p14:creationId xmlns:p14="http://schemas.microsoft.com/office/powerpoint/2010/main" val="3101999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Recent Developments</a:t>
            </a:r>
            <a:endParaRPr lang="en-US" sz="4000" dirty="0"/>
          </a:p>
        </p:txBody>
      </p:sp>
      <p:sp>
        <p:nvSpPr>
          <p:cNvPr id="3" name="Content Placeholder 2"/>
          <p:cNvSpPr>
            <a:spLocks noGrp="1"/>
          </p:cNvSpPr>
          <p:nvPr>
            <p:ph idx="1"/>
          </p:nvPr>
        </p:nvSpPr>
        <p:spPr/>
        <p:txBody>
          <a:bodyPr/>
          <a:lstStyle/>
          <a:p>
            <a:r>
              <a:rPr lang="en-US" dirty="0" smtClean="0"/>
              <a:t>Made CTAT</a:t>
            </a:r>
            <a:r>
              <a:rPr lang="en-US" dirty="0"/>
              <a:t> </a:t>
            </a:r>
            <a:r>
              <a:rPr lang="en-US" dirty="0" smtClean="0"/>
              <a:t>compatible </a:t>
            </a:r>
            <a:r>
              <a:rPr lang="en-US" dirty="0"/>
              <a:t>with e-learning and MOOC </a:t>
            </a:r>
            <a:r>
              <a:rPr lang="en-US" dirty="0" smtClean="0"/>
              <a:t>platforms</a:t>
            </a:r>
          </a:p>
          <a:p>
            <a:r>
              <a:rPr lang="en-US" dirty="0" smtClean="0"/>
              <a:t>Demonstrated embedding of CTAT </a:t>
            </a:r>
            <a:r>
              <a:rPr lang="en-US" dirty="0"/>
              <a:t>tutors in </a:t>
            </a:r>
            <a:r>
              <a:rPr lang="en-US" dirty="0" err="1" smtClean="0"/>
              <a:t>EdX</a:t>
            </a:r>
            <a:r>
              <a:rPr lang="en-US" dirty="0"/>
              <a:t>, Moodle, </a:t>
            </a:r>
            <a:r>
              <a:rPr lang="en-US" dirty="0" smtClean="0"/>
              <a:t>Blackboard, Open Learning Initiative (OLI), and Google Sheets</a:t>
            </a:r>
          </a:p>
          <a:p>
            <a:endParaRPr lang="en-US" dirty="0"/>
          </a:p>
          <a:p>
            <a:r>
              <a:rPr lang="en-US" dirty="0" smtClean="0"/>
              <a:t>Would like to exchange much more information between tutor and LMS</a:t>
            </a:r>
            <a:endParaRPr lang="en-US" dirty="0"/>
          </a:p>
          <a:p>
            <a:pPr lvl="1"/>
            <a:endParaRPr lang="en-US"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72</a:t>
            </a:fld>
            <a:endParaRPr lang="en-US" dirty="0"/>
          </a:p>
        </p:txBody>
      </p:sp>
    </p:spTree>
    <p:extLst>
      <p:ext uri="{BB962C8B-B14F-4D97-AF65-F5344CB8AC3E}">
        <p14:creationId xmlns:p14="http://schemas.microsoft.com/office/powerpoint/2010/main" val="4360323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CTAT Tutors Used in an </a:t>
            </a:r>
            <a:r>
              <a:rPr lang="en-US" dirty="0" err="1" smtClean="0"/>
              <a:t>edX</a:t>
            </a:r>
            <a:r>
              <a:rPr lang="en-US" dirty="0" smtClean="0"/>
              <a:t> MOOC</a:t>
            </a:r>
            <a:endParaRPr lang="en-US" dirty="0"/>
          </a:p>
        </p:txBody>
      </p:sp>
      <p:pic>
        <p:nvPicPr>
          <p:cNvPr id="3" name="Picture 2"/>
          <p:cNvPicPr>
            <a:picLocks noChangeAspect="1"/>
          </p:cNvPicPr>
          <p:nvPr/>
        </p:nvPicPr>
        <p:blipFill>
          <a:blip r:embed="rId2"/>
          <a:stretch>
            <a:fillRect/>
          </a:stretch>
        </p:blipFill>
        <p:spPr>
          <a:xfrm>
            <a:off x="935978" y="1549765"/>
            <a:ext cx="7168740" cy="642895"/>
          </a:xfrm>
          <a:prstGeom prst="rect">
            <a:avLst/>
          </a:prstGeom>
          <a:ln>
            <a:solidFill>
              <a:srgbClr val="4F81BD"/>
            </a:solidFill>
          </a:ln>
        </p:spPr>
      </p:pic>
      <p:pic>
        <p:nvPicPr>
          <p:cNvPr id="4" name="Picture 3"/>
          <p:cNvPicPr>
            <a:picLocks noChangeAspect="1"/>
          </p:cNvPicPr>
          <p:nvPr/>
        </p:nvPicPr>
        <p:blipFill>
          <a:blip r:embed="rId3"/>
          <a:stretch>
            <a:fillRect/>
          </a:stretch>
        </p:blipFill>
        <p:spPr>
          <a:xfrm>
            <a:off x="77600" y="2446166"/>
            <a:ext cx="8977923" cy="3281441"/>
          </a:xfrm>
          <a:prstGeom prst="rect">
            <a:avLst/>
          </a:prstGeom>
          <a:ln>
            <a:solidFill>
              <a:srgbClr val="4F81BD"/>
            </a:solidFill>
          </a:ln>
        </p:spPr>
      </p:pic>
      <p:sp>
        <p:nvSpPr>
          <p:cNvPr id="5" name="Slide Number Placeholder 4"/>
          <p:cNvSpPr>
            <a:spLocks noGrp="1"/>
          </p:cNvSpPr>
          <p:nvPr>
            <p:ph type="sldNum" sz="quarter" idx="12"/>
          </p:nvPr>
        </p:nvSpPr>
        <p:spPr/>
        <p:txBody>
          <a:bodyPr/>
          <a:lstStyle/>
          <a:p>
            <a:fld id="{81BA2907-0E83-3F4D-A1AD-E7A0A9CC4D49}" type="slidenum">
              <a:rPr lang="en-US" smtClean="0"/>
              <a:t>73</a:t>
            </a:fld>
            <a:endParaRPr lang="en-US"/>
          </a:p>
        </p:txBody>
      </p:sp>
    </p:spTree>
    <p:extLst>
      <p:ext uri="{BB962C8B-B14F-4D97-AF65-F5344CB8AC3E}">
        <p14:creationId xmlns:p14="http://schemas.microsoft.com/office/powerpoint/2010/main" val="32027231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75" y="959967"/>
            <a:ext cx="5837160" cy="5338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1328074" y="98366"/>
            <a:ext cx="5735620" cy="861601"/>
          </a:xfrm>
        </p:spPr>
        <p:txBody>
          <a:bodyPr/>
          <a:lstStyle/>
          <a:p>
            <a:pPr>
              <a:lnSpc>
                <a:spcPct val="100000"/>
              </a:lnSpc>
            </a:pPr>
            <a:r>
              <a:rPr lang="en-US" sz="4000" dirty="0" err="1" smtClean="0"/>
              <a:t>StatTutor</a:t>
            </a:r>
            <a:endParaRPr lang="en-US" sz="4000" dirty="0"/>
          </a:p>
        </p:txBody>
      </p:sp>
      <p:sp>
        <p:nvSpPr>
          <p:cNvPr id="2" name="Slide Number Placeholder 1"/>
          <p:cNvSpPr>
            <a:spLocks noGrp="1"/>
          </p:cNvSpPr>
          <p:nvPr>
            <p:ph type="sldNum" sz="quarter" idx="12"/>
          </p:nvPr>
        </p:nvSpPr>
        <p:spPr/>
        <p:txBody>
          <a:bodyPr/>
          <a:lstStyle/>
          <a:p>
            <a:fld id="{17E276FA-8F89-B34D-A726-BE3FA1F8DD97}" type="slidenum">
              <a:rPr lang="en-US" smtClean="0"/>
              <a:t>74</a:t>
            </a:fld>
            <a:endParaRPr lang="en-US" dirty="0"/>
          </a:p>
        </p:txBody>
      </p:sp>
    </p:spTree>
    <p:extLst>
      <p:ext uri="{BB962C8B-B14F-4D97-AF65-F5344CB8AC3E}">
        <p14:creationId xmlns:p14="http://schemas.microsoft.com/office/powerpoint/2010/main" val="4843691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smtClean="0">
                <a:ea typeface="ＭＳ Ｐゴシック" charset="0"/>
              </a:rPr>
              <a:t>Key Points – 2. Authoring of ITSs</a:t>
            </a:r>
            <a:endParaRPr lang="en-US" dirty="0">
              <a:ea typeface="ＭＳ Ｐゴシック" charset="0"/>
            </a:endParaRPr>
          </a:p>
        </p:txBody>
      </p:sp>
      <p:sp>
        <p:nvSpPr>
          <p:cNvPr id="100354" name="Content Placeholder 2"/>
          <p:cNvSpPr>
            <a:spLocks noGrp="1"/>
          </p:cNvSpPr>
          <p:nvPr>
            <p:ph idx="1"/>
          </p:nvPr>
        </p:nvSpPr>
        <p:spPr>
          <a:xfrm>
            <a:off x="465996" y="1847153"/>
            <a:ext cx="7846731" cy="4379976"/>
          </a:xfrm>
        </p:spPr>
        <p:txBody>
          <a:bodyPr/>
          <a:lstStyle/>
          <a:p>
            <a:r>
              <a:rPr lang="en-US" dirty="0" smtClean="0"/>
              <a:t>ITSs can be authored without programming, using the Cognitive Tutor Authoring Tools</a:t>
            </a:r>
          </a:p>
          <a:p>
            <a:r>
              <a:rPr lang="en-US" dirty="0" smtClean="0"/>
              <a:t>Could augment MOOCs and online courses </a:t>
            </a:r>
            <a:endParaRPr lang="en-US" dirty="0"/>
          </a:p>
          <a:p>
            <a:endParaRPr lang="en-US" dirty="0" smtClean="0"/>
          </a:p>
          <a:p>
            <a:r>
              <a:rPr lang="en-US" dirty="0" smtClean="0"/>
              <a:t>Future</a:t>
            </a:r>
          </a:p>
          <a:p>
            <a:pPr lvl="1"/>
            <a:r>
              <a:rPr lang="en-US" dirty="0" smtClean="0"/>
              <a:t>Make authoring easier through greater use of data</a:t>
            </a:r>
          </a:p>
          <a:p>
            <a:pPr lvl="1"/>
            <a:r>
              <a:rPr lang="en-US" dirty="0"/>
              <a:t>E</a:t>
            </a:r>
            <a:r>
              <a:rPr lang="en-US" dirty="0" smtClean="0"/>
              <a:t>xtend </a:t>
            </a:r>
            <a:r>
              <a:rPr lang="en-US" dirty="0" err="1" smtClean="0"/>
              <a:t>adaptivity</a:t>
            </a:r>
            <a:r>
              <a:rPr lang="en-US" dirty="0" smtClean="0"/>
              <a:t> while keeping non-programmer approach</a:t>
            </a:r>
            <a:endParaRPr lang="en-US" dirty="0"/>
          </a:p>
          <a:p>
            <a:endParaRPr lang="en-US" dirty="0">
              <a:ea typeface="ＭＳ Ｐゴシック" charset="0"/>
            </a:endParaRPr>
          </a:p>
        </p:txBody>
      </p:sp>
      <p:sp>
        <p:nvSpPr>
          <p:cNvPr id="2" name="Slide Number Placeholder 1"/>
          <p:cNvSpPr>
            <a:spLocks noGrp="1"/>
          </p:cNvSpPr>
          <p:nvPr>
            <p:ph type="sldNum" sz="quarter" idx="12"/>
          </p:nvPr>
        </p:nvSpPr>
        <p:spPr/>
        <p:txBody>
          <a:bodyPr/>
          <a:lstStyle/>
          <a:p>
            <a:fld id="{17E276FA-8F89-B34D-A726-BE3FA1F8DD97}" type="slidenum">
              <a:rPr lang="en-US" smtClean="0"/>
              <a:t>75</a:t>
            </a:fld>
            <a:endParaRPr lang="en-US" dirty="0"/>
          </a:p>
        </p:txBody>
      </p:sp>
    </p:spTree>
    <p:extLst>
      <p:ext uri="{BB962C8B-B14F-4D97-AF65-F5344CB8AC3E}">
        <p14:creationId xmlns:p14="http://schemas.microsoft.com/office/powerpoint/2010/main" val="24070421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25511" y="3230762"/>
            <a:ext cx="7723573" cy="1362075"/>
          </a:xfrm>
        </p:spPr>
        <p:txBody>
          <a:bodyPr/>
          <a:lstStyle/>
          <a:p>
            <a:r>
              <a:rPr lang="en-US" dirty="0" smtClean="0"/>
              <a:t>3. Research </a:t>
            </a:r>
            <a:r>
              <a:rPr lang="en-US" dirty="0"/>
              <a:t>study: Use of ITS technology to support domain-level learning and self-regulated learning (SRL)</a:t>
            </a:r>
          </a:p>
        </p:txBody>
      </p:sp>
      <p:sp>
        <p:nvSpPr>
          <p:cNvPr id="7" name="Text Placeholder 6"/>
          <p:cNvSpPr>
            <a:spLocks noGrp="1"/>
          </p:cNvSpPr>
          <p:nvPr>
            <p:ph type="body" idx="1"/>
          </p:nvPr>
        </p:nvSpPr>
        <p:spPr/>
        <p:txBody>
          <a:bodyPr/>
          <a:lstStyle/>
          <a:p>
            <a:endParaRPr lang="en-US"/>
          </a:p>
        </p:txBody>
      </p:sp>
      <p:sp>
        <p:nvSpPr>
          <p:cNvPr id="8" name="Shape 408"/>
          <p:cNvSpPr/>
          <p:nvPr/>
        </p:nvSpPr>
        <p:spPr>
          <a:xfrm>
            <a:off x="1548012" y="5620518"/>
            <a:ext cx="4871970" cy="68480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spcBef>
                <a:spcPts val="300"/>
              </a:spcBef>
              <a:defRPr>
                <a:solidFill>
                  <a:srgbClr val="5E5E5E"/>
                </a:solidFill>
                <a:uFill>
                  <a:solidFill>
                    <a:schemeClr val="accent1"/>
                  </a:solidFill>
                </a:uFill>
                <a:latin typeface="+mn-lt"/>
                <a:ea typeface="+mn-ea"/>
                <a:cs typeface="+mn-cs"/>
                <a:sym typeface="Helvetica"/>
              </a:defRPr>
            </a:pPr>
            <a:r>
              <a:rPr lang="en-US" sz="2400" dirty="0" err="1" smtClean="0">
                <a:solidFill>
                  <a:schemeClr val="accent1"/>
                </a:solidFill>
                <a:latin typeface="Helvetica"/>
                <a:cs typeface="Helvetica"/>
              </a:rPr>
              <a:t>Yanjin</a:t>
            </a:r>
            <a:r>
              <a:rPr lang="en-US" sz="2400" dirty="0" smtClean="0">
                <a:solidFill>
                  <a:schemeClr val="accent1"/>
                </a:solidFill>
                <a:latin typeface="Helvetica"/>
                <a:cs typeface="Helvetica"/>
              </a:rPr>
              <a:t> Long</a:t>
            </a:r>
          </a:p>
          <a:p>
            <a:pPr algn="r">
              <a:spcBef>
                <a:spcPts val="300"/>
              </a:spcBef>
              <a:defRPr>
                <a:solidFill>
                  <a:srgbClr val="5E5E5E"/>
                </a:solidFill>
                <a:uFill>
                  <a:solidFill>
                    <a:schemeClr val="accent1"/>
                  </a:solidFill>
                </a:uFill>
                <a:latin typeface="+mn-lt"/>
                <a:ea typeface="+mn-ea"/>
                <a:cs typeface="+mn-cs"/>
                <a:sym typeface="Helvetica"/>
              </a:defRPr>
            </a:pPr>
            <a:r>
              <a:rPr lang="en-US" dirty="0" smtClean="0">
                <a:latin typeface="Helvetica"/>
                <a:cs typeface="Helvetica"/>
              </a:rPr>
              <a:t>Facebook</a:t>
            </a:r>
          </a:p>
        </p:txBody>
      </p:sp>
      <p:pic>
        <p:nvPicPr>
          <p:cNvPr id="9" name="Picture 8"/>
          <p:cNvPicPr>
            <a:picLocks noChangeAspect="1"/>
          </p:cNvPicPr>
          <p:nvPr/>
        </p:nvPicPr>
        <p:blipFill>
          <a:blip r:embed="rId2"/>
          <a:stretch>
            <a:fillRect/>
          </a:stretch>
        </p:blipFill>
        <p:spPr>
          <a:xfrm>
            <a:off x="6499394" y="4506982"/>
            <a:ext cx="1791242" cy="1791242"/>
          </a:xfrm>
          <a:prstGeom prst="rect">
            <a:avLst/>
          </a:prstGeom>
        </p:spPr>
      </p:pic>
      <p:sp>
        <p:nvSpPr>
          <p:cNvPr id="2" name="Slide Number Placeholder 1"/>
          <p:cNvSpPr>
            <a:spLocks noGrp="1"/>
          </p:cNvSpPr>
          <p:nvPr>
            <p:ph type="sldNum" sz="quarter" idx="12"/>
          </p:nvPr>
        </p:nvSpPr>
        <p:spPr/>
        <p:txBody>
          <a:bodyPr/>
          <a:lstStyle/>
          <a:p>
            <a:fld id="{17E276FA-8F89-B34D-A726-BE3FA1F8DD97}" type="slidenum">
              <a:rPr lang="en-US" smtClean="0"/>
              <a:t>76</a:t>
            </a:fld>
            <a:endParaRPr lang="en-US" dirty="0"/>
          </a:p>
        </p:txBody>
      </p:sp>
    </p:spTree>
    <p:extLst>
      <p:ext uri="{BB962C8B-B14F-4D97-AF65-F5344CB8AC3E}">
        <p14:creationId xmlns:p14="http://schemas.microsoft.com/office/powerpoint/2010/main" val="9874800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29579"/>
            <a:ext cx="8044439" cy="780501"/>
          </a:xfrm>
        </p:spPr>
        <p:txBody>
          <a:bodyPr/>
          <a:lstStyle/>
          <a:p>
            <a:r>
              <a:rPr lang="en-US" dirty="0" smtClean="0"/>
              <a:t>Self-regulated Learning (SRL)</a:t>
            </a:r>
            <a:endParaRPr lang="en-US" dirty="0"/>
          </a:p>
        </p:txBody>
      </p:sp>
      <p:sp>
        <p:nvSpPr>
          <p:cNvPr id="3" name="Content Placeholder 2"/>
          <p:cNvSpPr>
            <a:spLocks noGrp="1"/>
          </p:cNvSpPr>
          <p:nvPr>
            <p:ph idx="1"/>
          </p:nvPr>
        </p:nvSpPr>
        <p:spPr>
          <a:xfrm>
            <a:off x="685800" y="1778000"/>
            <a:ext cx="7772400" cy="4318000"/>
          </a:xfrm>
        </p:spPr>
        <p:txBody>
          <a:bodyPr/>
          <a:lstStyle/>
          <a:p>
            <a:pPr marL="0" indent="0">
              <a:buNone/>
            </a:pPr>
            <a:r>
              <a:rPr lang="en-US" sz="2400" dirty="0" smtClean="0"/>
              <a:t>“SRL </a:t>
            </a:r>
            <a:r>
              <a:rPr lang="en-US" sz="2400" dirty="0"/>
              <a:t>is viewed as proactive processes that students use </a:t>
            </a:r>
            <a:r>
              <a:rPr lang="en-US" sz="2400" dirty="0" smtClean="0"/>
              <a:t>to acquire </a:t>
            </a:r>
            <a:r>
              <a:rPr lang="en-US" sz="2400" dirty="0"/>
              <a:t>academic skill, such as setting goals, selecting and deploying strategies</a:t>
            </a:r>
            <a:r>
              <a:rPr lang="en-US" sz="2400" dirty="0" smtClean="0"/>
              <a:t>, and </a:t>
            </a:r>
            <a:r>
              <a:rPr lang="en-US" sz="2400" dirty="0"/>
              <a:t>self-monitoring one’s </a:t>
            </a:r>
            <a:r>
              <a:rPr lang="en-US" sz="2400" dirty="0" smtClean="0"/>
              <a:t>effectiveness …”</a:t>
            </a:r>
          </a:p>
          <a:p>
            <a:pPr marL="0" indent="0">
              <a:buNone/>
            </a:pPr>
            <a:endParaRPr lang="en-US" sz="2400" dirty="0" smtClean="0"/>
          </a:p>
          <a:p>
            <a:pPr marL="3657600" lvl="8" indent="0">
              <a:buNone/>
            </a:pPr>
            <a:r>
              <a:rPr lang="en-US" dirty="0" smtClean="0">
                <a:latin typeface="Helvetica"/>
                <a:cs typeface="Helvetica"/>
              </a:rPr>
              <a:t>Zimmerman, 2008</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17E276FA-8F89-B34D-A726-BE3FA1F8DD97}" type="slidenum">
              <a:rPr lang="en-US" smtClean="0"/>
              <a:t>77</a:t>
            </a:fld>
            <a:endParaRPr lang="en-US" dirty="0"/>
          </a:p>
        </p:txBody>
      </p:sp>
    </p:spTree>
    <p:extLst>
      <p:ext uri="{BB962C8B-B14F-4D97-AF65-F5344CB8AC3E}">
        <p14:creationId xmlns:p14="http://schemas.microsoft.com/office/powerpoint/2010/main" val="41586444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p:cNvSpPr>
          <p:nvPr>
            <p:ph type="body" idx="1"/>
          </p:nvPr>
        </p:nvSpPr>
        <p:spPr>
          <a:xfrm>
            <a:off x="453296" y="1847152"/>
            <a:ext cx="7711752" cy="5010848"/>
          </a:xfrm>
          <a:prstGeom prst="rect">
            <a:avLst/>
          </a:prstGeom>
        </p:spPr>
        <p:txBody>
          <a:bodyPr/>
          <a:lstStyle/>
          <a:p>
            <a:pPr marL="213741" indent="-213741">
              <a:spcBef>
                <a:spcPts val="1500"/>
              </a:spcBef>
              <a:defRPr sz="2200"/>
            </a:pPr>
            <a:r>
              <a:rPr lang="en-US" sz="2400" dirty="0"/>
              <a:t>Making problem selection decisions is a critical Self-Regulated Learning (SRL) skill </a:t>
            </a:r>
            <a:r>
              <a:rPr lang="en-US" sz="1800" dirty="0"/>
              <a:t>(Metcalfe, 2009)</a:t>
            </a:r>
          </a:p>
          <a:p>
            <a:pPr marL="213741" indent="-213741">
              <a:spcBef>
                <a:spcPts val="1500"/>
              </a:spcBef>
              <a:defRPr sz="2200"/>
            </a:pPr>
            <a:r>
              <a:rPr sz="2400" dirty="0" smtClean="0"/>
              <a:t>Children </a:t>
            </a:r>
            <a:r>
              <a:rPr sz="2400" dirty="0"/>
              <a:t>tend to make random problem selection decisions </a:t>
            </a:r>
            <a:r>
              <a:rPr sz="1800" dirty="0"/>
              <a:t>(Metcalfe &amp; Kornell, 2003; Schneider &amp; Lockl, 2002)</a:t>
            </a:r>
            <a:endParaRPr sz="2000" dirty="0"/>
          </a:p>
          <a:p>
            <a:pPr marL="213741" indent="-213741">
              <a:spcBef>
                <a:spcPts val="1500"/>
              </a:spcBef>
              <a:defRPr sz="2200"/>
            </a:pPr>
            <a:r>
              <a:rPr sz="2400" dirty="0"/>
              <a:t>Students select problems that they are confident with </a:t>
            </a:r>
            <a:r>
              <a:rPr sz="1800" dirty="0"/>
              <a:t>(Gay, 1986; Bandura, 1994</a:t>
            </a:r>
            <a:r>
              <a:rPr sz="1800" dirty="0" smtClean="0"/>
              <a:t>)</a:t>
            </a:r>
            <a:endParaRPr sz="1800" dirty="0"/>
          </a:p>
        </p:txBody>
      </p:sp>
      <p:sp>
        <p:nvSpPr>
          <p:cNvPr id="421" name="Shape 421"/>
          <p:cNvSpPr>
            <a:spLocks noGrp="1"/>
          </p:cNvSpPr>
          <p:nvPr>
            <p:ph type="title"/>
          </p:nvPr>
        </p:nvSpPr>
        <p:spPr>
          <a:prstGeom prst="rect">
            <a:avLst/>
          </a:prstGeom>
        </p:spPr>
        <p:txBody>
          <a:bodyPr/>
          <a:lstStyle/>
          <a:p>
            <a:r>
              <a:rPr lang="en-US" dirty="0" smtClean="0"/>
              <a:t>Challenge: </a:t>
            </a:r>
            <a:r>
              <a:rPr dirty="0" smtClean="0"/>
              <a:t>Students </a:t>
            </a:r>
            <a:r>
              <a:rPr lang="en-US" dirty="0"/>
              <a:t>A</a:t>
            </a:r>
            <a:r>
              <a:rPr dirty="0" smtClean="0"/>
              <a:t>re </a:t>
            </a:r>
            <a:r>
              <a:rPr lang="en-US" dirty="0"/>
              <a:t>N</a:t>
            </a:r>
            <a:r>
              <a:rPr dirty="0" smtClean="0"/>
              <a:t>ot </a:t>
            </a:r>
            <a:r>
              <a:rPr lang="en-US" dirty="0"/>
              <a:t>G</a:t>
            </a:r>
            <a:r>
              <a:rPr dirty="0" smtClean="0"/>
              <a:t>ood </a:t>
            </a:r>
            <a:r>
              <a:rPr dirty="0"/>
              <a:t>at </a:t>
            </a:r>
            <a:r>
              <a:rPr lang="en-US" dirty="0" smtClean="0"/>
              <a:t>M</a:t>
            </a:r>
            <a:r>
              <a:rPr dirty="0" smtClean="0"/>
              <a:t>aking </a:t>
            </a:r>
            <a:r>
              <a:rPr lang="en-US" dirty="0"/>
              <a:t>P</a:t>
            </a:r>
            <a:r>
              <a:rPr dirty="0" smtClean="0"/>
              <a:t>roblem </a:t>
            </a:r>
            <a:r>
              <a:rPr lang="en-US" dirty="0"/>
              <a:t>S</a:t>
            </a:r>
            <a:r>
              <a:rPr dirty="0" smtClean="0"/>
              <a:t>election </a:t>
            </a:r>
            <a:r>
              <a:rPr lang="en-US" dirty="0"/>
              <a:t>D</a:t>
            </a:r>
            <a:r>
              <a:rPr dirty="0" smtClean="0"/>
              <a:t>ecisions</a:t>
            </a:r>
            <a:endParaRPr dirty="0"/>
          </a:p>
        </p:txBody>
      </p:sp>
      <p:pic>
        <p:nvPicPr>
          <p:cNvPr id="422" name="kids.jpg"/>
          <p:cNvPicPr>
            <a:picLocks noChangeAspect="1"/>
          </p:cNvPicPr>
          <p:nvPr/>
        </p:nvPicPr>
        <p:blipFill>
          <a:blip r:embed="rId2">
            <a:extLst/>
          </a:blip>
          <a:stretch>
            <a:fillRect/>
          </a:stretch>
        </p:blipFill>
        <p:spPr>
          <a:xfrm>
            <a:off x="5235303" y="4367563"/>
            <a:ext cx="3060701" cy="2043550"/>
          </a:xfrm>
          <a:prstGeom prst="rect">
            <a:avLst/>
          </a:prstGeom>
          <a:ln w="12700">
            <a:miter lim="400000"/>
          </a:ln>
        </p:spPr>
      </p:pic>
      <p:sp>
        <p:nvSpPr>
          <p:cNvPr id="423" name="Shape 423"/>
          <p:cNvSpPr/>
          <p:nvPr/>
        </p:nvSpPr>
        <p:spPr>
          <a:xfrm>
            <a:off x="746355" y="6539808"/>
            <a:ext cx="7684702" cy="243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atin typeface="+mn-lt"/>
                <a:ea typeface="+mn-ea"/>
                <a:cs typeface="+mn-cs"/>
                <a:sym typeface="Helvetica"/>
              </a:defRPr>
            </a:lvl1pPr>
          </a:lstStyle>
          <a:p>
            <a:r>
              <a:rPr dirty="0">
                <a:latin typeface="Helvetica"/>
                <a:cs typeface="Helvetica"/>
              </a:rPr>
              <a:t>Img src: http://www.churchleaders.com/children/childrens-ministry-how-tos/146759-how-to-recognize-kids-with-learning-disabilities.html</a:t>
            </a:r>
          </a:p>
        </p:txBody>
      </p:sp>
      <p:sp>
        <p:nvSpPr>
          <p:cNvPr id="2" name="Slide Number Placeholder 1"/>
          <p:cNvSpPr>
            <a:spLocks noGrp="1"/>
          </p:cNvSpPr>
          <p:nvPr>
            <p:ph type="sldNum" sz="quarter" idx="2"/>
          </p:nvPr>
        </p:nvSpPr>
        <p:spPr/>
        <p:txBody>
          <a:bodyPr/>
          <a:lstStyle/>
          <a:p>
            <a:fld id="{86CB4B4D-7CA3-9044-876B-883B54F8677D}" type="slidenum">
              <a:rPr lang="uk-UA" smtClean="0"/>
              <a:t>78</a:t>
            </a:fld>
            <a:endParaRPr lang="uk-UA"/>
          </a:p>
        </p:txBody>
      </p:sp>
    </p:spTree>
    <p:extLst>
      <p:ext uri="{BB962C8B-B14F-4D97-AF65-F5344CB8AC3E}">
        <p14:creationId xmlns:p14="http://schemas.microsoft.com/office/powerpoint/2010/main" val="3547794084"/>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p:cNvSpPr>
          <p:nvPr>
            <p:ph type="body" idx="1"/>
          </p:nvPr>
        </p:nvSpPr>
        <p:spPr>
          <a:xfrm>
            <a:off x="453296" y="1847152"/>
            <a:ext cx="7711752" cy="5010848"/>
          </a:xfrm>
          <a:prstGeom prst="rect">
            <a:avLst/>
          </a:prstGeom>
        </p:spPr>
        <p:txBody>
          <a:bodyPr/>
          <a:lstStyle/>
          <a:p>
            <a:pPr marL="213741" indent="-213741">
              <a:spcBef>
                <a:spcPts val="1500"/>
              </a:spcBef>
              <a:defRPr sz="2200"/>
            </a:pPr>
            <a:r>
              <a:rPr lang="en-US" sz="2400" dirty="0" smtClean="0"/>
              <a:t>Computer</a:t>
            </a:r>
            <a:r>
              <a:rPr lang="en-US" sz="2400" dirty="0"/>
              <a:t>-selected problems lead to better learning outcomes than student-selected </a:t>
            </a:r>
            <a:r>
              <a:rPr lang="en-US" sz="2400" dirty="0" smtClean="0"/>
              <a:t>problems								                     </a:t>
            </a:r>
            <a:r>
              <a:rPr lang="en-US" sz="1600" dirty="0" smtClean="0"/>
              <a:t>(</a:t>
            </a:r>
            <a:r>
              <a:rPr lang="en-US" sz="1600" dirty="0"/>
              <a:t>Atkinson, 1972; </a:t>
            </a:r>
            <a:r>
              <a:rPr lang="en-US" sz="1600" dirty="0" err="1" smtClean="0"/>
              <a:t>Mitrovic</a:t>
            </a:r>
            <a:r>
              <a:rPr lang="en-US" sz="1600" dirty="0" smtClean="0"/>
              <a:t> </a:t>
            </a:r>
            <a:r>
              <a:rPr lang="en-US" sz="1600" dirty="0"/>
              <a:t>&amp; Martin, 2003</a:t>
            </a:r>
            <a:r>
              <a:rPr lang="en-US" sz="1600" dirty="0" smtClean="0"/>
              <a:t>)</a:t>
            </a:r>
            <a:endParaRPr lang="en-US" sz="2000" dirty="0" smtClean="0"/>
          </a:p>
          <a:p>
            <a:pPr marL="200526" indent="-200526">
              <a:buClrTx/>
              <a:buFontTx/>
              <a:defRPr sz="2200"/>
            </a:pPr>
            <a:endParaRPr lang="en-US" sz="2000" dirty="0"/>
          </a:p>
          <a:p>
            <a:pPr marL="200526" indent="-200526">
              <a:buClrTx/>
              <a:buFontTx/>
              <a:defRPr sz="2200"/>
            </a:pPr>
            <a:r>
              <a:rPr lang="en-US" sz="2400" dirty="0"/>
              <a:t>Granting students control over problem selection may promote higher motivation </a:t>
            </a:r>
            <a:r>
              <a:rPr lang="en-US" sz="2400" dirty="0" smtClean="0"/>
              <a:t>			</a:t>
            </a:r>
            <a:r>
              <a:rPr lang="en-US" sz="1600" dirty="0" smtClean="0"/>
              <a:t>(</a:t>
            </a:r>
            <a:r>
              <a:rPr lang="en-US" sz="1600" dirty="0"/>
              <a:t>Clark &amp; Mayer, 2003)</a:t>
            </a:r>
          </a:p>
          <a:p>
            <a:pPr marL="213741" indent="-213741">
              <a:spcBef>
                <a:spcPts val="1500"/>
              </a:spcBef>
              <a:defRPr sz="2200"/>
            </a:pPr>
            <a:r>
              <a:rPr sz="2400" dirty="0" smtClean="0"/>
              <a:t>Shared </a:t>
            </a:r>
            <a:r>
              <a:rPr sz="2400" dirty="0"/>
              <a:t>control over problem selection could lead to comparable learning outcomes with full system control </a:t>
            </a:r>
            <a:r>
              <a:rPr lang="en-US" sz="2400" dirty="0" smtClean="0"/>
              <a:t>								</a:t>
            </a:r>
            <a:r>
              <a:rPr sz="1600" dirty="0" smtClean="0"/>
              <a:t>(</a:t>
            </a:r>
            <a:r>
              <a:rPr sz="1600" dirty="0"/>
              <a:t>Corbalan et al., 2008; Long &amp; Aleven, 2013</a:t>
            </a:r>
            <a:r>
              <a:rPr sz="1600" dirty="0" smtClean="0"/>
              <a:t>)</a:t>
            </a:r>
            <a:endParaRPr lang="en-US" sz="1600" dirty="0" smtClean="0"/>
          </a:p>
          <a:p>
            <a:pPr marL="213741" indent="-213741">
              <a:spcBef>
                <a:spcPts val="1500"/>
              </a:spcBef>
              <a:defRPr sz="2200"/>
            </a:pPr>
            <a:endParaRPr lang="en-US" sz="2000" dirty="0"/>
          </a:p>
        </p:txBody>
      </p:sp>
      <p:sp>
        <p:nvSpPr>
          <p:cNvPr id="427" name="Shape 427"/>
          <p:cNvSpPr>
            <a:spLocks noGrp="1"/>
          </p:cNvSpPr>
          <p:nvPr>
            <p:ph type="title"/>
          </p:nvPr>
        </p:nvSpPr>
        <p:spPr>
          <a:prstGeom prst="rect">
            <a:avLst/>
          </a:prstGeom>
        </p:spPr>
        <p:txBody>
          <a:bodyPr/>
          <a:lstStyle/>
          <a:p>
            <a:r>
              <a:rPr lang="en-US" dirty="0" smtClean="0"/>
              <a:t>Background: Control </a:t>
            </a:r>
            <a:r>
              <a:rPr lang="en-US" dirty="0"/>
              <a:t>O</a:t>
            </a:r>
            <a:r>
              <a:rPr dirty="0" smtClean="0"/>
              <a:t>ver </a:t>
            </a:r>
            <a:r>
              <a:rPr lang="en-US" dirty="0"/>
              <a:t>P</a:t>
            </a:r>
            <a:r>
              <a:rPr dirty="0" smtClean="0"/>
              <a:t>roblem </a:t>
            </a:r>
            <a:r>
              <a:rPr lang="en-US" dirty="0"/>
              <a:t>S</a:t>
            </a:r>
            <a:r>
              <a:rPr dirty="0" smtClean="0"/>
              <a:t>election </a:t>
            </a:r>
            <a:r>
              <a:rPr dirty="0"/>
              <a:t>in </a:t>
            </a:r>
            <a:r>
              <a:rPr lang="en-US" dirty="0"/>
              <a:t>L</a:t>
            </a:r>
            <a:r>
              <a:rPr lang="en-US" dirty="0" smtClean="0"/>
              <a:t>earning Technologies</a:t>
            </a:r>
            <a:endParaRPr dirty="0"/>
          </a:p>
        </p:txBody>
      </p:sp>
      <p:sp>
        <p:nvSpPr>
          <p:cNvPr id="2" name="Slide Number Placeholder 1"/>
          <p:cNvSpPr>
            <a:spLocks noGrp="1"/>
          </p:cNvSpPr>
          <p:nvPr>
            <p:ph type="sldNum" sz="quarter" idx="2"/>
          </p:nvPr>
        </p:nvSpPr>
        <p:spPr/>
        <p:txBody>
          <a:bodyPr/>
          <a:lstStyle/>
          <a:p>
            <a:fld id="{86CB4B4D-7CA3-9044-876B-883B54F8677D}" type="slidenum">
              <a:rPr lang="uk-UA" smtClean="0"/>
              <a:t>79</a:t>
            </a:fld>
            <a:endParaRPr lang="uk-UA"/>
          </a:p>
        </p:txBody>
      </p:sp>
    </p:spTree>
    <p:extLst>
      <p:ext uri="{BB962C8B-B14F-4D97-AF65-F5344CB8AC3E}">
        <p14:creationId xmlns:p14="http://schemas.microsoft.com/office/powerpoint/2010/main" val="42161418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 Intelligent Tutoring Systems</a:t>
            </a:r>
            <a:endParaRPr lang="en-US" dirty="0"/>
          </a:p>
        </p:txBody>
      </p:sp>
      <p:sp>
        <p:nvSpPr>
          <p:cNvPr id="7" name="Text Placeholder 6"/>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17E276FA-8F89-B34D-A726-BE3FA1F8DD97}" type="slidenum">
              <a:rPr lang="en-US" smtClean="0"/>
              <a:t>8</a:t>
            </a:fld>
            <a:endParaRPr lang="en-US" dirty="0"/>
          </a:p>
        </p:txBody>
      </p:sp>
    </p:spTree>
    <p:extLst>
      <p:ext uri="{BB962C8B-B14F-4D97-AF65-F5344CB8AC3E}">
        <p14:creationId xmlns:p14="http://schemas.microsoft.com/office/powerpoint/2010/main" val="14712185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t>80</a:t>
            </a:fld>
            <a:endParaRPr lang="uk-UA"/>
          </a:p>
        </p:txBody>
      </p:sp>
      <p:sp>
        <p:nvSpPr>
          <p:cNvPr id="3" name="Text Placeholder 2"/>
          <p:cNvSpPr>
            <a:spLocks noGrp="1"/>
          </p:cNvSpPr>
          <p:nvPr>
            <p:ph type="body" idx="1"/>
          </p:nvPr>
        </p:nvSpPr>
        <p:spPr/>
        <p:txBody>
          <a:bodyPr/>
          <a:lstStyle/>
          <a:p>
            <a:r>
              <a:rPr lang="en-US" dirty="0" smtClean="0"/>
              <a:t>(How) can learning technologies help students to learn to make effective problem selection decisions?</a:t>
            </a:r>
            <a:endParaRPr lang="en-US" dirty="0"/>
          </a:p>
        </p:txBody>
      </p:sp>
      <p:sp>
        <p:nvSpPr>
          <p:cNvPr id="4" name="Title 3"/>
          <p:cNvSpPr>
            <a:spLocks noGrp="1"/>
          </p:cNvSpPr>
          <p:nvPr>
            <p:ph type="title"/>
          </p:nvPr>
        </p:nvSpPr>
        <p:spPr/>
        <p:txBody>
          <a:bodyPr/>
          <a:lstStyle/>
          <a:p>
            <a:r>
              <a:rPr lang="en-US" dirty="0" smtClean="0"/>
              <a:t>Open Question	</a:t>
            </a:r>
            <a:endParaRPr lang="en-US" dirty="0"/>
          </a:p>
        </p:txBody>
      </p:sp>
    </p:spTree>
    <p:extLst>
      <p:ext uri="{BB962C8B-B14F-4D97-AF65-F5344CB8AC3E}">
        <p14:creationId xmlns:p14="http://schemas.microsoft.com/office/powerpoint/2010/main" val="269651142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a:r>
              <a:rPr dirty="0"/>
              <a:t>Mastery Rule for </a:t>
            </a:r>
            <a:r>
              <a:rPr lang="en-US" dirty="0" smtClean="0"/>
              <a:t>M</a:t>
            </a:r>
            <a:r>
              <a:rPr dirty="0" smtClean="0"/>
              <a:t>aking </a:t>
            </a:r>
            <a:r>
              <a:rPr lang="en-US" dirty="0" smtClean="0"/>
              <a:t>E</a:t>
            </a:r>
            <a:r>
              <a:rPr dirty="0" smtClean="0"/>
              <a:t>ffective </a:t>
            </a:r>
            <a:r>
              <a:rPr lang="en-US" dirty="0" smtClean="0"/>
              <a:t>P</a:t>
            </a:r>
            <a:r>
              <a:rPr dirty="0" smtClean="0"/>
              <a:t>roblem </a:t>
            </a:r>
            <a:r>
              <a:rPr lang="en-US" dirty="0" smtClean="0"/>
              <a:t>S</a:t>
            </a:r>
            <a:r>
              <a:rPr dirty="0" smtClean="0"/>
              <a:t>election </a:t>
            </a:r>
            <a:r>
              <a:rPr lang="en-US" dirty="0" smtClean="0"/>
              <a:t>D</a:t>
            </a:r>
            <a:r>
              <a:rPr dirty="0" smtClean="0"/>
              <a:t>ecisions</a:t>
            </a:r>
            <a:endParaRPr dirty="0"/>
          </a:p>
        </p:txBody>
      </p:sp>
      <p:sp>
        <p:nvSpPr>
          <p:cNvPr id="442" name="Shape 442"/>
          <p:cNvSpPr>
            <a:spLocks noGrp="1"/>
          </p:cNvSpPr>
          <p:nvPr>
            <p:ph idx="1"/>
          </p:nvPr>
        </p:nvSpPr>
        <p:spPr>
          <a:prstGeom prst="rect">
            <a:avLst/>
          </a:prstGeom>
        </p:spPr>
        <p:txBody>
          <a:bodyPr/>
          <a:lstStyle/>
          <a:p>
            <a:pPr marL="0" indent="0">
              <a:buSzTx/>
              <a:buNone/>
              <a:defRPr sz="2400" b="1"/>
            </a:pPr>
            <a:r>
              <a:rPr lang="en-US" dirty="0" smtClean="0"/>
              <a:t>Mastery Rule</a:t>
            </a:r>
            <a:endParaRPr dirty="0"/>
          </a:p>
          <a:p>
            <a:pPr marL="0" indent="0">
              <a:buSzTx/>
              <a:buNone/>
              <a:defRPr sz="2400" i="1"/>
            </a:pPr>
            <a:r>
              <a:rPr lang="en-US" dirty="0" smtClean="0"/>
              <a:t>Practice each problem type until mastery. </a:t>
            </a:r>
          </a:p>
          <a:p>
            <a:pPr marL="0" indent="0">
              <a:buSzTx/>
              <a:buNone/>
              <a:defRPr sz="2400" i="1"/>
            </a:pPr>
            <a:r>
              <a:rPr dirty="0" smtClean="0"/>
              <a:t>Once </a:t>
            </a:r>
            <a:r>
              <a:rPr dirty="0"/>
              <a:t>a problem type is mastered, stop doing that type of problem.</a:t>
            </a:r>
          </a:p>
          <a:p>
            <a:pPr marL="0" indent="0">
              <a:buSzTx/>
              <a:buNone/>
              <a:defRPr sz="2400" i="1"/>
            </a:pPr>
            <a:endParaRPr dirty="0"/>
          </a:p>
        </p:txBody>
      </p:sp>
      <p:sp>
        <p:nvSpPr>
          <p:cNvPr id="2" name="Slide Number Placeholder 1"/>
          <p:cNvSpPr>
            <a:spLocks noGrp="1"/>
          </p:cNvSpPr>
          <p:nvPr>
            <p:ph type="sldNum" sz="quarter" idx="12"/>
          </p:nvPr>
        </p:nvSpPr>
        <p:spPr/>
        <p:txBody>
          <a:bodyPr/>
          <a:lstStyle/>
          <a:p>
            <a:fld id="{17E276FA-8F89-B34D-A726-BE3FA1F8DD97}" type="slidenum">
              <a:rPr lang="en-US" smtClean="0"/>
              <a:t>81</a:t>
            </a:fld>
            <a:endParaRPr lang="en-US" dirty="0"/>
          </a:p>
        </p:txBody>
      </p:sp>
    </p:spTree>
    <p:extLst>
      <p:ext uri="{BB962C8B-B14F-4D97-AF65-F5344CB8AC3E}">
        <p14:creationId xmlns:p14="http://schemas.microsoft.com/office/powerpoint/2010/main" val="934705580"/>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65996" y="310162"/>
            <a:ext cx="6654636" cy="990107"/>
          </a:xfrm>
        </p:spPr>
        <p:txBody>
          <a:bodyPr/>
          <a:lstStyle/>
          <a:p>
            <a:r>
              <a:rPr lang="en-US" i="1" dirty="0" smtClean="0"/>
              <a:t>Lynnette – </a:t>
            </a:r>
            <a:r>
              <a:rPr lang="en-US" i="1" dirty="0" smtClean="0">
                <a:solidFill>
                  <a:schemeClr val="accent3"/>
                </a:solidFill>
              </a:rPr>
              <a:t>Equation Solving Tutor</a:t>
            </a:r>
            <a:endParaRPr lang="en-US" dirty="0">
              <a:solidFill>
                <a:schemeClr val="accent3"/>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453" y="1834334"/>
            <a:ext cx="2711138" cy="1849766"/>
          </a:xfrm>
          <a:prstGeom prst="rect">
            <a:avLst/>
          </a:prstGeom>
        </p:spPr>
      </p:pic>
      <p:pic>
        <p:nvPicPr>
          <p:cNvPr id="6" name="Picture 5" descr="IMG_027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777" y="1834334"/>
            <a:ext cx="2954758" cy="3955957"/>
          </a:xfrm>
          <a:prstGeom prst="rect">
            <a:avLst/>
          </a:prstGeom>
        </p:spPr>
      </p:pic>
      <p:pic>
        <p:nvPicPr>
          <p:cNvPr id="7" name="Picture 6" descr="IMG_025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2053" y="3765305"/>
            <a:ext cx="2711138" cy="2024986"/>
          </a:xfrm>
          <a:prstGeom prst="rect">
            <a:avLst/>
          </a:prstGeom>
        </p:spPr>
      </p:pic>
      <p:sp>
        <p:nvSpPr>
          <p:cNvPr id="2" name="Slide Number Placeholder 1"/>
          <p:cNvSpPr>
            <a:spLocks noGrp="1"/>
          </p:cNvSpPr>
          <p:nvPr>
            <p:ph type="sldNum" sz="quarter" idx="12"/>
          </p:nvPr>
        </p:nvSpPr>
        <p:spPr/>
        <p:txBody>
          <a:bodyPr/>
          <a:lstStyle/>
          <a:p>
            <a:fld id="{17E276FA-8F89-B34D-A726-BE3FA1F8DD97}" type="slidenum">
              <a:rPr lang="en-US" smtClean="0"/>
              <a:t>82</a:t>
            </a:fld>
            <a:endParaRPr lang="en-US" dirty="0"/>
          </a:p>
        </p:txBody>
      </p:sp>
    </p:spTree>
    <p:extLst>
      <p:ext uri="{BB962C8B-B14F-4D97-AF65-F5344CB8AC3E}">
        <p14:creationId xmlns:p14="http://schemas.microsoft.com/office/powerpoint/2010/main" val="5855886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Pilot Study to Study Problem Selection</a:t>
            </a:r>
            <a:endParaRPr lang="en-US" dirty="0"/>
          </a:p>
        </p:txBody>
      </p:sp>
      <p:sp>
        <p:nvSpPr>
          <p:cNvPr id="8" name="Content Placeholder 7"/>
          <p:cNvSpPr>
            <a:spLocks noGrp="1"/>
          </p:cNvSpPr>
          <p:nvPr>
            <p:ph idx="1"/>
          </p:nvPr>
        </p:nvSpPr>
        <p:spPr>
          <a:xfrm>
            <a:off x="477288" y="5071531"/>
            <a:ext cx="7711751" cy="680997"/>
          </a:xfrm>
        </p:spPr>
        <p:txBody>
          <a:bodyPr/>
          <a:lstStyle/>
          <a:p>
            <a:r>
              <a:rPr lang="en-US" sz="2400" dirty="0" smtClean="0"/>
              <a:t>25 students worked with Lynnette for two class periods</a:t>
            </a:r>
            <a:endParaRPr lang="en-US" sz="2400" dirty="0"/>
          </a:p>
        </p:txBody>
      </p:sp>
      <p:pic>
        <p:nvPicPr>
          <p:cNvPr id="6" name="Picture 5"/>
          <p:cNvPicPr/>
          <p:nvPr/>
        </p:nvPicPr>
        <p:blipFill rotWithShape="1">
          <a:blip r:embed="rId3">
            <a:extLst>
              <a:ext uri="{28A0092B-C50C-407E-A947-70E740481C1C}">
                <a14:useLocalDpi xmlns:a14="http://schemas.microsoft.com/office/drawing/2010/main" val="0"/>
              </a:ext>
            </a:extLst>
          </a:blip>
          <a:srcRect r="50763"/>
          <a:stretch/>
        </p:blipFill>
        <p:spPr>
          <a:xfrm>
            <a:off x="112964" y="1494026"/>
            <a:ext cx="4387891" cy="2737297"/>
          </a:xfrm>
          <a:prstGeom prst="rect">
            <a:avLst/>
          </a:prstGeom>
        </p:spPr>
      </p:pic>
      <p:sp>
        <p:nvSpPr>
          <p:cNvPr id="9" name="TextBox 8"/>
          <p:cNvSpPr txBox="1"/>
          <p:nvPr/>
        </p:nvSpPr>
        <p:spPr>
          <a:xfrm>
            <a:off x="597633" y="4240200"/>
            <a:ext cx="3585048" cy="369332"/>
          </a:xfrm>
          <a:prstGeom prst="rect">
            <a:avLst/>
          </a:prstGeom>
          <a:noFill/>
        </p:spPr>
        <p:txBody>
          <a:bodyPr wrap="none" rtlCol="0">
            <a:spAutoFit/>
          </a:bodyPr>
          <a:lstStyle/>
          <a:p>
            <a:r>
              <a:rPr lang="en-US" dirty="0" smtClean="0">
                <a:latin typeface="Helvetica"/>
                <a:cs typeface="Helvetica"/>
              </a:rPr>
              <a:t>Shared Control without Guidance</a:t>
            </a:r>
            <a:endParaRPr lang="en-US" dirty="0">
              <a:latin typeface="Helvetica"/>
              <a:cs typeface="Helvetica"/>
            </a:endParaRPr>
          </a:p>
        </p:txBody>
      </p:sp>
      <p:sp>
        <p:nvSpPr>
          <p:cNvPr id="10" name="TextBox 9"/>
          <p:cNvSpPr txBox="1"/>
          <p:nvPr/>
        </p:nvSpPr>
        <p:spPr>
          <a:xfrm>
            <a:off x="5024773" y="4221537"/>
            <a:ext cx="3924494" cy="646331"/>
          </a:xfrm>
          <a:prstGeom prst="rect">
            <a:avLst/>
          </a:prstGeom>
          <a:noFill/>
        </p:spPr>
        <p:txBody>
          <a:bodyPr wrap="square" rtlCol="0">
            <a:spAutoFit/>
          </a:bodyPr>
          <a:lstStyle/>
          <a:p>
            <a:pPr algn="ctr"/>
            <a:r>
              <a:rPr lang="en-US" dirty="0" smtClean="0">
                <a:latin typeface="Helvetica"/>
                <a:cs typeface="Helvetica"/>
              </a:rPr>
              <a:t>Shared Control supported by Mastery Information</a:t>
            </a:r>
            <a:endParaRPr lang="en-US" dirty="0">
              <a:latin typeface="Helvetica"/>
              <a:cs typeface="Helvetica"/>
            </a:endParaRPr>
          </a:p>
        </p:txBody>
      </p:sp>
      <p:sp>
        <p:nvSpPr>
          <p:cNvPr id="11" name="TextBox 10"/>
          <p:cNvSpPr txBox="1"/>
          <p:nvPr/>
        </p:nvSpPr>
        <p:spPr>
          <a:xfrm>
            <a:off x="2438400" y="5785692"/>
            <a:ext cx="6660063" cy="738664"/>
          </a:xfrm>
          <a:prstGeom prst="rect">
            <a:avLst/>
          </a:prstGeom>
          <a:noFill/>
        </p:spPr>
        <p:txBody>
          <a:bodyPr wrap="square" rtlCol="0">
            <a:spAutoFit/>
          </a:bodyPr>
          <a:lstStyle/>
          <a:p>
            <a:r>
              <a:rPr lang="en-US" sz="1050" dirty="0">
                <a:latin typeface="Helvetica"/>
                <a:cs typeface="Helvetica"/>
              </a:rPr>
              <a:t>Long, Y., </a:t>
            </a:r>
            <a:r>
              <a:rPr lang="en-US" sz="1050" dirty="0" err="1">
                <a:latin typeface="Helvetica"/>
                <a:cs typeface="Helvetica"/>
              </a:rPr>
              <a:t>Aman</a:t>
            </a:r>
            <a:r>
              <a:rPr lang="en-US" sz="1050" dirty="0">
                <a:latin typeface="Helvetica"/>
                <a:cs typeface="Helvetica"/>
              </a:rPr>
              <a:t>, Z., &amp; Aleven, V. (2015). Motivational design in an intelligent tutoring system that helps students make good task selection decisions. In C. </a:t>
            </a:r>
            <a:r>
              <a:rPr lang="en-US" sz="1050" dirty="0" err="1">
                <a:latin typeface="Helvetica"/>
                <a:cs typeface="Helvetica"/>
              </a:rPr>
              <a:t>Conati</a:t>
            </a:r>
            <a:r>
              <a:rPr lang="en-US" sz="1050" dirty="0">
                <a:latin typeface="Helvetica"/>
                <a:cs typeface="Helvetica"/>
              </a:rPr>
              <a:t>, N. Heffernan, A. </a:t>
            </a:r>
            <a:r>
              <a:rPr lang="en-US" sz="1050" dirty="0" err="1">
                <a:latin typeface="Helvetica"/>
                <a:cs typeface="Helvetica"/>
              </a:rPr>
              <a:t>Mitrovic</a:t>
            </a:r>
            <a:r>
              <a:rPr lang="en-US" sz="1050" dirty="0">
                <a:latin typeface="Helvetica"/>
                <a:cs typeface="Helvetica"/>
              </a:rPr>
              <a:t>, &amp; M. F. </a:t>
            </a:r>
            <a:r>
              <a:rPr lang="en-US" sz="1050" dirty="0" err="1">
                <a:latin typeface="Helvetica"/>
                <a:cs typeface="Helvetica"/>
              </a:rPr>
              <a:t>Verdejo</a:t>
            </a:r>
            <a:r>
              <a:rPr lang="en-US" sz="1050" dirty="0">
                <a:latin typeface="Helvetica"/>
                <a:cs typeface="Helvetica"/>
              </a:rPr>
              <a:t> (Eds.), </a:t>
            </a:r>
            <a:r>
              <a:rPr lang="en-US" sz="1050" i="1" dirty="0">
                <a:latin typeface="Helvetica"/>
                <a:cs typeface="Helvetica"/>
              </a:rPr>
              <a:t>Proceedings of the 17</a:t>
            </a:r>
            <a:r>
              <a:rPr lang="en-US" sz="1050" i="1" baseline="30000" dirty="0">
                <a:latin typeface="Helvetica"/>
                <a:cs typeface="Helvetica"/>
              </a:rPr>
              <a:t>th</a:t>
            </a:r>
            <a:r>
              <a:rPr lang="en-US" sz="1050" i="1" dirty="0">
                <a:latin typeface="Helvetica"/>
                <a:cs typeface="Helvetica"/>
              </a:rPr>
              <a:t> </a:t>
            </a:r>
            <a:r>
              <a:rPr lang="en-US" sz="1050" i="1" dirty="0" smtClean="0">
                <a:latin typeface="Helvetica"/>
                <a:cs typeface="Helvetica"/>
              </a:rPr>
              <a:t>International </a:t>
            </a:r>
            <a:r>
              <a:rPr lang="en-US" sz="1050" i="1" dirty="0">
                <a:latin typeface="Helvetica"/>
                <a:cs typeface="Helvetica"/>
              </a:rPr>
              <a:t>C</a:t>
            </a:r>
            <a:r>
              <a:rPr lang="en-US" sz="1050" i="1" dirty="0" smtClean="0">
                <a:latin typeface="Helvetica"/>
                <a:cs typeface="Helvetica"/>
              </a:rPr>
              <a:t>onference </a:t>
            </a:r>
            <a:r>
              <a:rPr lang="en-US" sz="1050" i="1" dirty="0">
                <a:latin typeface="Helvetica"/>
                <a:cs typeface="Helvetica"/>
              </a:rPr>
              <a:t>on </a:t>
            </a:r>
            <a:r>
              <a:rPr lang="en-US" sz="1050" i="1" dirty="0" smtClean="0">
                <a:latin typeface="Helvetica"/>
                <a:cs typeface="Helvetica"/>
              </a:rPr>
              <a:t>Artificial </a:t>
            </a:r>
            <a:r>
              <a:rPr lang="en-US" sz="1050" i="1" dirty="0">
                <a:latin typeface="Helvetica"/>
                <a:cs typeface="Helvetica"/>
              </a:rPr>
              <a:t>I</a:t>
            </a:r>
            <a:r>
              <a:rPr lang="en-US" sz="1050" i="1" dirty="0" smtClean="0">
                <a:latin typeface="Helvetica"/>
                <a:cs typeface="Helvetica"/>
              </a:rPr>
              <a:t>ntelligence </a:t>
            </a:r>
            <a:r>
              <a:rPr lang="en-US" sz="1050" i="1" dirty="0">
                <a:latin typeface="Helvetica"/>
                <a:cs typeface="Helvetica"/>
              </a:rPr>
              <a:t>in </a:t>
            </a:r>
            <a:r>
              <a:rPr lang="en-US" sz="1050" i="1" dirty="0" smtClean="0">
                <a:latin typeface="Helvetica"/>
                <a:cs typeface="Helvetica"/>
              </a:rPr>
              <a:t>Education</a:t>
            </a:r>
            <a:r>
              <a:rPr lang="en-US" sz="1050" i="1" dirty="0">
                <a:latin typeface="Helvetica"/>
                <a:cs typeface="Helvetica"/>
              </a:rPr>
              <a:t>, AIED 2015</a:t>
            </a:r>
            <a:r>
              <a:rPr lang="en-US" sz="1050" dirty="0">
                <a:latin typeface="Helvetica"/>
                <a:cs typeface="Helvetica"/>
              </a:rPr>
              <a:t> (pp. 226-236). New York: Springer International Publishing. doi:10.1007/978-3-319-197</a:t>
            </a:r>
          </a:p>
        </p:txBody>
      </p:sp>
      <p:sp>
        <p:nvSpPr>
          <p:cNvPr id="12" name="Rectangle 11"/>
          <p:cNvSpPr/>
          <p:nvPr/>
        </p:nvSpPr>
        <p:spPr>
          <a:xfrm>
            <a:off x="92800" y="1380067"/>
            <a:ext cx="4419600" cy="3481741"/>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1999" y="1386127"/>
            <a:ext cx="4526463" cy="3481741"/>
          </a:xfrm>
          <a:prstGeom prst="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7E276FA-8F89-B34D-A726-BE3FA1F8DD97}" type="slidenum">
              <a:rPr lang="en-US" smtClean="0"/>
              <a:t>83</a:t>
            </a:fld>
            <a:endParaRPr lang="en-US" dirty="0"/>
          </a:p>
        </p:txBody>
      </p:sp>
      <p:pic>
        <p:nvPicPr>
          <p:cNvPr id="14" name="Picture 13"/>
          <p:cNvPicPr/>
          <p:nvPr/>
        </p:nvPicPr>
        <p:blipFill rotWithShape="1">
          <a:blip r:embed="rId3">
            <a:extLst>
              <a:ext uri="{28A0092B-C50C-407E-A947-70E740481C1C}">
                <a14:useLocalDpi xmlns:a14="http://schemas.microsoft.com/office/drawing/2010/main" val="0"/>
              </a:ext>
            </a:extLst>
          </a:blip>
          <a:srcRect l="50528"/>
          <a:stretch/>
        </p:blipFill>
        <p:spPr>
          <a:xfrm>
            <a:off x="4648200" y="1524000"/>
            <a:ext cx="4408780" cy="2737297"/>
          </a:xfrm>
          <a:prstGeom prst="rect">
            <a:avLst/>
          </a:prstGeom>
        </p:spPr>
      </p:pic>
    </p:spTree>
    <p:extLst>
      <p:ext uri="{BB962C8B-B14F-4D97-AF65-F5344CB8AC3E}">
        <p14:creationId xmlns:p14="http://schemas.microsoft.com/office/powerpoint/2010/main" val="311035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640" y="310162"/>
            <a:ext cx="7269459" cy="990107"/>
          </a:xfrm>
        </p:spPr>
        <p:txBody>
          <a:bodyPr/>
          <a:lstStyle/>
          <a:p>
            <a:r>
              <a:rPr lang="en-US" dirty="0" smtClean="0"/>
              <a:t>Results: Did Students Follow the Mastery Rule? </a:t>
            </a:r>
            <a:endParaRPr lang="en-US" dirty="0"/>
          </a:p>
        </p:txBody>
      </p:sp>
      <p:sp>
        <p:nvSpPr>
          <p:cNvPr id="3" name="Rectangle 2"/>
          <p:cNvSpPr/>
          <p:nvPr/>
        </p:nvSpPr>
        <p:spPr>
          <a:xfrm>
            <a:off x="8258963" y="5494700"/>
            <a:ext cx="639136" cy="803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a:cs typeface="Helvetica"/>
            </a:endParaRPr>
          </a:p>
        </p:txBody>
      </p:sp>
      <p:sp>
        <p:nvSpPr>
          <p:cNvPr id="6" name="Slide Number Placeholder 5"/>
          <p:cNvSpPr>
            <a:spLocks noGrp="1"/>
          </p:cNvSpPr>
          <p:nvPr>
            <p:ph type="sldNum" sz="quarter" idx="2"/>
          </p:nvPr>
        </p:nvSpPr>
        <p:spPr/>
        <p:txBody>
          <a:bodyPr/>
          <a:lstStyle/>
          <a:p>
            <a:fld id="{86CB4B4D-7CA3-9044-876B-883B54F8677D}" type="slidenum">
              <a:rPr lang="uk-UA" smtClean="0"/>
              <a:t>84</a:t>
            </a:fld>
            <a:endParaRPr lang="uk-UA"/>
          </a:p>
        </p:txBody>
      </p:sp>
      <p:pic>
        <p:nvPicPr>
          <p:cNvPr id="7" name="Picture 6"/>
          <p:cNvPicPr/>
          <p:nvPr/>
        </p:nvPicPr>
        <p:blipFill rotWithShape="1">
          <a:blip r:embed="rId3">
            <a:extLst>
              <a:ext uri="{28A0092B-C50C-407E-A947-70E740481C1C}">
                <a14:useLocalDpi xmlns:a14="http://schemas.microsoft.com/office/drawing/2010/main" val="0"/>
              </a:ext>
            </a:extLst>
          </a:blip>
          <a:srcRect r="50613"/>
          <a:stretch/>
        </p:blipFill>
        <p:spPr>
          <a:xfrm>
            <a:off x="1870362" y="1494028"/>
            <a:ext cx="1613373" cy="1003430"/>
          </a:xfrm>
          <a:prstGeom prst="rect">
            <a:avLst/>
          </a:prstGeom>
        </p:spPr>
      </p:pic>
      <p:sp>
        <p:nvSpPr>
          <p:cNvPr id="8" name="TextBox 7"/>
          <p:cNvSpPr txBox="1"/>
          <p:nvPr/>
        </p:nvSpPr>
        <p:spPr>
          <a:xfrm>
            <a:off x="80818" y="1470938"/>
            <a:ext cx="1754909" cy="923330"/>
          </a:xfrm>
          <a:prstGeom prst="rect">
            <a:avLst/>
          </a:prstGeom>
          <a:noFill/>
        </p:spPr>
        <p:txBody>
          <a:bodyPr wrap="square" rtlCol="0">
            <a:spAutoFit/>
          </a:bodyPr>
          <a:lstStyle/>
          <a:p>
            <a:pPr algn="r"/>
            <a:r>
              <a:rPr lang="en-US" dirty="0" smtClean="0">
                <a:latin typeface="Helvetica"/>
                <a:cs typeface="Helvetica"/>
              </a:rPr>
              <a:t>Shared Control without Guidance</a:t>
            </a:r>
            <a:endParaRPr lang="en-US" dirty="0">
              <a:latin typeface="Helvetica"/>
              <a:cs typeface="Helvetica"/>
            </a:endParaRPr>
          </a:p>
        </p:txBody>
      </p:sp>
      <p:sp>
        <p:nvSpPr>
          <p:cNvPr id="9" name="TextBox 8"/>
          <p:cNvSpPr txBox="1"/>
          <p:nvPr/>
        </p:nvSpPr>
        <p:spPr>
          <a:xfrm>
            <a:off x="4248744" y="1458678"/>
            <a:ext cx="2078206" cy="1200329"/>
          </a:xfrm>
          <a:prstGeom prst="rect">
            <a:avLst/>
          </a:prstGeom>
          <a:noFill/>
        </p:spPr>
        <p:txBody>
          <a:bodyPr wrap="square" rtlCol="0">
            <a:spAutoFit/>
          </a:bodyPr>
          <a:lstStyle/>
          <a:p>
            <a:pPr algn="r"/>
            <a:r>
              <a:rPr lang="en-US" dirty="0" smtClean="0">
                <a:latin typeface="Helvetica"/>
                <a:cs typeface="Helvetica"/>
              </a:rPr>
              <a:t>Shared Control supported by Mastery Information</a:t>
            </a:r>
            <a:endParaRPr lang="en-US" dirty="0">
              <a:latin typeface="Helvetica"/>
              <a:cs typeface="Helvetica"/>
            </a:endParaRPr>
          </a:p>
        </p:txBody>
      </p:sp>
      <p:pic>
        <p:nvPicPr>
          <p:cNvPr id="10" name="Picture 9"/>
          <p:cNvPicPr/>
          <p:nvPr/>
        </p:nvPicPr>
        <p:blipFill rotWithShape="1">
          <a:blip r:embed="rId3">
            <a:extLst>
              <a:ext uri="{28A0092B-C50C-407E-A947-70E740481C1C}">
                <a14:useLocalDpi xmlns:a14="http://schemas.microsoft.com/office/drawing/2010/main" val="0"/>
              </a:ext>
            </a:extLst>
          </a:blip>
          <a:srcRect l="50475"/>
          <a:stretch/>
        </p:blipFill>
        <p:spPr>
          <a:xfrm>
            <a:off x="6361584" y="1494028"/>
            <a:ext cx="1617902" cy="1003430"/>
          </a:xfrm>
          <a:prstGeom prst="rect">
            <a:avLst/>
          </a:prstGeom>
        </p:spPr>
      </p:pic>
      <p:graphicFrame>
        <p:nvGraphicFramePr>
          <p:cNvPr id="14" name="Chart 468"/>
          <p:cNvGraphicFramePr/>
          <p:nvPr>
            <p:extLst>
              <p:ext uri="{D42A27DB-BD31-4B8C-83A1-F6EECF244321}">
                <p14:modId xmlns:p14="http://schemas.microsoft.com/office/powerpoint/2010/main" val="3672215632"/>
              </p:ext>
            </p:extLst>
          </p:nvPr>
        </p:nvGraphicFramePr>
        <p:xfrm>
          <a:off x="1085272" y="2873496"/>
          <a:ext cx="2989513" cy="2989513"/>
        </p:xfrm>
        <a:graphic>
          <a:graphicData uri="http://schemas.openxmlformats.org/drawingml/2006/chart">
            <c:chart xmlns:c="http://schemas.openxmlformats.org/drawingml/2006/chart" xmlns:r="http://schemas.openxmlformats.org/officeDocument/2006/relationships" r:id="rId4"/>
          </a:graphicData>
        </a:graphic>
      </p:graphicFrame>
      <p:sp>
        <p:nvSpPr>
          <p:cNvPr id="15" name="Shape 474"/>
          <p:cNvSpPr/>
          <p:nvPr/>
        </p:nvSpPr>
        <p:spPr>
          <a:xfrm>
            <a:off x="1239957" y="4078927"/>
            <a:ext cx="1092225" cy="58477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solidFill>
                  <a:srgbClr val="FFFFFF"/>
                </a:solidFill>
              </a:defRPr>
            </a:lvl1pPr>
          </a:lstStyle>
          <a:p>
            <a:pPr lvl="0">
              <a:defRPr>
                <a:solidFill>
                  <a:srgbClr val="000000"/>
                </a:solidFill>
                <a:uFillTx/>
              </a:defRPr>
            </a:pPr>
            <a:r>
              <a:rPr lang="en-US" sz="1600" dirty="0" smtClean="0">
                <a:solidFill>
                  <a:srgbClr val="FFFFFF"/>
                </a:solidFill>
                <a:uFill>
                  <a:solidFill/>
                </a:uFill>
                <a:latin typeface="Helvetica"/>
                <a:cs typeface="Helvetica"/>
              </a:rPr>
              <a:t>Violated Rule</a:t>
            </a:r>
            <a:endParaRPr sz="1600" dirty="0">
              <a:solidFill>
                <a:srgbClr val="FFFFFF"/>
              </a:solidFill>
              <a:uFill>
                <a:solidFill/>
              </a:uFill>
              <a:latin typeface="Helvetica"/>
              <a:cs typeface="Helvetica"/>
            </a:endParaRPr>
          </a:p>
        </p:txBody>
      </p:sp>
      <p:sp>
        <p:nvSpPr>
          <p:cNvPr id="16" name="Shape 475"/>
          <p:cNvSpPr/>
          <p:nvPr/>
        </p:nvSpPr>
        <p:spPr>
          <a:xfrm>
            <a:off x="2002063" y="4911914"/>
            <a:ext cx="1481672"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a:solidFill>
                  <a:srgbClr val="FFFFFF"/>
                </a:solidFill>
              </a:defRPr>
            </a:lvl1pPr>
          </a:lstStyle>
          <a:p>
            <a:pPr lvl="0">
              <a:defRPr>
                <a:solidFill>
                  <a:srgbClr val="000000"/>
                </a:solidFill>
                <a:uFillTx/>
              </a:defRPr>
            </a:pPr>
            <a:r>
              <a:rPr lang="en-US" sz="1600" dirty="0" smtClean="0">
                <a:solidFill>
                  <a:srgbClr val="FFFFFF"/>
                </a:solidFill>
                <a:uFill>
                  <a:solidFill/>
                </a:uFill>
                <a:latin typeface="Helvetica"/>
                <a:cs typeface="Helvetica"/>
              </a:rPr>
              <a:t>Followed Rule</a:t>
            </a:r>
            <a:endParaRPr sz="1600" dirty="0">
              <a:solidFill>
                <a:srgbClr val="FFFFFF"/>
              </a:solidFill>
              <a:uFill>
                <a:solidFill/>
              </a:uFill>
              <a:latin typeface="Helvetica"/>
              <a:cs typeface="Helvetica"/>
            </a:endParaRPr>
          </a:p>
        </p:txBody>
      </p:sp>
      <p:graphicFrame>
        <p:nvGraphicFramePr>
          <p:cNvPr id="17" name="Chart 471"/>
          <p:cNvGraphicFramePr/>
          <p:nvPr>
            <p:extLst>
              <p:ext uri="{D42A27DB-BD31-4B8C-83A1-F6EECF244321}">
                <p14:modId xmlns:p14="http://schemas.microsoft.com/office/powerpoint/2010/main" val="3341437654"/>
              </p:ext>
            </p:extLst>
          </p:nvPr>
        </p:nvGraphicFramePr>
        <p:xfrm>
          <a:off x="4860677" y="2873496"/>
          <a:ext cx="2932546" cy="2932547"/>
        </p:xfrm>
        <a:graphic>
          <a:graphicData uri="http://schemas.openxmlformats.org/drawingml/2006/chart">
            <c:chart xmlns:c="http://schemas.openxmlformats.org/drawingml/2006/chart" xmlns:r="http://schemas.openxmlformats.org/officeDocument/2006/relationships" r:id="rId5"/>
          </a:graphicData>
        </a:graphic>
      </p:graphicFrame>
      <p:sp>
        <p:nvSpPr>
          <p:cNvPr id="18" name="Shape 475"/>
          <p:cNvSpPr/>
          <p:nvPr/>
        </p:nvSpPr>
        <p:spPr>
          <a:xfrm>
            <a:off x="5075461" y="4530920"/>
            <a:ext cx="1481672"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a:solidFill>
                  <a:srgbClr val="FFFFFF"/>
                </a:solidFill>
              </a:defRPr>
            </a:lvl1pPr>
          </a:lstStyle>
          <a:p>
            <a:pPr lvl="0">
              <a:defRPr>
                <a:solidFill>
                  <a:srgbClr val="000000"/>
                </a:solidFill>
                <a:uFillTx/>
              </a:defRPr>
            </a:pPr>
            <a:r>
              <a:rPr lang="en-US" sz="1600" dirty="0" smtClean="0">
                <a:solidFill>
                  <a:srgbClr val="FFFFFF"/>
                </a:solidFill>
                <a:uFill>
                  <a:solidFill/>
                </a:uFill>
                <a:latin typeface="Helvetica"/>
                <a:cs typeface="Helvetica"/>
              </a:rPr>
              <a:t>Followed Rule</a:t>
            </a:r>
            <a:endParaRPr sz="1600" dirty="0">
              <a:solidFill>
                <a:srgbClr val="FFFFFF"/>
              </a:solidFill>
              <a:uFill>
                <a:solidFill/>
              </a:uFill>
              <a:latin typeface="Helvetica"/>
              <a:cs typeface="Helvetica"/>
            </a:endParaRPr>
          </a:p>
        </p:txBody>
      </p:sp>
      <p:sp>
        <p:nvSpPr>
          <p:cNvPr id="19" name="TextBox 18"/>
          <p:cNvSpPr txBox="1"/>
          <p:nvPr/>
        </p:nvSpPr>
        <p:spPr>
          <a:xfrm>
            <a:off x="646545" y="6071209"/>
            <a:ext cx="7784512" cy="646331"/>
          </a:xfrm>
          <a:prstGeom prst="rect">
            <a:avLst/>
          </a:prstGeom>
          <a:noFill/>
        </p:spPr>
        <p:txBody>
          <a:bodyPr wrap="square" rtlCol="0">
            <a:spAutoFit/>
          </a:bodyPr>
          <a:lstStyle/>
          <a:p>
            <a:pPr lvl="0"/>
            <a:r>
              <a:rPr lang="en-US" dirty="0">
                <a:solidFill>
                  <a:srgbClr val="535353"/>
                </a:solidFill>
                <a:uFill>
                  <a:solidFill>
                    <a:srgbClr val="535353"/>
                  </a:solidFill>
                </a:uFill>
                <a:latin typeface="Helvetica"/>
                <a:cs typeface="Helvetica"/>
                <a:sym typeface="Helvetica"/>
              </a:rPr>
              <a:t>Difference between </a:t>
            </a:r>
            <a:r>
              <a:rPr lang="en-US" dirty="0" smtClean="0">
                <a:solidFill>
                  <a:srgbClr val="535353"/>
                </a:solidFill>
                <a:uFill>
                  <a:solidFill>
                    <a:srgbClr val="535353"/>
                  </a:solidFill>
                </a:uFill>
                <a:latin typeface="Helvetica"/>
                <a:cs typeface="Helvetica"/>
                <a:sym typeface="Helvetica"/>
              </a:rPr>
              <a:t>conditions</a:t>
            </a:r>
            <a:r>
              <a:rPr lang="en-US" dirty="0">
                <a:solidFill>
                  <a:srgbClr val="535353"/>
                </a:solidFill>
                <a:uFill>
                  <a:solidFill>
                    <a:srgbClr val="535353"/>
                  </a:solidFill>
                </a:uFill>
                <a:latin typeface="Helvetica"/>
                <a:cs typeface="Helvetica"/>
                <a:sym typeface="Helvetica"/>
              </a:rPr>
              <a:t>: F (1, 23)=7.207, </a:t>
            </a:r>
            <a:r>
              <a:rPr lang="en-US" i="1" dirty="0">
                <a:solidFill>
                  <a:srgbClr val="535353"/>
                </a:solidFill>
                <a:uFill>
                  <a:solidFill>
                    <a:srgbClr val="535353"/>
                  </a:solidFill>
                </a:uFill>
                <a:latin typeface="Helvetica"/>
                <a:cs typeface="Helvetica"/>
                <a:sym typeface="Helvetica"/>
              </a:rPr>
              <a:t>p</a:t>
            </a:r>
            <a:r>
              <a:rPr lang="en-US" dirty="0">
                <a:solidFill>
                  <a:srgbClr val="535353"/>
                </a:solidFill>
                <a:uFill>
                  <a:solidFill>
                    <a:srgbClr val="535353"/>
                  </a:solidFill>
                </a:uFill>
                <a:latin typeface="Helvetica"/>
                <a:cs typeface="Helvetica"/>
                <a:sym typeface="Helvetica"/>
              </a:rPr>
              <a:t>=.013, </a:t>
            </a:r>
            <a:r>
              <a:rPr lang="en-US" i="1" dirty="0">
                <a:solidFill>
                  <a:srgbClr val="535353"/>
                </a:solidFill>
                <a:uFill>
                  <a:solidFill>
                    <a:srgbClr val="535353"/>
                  </a:solidFill>
                </a:uFill>
                <a:latin typeface="Helvetica"/>
                <a:cs typeface="Helvetica"/>
                <a:sym typeface="Helvetica"/>
              </a:rPr>
              <a:t>d</a:t>
            </a:r>
            <a:r>
              <a:rPr lang="en-US" dirty="0">
                <a:solidFill>
                  <a:srgbClr val="535353"/>
                </a:solidFill>
                <a:uFill>
                  <a:solidFill>
                    <a:srgbClr val="535353"/>
                  </a:solidFill>
                </a:uFill>
                <a:latin typeface="Helvetica"/>
                <a:cs typeface="Helvetica"/>
                <a:sym typeface="Helvetica"/>
              </a:rPr>
              <a:t>=1.07 </a:t>
            </a:r>
          </a:p>
          <a:p>
            <a:endParaRPr lang="en-US" dirty="0">
              <a:latin typeface="Helvetica"/>
              <a:cs typeface="Helvetica"/>
            </a:endParaRPr>
          </a:p>
        </p:txBody>
      </p:sp>
    </p:spTree>
    <p:extLst>
      <p:ext uri="{BB962C8B-B14F-4D97-AF65-F5344CB8AC3E}">
        <p14:creationId xmlns:p14="http://schemas.microsoft.com/office/powerpoint/2010/main" val="3125012796"/>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2400" dirty="0" smtClean="0"/>
              <a:t>Student H kept alternating </a:t>
            </a:r>
            <a:r>
              <a:rPr lang="en-US" sz="2400" dirty="0"/>
              <a:t>between level 1 and level 2 without trying any of the higher levels. </a:t>
            </a:r>
            <a:endParaRPr lang="en-US" sz="2400" dirty="0" smtClean="0"/>
          </a:p>
          <a:p>
            <a:r>
              <a:rPr lang="en-US" sz="2400" dirty="0" smtClean="0"/>
              <a:t>Student </a:t>
            </a:r>
            <a:r>
              <a:rPr lang="en-US" sz="2400" dirty="0"/>
              <a:t>M </a:t>
            </a:r>
            <a:r>
              <a:rPr lang="en-US" sz="2400" dirty="0" smtClean="0"/>
              <a:t>first </a:t>
            </a:r>
            <a:r>
              <a:rPr lang="en-US" sz="2400" dirty="0"/>
              <a:t>tried to select one problem from each level, and then stayed in level 1 for the rest of the time. </a:t>
            </a:r>
            <a:endParaRPr lang="en-US" sz="2400" dirty="0" smtClean="0"/>
          </a:p>
          <a:p>
            <a:r>
              <a:rPr lang="en-US" sz="2400" dirty="0" smtClean="0"/>
              <a:t>Student </a:t>
            </a:r>
            <a:r>
              <a:rPr lang="en-US" sz="2400" dirty="0"/>
              <a:t>C </a:t>
            </a:r>
            <a:r>
              <a:rPr lang="en-US" sz="2400" dirty="0" smtClean="0"/>
              <a:t>selected </a:t>
            </a:r>
            <a:r>
              <a:rPr lang="en-US" sz="2400" dirty="0"/>
              <a:t>one problem from level 1, 2, and 3 to start with, and then worked in level 1 for several problems even after reaching </a:t>
            </a:r>
            <a:r>
              <a:rPr lang="en-US" sz="2400" dirty="0" smtClean="0"/>
              <a:t>mastery</a:t>
            </a:r>
          </a:p>
          <a:p>
            <a:r>
              <a:rPr lang="en-US" sz="2400" dirty="0"/>
              <a:t>S</a:t>
            </a:r>
            <a:r>
              <a:rPr lang="en-US" sz="2400" dirty="0" smtClean="0"/>
              <a:t>tudents </a:t>
            </a:r>
            <a:r>
              <a:rPr lang="en-US" sz="2400" dirty="0"/>
              <a:t>often selected some problems from mastered lower levels after trying to solve a higher level problem</a:t>
            </a:r>
            <a:r>
              <a:rPr lang="en-US" sz="2400" dirty="0" smtClean="0"/>
              <a:t>, even with the presence of the OLM. </a:t>
            </a:r>
            <a:endParaRPr lang="en-US" sz="2400" dirty="0"/>
          </a:p>
        </p:txBody>
      </p:sp>
      <p:sp>
        <p:nvSpPr>
          <p:cNvPr id="4" name="Title 3"/>
          <p:cNvSpPr>
            <a:spLocks noGrp="1"/>
          </p:cNvSpPr>
          <p:nvPr>
            <p:ph type="title"/>
          </p:nvPr>
        </p:nvSpPr>
        <p:spPr/>
        <p:txBody>
          <a:bodyPr/>
          <a:lstStyle/>
          <a:p>
            <a:r>
              <a:rPr lang="en-US" dirty="0" smtClean="0"/>
              <a:t>Examples of Students Not Following the Mastery Rule</a:t>
            </a:r>
            <a:endParaRPr lang="en-US" dirty="0"/>
          </a:p>
        </p:txBody>
      </p:sp>
      <p:sp>
        <p:nvSpPr>
          <p:cNvPr id="5" name="Slide Number Placeholder 4"/>
          <p:cNvSpPr>
            <a:spLocks noGrp="1"/>
          </p:cNvSpPr>
          <p:nvPr>
            <p:ph type="sldNum" sz="quarter" idx="2"/>
          </p:nvPr>
        </p:nvSpPr>
        <p:spPr/>
        <p:txBody>
          <a:bodyPr/>
          <a:lstStyle/>
          <a:p>
            <a:fld id="{86CB4B4D-7CA3-9044-876B-883B54F8677D}" type="slidenum">
              <a:rPr lang="uk-UA" smtClean="0"/>
              <a:t>85</a:t>
            </a:fld>
            <a:endParaRPr lang="uk-UA"/>
          </a:p>
        </p:txBody>
      </p:sp>
    </p:spTree>
    <p:extLst>
      <p:ext uri="{BB962C8B-B14F-4D97-AF65-F5344CB8AC3E}">
        <p14:creationId xmlns:p14="http://schemas.microsoft.com/office/powerpoint/2010/main" val="3031618819"/>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Research Question</a:t>
            </a:r>
            <a:endParaRPr lang="en-US" dirty="0"/>
          </a:p>
        </p:txBody>
      </p:sp>
      <p:sp>
        <p:nvSpPr>
          <p:cNvPr id="3" name="Text Placeholder 2"/>
          <p:cNvSpPr>
            <a:spLocks noGrp="1"/>
          </p:cNvSpPr>
          <p:nvPr>
            <p:ph idx="1"/>
          </p:nvPr>
        </p:nvSpPr>
        <p:spPr/>
        <p:txBody>
          <a:bodyPr/>
          <a:lstStyle/>
          <a:p>
            <a:r>
              <a:rPr lang="en-US" dirty="0" smtClean="0"/>
              <a:t>How can we use the ITS’ </a:t>
            </a:r>
            <a:r>
              <a:rPr lang="en-US" dirty="0"/>
              <a:t>adaptive mechanism to </a:t>
            </a:r>
            <a:r>
              <a:rPr lang="en-US" dirty="0" smtClean="0"/>
              <a:t>support </a:t>
            </a:r>
            <a:r>
              <a:rPr lang="en-US" dirty="0"/>
              <a:t>the learning of </a:t>
            </a:r>
            <a:r>
              <a:rPr lang="en-US" dirty="0" smtClean="0"/>
              <a:t>task selection skills?</a:t>
            </a:r>
          </a:p>
          <a:p>
            <a:endParaRPr lang="en-US" dirty="0"/>
          </a:p>
        </p:txBody>
      </p:sp>
      <p:sp>
        <p:nvSpPr>
          <p:cNvPr id="5" name="Shape 458"/>
          <p:cNvSpPr txBox="1">
            <a:spLocks/>
          </p:cNvSpPr>
          <p:nvPr/>
        </p:nvSpPr>
        <p:spPr>
          <a:xfrm>
            <a:off x="489046" y="3162358"/>
            <a:ext cx="8299541" cy="2929953"/>
          </a:xfrm>
          <a:prstGeom prst="rect">
            <a:avLst/>
          </a:prstGeom>
        </p:spPr>
        <p:txBody>
          <a:bodyPr vert="horz" lIns="0" tIns="0" rIns="0" bIns="45720" rtlCol="0" anchor="t" anchorCtr="0">
            <a:noAutofit/>
          </a:bodyPr>
          <a:lstStyle>
            <a:lvl1pPr marL="228600" indent="-228600" algn="l" defTabSz="457200" rtl="0" eaLnBrk="1" latinLnBrk="0" hangingPunct="1">
              <a:lnSpc>
                <a:spcPct val="100000"/>
              </a:lnSpc>
              <a:spcBef>
                <a:spcPts val="0"/>
              </a:spcBef>
              <a:spcAft>
                <a:spcPts val="800"/>
              </a:spcAft>
              <a:buClr>
                <a:schemeClr val="accent3"/>
              </a:buClr>
              <a:buFont typeface="Arial"/>
              <a:buChar char="•"/>
              <a:defRPr sz="2800" b="0" i="0" kern="1200" baseline="0">
                <a:solidFill>
                  <a:schemeClr val="accent3"/>
                </a:solidFill>
                <a:latin typeface="Helvetica"/>
                <a:ea typeface="+mn-ea"/>
                <a:cs typeface="Helvetica"/>
              </a:defRPr>
            </a:lvl1pPr>
            <a:lvl2pPr marL="457200" indent="-228600" algn="l" defTabSz="457200" rtl="0" eaLnBrk="1" latinLnBrk="0" hangingPunct="1">
              <a:lnSpc>
                <a:spcPct val="100000"/>
              </a:lnSpc>
              <a:spcBef>
                <a:spcPts val="0"/>
              </a:spcBef>
              <a:spcAft>
                <a:spcPts val="800"/>
              </a:spcAft>
              <a:buClr>
                <a:schemeClr val="accent2"/>
              </a:buClr>
              <a:buSzPct val="115000"/>
              <a:buFont typeface="Arial"/>
              <a:buChar char="•"/>
              <a:defRPr sz="2200" b="0" i="0" kern="1200" baseline="0">
                <a:solidFill>
                  <a:schemeClr val="accent3"/>
                </a:solidFill>
                <a:latin typeface="Helvetica"/>
                <a:ea typeface="+mn-ea"/>
                <a:cs typeface="Helvetica"/>
              </a:defRPr>
            </a:lvl2pPr>
            <a:lvl3pPr marL="6858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3pPr>
            <a:lvl4pPr marL="9144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4pPr>
            <a:lvl5pPr marL="1143000" indent="-228600" algn="l" defTabSz="457200" rtl="0" eaLnBrk="1" latinLnBrk="0" hangingPunct="1">
              <a:lnSpc>
                <a:spcPct val="100000"/>
              </a:lnSpc>
              <a:spcBef>
                <a:spcPts val="0"/>
              </a:spcBef>
              <a:spcAft>
                <a:spcPts val="800"/>
              </a:spcAft>
              <a:buClr>
                <a:schemeClr val="accent4"/>
              </a:buClr>
              <a:buFont typeface="Arial"/>
              <a:buChar char="•"/>
              <a:defRPr sz="2200" b="0" i="0" kern="1200" baseline="0">
                <a:solidFill>
                  <a:schemeClr val="accent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sz="2400">
                <a:solidFill>
                  <a:schemeClr val="accent3"/>
                </a:solidFill>
                <a:uFill>
                  <a:solidFill>
                    <a:schemeClr val="accent3"/>
                  </a:solidFill>
                </a:uFill>
              </a:defRPr>
            </a:pPr>
            <a:r>
              <a:rPr lang="en-US" sz="2400" smtClean="0">
                <a:uFill>
                  <a:solidFill>
                    <a:schemeClr val="accent3"/>
                  </a:solidFill>
                </a:uFill>
              </a:rPr>
              <a:t>Motivational support</a:t>
            </a:r>
          </a:p>
          <a:p>
            <a:pPr lvl="1">
              <a:defRPr sz="2400">
                <a:solidFill>
                  <a:schemeClr val="accent3"/>
                </a:solidFill>
                <a:uFill>
                  <a:solidFill>
                    <a:schemeClr val="accent3"/>
                  </a:solidFill>
                </a:uFill>
              </a:defRPr>
            </a:pPr>
            <a:r>
              <a:rPr lang="en-US" sz="2000" smtClean="0">
                <a:uFill>
                  <a:solidFill>
                    <a:schemeClr val="accent3"/>
                  </a:solidFill>
                </a:uFill>
              </a:rPr>
              <a:t>Foster a mastery-approach orientation through instructions and messages</a:t>
            </a:r>
          </a:p>
          <a:p>
            <a:pPr>
              <a:spcBef>
                <a:spcPts val="1800"/>
              </a:spcBef>
              <a:defRPr sz="2400">
                <a:solidFill>
                  <a:schemeClr val="accent3"/>
                </a:solidFill>
                <a:uFill>
                  <a:solidFill>
                    <a:schemeClr val="accent3"/>
                  </a:solidFill>
                </a:uFill>
              </a:defRPr>
            </a:pPr>
            <a:r>
              <a:rPr lang="en-US" sz="2400" smtClean="0">
                <a:uFill>
                  <a:solidFill>
                    <a:schemeClr val="accent3"/>
                  </a:solidFill>
                </a:uFill>
              </a:rPr>
              <a:t>Cognitive support </a:t>
            </a:r>
          </a:p>
          <a:p>
            <a:pPr lvl="1">
              <a:defRPr sz="2400">
                <a:solidFill>
                  <a:schemeClr val="accent3"/>
                </a:solidFill>
                <a:uFill>
                  <a:solidFill>
                    <a:schemeClr val="accent3"/>
                  </a:solidFill>
                </a:uFill>
              </a:defRPr>
            </a:pPr>
            <a:r>
              <a:rPr lang="en-US" sz="2000" smtClean="0">
                <a:uFill>
                  <a:solidFill>
                    <a:schemeClr val="accent3"/>
                  </a:solidFill>
                </a:uFill>
              </a:rPr>
              <a:t>Support application and learning of the Mastery Rule through feedback, rewards, and reflection</a:t>
            </a:r>
            <a:endParaRPr lang="en-US" sz="2000" dirty="0">
              <a:uFill>
                <a:solidFill>
                  <a:schemeClr val="accent3"/>
                </a:solidFill>
              </a:uFill>
            </a:endParaRPr>
          </a:p>
        </p:txBody>
      </p:sp>
      <p:sp>
        <p:nvSpPr>
          <p:cNvPr id="6" name="Slide Number Placeholder 5"/>
          <p:cNvSpPr>
            <a:spLocks noGrp="1"/>
          </p:cNvSpPr>
          <p:nvPr>
            <p:ph type="sldNum" sz="quarter" idx="12"/>
          </p:nvPr>
        </p:nvSpPr>
        <p:spPr/>
        <p:txBody>
          <a:bodyPr/>
          <a:lstStyle/>
          <a:p>
            <a:fld id="{17E276FA-8F89-B34D-A726-BE3FA1F8DD97}" type="slidenum">
              <a:rPr lang="en-US" smtClean="0"/>
              <a:t>86</a:t>
            </a:fld>
            <a:endParaRPr lang="en-US" dirty="0"/>
          </a:p>
        </p:txBody>
      </p:sp>
    </p:spTree>
    <p:extLst>
      <p:ext uri="{BB962C8B-B14F-4D97-AF65-F5344CB8AC3E}">
        <p14:creationId xmlns:p14="http://schemas.microsoft.com/office/powerpoint/2010/main" val="118682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p:cNvSpPr>
          <p:nvPr>
            <p:ph type="title"/>
          </p:nvPr>
        </p:nvSpPr>
        <p:spPr>
          <a:xfrm>
            <a:off x="465996" y="460247"/>
            <a:ext cx="7066080" cy="990107"/>
          </a:xfrm>
          <a:prstGeom prst="rect">
            <a:avLst/>
          </a:prstGeom>
        </p:spPr>
        <p:txBody>
          <a:bodyPr/>
          <a:lstStyle>
            <a:lvl1pPr>
              <a:defRPr i="1"/>
            </a:lvl1pPr>
          </a:lstStyle>
          <a:p>
            <a:r>
              <a:rPr lang="en-US" i="0" dirty="0" smtClean="0"/>
              <a:t>System-controlled Task </a:t>
            </a:r>
            <a:r>
              <a:rPr lang="en-US" i="0" dirty="0"/>
              <a:t>S</a:t>
            </a:r>
            <a:r>
              <a:rPr lang="en-US" i="0" dirty="0" smtClean="0"/>
              <a:t>election</a:t>
            </a:r>
            <a:endParaRPr i="0" dirty="0"/>
          </a:p>
        </p:txBody>
      </p:sp>
      <p:pic>
        <p:nvPicPr>
          <p:cNvPr id="582" name="Lynnette3.0-system.png"/>
          <p:cNvPicPr>
            <a:picLocks noChangeAspect="1"/>
          </p:cNvPicPr>
          <p:nvPr/>
        </p:nvPicPr>
        <p:blipFill>
          <a:blip r:embed="rId2">
            <a:extLst/>
          </a:blip>
          <a:stretch>
            <a:fillRect/>
          </a:stretch>
        </p:blipFill>
        <p:spPr>
          <a:xfrm>
            <a:off x="449860" y="1800261"/>
            <a:ext cx="7558543" cy="4190793"/>
          </a:xfrm>
          <a:prstGeom prst="rect">
            <a:avLst/>
          </a:prstGeom>
          <a:ln w="12700">
            <a:miter lim="400000"/>
          </a:ln>
        </p:spPr>
      </p:pic>
      <p:sp>
        <p:nvSpPr>
          <p:cNvPr id="583" name="Shape 583"/>
          <p:cNvSpPr/>
          <p:nvPr/>
        </p:nvSpPr>
        <p:spPr>
          <a:xfrm>
            <a:off x="7147345" y="3050972"/>
            <a:ext cx="1270001" cy="497808"/>
          </a:xfrm>
          <a:prstGeom prst="rect">
            <a:avLst/>
          </a:prstGeom>
          <a:solidFill>
            <a:srgbClr val="FFFFFF"/>
          </a:solidFill>
          <a:ln w="12700">
            <a:miter lim="400000"/>
          </a:ln>
        </p:spPr>
        <p:txBody>
          <a:bodyPr lIns="45719" rIns="45719" anchor="ctr"/>
          <a:lstStyle/>
          <a:p>
            <a:endParaRPr/>
          </a:p>
        </p:txBody>
      </p:sp>
      <p:sp>
        <p:nvSpPr>
          <p:cNvPr id="2" name="Slide Number Placeholder 1"/>
          <p:cNvSpPr>
            <a:spLocks noGrp="1"/>
          </p:cNvSpPr>
          <p:nvPr>
            <p:ph type="sldNum" sz="quarter" idx="2"/>
          </p:nvPr>
        </p:nvSpPr>
        <p:spPr/>
        <p:txBody>
          <a:bodyPr/>
          <a:lstStyle/>
          <a:p>
            <a:fld id="{86CB4B4D-7CA3-9044-876B-883B54F8677D}" type="slidenum">
              <a:rPr lang="uk-UA" smtClean="0"/>
              <a:t>87</a:t>
            </a:fld>
            <a:endParaRPr lang="uk-UA"/>
          </a:p>
        </p:txBody>
      </p:sp>
    </p:spTree>
    <p:extLst>
      <p:ext uri="{BB962C8B-B14F-4D97-AF65-F5344CB8AC3E}">
        <p14:creationId xmlns:p14="http://schemas.microsoft.com/office/powerpoint/2010/main" val="3378024647"/>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Lynnette3.0-system.PNG"/>
          <p:cNvPicPr>
            <a:picLocks noChangeAspect="1"/>
          </p:cNvPicPr>
          <p:nvPr/>
        </p:nvPicPr>
        <p:blipFill>
          <a:blip r:embed="rId2">
            <a:alphaModFix amt="15000"/>
            <a:extLst/>
          </a:blip>
          <a:stretch>
            <a:fillRect/>
          </a:stretch>
        </p:blipFill>
        <p:spPr>
          <a:xfrm>
            <a:off x="449860" y="1800261"/>
            <a:ext cx="7558543" cy="4190793"/>
          </a:xfrm>
          <a:prstGeom prst="rect">
            <a:avLst/>
          </a:prstGeom>
          <a:ln w="12700">
            <a:miter lim="400000"/>
          </a:ln>
        </p:spPr>
      </p:pic>
      <p:pic>
        <p:nvPicPr>
          <p:cNvPr id="588" name="Lynnette3.0-system.PNG"/>
          <p:cNvPicPr>
            <a:picLocks noChangeAspect="1"/>
          </p:cNvPicPr>
          <p:nvPr/>
        </p:nvPicPr>
        <p:blipFill>
          <a:blip r:embed="rId2">
            <a:extLst/>
          </a:blip>
          <a:srcRect l="77002" t="59403"/>
          <a:stretch>
            <a:fillRect/>
          </a:stretch>
        </p:blipFill>
        <p:spPr>
          <a:xfrm>
            <a:off x="6270123" y="4289720"/>
            <a:ext cx="1738280" cy="1701334"/>
          </a:xfrm>
          <a:prstGeom prst="rect">
            <a:avLst/>
          </a:prstGeom>
          <a:ln w="12700">
            <a:miter lim="400000"/>
          </a:ln>
        </p:spPr>
      </p:pic>
      <p:sp>
        <p:nvSpPr>
          <p:cNvPr id="589" name="Shape 589"/>
          <p:cNvSpPr/>
          <p:nvPr/>
        </p:nvSpPr>
        <p:spPr>
          <a:xfrm>
            <a:off x="7147345" y="3050972"/>
            <a:ext cx="1270001" cy="497808"/>
          </a:xfrm>
          <a:prstGeom prst="rect">
            <a:avLst/>
          </a:prstGeom>
          <a:solidFill>
            <a:srgbClr val="FFFFFF"/>
          </a:solidFill>
          <a:ln w="12700">
            <a:miter lim="400000"/>
          </a:ln>
        </p:spPr>
        <p:txBody>
          <a:bodyPr lIns="45719" rIns="45719" anchor="ctr"/>
          <a:lstStyle/>
          <a:p>
            <a:endParaRPr/>
          </a:p>
        </p:txBody>
      </p:sp>
      <p:sp>
        <p:nvSpPr>
          <p:cNvPr id="8" name="Shape 581"/>
          <p:cNvSpPr txBox="1">
            <a:spLocks/>
          </p:cNvSpPr>
          <p:nvPr/>
        </p:nvSpPr>
        <p:spPr>
          <a:xfrm>
            <a:off x="618396" y="462562"/>
            <a:ext cx="7066080" cy="990107"/>
          </a:xfrm>
          <a:prstGeom prst="rect">
            <a:avLst/>
          </a:prstGeom>
        </p:spPr>
        <p:txBody>
          <a:bodyPr vert="horz" lIns="0" tIns="0" rIns="0" bIns="45720" rtlCol="0" anchor="b" anchorCtr="0">
            <a:noAutofit/>
          </a:bodyPr>
          <a:lstStyle>
            <a:lvl1pPr algn="l" defTabSz="457200" rtl="0" eaLnBrk="1" latinLnBrk="0" hangingPunct="1">
              <a:lnSpc>
                <a:spcPct val="100000"/>
              </a:lnSpc>
              <a:spcBef>
                <a:spcPts val="0"/>
              </a:spcBef>
              <a:buNone/>
              <a:defRPr sz="3200" b="0" i="1" kern="1200">
                <a:solidFill>
                  <a:schemeClr val="accent1"/>
                </a:solidFill>
                <a:latin typeface="Helvetica"/>
                <a:ea typeface="+mj-ea"/>
                <a:cs typeface="Helvetica"/>
              </a:defRPr>
            </a:lvl1pPr>
          </a:lstStyle>
          <a:p>
            <a:r>
              <a:rPr lang="en-US" i="0" dirty="0" smtClean="0"/>
              <a:t>System-controlled Task </a:t>
            </a:r>
            <a:r>
              <a:rPr lang="en-US" i="0" dirty="0"/>
              <a:t>S</a:t>
            </a:r>
            <a:r>
              <a:rPr lang="en-US" i="0" dirty="0" smtClean="0"/>
              <a:t>election</a:t>
            </a:r>
            <a:endParaRPr lang="en-US" i="0" dirty="0"/>
          </a:p>
        </p:txBody>
      </p:sp>
      <p:sp>
        <p:nvSpPr>
          <p:cNvPr id="2" name="Slide Number Placeholder 1"/>
          <p:cNvSpPr>
            <a:spLocks noGrp="1"/>
          </p:cNvSpPr>
          <p:nvPr>
            <p:ph type="sldNum" sz="quarter" idx="2"/>
          </p:nvPr>
        </p:nvSpPr>
        <p:spPr/>
        <p:txBody>
          <a:bodyPr/>
          <a:lstStyle/>
          <a:p>
            <a:fld id="{86CB4B4D-7CA3-9044-876B-883B54F8677D}" type="slidenum">
              <a:rPr lang="uk-UA" smtClean="0"/>
              <a:t>88</a:t>
            </a:fld>
            <a:endParaRPr lang="uk-UA"/>
          </a:p>
        </p:txBody>
      </p:sp>
    </p:spTree>
    <p:extLst>
      <p:ext uri="{BB962C8B-B14F-4D97-AF65-F5344CB8AC3E}">
        <p14:creationId xmlns:p14="http://schemas.microsoft.com/office/powerpoint/2010/main" val="2630959859"/>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p:cNvSpPr>
          <p:nvPr>
            <p:ph type="title"/>
          </p:nvPr>
        </p:nvSpPr>
        <p:spPr>
          <a:prstGeom prst="rect">
            <a:avLst/>
          </a:prstGeom>
        </p:spPr>
        <p:txBody>
          <a:bodyPr/>
          <a:lstStyle>
            <a:lvl1pPr>
              <a:defRPr i="1"/>
            </a:lvl1pPr>
          </a:lstStyle>
          <a:p>
            <a:r>
              <a:rPr lang="en-US" i="0" dirty="0" smtClean="0"/>
              <a:t>Shared Control with Cognitive and Motivational </a:t>
            </a:r>
            <a:r>
              <a:rPr lang="en-US" i="0" dirty="0"/>
              <a:t>S</a:t>
            </a:r>
            <a:r>
              <a:rPr lang="en-US" i="0" dirty="0" smtClean="0"/>
              <a:t>upport for Task </a:t>
            </a:r>
            <a:r>
              <a:rPr lang="en-US" i="0" dirty="0"/>
              <a:t>S</a:t>
            </a:r>
            <a:r>
              <a:rPr lang="en-US" i="0" dirty="0" smtClean="0"/>
              <a:t>election</a:t>
            </a:r>
            <a:endParaRPr i="0" dirty="0"/>
          </a:p>
        </p:txBody>
      </p:sp>
      <p:grpSp>
        <p:nvGrpSpPr>
          <p:cNvPr id="602" name="Group 602"/>
          <p:cNvGrpSpPr/>
          <p:nvPr/>
        </p:nvGrpSpPr>
        <p:grpSpPr>
          <a:xfrm>
            <a:off x="444500" y="1803400"/>
            <a:ext cx="7962900" cy="4207543"/>
            <a:chOff x="0" y="0"/>
            <a:chExt cx="7962899" cy="4207542"/>
          </a:xfrm>
        </p:grpSpPr>
        <p:pic>
          <p:nvPicPr>
            <p:cNvPr id="600" name="main ps.tiff"/>
            <p:cNvPicPr>
              <a:picLocks noChangeAspect="1"/>
            </p:cNvPicPr>
            <p:nvPr/>
          </p:nvPicPr>
          <p:blipFill>
            <a:blip r:embed="rId2">
              <a:extLst/>
            </a:blip>
            <a:stretch>
              <a:fillRect/>
            </a:stretch>
          </p:blipFill>
          <p:spPr>
            <a:xfrm>
              <a:off x="0" y="0"/>
              <a:ext cx="7603991" cy="4207543"/>
            </a:xfrm>
            <a:prstGeom prst="rect">
              <a:avLst/>
            </a:prstGeom>
            <a:ln w="12700" cap="flat">
              <a:noFill/>
              <a:miter lim="400000"/>
            </a:ln>
            <a:effectLst/>
          </p:spPr>
        </p:pic>
        <p:sp>
          <p:nvSpPr>
            <p:cNvPr id="601" name="Shape 601"/>
            <p:cNvSpPr/>
            <p:nvPr/>
          </p:nvSpPr>
          <p:spPr>
            <a:xfrm>
              <a:off x="6737014" y="363602"/>
              <a:ext cx="1225886" cy="480516"/>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2" name="Slide Number Placeholder 1"/>
          <p:cNvSpPr>
            <a:spLocks noGrp="1"/>
          </p:cNvSpPr>
          <p:nvPr>
            <p:ph type="sldNum" sz="quarter" idx="2"/>
          </p:nvPr>
        </p:nvSpPr>
        <p:spPr/>
        <p:txBody>
          <a:bodyPr/>
          <a:lstStyle/>
          <a:p>
            <a:fld id="{86CB4B4D-7CA3-9044-876B-883B54F8677D}" type="slidenum">
              <a:rPr lang="uk-UA" smtClean="0"/>
              <a:t>89</a:t>
            </a:fld>
            <a:endParaRPr lang="uk-UA"/>
          </a:p>
        </p:txBody>
      </p:sp>
    </p:spTree>
    <p:extLst>
      <p:ext uri="{BB962C8B-B14F-4D97-AF65-F5344CB8AC3E}">
        <p14:creationId xmlns:p14="http://schemas.microsoft.com/office/powerpoint/2010/main" val="281930807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Are Intelligent Tutoring Systems?</a:t>
            </a:r>
            <a:endParaRPr lang="en-US" dirty="0"/>
          </a:p>
        </p:txBody>
      </p:sp>
      <p:sp>
        <p:nvSpPr>
          <p:cNvPr id="3" name="Content Placeholder 2"/>
          <p:cNvSpPr>
            <a:spLocks noGrp="1"/>
          </p:cNvSpPr>
          <p:nvPr>
            <p:ph idx="1"/>
          </p:nvPr>
        </p:nvSpPr>
        <p:spPr/>
        <p:txBody>
          <a:bodyPr>
            <a:normAutofit/>
          </a:bodyPr>
          <a:lstStyle/>
          <a:p>
            <a:r>
              <a:rPr lang="en-US" dirty="0" smtClean="0"/>
              <a:t>Adaptive, real-time guidance during learning-by-doing</a:t>
            </a:r>
          </a:p>
          <a:p>
            <a:pPr lvl="1"/>
            <a:r>
              <a:rPr lang="en-US" dirty="0"/>
              <a:t>Provide feedback and help </a:t>
            </a:r>
            <a:r>
              <a:rPr lang="en-US" dirty="0" err="1" smtClean="0"/>
              <a:t>w.r.t</a:t>
            </a:r>
            <a:r>
              <a:rPr lang="en-US" dirty="0" smtClean="0"/>
              <a:t>. </a:t>
            </a:r>
            <a:r>
              <a:rPr lang="en-US" dirty="0"/>
              <a:t>problem </a:t>
            </a:r>
            <a:r>
              <a:rPr lang="en-US" i="1" dirty="0"/>
              <a:t>steps,</a:t>
            </a:r>
            <a:r>
              <a:rPr lang="en-US" dirty="0"/>
              <a:t> not just final answer</a:t>
            </a:r>
          </a:p>
          <a:p>
            <a:pPr lvl="1"/>
            <a:r>
              <a:rPr lang="en-US" dirty="0" smtClean="0"/>
              <a:t>Follow students along different solution paths</a:t>
            </a:r>
          </a:p>
          <a:p>
            <a:pPr lvl="1"/>
            <a:r>
              <a:rPr lang="en-US" dirty="0" smtClean="0"/>
              <a:t>React to individual strategies, errors</a:t>
            </a:r>
          </a:p>
          <a:p>
            <a:r>
              <a:rPr lang="en-US" dirty="0" smtClean="0"/>
              <a:t>Individualized problem selection</a:t>
            </a:r>
          </a:p>
          <a:p>
            <a:pPr lvl="1"/>
            <a:r>
              <a:rPr lang="en-US" dirty="0" smtClean="0"/>
              <a:t>Track individual knowledge growth, support mastery learning</a:t>
            </a:r>
            <a:endParaRPr lang="en-US" dirty="0"/>
          </a:p>
          <a:p>
            <a:endParaRPr lang="en-US" dirty="0" smtClean="0"/>
          </a:p>
          <a:p>
            <a:endParaRPr lang="en-US" dirty="0"/>
          </a:p>
        </p:txBody>
      </p:sp>
      <p:sp>
        <p:nvSpPr>
          <p:cNvPr id="5" name="Slide Number Placeholder 4"/>
          <p:cNvSpPr>
            <a:spLocks noGrp="1"/>
          </p:cNvSpPr>
          <p:nvPr>
            <p:ph type="sldNum" sz="quarter" idx="12"/>
          </p:nvPr>
        </p:nvSpPr>
        <p:spPr/>
        <p:txBody>
          <a:bodyPr/>
          <a:lstStyle/>
          <a:p>
            <a:fld id="{17E276FA-8F89-B34D-A726-BE3FA1F8DD97}" type="slidenum">
              <a:rPr lang="en-US" smtClean="0"/>
              <a:t>9</a:t>
            </a:fld>
            <a:endParaRPr lang="en-US" dirty="0"/>
          </a:p>
        </p:txBody>
      </p:sp>
    </p:spTree>
    <p:extLst>
      <p:ext uri="{BB962C8B-B14F-4D97-AF65-F5344CB8AC3E}">
        <p14:creationId xmlns:p14="http://schemas.microsoft.com/office/powerpoint/2010/main" val="17216982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6" name="Group 606"/>
          <p:cNvGrpSpPr/>
          <p:nvPr/>
        </p:nvGrpSpPr>
        <p:grpSpPr>
          <a:xfrm>
            <a:off x="444500" y="1803400"/>
            <a:ext cx="7962900" cy="4207543"/>
            <a:chOff x="0" y="0"/>
            <a:chExt cx="7962899" cy="4207542"/>
          </a:xfrm>
        </p:grpSpPr>
        <p:pic>
          <p:nvPicPr>
            <p:cNvPr id="604" name="main ps.tiff"/>
            <p:cNvPicPr>
              <a:picLocks noChangeAspect="1"/>
            </p:cNvPicPr>
            <p:nvPr/>
          </p:nvPicPr>
          <p:blipFill>
            <a:blip r:embed="rId2">
              <a:extLst/>
            </a:blip>
            <a:stretch>
              <a:fillRect/>
            </a:stretch>
          </p:blipFill>
          <p:spPr>
            <a:xfrm>
              <a:off x="0" y="0"/>
              <a:ext cx="7603991" cy="4207543"/>
            </a:xfrm>
            <a:prstGeom prst="rect">
              <a:avLst/>
            </a:prstGeom>
            <a:ln w="12700" cap="flat">
              <a:noFill/>
              <a:miter lim="400000"/>
            </a:ln>
            <a:effectLst/>
          </p:spPr>
        </p:pic>
        <p:sp>
          <p:nvSpPr>
            <p:cNvPr id="605" name="Shape 605"/>
            <p:cNvSpPr/>
            <p:nvPr/>
          </p:nvSpPr>
          <p:spPr>
            <a:xfrm>
              <a:off x="6737014" y="363602"/>
              <a:ext cx="1225886" cy="480516"/>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608" name="Shape 608"/>
          <p:cNvSpPr>
            <a:spLocks noGrp="1"/>
          </p:cNvSpPr>
          <p:nvPr>
            <p:ph type="title"/>
          </p:nvPr>
        </p:nvSpPr>
        <p:spPr>
          <a:xfrm>
            <a:off x="465996" y="310162"/>
            <a:ext cx="6715519" cy="990107"/>
          </a:xfrm>
          <a:prstGeom prst="rect">
            <a:avLst/>
          </a:prstGeom>
        </p:spPr>
        <p:txBody>
          <a:bodyPr/>
          <a:lstStyle/>
          <a:p>
            <a:r>
              <a:rPr lang="en-US" dirty="0" smtClean="0"/>
              <a:t>Motivational Support: </a:t>
            </a:r>
            <a:r>
              <a:rPr dirty="0" smtClean="0"/>
              <a:t>Rewards </a:t>
            </a:r>
            <a:r>
              <a:rPr dirty="0"/>
              <a:t>for </a:t>
            </a:r>
            <a:r>
              <a:rPr lang="en-US" dirty="0" smtClean="0"/>
              <a:t>G</a:t>
            </a:r>
            <a:r>
              <a:rPr dirty="0" smtClean="0"/>
              <a:t>ood </a:t>
            </a:r>
            <a:r>
              <a:rPr lang="en-US" dirty="0"/>
              <a:t>T</a:t>
            </a:r>
            <a:r>
              <a:rPr lang="en-US" dirty="0" smtClean="0"/>
              <a:t>ask </a:t>
            </a:r>
            <a:r>
              <a:rPr lang="en-US" dirty="0"/>
              <a:t>S</a:t>
            </a:r>
            <a:r>
              <a:rPr dirty="0" smtClean="0"/>
              <a:t>election </a:t>
            </a:r>
            <a:r>
              <a:rPr lang="en-US" dirty="0"/>
              <a:t>D</a:t>
            </a:r>
            <a:r>
              <a:rPr dirty="0" smtClean="0"/>
              <a:t>ecisions</a:t>
            </a:r>
            <a:endParaRPr dirty="0"/>
          </a:p>
        </p:txBody>
      </p:sp>
      <p:pic>
        <p:nvPicPr>
          <p:cNvPr id="609" name="main ps.tiff"/>
          <p:cNvPicPr>
            <a:picLocks noChangeAspect="1"/>
          </p:cNvPicPr>
          <p:nvPr/>
        </p:nvPicPr>
        <p:blipFill>
          <a:blip r:embed="rId2">
            <a:extLst/>
          </a:blip>
          <a:srcRect l="75931" t="55789" b="9782"/>
          <a:stretch>
            <a:fillRect/>
          </a:stretch>
        </p:blipFill>
        <p:spPr>
          <a:xfrm>
            <a:off x="4401189" y="2749487"/>
            <a:ext cx="3965937" cy="3139027"/>
          </a:xfrm>
          <a:prstGeom prst="rect">
            <a:avLst/>
          </a:prstGeom>
          <a:ln w="12700">
            <a:miter lim="400000"/>
          </a:ln>
        </p:spPr>
      </p:pic>
      <p:sp>
        <p:nvSpPr>
          <p:cNvPr id="610" name="Shape 610"/>
          <p:cNvSpPr/>
          <p:nvPr/>
        </p:nvSpPr>
        <p:spPr>
          <a:xfrm>
            <a:off x="7480403" y="2102490"/>
            <a:ext cx="1270001" cy="497807"/>
          </a:xfrm>
          <a:prstGeom prst="rect">
            <a:avLst/>
          </a:prstGeom>
          <a:solidFill>
            <a:srgbClr val="FFFFFF"/>
          </a:solidFill>
          <a:ln w="12700">
            <a:miter lim="400000"/>
          </a:ln>
        </p:spPr>
        <p:txBody>
          <a:bodyPr lIns="45719" rIns="45719" anchor="ctr"/>
          <a:lstStyle/>
          <a:p>
            <a:endParaRPr/>
          </a:p>
        </p:txBody>
      </p:sp>
      <p:sp>
        <p:nvSpPr>
          <p:cNvPr id="2" name="Slide Number Placeholder 1"/>
          <p:cNvSpPr>
            <a:spLocks noGrp="1"/>
          </p:cNvSpPr>
          <p:nvPr>
            <p:ph type="sldNum" sz="quarter" idx="2"/>
          </p:nvPr>
        </p:nvSpPr>
        <p:spPr/>
        <p:txBody>
          <a:bodyPr/>
          <a:lstStyle/>
          <a:p>
            <a:fld id="{86CB4B4D-7CA3-9044-876B-883B54F8677D}" type="slidenum">
              <a:rPr lang="uk-UA" smtClean="0"/>
              <a:t>90</a:t>
            </a:fld>
            <a:endParaRPr lang="uk-UA"/>
          </a:p>
        </p:txBody>
      </p:sp>
    </p:spTree>
    <p:extLst>
      <p:ext uri="{BB962C8B-B14F-4D97-AF65-F5344CB8AC3E}">
        <p14:creationId xmlns:p14="http://schemas.microsoft.com/office/powerpoint/2010/main" val="2220046525"/>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p:cNvSpPr>
          <p:nvPr>
            <p:ph type="title"/>
          </p:nvPr>
        </p:nvSpPr>
        <p:spPr>
          <a:prstGeom prst="rect">
            <a:avLst/>
          </a:prstGeom>
        </p:spPr>
        <p:txBody>
          <a:bodyPr/>
          <a:lstStyle/>
          <a:p>
            <a:r>
              <a:rPr lang="en-US" dirty="0" smtClean="0"/>
              <a:t>Cognitive Support</a:t>
            </a:r>
            <a:r>
              <a:rPr dirty="0" smtClean="0"/>
              <a:t>: </a:t>
            </a:r>
            <a:r>
              <a:rPr lang="en-US" dirty="0" smtClean="0"/>
              <a:t>E</a:t>
            </a:r>
            <a:r>
              <a:rPr dirty="0" smtClean="0"/>
              <a:t>xplicit </a:t>
            </a:r>
            <a:r>
              <a:rPr lang="en-US" dirty="0" smtClean="0"/>
              <a:t>I</a:t>
            </a:r>
            <a:r>
              <a:rPr dirty="0" smtClean="0"/>
              <a:t>nstruction</a:t>
            </a:r>
            <a:r>
              <a:rPr lang="en-US" dirty="0" smtClean="0"/>
              <a:t> about Task </a:t>
            </a:r>
            <a:r>
              <a:rPr lang="en-US" dirty="0"/>
              <a:t>S</a:t>
            </a:r>
            <a:r>
              <a:rPr lang="en-US" dirty="0" smtClean="0"/>
              <a:t>election</a:t>
            </a:r>
            <a:endParaRPr dirty="0"/>
          </a:p>
        </p:txBody>
      </p:sp>
      <p:pic>
        <p:nvPicPr>
          <p:cNvPr id="614" name="tutorial.tiff"/>
          <p:cNvPicPr>
            <a:picLocks noChangeAspect="1"/>
          </p:cNvPicPr>
          <p:nvPr/>
        </p:nvPicPr>
        <p:blipFill>
          <a:blip r:embed="rId2">
            <a:extLst/>
          </a:blip>
          <a:srcRect l="10461" t="6352" r="10461" b="6352"/>
          <a:stretch>
            <a:fillRect/>
          </a:stretch>
        </p:blipFill>
        <p:spPr>
          <a:xfrm>
            <a:off x="437960" y="1744528"/>
            <a:ext cx="7230805" cy="4434586"/>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91</a:t>
            </a:fld>
            <a:endParaRPr lang="uk-UA"/>
          </a:p>
        </p:txBody>
      </p:sp>
    </p:spTree>
    <p:extLst>
      <p:ext uri="{BB962C8B-B14F-4D97-AF65-F5344CB8AC3E}">
        <p14:creationId xmlns:p14="http://schemas.microsoft.com/office/powerpoint/2010/main" val="427798865"/>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p:cNvSpPr>
          <p:nvPr>
            <p:ph type="title"/>
          </p:nvPr>
        </p:nvSpPr>
        <p:spPr>
          <a:prstGeom prst="rect">
            <a:avLst/>
          </a:prstGeom>
        </p:spPr>
        <p:txBody>
          <a:bodyPr/>
          <a:lstStyle/>
          <a:p>
            <a:r>
              <a:rPr lang="en-US" dirty="0" smtClean="0"/>
              <a:t>Cognitive Support: </a:t>
            </a:r>
            <a:r>
              <a:rPr lang="en-US" dirty="0"/>
              <a:t>F</a:t>
            </a:r>
            <a:r>
              <a:rPr dirty="0" smtClean="0"/>
              <a:t>eedback </a:t>
            </a:r>
            <a:r>
              <a:rPr dirty="0"/>
              <a:t>on </a:t>
            </a:r>
            <a:r>
              <a:rPr lang="en-US" dirty="0"/>
              <a:t>T</a:t>
            </a:r>
            <a:r>
              <a:rPr lang="en-US" dirty="0" smtClean="0"/>
              <a:t>ask </a:t>
            </a:r>
            <a:r>
              <a:rPr lang="en-US" dirty="0"/>
              <a:t>S</a:t>
            </a:r>
            <a:r>
              <a:rPr dirty="0" smtClean="0"/>
              <a:t>election </a:t>
            </a:r>
            <a:r>
              <a:rPr lang="en-US" dirty="0"/>
              <a:t>D</a:t>
            </a:r>
            <a:r>
              <a:rPr dirty="0" smtClean="0"/>
              <a:t>ecisions</a:t>
            </a:r>
            <a:endParaRPr dirty="0"/>
          </a:p>
        </p:txBody>
      </p:sp>
      <p:pic>
        <p:nvPicPr>
          <p:cNvPr id="618" name="posFeedback.tiff"/>
          <p:cNvPicPr>
            <a:picLocks noChangeAspect="1"/>
          </p:cNvPicPr>
          <p:nvPr/>
        </p:nvPicPr>
        <p:blipFill>
          <a:blip r:embed="rId2">
            <a:extLst/>
          </a:blip>
          <a:stretch>
            <a:fillRect/>
          </a:stretch>
        </p:blipFill>
        <p:spPr>
          <a:xfrm>
            <a:off x="450769" y="1802146"/>
            <a:ext cx="7372320" cy="3935966"/>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92</a:t>
            </a:fld>
            <a:endParaRPr lang="uk-UA"/>
          </a:p>
        </p:txBody>
      </p:sp>
    </p:spTree>
    <p:extLst>
      <p:ext uri="{BB962C8B-B14F-4D97-AF65-F5344CB8AC3E}">
        <p14:creationId xmlns:p14="http://schemas.microsoft.com/office/powerpoint/2010/main" val="161673507"/>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p:cNvSpPr>
          <p:nvPr>
            <p:ph type="title"/>
          </p:nvPr>
        </p:nvSpPr>
        <p:spPr>
          <a:prstGeom prst="rect">
            <a:avLst/>
          </a:prstGeom>
        </p:spPr>
        <p:txBody>
          <a:bodyPr/>
          <a:lstStyle/>
          <a:p>
            <a:r>
              <a:rPr lang="en-US" dirty="0"/>
              <a:t>Cognitive Support: Feedback on Task Selection Decisions</a:t>
            </a:r>
            <a:endParaRPr dirty="0"/>
          </a:p>
        </p:txBody>
      </p:sp>
      <p:pic>
        <p:nvPicPr>
          <p:cNvPr id="622" name="negFeedback.tiff"/>
          <p:cNvPicPr>
            <a:picLocks noChangeAspect="1"/>
          </p:cNvPicPr>
          <p:nvPr/>
        </p:nvPicPr>
        <p:blipFill>
          <a:blip r:embed="rId2">
            <a:extLst/>
          </a:blip>
          <a:srcRect l="2115" t="2476" r="737"/>
          <a:stretch>
            <a:fillRect/>
          </a:stretch>
        </p:blipFill>
        <p:spPr>
          <a:xfrm>
            <a:off x="444500" y="1803400"/>
            <a:ext cx="7409330" cy="4000500"/>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93</a:t>
            </a:fld>
            <a:endParaRPr lang="uk-UA"/>
          </a:p>
        </p:txBody>
      </p:sp>
    </p:spTree>
    <p:extLst>
      <p:ext uri="{BB962C8B-B14F-4D97-AF65-F5344CB8AC3E}">
        <p14:creationId xmlns:p14="http://schemas.microsoft.com/office/powerpoint/2010/main" val="1570789715"/>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p:cNvSpPr>
          <p:nvPr>
            <p:ph type="title"/>
          </p:nvPr>
        </p:nvSpPr>
        <p:spPr>
          <a:prstGeom prst="rect">
            <a:avLst/>
          </a:prstGeom>
        </p:spPr>
        <p:txBody>
          <a:bodyPr/>
          <a:lstStyle/>
          <a:p>
            <a:r>
              <a:rPr lang="en-US" dirty="0" smtClean="0"/>
              <a:t>Cognitive Support: Reflection on P</a:t>
            </a:r>
            <a:r>
              <a:rPr dirty="0" smtClean="0"/>
              <a:t>roblem</a:t>
            </a:r>
            <a:r>
              <a:rPr lang="en-US" dirty="0" smtClean="0"/>
              <a:t> Selections, with Feedback</a:t>
            </a:r>
            <a:endParaRPr dirty="0"/>
          </a:p>
        </p:txBody>
      </p:sp>
      <p:pic>
        <p:nvPicPr>
          <p:cNvPr id="626" name="historyPS.tiff"/>
          <p:cNvPicPr>
            <a:picLocks noChangeAspect="1"/>
          </p:cNvPicPr>
          <p:nvPr/>
        </p:nvPicPr>
        <p:blipFill>
          <a:blip r:embed="rId2">
            <a:extLst/>
          </a:blip>
          <a:stretch>
            <a:fillRect/>
          </a:stretch>
        </p:blipFill>
        <p:spPr>
          <a:xfrm>
            <a:off x="412404" y="1737328"/>
            <a:ext cx="7817859" cy="4079687"/>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94</a:t>
            </a:fld>
            <a:endParaRPr lang="uk-UA"/>
          </a:p>
        </p:txBody>
      </p:sp>
    </p:spTree>
    <p:extLst>
      <p:ext uri="{BB962C8B-B14F-4D97-AF65-F5344CB8AC3E}">
        <p14:creationId xmlns:p14="http://schemas.microsoft.com/office/powerpoint/2010/main" val="1020510316"/>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85763" y="217488"/>
            <a:ext cx="8904287" cy="838200"/>
          </a:xfrm>
          <a:prstGeom prst="rect">
            <a:avLst/>
          </a:prstGeom>
          <a:noFill/>
          <a:ln w="9525">
            <a:noFill/>
            <a:miter lim="800000"/>
            <a:headEnd/>
            <a:tailEnd/>
          </a:ln>
        </p:spPr>
        <p:txBody>
          <a:bodyPr anchor="ctr"/>
          <a:lstStyle/>
          <a:p>
            <a:pPr eaLnBrk="1" hangingPunct="1">
              <a:defRPr/>
            </a:pPr>
            <a:r>
              <a:rPr lang="en-US" sz="2800" kern="0" dirty="0">
                <a:solidFill>
                  <a:schemeClr val="accent1"/>
                </a:solidFill>
                <a:latin typeface="Helvetica"/>
                <a:ea typeface="ＭＳ Ｐゴシック" pitchFamily="-65" charset="-128"/>
                <a:cs typeface="Helvetica"/>
              </a:rPr>
              <a:t>Objectives in Supporting SRL</a:t>
            </a:r>
          </a:p>
        </p:txBody>
      </p:sp>
      <p:sp>
        <p:nvSpPr>
          <p:cNvPr id="73730" name="Text Box 7"/>
          <p:cNvSpPr txBox="1">
            <a:spLocks noChangeArrowheads="1"/>
          </p:cNvSpPr>
          <p:nvPr/>
        </p:nvSpPr>
        <p:spPr bwMode="auto">
          <a:xfrm>
            <a:off x="2746375" y="1312863"/>
            <a:ext cx="2190750"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future domain learning</a:t>
            </a:r>
          </a:p>
        </p:txBody>
      </p:sp>
      <p:sp>
        <p:nvSpPr>
          <p:cNvPr id="73731" name="Text Box 8"/>
          <p:cNvSpPr txBox="1">
            <a:spLocks noChangeArrowheads="1"/>
          </p:cNvSpPr>
          <p:nvPr/>
        </p:nvSpPr>
        <p:spPr bwMode="auto">
          <a:xfrm>
            <a:off x="2144713" y="3051175"/>
            <a:ext cx="339407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current domain learning in the supported environment</a:t>
            </a:r>
          </a:p>
        </p:txBody>
      </p:sp>
      <p:sp>
        <p:nvSpPr>
          <p:cNvPr id="73732" name="Text Box 9"/>
          <p:cNvSpPr txBox="1">
            <a:spLocks noChangeArrowheads="1"/>
          </p:cNvSpPr>
          <p:nvPr/>
        </p:nvSpPr>
        <p:spPr bwMode="auto">
          <a:xfrm>
            <a:off x="1762125" y="3921125"/>
            <a:ext cx="4160838"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solidFill>
                  <a:schemeClr val="accent1"/>
                </a:solidFill>
                <a:latin typeface="Helvetica"/>
                <a:cs typeface="Helvetica"/>
              </a:rPr>
              <a:t>Improve SRL in the supported environment</a:t>
            </a:r>
          </a:p>
        </p:txBody>
      </p:sp>
      <p:sp>
        <p:nvSpPr>
          <p:cNvPr id="73733" name="Text Box 11"/>
          <p:cNvSpPr txBox="1">
            <a:spLocks noChangeArrowheads="1"/>
          </p:cNvSpPr>
          <p:nvPr/>
        </p:nvSpPr>
        <p:spPr bwMode="auto">
          <a:xfrm>
            <a:off x="2363788" y="2181225"/>
            <a:ext cx="304482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future </a:t>
            </a:r>
            <a:br>
              <a:rPr lang="en-US" sz="1800">
                <a:solidFill>
                  <a:schemeClr val="accent1"/>
                </a:solidFill>
                <a:latin typeface="Helvetica"/>
                <a:cs typeface="Helvetica"/>
              </a:rPr>
            </a:br>
            <a:r>
              <a:rPr lang="en-US" sz="1800">
                <a:solidFill>
                  <a:schemeClr val="accent1"/>
                </a:solidFill>
                <a:latin typeface="Helvetica"/>
                <a:cs typeface="Helvetica"/>
              </a:rPr>
              <a:t>SRL</a:t>
            </a:r>
          </a:p>
        </p:txBody>
      </p:sp>
      <p:grpSp>
        <p:nvGrpSpPr>
          <p:cNvPr id="19" name="Group 18"/>
          <p:cNvGrpSpPr>
            <a:grpSpLocks/>
          </p:cNvGrpSpPr>
          <p:nvPr/>
        </p:nvGrpSpPr>
        <p:grpSpPr bwMode="auto">
          <a:xfrm>
            <a:off x="6334125" y="1492250"/>
            <a:ext cx="2511425" cy="1431925"/>
            <a:chOff x="6334720" y="1491590"/>
            <a:chExt cx="2510263" cy="1432519"/>
          </a:xfrm>
        </p:grpSpPr>
        <p:sp>
          <p:nvSpPr>
            <p:cNvPr id="73741" name="TextBox 8"/>
            <p:cNvSpPr txBox="1">
              <a:spLocks noChangeArrowheads="1"/>
            </p:cNvSpPr>
            <p:nvPr/>
          </p:nvSpPr>
          <p:spPr bwMode="auto">
            <a:xfrm>
              <a:off x="6910029" y="1491590"/>
              <a:ext cx="19349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i="1" dirty="0">
                  <a:solidFill>
                    <a:srgbClr val="850205"/>
                  </a:solidFill>
                  <a:latin typeface="Helvetica"/>
                  <a:cs typeface="Helvetica"/>
                </a:rPr>
                <a:t>After</a:t>
              </a:r>
              <a:r>
                <a:rPr lang="en-US" sz="1800" i="1" dirty="0">
                  <a:solidFill>
                    <a:srgbClr val="0011C0"/>
                  </a:solidFill>
                  <a:latin typeface="Helvetica"/>
                  <a:cs typeface="Helvetica"/>
                </a:rPr>
                <a:t> </a:t>
              </a:r>
              <a:r>
                <a:rPr lang="en-US" sz="1800" dirty="0">
                  <a:latin typeface="Helvetica"/>
                  <a:cs typeface="Helvetica"/>
                </a:rPr>
                <a:t>the SRL support has been removed</a:t>
              </a:r>
            </a:p>
          </p:txBody>
        </p:sp>
        <p:sp>
          <p:nvSpPr>
            <p:cNvPr id="73742" name="Right Brace 16"/>
            <p:cNvSpPr>
              <a:spLocks/>
            </p:cNvSpPr>
            <p:nvPr/>
          </p:nvSpPr>
          <p:spPr bwMode="auto">
            <a:xfrm>
              <a:off x="6334720" y="1491590"/>
              <a:ext cx="354392" cy="1432519"/>
            </a:xfrm>
            <a:prstGeom prst="rightBrace">
              <a:avLst>
                <a:gd name="adj1" fmla="val 4583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grpSp>
        <p:nvGrpSpPr>
          <p:cNvPr id="20" name="Group 19"/>
          <p:cNvGrpSpPr>
            <a:grpSpLocks/>
          </p:cNvGrpSpPr>
          <p:nvPr/>
        </p:nvGrpSpPr>
        <p:grpSpPr bwMode="auto">
          <a:xfrm>
            <a:off x="6334125" y="3194050"/>
            <a:ext cx="2511425" cy="1433513"/>
            <a:chOff x="6334720" y="3194655"/>
            <a:chExt cx="2510263" cy="1432519"/>
          </a:xfrm>
        </p:grpSpPr>
        <p:sp>
          <p:nvSpPr>
            <p:cNvPr id="73739" name="TextBox 15"/>
            <p:cNvSpPr txBox="1">
              <a:spLocks noChangeArrowheads="1"/>
            </p:cNvSpPr>
            <p:nvPr/>
          </p:nvSpPr>
          <p:spPr bwMode="auto">
            <a:xfrm>
              <a:off x="6910029" y="3194655"/>
              <a:ext cx="19349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i="1" dirty="0">
                  <a:solidFill>
                    <a:srgbClr val="850205"/>
                  </a:solidFill>
                  <a:latin typeface="Helvetica"/>
                  <a:cs typeface="Helvetica"/>
                </a:rPr>
                <a:t>While</a:t>
              </a:r>
              <a:r>
                <a:rPr lang="en-US" sz="1800" i="1" dirty="0">
                  <a:solidFill>
                    <a:srgbClr val="0000CC"/>
                  </a:solidFill>
                  <a:latin typeface="Helvetica"/>
                  <a:cs typeface="Helvetica"/>
                </a:rPr>
                <a:t> </a:t>
              </a:r>
              <a:r>
                <a:rPr lang="en-US" sz="1800" dirty="0">
                  <a:latin typeface="Helvetica"/>
                  <a:cs typeface="Helvetica"/>
                </a:rPr>
                <a:t>the SRL support is in effect</a:t>
              </a:r>
            </a:p>
          </p:txBody>
        </p:sp>
        <p:sp>
          <p:nvSpPr>
            <p:cNvPr id="73740" name="Right Brace 17"/>
            <p:cNvSpPr>
              <a:spLocks/>
            </p:cNvSpPr>
            <p:nvPr/>
          </p:nvSpPr>
          <p:spPr bwMode="auto">
            <a:xfrm>
              <a:off x="6334720" y="3194655"/>
              <a:ext cx="354392" cy="1432519"/>
            </a:xfrm>
            <a:prstGeom prst="rightBrace">
              <a:avLst>
                <a:gd name="adj1" fmla="val 4583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sp>
        <p:nvSpPr>
          <p:cNvPr id="73736" name="TextBox 1"/>
          <p:cNvSpPr txBox="1">
            <a:spLocks noChangeArrowheads="1"/>
          </p:cNvSpPr>
          <p:nvPr/>
        </p:nvSpPr>
        <p:spPr bwMode="auto">
          <a:xfrm>
            <a:off x="492125" y="3684588"/>
            <a:ext cx="880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latin typeface="Helvetica"/>
                <a:cs typeface="Helvetica"/>
              </a:rPr>
              <a:t>Ido Roll</a:t>
            </a:r>
          </a:p>
        </p:txBody>
      </p:sp>
      <p:sp>
        <p:nvSpPr>
          <p:cNvPr id="73737" name="TextBox 2"/>
          <p:cNvSpPr txBox="1">
            <a:spLocks noChangeArrowheads="1"/>
          </p:cNvSpPr>
          <p:nvPr/>
        </p:nvSpPr>
        <p:spPr bwMode="auto">
          <a:xfrm>
            <a:off x="2016125" y="5700713"/>
            <a:ext cx="650557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100">
                <a:latin typeface="Helvetica"/>
                <a:cs typeface="Helvetica"/>
              </a:rPr>
              <a:t>Koedinger, K. R., Aleven, V., Roll, I., &amp; Baker, R. (2009). </a:t>
            </a:r>
            <a:r>
              <a:rPr lang="en-US" sz="1100" i="1">
                <a:latin typeface="Helvetica"/>
                <a:cs typeface="Helvetica"/>
              </a:rPr>
              <a:t>In vivo </a:t>
            </a:r>
            <a:r>
              <a:rPr lang="en-US" sz="1100">
                <a:latin typeface="Helvetica"/>
                <a:cs typeface="Helvetica"/>
              </a:rPr>
              <a:t>experiments on whether supporting metacognition in intelligent tutoring systems yields robust learning. In D. J.  Hacker, J. Dunlosky, &amp; A. C. Graesser (Eds.), </a:t>
            </a:r>
            <a:r>
              <a:rPr lang="en-US" sz="1100" i="1">
                <a:latin typeface="Helvetica"/>
                <a:cs typeface="Helvetica"/>
              </a:rPr>
              <a:t>Handbook of metacognition in education </a:t>
            </a:r>
            <a:r>
              <a:rPr lang="en-US" sz="1100">
                <a:latin typeface="Helvetica"/>
                <a:cs typeface="Helvetica"/>
              </a:rPr>
              <a:t>(pp. 897-964). The Educational Psychology Series. New York: Routledge.</a:t>
            </a:r>
          </a:p>
          <a:p>
            <a:endParaRPr lang="en-US" sz="1100">
              <a:latin typeface="Helvetica"/>
              <a:cs typeface="Helvetica"/>
            </a:endParaRPr>
          </a:p>
        </p:txBody>
      </p:sp>
      <p:pic>
        <p:nvPicPr>
          <p:cNvPr id="73738" name="Picture 3" descr="idoroll.jpg"/>
          <p:cNvPicPr>
            <a:picLocks noChangeAspect="1"/>
          </p:cNvPicPr>
          <p:nvPr/>
        </p:nvPicPr>
        <p:blipFill>
          <a:blip r:embed="rId2">
            <a:extLst>
              <a:ext uri="{28A0092B-C50C-407E-A947-70E740481C1C}">
                <a14:useLocalDpi xmlns:a14="http://schemas.microsoft.com/office/drawing/2010/main" val="0"/>
              </a:ext>
            </a:extLst>
          </a:blip>
          <a:srcRect l="29700" r="35991" b="12836"/>
          <a:stretch>
            <a:fillRect/>
          </a:stretch>
        </p:blipFill>
        <p:spPr bwMode="auto">
          <a:xfrm>
            <a:off x="390525" y="1895475"/>
            <a:ext cx="12192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21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p:cNvSpPr>
          <p:nvPr>
            <p:ph type="title"/>
          </p:nvPr>
        </p:nvSpPr>
        <p:spPr>
          <a:xfrm>
            <a:off x="465996" y="310163"/>
            <a:ext cx="7066080" cy="594554"/>
          </a:xfrm>
          <a:prstGeom prst="rect">
            <a:avLst/>
          </a:prstGeom>
        </p:spPr>
        <p:txBody>
          <a:bodyPr/>
          <a:lstStyle/>
          <a:p>
            <a:r>
              <a:rPr dirty="0" smtClean="0"/>
              <a:t>Procedure</a:t>
            </a:r>
            <a:endParaRPr dirty="0"/>
          </a:p>
        </p:txBody>
      </p:sp>
      <p:grpSp>
        <p:nvGrpSpPr>
          <p:cNvPr id="6" name="Group 5"/>
          <p:cNvGrpSpPr/>
          <p:nvPr/>
        </p:nvGrpSpPr>
        <p:grpSpPr>
          <a:xfrm>
            <a:off x="219589" y="2538696"/>
            <a:ext cx="1419830" cy="1584877"/>
            <a:chOff x="219589" y="2538696"/>
            <a:chExt cx="1419830" cy="1584877"/>
          </a:xfrm>
        </p:grpSpPr>
        <p:sp>
          <p:nvSpPr>
            <p:cNvPr id="478" name="Shape 478"/>
            <p:cNvSpPr/>
            <p:nvPr/>
          </p:nvSpPr>
          <p:spPr>
            <a:xfrm>
              <a:off x="219589" y="2538696"/>
              <a:ext cx="1419830" cy="1584877"/>
            </a:xfrm>
            <a:prstGeom prst="roundRect">
              <a:avLst>
                <a:gd name="adj" fmla="val 13417"/>
              </a:avLst>
            </a:prstGeom>
            <a:ln w="38100">
              <a:solidFill>
                <a:schemeClr val="accent1"/>
              </a:solidFill>
            </a:ln>
            <a:effectLst/>
          </p:spPr>
          <p:txBody>
            <a:bodyPr lIns="45719" rIns="45719" anchor="ctr"/>
            <a:lstStyle/>
            <a:p>
              <a:endParaRPr>
                <a:latin typeface="Helvetica"/>
                <a:cs typeface="Helvetica"/>
              </a:endParaRPr>
            </a:p>
          </p:txBody>
        </p:sp>
        <p:sp>
          <p:nvSpPr>
            <p:cNvPr id="479" name="Shape 479"/>
            <p:cNvSpPr/>
            <p:nvPr/>
          </p:nvSpPr>
          <p:spPr>
            <a:xfrm>
              <a:off x="302139" y="2713914"/>
              <a:ext cx="1308101" cy="1005841"/>
            </a:xfrm>
            <a:prstGeom prst="rect">
              <a:avLst/>
            </a:prstGeom>
            <a:ln w="12700">
              <a:miter lim="400000"/>
            </a:ln>
            <a:effectLst/>
            <a:extLst>
              <a:ext uri="{C572A759-6A51-4108-AA02-DFA0A04FC94B}">
                <ma14:wrappingTextBoxFlag xmlns:ma14="http://schemas.microsoft.com/office/mac/drawingml/2011/main" xmlns="" val="1"/>
              </a:ext>
            </a:extLst>
          </p:spPr>
          <p:txBody>
            <a:bodyPr lIns="45719" rIns="45719">
              <a:spAutoFit/>
            </a:bodyPr>
            <a:lstStyle/>
            <a:p>
              <a:pPr>
                <a:defRPr sz="1500">
                  <a:latin typeface="+mn-lt"/>
                  <a:ea typeface="+mn-ea"/>
                  <a:cs typeface="+mn-cs"/>
                  <a:sym typeface="Helvetica"/>
                </a:defRPr>
              </a:pPr>
              <a:r>
                <a:rPr dirty="0">
                  <a:latin typeface="Helvetica"/>
                  <a:cs typeface="Helvetica"/>
                </a:rPr>
                <a:t>Pre-Test</a:t>
              </a:r>
            </a:p>
            <a:p>
              <a:pPr>
                <a:defRPr sz="1500">
                  <a:latin typeface="+mn-lt"/>
                  <a:ea typeface="+mn-ea"/>
                  <a:cs typeface="+mn-cs"/>
                  <a:sym typeface="Helvetica"/>
                </a:defRPr>
              </a:pPr>
              <a:endParaRPr dirty="0">
                <a:latin typeface="Helvetica"/>
                <a:cs typeface="Helvetica"/>
              </a:endParaRPr>
            </a:p>
            <a:p>
              <a:pPr>
                <a:defRPr sz="1500">
                  <a:latin typeface="+mn-lt"/>
                  <a:ea typeface="+mn-ea"/>
                  <a:cs typeface="+mn-cs"/>
                  <a:sym typeface="Helvetica"/>
                </a:defRPr>
              </a:pPr>
              <a:endParaRPr dirty="0">
                <a:latin typeface="Helvetica"/>
                <a:cs typeface="Helvetica"/>
              </a:endParaRPr>
            </a:p>
            <a:p>
              <a:pPr>
                <a:defRPr sz="1500">
                  <a:latin typeface="+mn-lt"/>
                  <a:ea typeface="+mn-ea"/>
                  <a:cs typeface="+mn-cs"/>
                  <a:sym typeface="Helvetica"/>
                </a:defRPr>
              </a:pPr>
              <a:r>
                <a:rPr dirty="0">
                  <a:latin typeface="Helvetica"/>
                  <a:cs typeface="Helvetica"/>
                </a:rPr>
                <a:t>10-15 minutes</a:t>
              </a:r>
            </a:p>
          </p:txBody>
        </p:sp>
      </p:grpSp>
      <p:grpSp>
        <p:nvGrpSpPr>
          <p:cNvPr id="5" name="Group 4"/>
          <p:cNvGrpSpPr/>
          <p:nvPr/>
        </p:nvGrpSpPr>
        <p:grpSpPr>
          <a:xfrm>
            <a:off x="2038260" y="2533900"/>
            <a:ext cx="1419831" cy="1587500"/>
            <a:chOff x="2038260" y="2533900"/>
            <a:chExt cx="1419831" cy="1587500"/>
          </a:xfrm>
        </p:grpSpPr>
        <p:sp>
          <p:nvSpPr>
            <p:cNvPr id="480" name="Shape 480"/>
            <p:cNvSpPr/>
            <p:nvPr/>
          </p:nvSpPr>
          <p:spPr>
            <a:xfrm>
              <a:off x="2105277" y="2711700"/>
              <a:ext cx="1308102" cy="1246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500">
                  <a:latin typeface="+mn-lt"/>
                  <a:ea typeface="+mn-ea"/>
                  <a:cs typeface="+mn-cs"/>
                  <a:sym typeface="Helvetica"/>
                </a:defRPr>
              </a:pPr>
              <a:r>
                <a:rPr dirty="0">
                  <a:latin typeface="Helvetica"/>
                  <a:cs typeface="Helvetica"/>
                </a:rPr>
                <a:t>Learning Phase</a:t>
              </a:r>
            </a:p>
            <a:p>
              <a:pPr>
                <a:defRPr sz="1500">
                  <a:latin typeface="+mn-lt"/>
                  <a:ea typeface="+mn-ea"/>
                  <a:cs typeface="+mn-cs"/>
                  <a:sym typeface="Helvetica"/>
                </a:defRPr>
              </a:pPr>
              <a:endParaRPr dirty="0">
                <a:latin typeface="Helvetica"/>
                <a:cs typeface="Helvetica"/>
              </a:endParaRPr>
            </a:p>
            <a:p>
              <a:pPr>
                <a:defRPr sz="1500">
                  <a:latin typeface="+mn-lt"/>
                  <a:ea typeface="+mn-ea"/>
                  <a:cs typeface="+mn-cs"/>
                  <a:sym typeface="Helvetica"/>
                </a:defRPr>
              </a:pPr>
              <a:r>
                <a:rPr dirty="0">
                  <a:latin typeface="Helvetica"/>
                  <a:cs typeface="Helvetica"/>
                </a:rPr>
                <a:t>4 class periods</a:t>
              </a:r>
            </a:p>
          </p:txBody>
        </p:sp>
        <p:sp>
          <p:nvSpPr>
            <p:cNvPr id="481" name="Shape 481"/>
            <p:cNvSpPr/>
            <p:nvPr/>
          </p:nvSpPr>
          <p:spPr>
            <a:xfrm>
              <a:off x="2038260" y="2533900"/>
              <a:ext cx="1419831" cy="1587500"/>
            </a:xfrm>
            <a:prstGeom prst="roundRect">
              <a:avLst>
                <a:gd name="adj" fmla="val 13417"/>
              </a:avLst>
            </a:prstGeom>
            <a:noFill/>
            <a:ln w="38100" cap="flat">
              <a:solidFill>
                <a:srgbClr val="475D6A"/>
              </a:solidFill>
              <a:prstDash val="solid"/>
              <a:round/>
            </a:ln>
            <a:effectLst/>
          </p:spPr>
          <p:txBody>
            <a:bodyPr wrap="square" lIns="45719" tIns="45719" rIns="45719" bIns="45719" numCol="1" anchor="ctr">
              <a:noAutofit/>
            </a:bodyPr>
            <a:lstStyle/>
            <a:p>
              <a:pPr>
                <a:defRPr>
                  <a:solidFill>
                    <a:srgbClr val="FFFFFF"/>
                  </a:solidFill>
                  <a:uFill>
                    <a:solidFill>
                      <a:srgbClr val="FFFFFF"/>
                    </a:solidFill>
                  </a:uFill>
                </a:defRPr>
              </a:pPr>
              <a:endParaRPr>
                <a:latin typeface="Helvetica"/>
                <a:cs typeface="Helvetica"/>
              </a:endParaRPr>
            </a:p>
          </p:txBody>
        </p:sp>
      </p:grpSp>
      <p:sp>
        <p:nvSpPr>
          <p:cNvPr id="482" name="Shape 482"/>
          <p:cNvSpPr/>
          <p:nvPr/>
        </p:nvSpPr>
        <p:spPr>
          <a:xfrm>
            <a:off x="1666165" y="3295125"/>
            <a:ext cx="335220" cy="1"/>
          </a:xfrm>
          <a:prstGeom prst="line">
            <a:avLst/>
          </a:prstGeom>
          <a:noFill/>
          <a:ln w="25400" cap="flat">
            <a:solidFill>
              <a:schemeClr val="accent3"/>
            </a:solidFill>
            <a:prstDash val="solid"/>
            <a:round/>
            <a:tailEnd type="triangle" w="med" len="med"/>
          </a:ln>
          <a:effectLst/>
        </p:spPr>
        <p:txBody>
          <a:bodyPr wrap="square" lIns="45719" tIns="45719" rIns="45719" bIns="45719" numCol="1" anchor="t">
            <a:noAutofit/>
          </a:bodyPr>
          <a:lstStyle/>
          <a:p>
            <a:pPr>
              <a:defRPr sz="1200">
                <a:uFillTx/>
                <a:latin typeface="+mn-lt"/>
                <a:ea typeface="+mn-ea"/>
                <a:cs typeface="+mn-cs"/>
                <a:sym typeface="Helvetica"/>
              </a:defRPr>
            </a:pPr>
            <a:endParaRPr>
              <a:latin typeface="Helvetica"/>
              <a:cs typeface="Helvetica"/>
            </a:endParaRPr>
          </a:p>
        </p:txBody>
      </p:sp>
      <p:grpSp>
        <p:nvGrpSpPr>
          <p:cNvPr id="7" name="Group 6"/>
          <p:cNvGrpSpPr/>
          <p:nvPr/>
        </p:nvGrpSpPr>
        <p:grpSpPr>
          <a:xfrm>
            <a:off x="3872641" y="2533900"/>
            <a:ext cx="1419831" cy="1584878"/>
            <a:chOff x="3872641" y="2533900"/>
            <a:chExt cx="1419831" cy="1584878"/>
          </a:xfrm>
        </p:grpSpPr>
        <p:sp>
          <p:nvSpPr>
            <p:cNvPr id="484" name="Shape 484"/>
            <p:cNvSpPr/>
            <p:nvPr/>
          </p:nvSpPr>
          <p:spPr>
            <a:xfrm>
              <a:off x="3903495" y="2711700"/>
              <a:ext cx="1358123" cy="1005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500">
                  <a:latin typeface="+mn-lt"/>
                  <a:ea typeface="+mn-ea"/>
                  <a:cs typeface="+mn-cs"/>
                  <a:sym typeface="Helvetica"/>
                </a:defRPr>
              </a:pPr>
              <a:r>
                <a:rPr dirty="0">
                  <a:latin typeface="Helvetica"/>
                  <a:cs typeface="Helvetica"/>
                </a:rPr>
                <a:t>Mid-Test and Questionnaire</a:t>
              </a:r>
            </a:p>
            <a:p>
              <a:pPr>
                <a:defRPr sz="1500">
                  <a:latin typeface="+mn-lt"/>
                  <a:ea typeface="+mn-ea"/>
                  <a:cs typeface="+mn-cs"/>
                  <a:sym typeface="Helvetica"/>
                </a:defRPr>
              </a:pPr>
              <a:endParaRPr dirty="0">
                <a:latin typeface="Helvetica"/>
                <a:cs typeface="Helvetica"/>
              </a:endParaRPr>
            </a:p>
            <a:p>
              <a:pPr>
                <a:defRPr sz="1500">
                  <a:latin typeface="+mn-lt"/>
                  <a:ea typeface="+mn-ea"/>
                  <a:cs typeface="+mn-cs"/>
                  <a:sym typeface="Helvetica"/>
                </a:defRPr>
              </a:pPr>
              <a:r>
                <a:rPr dirty="0">
                  <a:latin typeface="Helvetica"/>
                  <a:cs typeface="Helvetica"/>
                </a:rPr>
                <a:t>15-20 minutes</a:t>
              </a:r>
            </a:p>
          </p:txBody>
        </p:sp>
        <p:sp>
          <p:nvSpPr>
            <p:cNvPr id="485" name="Shape 485"/>
            <p:cNvSpPr/>
            <p:nvPr/>
          </p:nvSpPr>
          <p:spPr>
            <a:xfrm>
              <a:off x="3872641" y="2533900"/>
              <a:ext cx="1419831" cy="1584878"/>
            </a:xfrm>
            <a:prstGeom prst="roundRect">
              <a:avLst>
                <a:gd name="adj" fmla="val 13417"/>
              </a:avLst>
            </a:prstGeom>
            <a:noFill/>
            <a:ln w="38100" cap="flat">
              <a:solidFill>
                <a:schemeClr val="accent1"/>
              </a:solidFill>
              <a:prstDash val="solid"/>
              <a:round/>
            </a:ln>
            <a:effectLst/>
          </p:spPr>
          <p:txBody>
            <a:bodyPr wrap="square" lIns="45719" tIns="45719" rIns="45719" bIns="45719" numCol="1" anchor="ctr">
              <a:noAutofit/>
            </a:bodyPr>
            <a:lstStyle/>
            <a:p>
              <a:endParaRPr>
                <a:latin typeface="Helvetica"/>
                <a:cs typeface="Helvetica"/>
              </a:endParaRPr>
            </a:p>
          </p:txBody>
        </p:sp>
      </p:grpSp>
      <p:sp>
        <p:nvSpPr>
          <p:cNvPr id="486" name="Shape 486"/>
          <p:cNvSpPr/>
          <p:nvPr/>
        </p:nvSpPr>
        <p:spPr>
          <a:xfrm>
            <a:off x="3496079" y="3294297"/>
            <a:ext cx="335220" cy="1"/>
          </a:xfrm>
          <a:prstGeom prst="line">
            <a:avLst/>
          </a:prstGeom>
          <a:noFill/>
          <a:ln w="25400" cap="flat">
            <a:solidFill>
              <a:schemeClr val="accent3"/>
            </a:solidFill>
            <a:prstDash val="solid"/>
            <a:round/>
            <a:tailEnd type="triangle" w="med" len="med"/>
          </a:ln>
          <a:effectLst/>
        </p:spPr>
        <p:txBody>
          <a:bodyPr wrap="square" lIns="45719" tIns="45719" rIns="45719" bIns="45719" numCol="1" anchor="t">
            <a:noAutofit/>
          </a:bodyPr>
          <a:lstStyle/>
          <a:p>
            <a:pPr>
              <a:defRPr sz="1200">
                <a:uFillTx/>
                <a:latin typeface="+mn-lt"/>
                <a:ea typeface="+mn-ea"/>
                <a:cs typeface="+mn-cs"/>
                <a:sym typeface="Helvetica"/>
              </a:defRPr>
            </a:pPr>
            <a:endParaRPr>
              <a:latin typeface="Helvetica"/>
              <a:cs typeface="Helvetica"/>
            </a:endParaRPr>
          </a:p>
        </p:txBody>
      </p:sp>
      <p:grpSp>
        <p:nvGrpSpPr>
          <p:cNvPr id="8" name="Group 7"/>
          <p:cNvGrpSpPr/>
          <p:nvPr/>
        </p:nvGrpSpPr>
        <p:grpSpPr>
          <a:xfrm>
            <a:off x="5713880" y="2533900"/>
            <a:ext cx="1561821" cy="1587500"/>
            <a:chOff x="5713880" y="2533900"/>
            <a:chExt cx="1561821" cy="1587500"/>
          </a:xfrm>
        </p:grpSpPr>
        <p:sp>
          <p:nvSpPr>
            <p:cNvPr id="488" name="Shape 488"/>
            <p:cNvSpPr/>
            <p:nvPr/>
          </p:nvSpPr>
          <p:spPr>
            <a:xfrm>
              <a:off x="5779593" y="2711700"/>
              <a:ext cx="1496108" cy="1005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500">
                  <a:latin typeface="+mn-lt"/>
                  <a:ea typeface="+mn-ea"/>
                  <a:cs typeface="+mn-cs"/>
                  <a:sym typeface="Helvetica"/>
                </a:defRPr>
              </a:pPr>
              <a:r>
                <a:rPr dirty="0">
                  <a:latin typeface="Helvetica"/>
                  <a:cs typeface="Helvetica"/>
                </a:rPr>
                <a:t>Future Learning Phase</a:t>
              </a:r>
            </a:p>
            <a:p>
              <a:pPr>
                <a:defRPr sz="1500">
                  <a:latin typeface="+mn-lt"/>
                  <a:ea typeface="+mn-ea"/>
                  <a:cs typeface="+mn-cs"/>
                  <a:sym typeface="Helvetica"/>
                </a:defRPr>
              </a:pPr>
              <a:endParaRPr dirty="0">
                <a:latin typeface="Helvetica"/>
                <a:cs typeface="Helvetica"/>
              </a:endParaRPr>
            </a:p>
            <a:p>
              <a:pPr>
                <a:defRPr sz="1500">
                  <a:latin typeface="+mn-lt"/>
                  <a:ea typeface="+mn-ea"/>
                  <a:cs typeface="+mn-cs"/>
                  <a:sym typeface="Helvetica"/>
                </a:defRPr>
              </a:pPr>
              <a:r>
                <a:rPr dirty="0">
                  <a:latin typeface="Helvetica"/>
                  <a:cs typeface="Helvetica"/>
                </a:rPr>
                <a:t>2 class periods</a:t>
              </a:r>
            </a:p>
          </p:txBody>
        </p:sp>
        <p:sp>
          <p:nvSpPr>
            <p:cNvPr id="489" name="Shape 489"/>
            <p:cNvSpPr/>
            <p:nvPr/>
          </p:nvSpPr>
          <p:spPr>
            <a:xfrm>
              <a:off x="5713880" y="2533900"/>
              <a:ext cx="1544177" cy="1587500"/>
            </a:xfrm>
            <a:prstGeom prst="roundRect">
              <a:avLst>
                <a:gd name="adj" fmla="val 12337"/>
              </a:avLst>
            </a:prstGeom>
            <a:noFill/>
            <a:ln w="38100" cap="flat">
              <a:solidFill>
                <a:srgbClr val="475D6A"/>
              </a:solidFill>
              <a:prstDash val="solid"/>
              <a:round/>
            </a:ln>
            <a:effectLst/>
          </p:spPr>
          <p:txBody>
            <a:bodyPr wrap="square" lIns="45719" tIns="45719" rIns="45719" bIns="45719" numCol="1" anchor="ctr">
              <a:noAutofit/>
            </a:bodyPr>
            <a:lstStyle/>
            <a:p>
              <a:pPr>
                <a:defRPr>
                  <a:solidFill>
                    <a:srgbClr val="FFFFFF"/>
                  </a:solidFill>
                  <a:uFill>
                    <a:solidFill>
                      <a:srgbClr val="FFFFFF"/>
                    </a:solidFill>
                  </a:uFill>
                </a:defRPr>
              </a:pPr>
              <a:endParaRPr>
                <a:latin typeface="Helvetica"/>
                <a:cs typeface="Helvetica"/>
              </a:endParaRPr>
            </a:p>
          </p:txBody>
        </p:sp>
      </p:grpSp>
      <p:sp>
        <p:nvSpPr>
          <p:cNvPr id="490" name="Shape 490"/>
          <p:cNvSpPr/>
          <p:nvPr/>
        </p:nvSpPr>
        <p:spPr>
          <a:xfrm>
            <a:off x="5325993" y="3294297"/>
            <a:ext cx="335220" cy="1"/>
          </a:xfrm>
          <a:prstGeom prst="line">
            <a:avLst/>
          </a:prstGeom>
          <a:noFill/>
          <a:ln w="25400" cap="flat">
            <a:solidFill>
              <a:schemeClr val="accent3"/>
            </a:solidFill>
            <a:prstDash val="solid"/>
            <a:round/>
            <a:tailEnd type="triangle" w="med" len="med"/>
          </a:ln>
          <a:effectLst/>
        </p:spPr>
        <p:txBody>
          <a:bodyPr wrap="square" lIns="45719" tIns="45719" rIns="45719" bIns="45719" numCol="1" anchor="t">
            <a:noAutofit/>
          </a:bodyPr>
          <a:lstStyle/>
          <a:p>
            <a:pPr>
              <a:defRPr sz="1200">
                <a:uFillTx/>
                <a:latin typeface="+mn-lt"/>
                <a:ea typeface="+mn-ea"/>
                <a:cs typeface="+mn-cs"/>
                <a:sym typeface="Helvetica"/>
              </a:defRPr>
            </a:pPr>
            <a:endParaRPr>
              <a:latin typeface="Helvetica"/>
              <a:cs typeface="Helvetica"/>
            </a:endParaRPr>
          </a:p>
        </p:txBody>
      </p:sp>
      <p:grpSp>
        <p:nvGrpSpPr>
          <p:cNvPr id="9" name="Group 8"/>
          <p:cNvGrpSpPr/>
          <p:nvPr/>
        </p:nvGrpSpPr>
        <p:grpSpPr>
          <a:xfrm>
            <a:off x="7561222" y="2533900"/>
            <a:ext cx="1499364" cy="1584878"/>
            <a:chOff x="7561222" y="2533900"/>
            <a:chExt cx="1499364" cy="1584878"/>
          </a:xfrm>
        </p:grpSpPr>
        <p:sp>
          <p:nvSpPr>
            <p:cNvPr id="492" name="Shape 492"/>
            <p:cNvSpPr/>
            <p:nvPr/>
          </p:nvSpPr>
          <p:spPr>
            <a:xfrm>
              <a:off x="7634090" y="2711700"/>
              <a:ext cx="1426496" cy="1005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500">
                  <a:latin typeface="+mn-lt"/>
                  <a:ea typeface="+mn-ea"/>
                  <a:cs typeface="+mn-cs"/>
                  <a:sym typeface="Helvetica"/>
                </a:defRPr>
              </a:pPr>
              <a:r>
                <a:rPr dirty="0">
                  <a:latin typeface="Helvetica"/>
                  <a:cs typeface="Helvetica"/>
                </a:rPr>
                <a:t>Post-Test</a:t>
              </a:r>
            </a:p>
            <a:p>
              <a:pPr>
                <a:defRPr sz="1500">
                  <a:latin typeface="+mn-lt"/>
                  <a:ea typeface="+mn-ea"/>
                  <a:cs typeface="+mn-cs"/>
                  <a:sym typeface="Helvetica"/>
                </a:defRPr>
              </a:pPr>
              <a:endParaRPr dirty="0">
                <a:latin typeface="Helvetica"/>
                <a:cs typeface="Helvetica"/>
              </a:endParaRPr>
            </a:p>
            <a:p>
              <a:pPr>
                <a:defRPr sz="1500">
                  <a:latin typeface="+mn-lt"/>
                  <a:ea typeface="+mn-ea"/>
                  <a:cs typeface="+mn-cs"/>
                  <a:sym typeface="Helvetica"/>
                </a:defRPr>
              </a:pPr>
              <a:endParaRPr dirty="0">
                <a:latin typeface="Helvetica"/>
                <a:cs typeface="Helvetica"/>
              </a:endParaRPr>
            </a:p>
            <a:p>
              <a:pPr>
                <a:defRPr sz="1500">
                  <a:latin typeface="+mn-lt"/>
                  <a:ea typeface="+mn-ea"/>
                  <a:cs typeface="+mn-cs"/>
                  <a:sym typeface="Helvetica"/>
                </a:defRPr>
              </a:pPr>
              <a:r>
                <a:rPr dirty="0">
                  <a:latin typeface="Helvetica"/>
                  <a:cs typeface="Helvetica"/>
                </a:rPr>
                <a:t>10-15 minutes</a:t>
              </a:r>
            </a:p>
          </p:txBody>
        </p:sp>
        <p:sp>
          <p:nvSpPr>
            <p:cNvPr id="493" name="Shape 493"/>
            <p:cNvSpPr/>
            <p:nvPr/>
          </p:nvSpPr>
          <p:spPr>
            <a:xfrm>
              <a:off x="7561222" y="2533900"/>
              <a:ext cx="1419832" cy="1584878"/>
            </a:xfrm>
            <a:prstGeom prst="roundRect">
              <a:avLst>
                <a:gd name="adj" fmla="val 13417"/>
              </a:avLst>
            </a:prstGeom>
            <a:noFill/>
            <a:ln w="38100" cap="flat">
              <a:solidFill>
                <a:schemeClr val="accent1"/>
              </a:solidFill>
              <a:prstDash val="solid"/>
              <a:round/>
            </a:ln>
            <a:effectLst/>
          </p:spPr>
          <p:txBody>
            <a:bodyPr wrap="square" lIns="45719" tIns="45719" rIns="45719" bIns="45719" numCol="1" anchor="ctr">
              <a:noAutofit/>
            </a:bodyPr>
            <a:lstStyle/>
            <a:p>
              <a:endParaRPr>
                <a:latin typeface="Helvetica"/>
                <a:cs typeface="Helvetica"/>
              </a:endParaRPr>
            </a:p>
          </p:txBody>
        </p:sp>
      </p:grpSp>
      <p:sp>
        <p:nvSpPr>
          <p:cNvPr id="494" name="Shape 494"/>
          <p:cNvSpPr/>
          <p:nvPr/>
        </p:nvSpPr>
        <p:spPr>
          <a:xfrm>
            <a:off x="7278972" y="3294297"/>
            <a:ext cx="235322" cy="1"/>
          </a:xfrm>
          <a:prstGeom prst="line">
            <a:avLst/>
          </a:prstGeom>
          <a:noFill/>
          <a:ln w="25400" cap="flat">
            <a:solidFill>
              <a:schemeClr val="accent3"/>
            </a:solidFill>
            <a:prstDash val="solid"/>
            <a:round/>
            <a:tailEnd type="triangle" w="med" len="med"/>
          </a:ln>
          <a:effectLst/>
        </p:spPr>
        <p:txBody>
          <a:bodyPr wrap="square" lIns="45719" tIns="45719" rIns="45719" bIns="45719" numCol="1" anchor="t">
            <a:noAutofit/>
          </a:bodyPr>
          <a:lstStyle/>
          <a:p>
            <a:pPr>
              <a:defRPr sz="1200">
                <a:uFillTx/>
                <a:latin typeface="+mn-lt"/>
                <a:ea typeface="+mn-ea"/>
                <a:cs typeface="+mn-cs"/>
                <a:sym typeface="Helvetica"/>
              </a:defRPr>
            </a:pPr>
            <a:endParaRPr>
              <a:latin typeface="Helvetica"/>
              <a:cs typeface="Helvetica"/>
            </a:endParaRPr>
          </a:p>
        </p:txBody>
      </p:sp>
      <p:pic>
        <p:nvPicPr>
          <p:cNvPr id="2" name="Picture 1"/>
          <p:cNvPicPr>
            <a:picLocks noChangeAspect="1"/>
          </p:cNvPicPr>
          <p:nvPr/>
        </p:nvPicPr>
        <p:blipFill>
          <a:blip r:embed="rId2"/>
          <a:stretch>
            <a:fillRect/>
          </a:stretch>
        </p:blipFill>
        <p:spPr>
          <a:xfrm>
            <a:off x="3571669" y="4573648"/>
            <a:ext cx="2089544" cy="1727526"/>
          </a:xfrm>
          <a:prstGeom prst="rect">
            <a:avLst/>
          </a:prstGeom>
        </p:spPr>
      </p:pic>
      <p:grpSp>
        <p:nvGrpSpPr>
          <p:cNvPr id="40" name="Group 39"/>
          <p:cNvGrpSpPr>
            <a:grpSpLocks/>
          </p:cNvGrpSpPr>
          <p:nvPr/>
        </p:nvGrpSpPr>
        <p:grpSpPr bwMode="auto">
          <a:xfrm>
            <a:off x="1496277" y="5494695"/>
            <a:ext cx="1857080" cy="765637"/>
            <a:chOff x="7044527" y="3878655"/>
            <a:chExt cx="1561785" cy="765107"/>
          </a:xfrm>
        </p:grpSpPr>
        <p:sp>
          <p:nvSpPr>
            <p:cNvPr id="41" name="TextBox 15"/>
            <p:cNvSpPr txBox="1">
              <a:spLocks noChangeArrowheads="1"/>
            </p:cNvSpPr>
            <p:nvPr/>
          </p:nvSpPr>
          <p:spPr bwMode="auto">
            <a:xfrm>
              <a:off x="7044527" y="4026614"/>
              <a:ext cx="1373293" cy="52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i="1" dirty="0">
                  <a:solidFill>
                    <a:srgbClr val="850205"/>
                  </a:solidFill>
                  <a:latin typeface="Helvetica"/>
                  <a:cs typeface="Helvetica"/>
                </a:rPr>
                <a:t>While</a:t>
              </a:r>
              <a:r>
                <a:rPr lang="en-US" sz="1400" i="1" dirty="0">
                  <a:solidFill>
                    <a:srgbClr val="0000CC"/>
                  </a:solidFill>
                  <a:latin typeface="Helvetica"/>
                  <a:cs typeface="Helvetica"/>
                </a:rPr>
                <a:t> </a:t>
              </a:r>
              <a:r>
                <a:rPr lang="en-US" sz="1400" dirty="0">
                  <a:latin typeface="Helvetica"/>
                  <a:cs typeface="Helvetica"/>
                </a:rPr>
                <a:t>the SRL support is in effect</a:t>
              </a:r>
            </a:p>
          </p:txBody>
        </p:sp>
        <p:sp>
          <p:nvSpPr>
            <p:cNvPr id="42" name="Right Brace 17"/>
            <p:cNvSpPr>
              <a:spLocks/>
            </p:cNvSpPr>
            <p:nvPr/>
          </p:nvSpPr>
          <p:spPr bwMode="auto">
            <a:xfrm flipH="1">
              <a:off x="8407929" y="3878655"/>
              <a:ext cx="198383" cy="765107"/>
            </a:xfrm>
            <a:prstGeom prst="rightBrace">
              <a:avLst>
                <a:gd name="adj1" fmla="val 40251"/>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Helvetica"/>
                <a:cs typeface="Helvetica"/>
              </a:endParaRPr>
            </a:p>
          </p:txBody>
        </p:sp>
      </p:grpSp>
      <p:grpSp>
        <p:nvGrpSpPr>
          <p:cNvPr id="3" name="Group 2"/>
          <p:cNvGrpSpPr/>
          <p:nvPr/>
        </p:nvGrpSpPr>
        <p:grpSpPr>
          <a:xfrm>
            <a:off x="5685005" y="4620702"/>
            <a:ext cx="2215582" cy="765637"/>
            <a:chOff x="6315831" y="4152059"/>
            <a:chExt cx="2215582" cy="765637"/>
          </a:xfrm>
        </p:grpSpPr>
        <p:sp>
          <p:nvSpPr>
            <p:cNvPr id="44" name="TextBox 8"/>
            <p:cNvSpPr txBox="1">
              <a:spLocks noChangeArrowheads="1"/>
            </p:cNvSpPr>
            <p:nvPr/>
          </p:nvSpPr>
          <p:spPr bwMode="auto">
            <a:xfrm>
              <a:off x="6595563" y="4281101"/>
              <a:ext cx="1935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i="1" dirty="0">
                  <a:solidFill>
                    <a:srgbClr val="850205"/>
                  </a:solidFill>
                  <a:latin typeface="Helvetica"/>
                  <a:cs typeface="Helvetica"/>
                </a:rPr>
                <a:t>After</a:t>
              </a:r>
              <a:r>
                <a:rPr lang="en-US" sz="1400" i="1" dirty="0">
                  <a:solidFill>
                    <a:srgbClr val="0011C0"/>
                  </a:solidFill>
                  <a:latin typeface="Helvetica"/>
                  <a:cs typeface="Helvetica"/>
                </a:rPr>
                <a:t> </a:t>
              </a:r>
              <a:r>
                <a:rPr lang="en-US" sz="1400" dirty="0">
                  <a:latin typeface="Helvetica"/>
                  <a:cs typeface="Helvetica"/>
                </a:rPr>
                <a:t>the SRL support has been removed</a:t>
              </a:r>
            </a:p>
          </p:txBody>
        </p:sp>
        <p:sp>
          <p:nvSpPr>
            <p:cNvPr id="46" name="Right Brace 17"/>
            <p:cNvSpPr>
              <a:spLocks/>
            </p:cNvSpPr>
            <p:nvPr/>
          </p:nvSpPr>
          <p:spPr bwMode="auto">
            <a:xfrm>
              <a:off x="6315831" y="4152059"/>
              <a:ext cx="235892" cy="765637"/>
            </a:xfrm>
            <a:prstGeom prst="rightBrace">
              <a:avLst>
                <a:gd name="adj1" fmla="val 40251"/>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Helvetica"/>
                <a:cs typeface="Helvetica"/>
              </a:endParaRPr>
            </a:p>
          </p:txBody>
        </p:sp>
      </p:grpSp>
      <p:sp>
        <p:nvSpPr>
          <p:cNvPr id="4" name="Up-Down Arrow 3"/>
          <p:cNvSpPr/>
          <p:nvPr/>
        </p:nvSpPr>
        <p:spPr>
          <a:xfrm>
            <a:off x="6499269" y="4274578"/>
            <a:ext cx="190911" cy="47516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Up-Down Arrow 48"/>
          <p:cNvSpPr/>
          <p:nvPr/>
        </p:nvSpPr>
        <p:spPr>
          <a:xfrm>
            <a:off x="2559531" y="4274578"/>
            <a:ext cx="190911" cy="129347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Shape 480"/>
          <p:cNvSpPr/>
          <p:nvPr/>
        </p:nvSpPr>
        <p:spPr>
          <a:xfrm>
            <a:off x="1286540" y="895739"/>
            <a:ext cx="3159782" cy="1015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500">
                <a:latin typeface="+mn-lt"/>
                <a:ea typeface="+mn-ea"/>
                <a:cs typeface="+mn-cs"/>
                <a:sym typeface="Helvetica"/>
              </a:defRPr>
            </a:pPr>
            <a:r>
              <a:rPr lang="en-US" dirty="0" smtClean="0">
                <a:latin typeface="Helvetica"/>
                <a:cs typeface="Helvetica"/>
              </a:rPr>
              <a:t>Conditions</a:t>
            </a:r>
          </a:p>
          <a:p>
            <a:pPr marL="342900" indent="-342900">
              <a:buFont typeface="+mj-lt"/>
              <a:buAutoNum type="arabicPeriod"/>
              <a:defRPr sz="1500">
                <a:latin typeface="+mn-lt"/>
                <a:ea typeface="+mn-ea"/>
                <a:cs typeface="+mn-cs"/>
                <a:sym typeface="Helvetica"/>
              </a:defRPr>
            </a:pPr>
            <a:r>
              <a:rPr lang="en-US" dirty="0" smtClean="0">
                <a:latin typeface="Helvetica"/>
                <a:cs typeface="Helvetica"/>
              </a:rPr>
              <a:t>System Control</a:t>
            </a:r>
          </a:p>
          <a:p>
            <a:pPr marL="342900" indent="-342900">
              <a:buFont typeface="+mj-lt"/>
              <a:buAutoNum type="arabicPeriod"/>
              <a:defRPr sz="1500">
                <a:latin typeface="+mn-lt"/>
                <a:ea typeface="+mn-ea"/>
                <a:cs typeface="+mn-cs"/>
                <a:sym typeface="Helvetica"/>
              </a:defRPr>
            </a:pPr>
            <a:r>
              <a:rPr lang="en-US" dirty="0" smtClean="0">
                <a:latin typeface="Helvetica"/>
                <a:cs typeface="Helvetica"/>
              </a:rPr>
              <a:t>Shared Control with Cognitive and Motivational Support</a:t>
            </a:r>
            <a:endParaRPr dirty="0">
              <a:latin typeface="Helvetica"/>
              <a:cs typeface="Helvetica"/>
            </a:endParaRPr>
          </a:p>
        </p:txBody>
      </p:sp>
      <p:sp>
        <p:nvSpPr>
          <p:cNvPr id="51" name="Shape 480"/>
          <p:cNvSpPr/>
          <p:nvPr/>
        </p:nvSpPr>
        <p:spPr>
          <a:xfrm>
            <a:off x="4916835" y="953839"/>
            <a:ext cx="3159782" cy="7848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500">
                <a:latin typeface="+mn-lt"/>
                <a:ea typeface="+mn-ea"/>
                <a:cs typeface="+mn-cs"/>
                <a:sym typeface="Helvetica"/>
              </a:defRPr>
            </a:pPr>
            <a:r>
              <a:rPr lang="en-US" dirty="0" smtClean="0">
                <a:latin typeface="Helvetica"/>
                <a:cs typeface="Helvetica"/>
              </a:rPr>
              <a:t>Conditions</a:t>
            </a:r>
          </a:p>
          <a:p>
            <a:pPr marL="342900" indent="-342900">
              <a:buFont typeface="+mj-lt"/>
              <a:buAutoNum type="arabicPeriod"/>
              <a:defRPr sz="1500">
                <a:latin typeface="+mn-lt"/>
                <a:ea typeface="+mn-ea"/>
                <a:cs typeface="+mn-cs"/>
                <a:sym typeface="Helvetica"/>
              </a:defRPr>
            </a:pPr>
            <a:r>
              <a:rPr lang="en-US" dirty="0" smtClean="0">
                <a:latin typeface="Helvetica"/>
                <a:cs typeface="Helvetica"/>
              </a:rPr>
              <a:t>System Control</a:t>
            </a:r>
          </a:p>
          <a:p>
            <a:pPr marL="342900" indent="-342900">
              <a:buFont typeface="+mj-lt"/>
              <a:buAutoNum type="arabicPeriod"/>
              <a:defRPr sz="1500">
                <a:latin typeface="+mn-lt"/>
                <a:ea typeface="+mn-ea"/>
                <a:cs typeface="+mn-cs"/>
                <a:sym typeface="Helvetica"/>
              </a:defRPr>
            </a:pPr>
            <a:r>
              <a:rPr lang="en-US" dirty="0" smtClean="0">
                <a:latin typeface="Helvetica"/>
                <a:cs typeface="Helvetica"/>
              </a:rPr>
              <a:t>Shared Control without Support</a:t>
            </a:r>
            <a:endParaRPr dirty="0">
              <a:latin typeface="Helvetica"/>
              <a:cs typeface="Helvetica"/>
            </a:endParaRPr>
          </a:p>
        </p:txBody>
      </p:sp>
      <p:sp>
        <p:nvSpPr>
          <p:cNvPr id="52" name="Up-Down Arrow 51"/>
          <p:cNvSpPr/>
          <p:nvPr/>
        </p:nvSpPr>
        <p:spPr>
          <a:xfrm>
            <a:off x="6460758" y="1738667"/>
            <a:ext cx="190911" cy="71817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Up-Down Arrow 52"/>
          <p:cNvSpPr/>
          <p:nvPr/>
        </p:nvSpPr>
        <p:spPr>
          <a:xfrm>
            <a:off x="2598719" y="1900736"/>
            <a:ext cx="176623" cy="533564"/>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2"/>
          </p:nvPr>
        </p:nvSpPr>
        <p:spPr/>
        <p:txBody>
          <a:bodyPr/>
          <a:lstStyle/>
          <a:p>
            <a:fld id="{86CB4B4D-7CA3-9044-876B-883B54F8677D}" type="slidenum">
              <a:rPr lang="uk-UA" smtClean="0"/>
              <a:t>96</a:t>
            </a:fld>
            <a:endParaRPr lang="uk-UA"/>
          </a:p>
        </p:txBody>
      </p:sp>
    </p:spTree>
    <p:extLst>
      <p:ext uri="{BB962C8B-B14F-4D97-AF65-F5344CB8AC3E}">
        <p14:creationId xmlns:p14="http://schemas.microsoft.com/office/powerpoint/2010/main" val="2615057771"/>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9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animBg="1"/>
      <p:bldP spid="486" grpId="0" animBg="1"/>
      <p:bldP spid="490" grpId="0" animBg="1"/>
      <p:bldP spid="494" grpId="0" animBg="1"/>
      <p:bldP spid="4" grpId="0" animBg="1"/>
      <p:bldP spid="49" grpId="0" animBg="1"/>
      <p:bldP spid="50" grpId="0"/>
      <p:bldP spid="51" grpId="0"/>
      <p:bldP spid="52" grpId="0" animBg="1"/>
      <p:bldP spid="5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Participants</a:t>
            </a:r>
            <a:endParaRPr lang="en-US" dirty="0"/>
          </a:p>
        </p:txBody>
      </p:sp>
      <p:sp>
        <p:nvSpPr>
          <p:cNvPr id="6" name="Content Placeholder 5"/>
          <p:cNvSpPr>
            <a:spLocks noGrp="1"/>
          </p:cNvSpPr>
          <p:nvPr>
            <p:ph idx="1"/>
          </p:nvPr>
        </p:nvSpPr>
        <p:spPr/>
        <p:txBody>
          <a:bodyPr/>
          <a:lstStyle/>
          <a:p>
            <a:r>
              <a:rPr lang="en-US" dirty="0"/>
              <a:t>200 6th - 8th grade students completed all activities</a:t>
            </a:r>
          </a:p>
          <a:p>
            <a:endParaRPr lang="en-US" dirty="0"/>
          </a:p>
        </p:txBody>
      </p:sp>
      <p:sp>
        <p:nvSpPr>
          <p:cNvPr id="2" name="Slide Number Placeholder 1"/>
          <p:cNvSpPr>
            <a:spLocks noGrp="1"/>
          </p:cNvSpPr>
          <p:nvPr>
            <p:ph type="sldNum" sz="quarter" idx="12"/>
          </p:nvPr>
        </p:nvSpPr>
        <p:spPr/>
        <p:txBody>
          <a:bodyPr/>
          <a:lstStyle/>
          <a:p>
            <a:fld id="{17E276FA-8F89-B34D-A726-BE3FA1F8DD97}" type="slidenum">
              <a:rPr lang="en-US" smtClean="0"/>
              <a:t>97</a:t>
            </a:fld>
            <a:endParaRPr lang="en-US" dirty="0"/>
          </a:p>
        </p:txBody>
      </p:sp>
    </p:spTree>
    <p:extLst>
      <p:ext uri="{BB962C8B-B14F-4D97-AF65-F5344CB8AC3E}">
        <p14:creationId xmlns:p14="http://schemas.microsoft.com/office/powerpoint/2010/main" val="23176145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85763" y="217488"/>
            <a:ext cx="8904287" cy="838200"/>
          </a:xfrm>
          <a:prstGeom prst="rect">
            <a:avLst/>
          </a:prstGeom>
          <a:noFill/>
          <a:ln w="9525">
            <a:noFill/>
            <a:miter lim="800000"/>
            <a:headEnd/>
            <a:tailEnd/>
          </a:ln>
        </p:spPr>
        <p:txBody>
          <a:bodyPr anchor="ctr"/>
          <a:lstStyle/>
          <a:p>
            <a:pPr eaLnBrk="1" hangingPunct="1">
              <a:defRPr/>
            </a:pPr>
            <a:r>
              <a:rPr lang="en-US" sz="2800" kern="0" dirty="0" smtClean="0">
                <a:solidFill>
                  <a:schemeClr val="accent1"/>
                </a:solidFill>
                <a:latin typeface="Helvetica"/>
                <a:ea typeface="ＭＳ Ｐゴシック" pitchFamily="-65" charset="-128"/>
                <a:cs typeface="Helvetica"/>
              </a:rPr>
              <a:t>Results</a:t>
            </a:r>
            <a:endParaRPr lang="en-US" sz="2800" kern="0" dirty="0">
              <a:solidFill>
                <a:schemeClr val="accent1"/>
              </a:solidFill>
              <a:latin typeface="Helvetica"/>
              <a:ea typeface="ＭＳ Ｐゴシック" pitchFamily="-65" charset="-128"/>
              <a:cs typeface="Helvetica"/>
            </a:endParaRPr>
          </a:p>
        </p:txBody>
      </p:sp>
      <p:sp>
        <p:nvSpPr>
          <p:cNvPr id="73730" name="Text Box 7"/>
          <p:cNvSpPr txBox="1">
            <a:spLocks noChangeArrowheads="1"/>
          </p:cNvSpPr>
          <p:nvPr/>
        </p:nvSpPr>
        <p:spPr bwMode="auto">
          <a:xfrm>
            <a:off x="1268413" y="1312863"/>
            <a:ext cx="2190750"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solidFill>
                  <a:schemeClr val="accent1"/>
                </a:solidFill>
                <a:latin typeface="Helvetica"/>
                <a:cs typeface="Helvetica"/>
              </a:rPr>
              <a:t>Improve future domain learning</a:t>
            </a:r>
          </a:p>
        </p:txBody>
      </p:sp>
      <p:sp>
        <p:nvSpPr>
          <p:cNvPr id="73731" name="Text Box 8"/>
          <p:cNvSpPr txBox="1">
            <a:spLocks noChangeArrowheads="1"/>
          </p:cNvSpPr>
          <p:nvPr/>
        </p:nvSpPr>
        <p:spPr bwMode="auto">
          <a:xfrm>
            <a:off x="666751" y="3491083"/>
            <a:ext cx="339407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current domain learning in the supported environment</a:t>
            </a:r>
          </a:p>
        </p:txBody>
      </p:sp>
      <p:sp>
        <p:nvSpPr>
          <p:cNvPr id="73732" name="Text Box 9"/>
          <p:cNvSpPr txBox="1">
            <a:spLocks noChangeArrowheads="1"/>
          </p:cNvSpPr>
          <p:nvPr/>
        </p:nvSpPr>
        <p:spPr bwMode="auto">
          <a:xfrm>
            <a:off x="284163" y="4361033"/>
            <a:ext cx="4160838"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dirty="0">
                <a:solidFill>
                  <a:schemeClr val="accent1"/>
                </a:solidFill>
                <a:latin typeface="Helvetica"/>
                <a:cs typeface="Helvetica"/>
              </a:rPr>
              <a:t>Improve SRL in the supported environment</a:t>
            </a:r>
          </a:p>
        </p:txBody>
      </p:sp>
      <p:sp>
        <p:nvSpPr>
          <p:cNvPr id="73733" name="Text Box 11"/>
          <p:cNvSpPr txBox="1">
            <a:spLocks noChangeArrowheads="1"/>
          </p:cNvSpPr>
          <p:nvPr/>
        </p:nvSpPr>
        <p:spPr bwMode="auto">
          <a:xfrm>
            <a:off x="885826" y="2181225"/>
            <a:ext cx="3044825" cy="822325"/>
          </a:xfrm>
          <a:prstGeom prst="rect">
            <a:avLst/>
          </a:prstGeom>
          <a:solidFill>
            <a:srgbClr val="FFCC99"/>
          </a:solidFill>
          <a:ln w="12700">
            <a:solidFill>
              <a:schemeClr val="tx1"/>
            </a:solidFill>
            <a:miter lim="800000"/>
            <a:headEnd/>
            <a:tailEnd/>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accent1"/>
                </a:solidFill>
                <a:latin typeface="Helvetica"/>
                <a:cs typeface="Helvetica"/>
              </a:rPr>
              <a:t>Improve future </a:t>
            </a:r>
            <a:br>
              <a:rPr lang="en-US" sz="1800">
                <a:solidFill>
                  <a:schemeClr val="accent1"/>
                </a:solidFill>
                <a:latin typeface="Helvetica"/>
                <a:cs typeface="Helvetica"/>
              </a:rPr>
            </a:br>
            <a:r>
              <a:rPr lang="en-US" sz="1800">
                <a:solidFill>
                  <a:schemeClr val="accent1"/>
                </a:solidFill>
                <a:latin typeface="Helvetica"/>
                <a:cs typeface="Helvetica"/>
              </a:rPr>
              <a:t>SRL</a:t>
            </a:r>
          </a:p>
        </p:txBody>
      </p:sp>
      <p:grpSp>
        <p:nvGrpSpPr>
          <p:cNvPr id="20" name="Group 19"/>
          <p:cNvGrpSpPr>
            <a:grpSpLocks/>
          </p:cNvGrpSpPr>
          <p:nvPr/>
        </p:nvGrpSpPr>
        <p:grpSpPr bwMode="auto">
          <a:xfrm>
            <a:off x="5511900" y="3606970"/>
            <a:ext cx="2511425" cy="1433513"/>
            <a:chOff x="6334720" y="3194655"/>
            <a:chExt cx="2510263" cy="1432519"/>
          </a:xfrm>
        </p:grpSpPr>
        <p:sp>
          <p:nvSpPr>
            <p:cNvPr id="73739" name="TextBox 15"/>
            <p:cNvSpPr txBox="1">
              <a:spLocks noChangeArrowheads="1"/>
            </p:cNvSpPr>
            <p:nvPr/>
          </p:nvSpPr>
          <p:spPr bwMode="auto">
            <a:xfrm>
              <a:off x="6910029" y="3689096"/>
              <a:ext cx="1934954" cy="36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i="1" dirty="0" smtClean="0">
                  <a:solidFill>
                    <a:srgbClr val="850205"/>
                  </a:solidFill>
                  <a:latin typeface="Helvetica"/>
                  <a:cs typeface="Helvetica"/>
                </a:rPr>
                <a:t>Learning Phase</a:t>
              </a:r>
              <a:endParaRPr lang="en-US" sz="1800" dirty="0">
                <a:latin typeface="Helvetica"/>
                <a:cs typeface="Helvetica"/>
              </a:endParaRPr>
            </a:p>
          </p:txBody>
        </p:sp>
        <p:sp>
          <p:nvSpPr>
            <p:cNvPr id="73740" name="Right Brace 17"/>
            <p:cNvSpPr>
              <a:spLocks/>
            </p:cNvSpPr>
            <p:nvPr/>
          </p:nvSpPr>
          <p:spPr bwMode="auto">
            <a:xfrm>
              <a:off x="6334720" y="3194655"/>
              <a:ext cx="354392" cy="1432519"/>
            </a:xfrm>
            <a:prstGeom prst="rightBrace">
              <a:avLst>
                <a:gd name="adj1" fmla="val 4583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latin typeface="Helvetica"/>
                <a:cs typeface="Helvetica"/>
              </a:endParaRPr>
            </a:p>
          </p:txBody>
        </p:sp>
      </p:grpSp>
      <p:sp>
        <p:nvSpPr>
          <p:cNvPr id="73737" name="TextBox 2"/>
          <p:cNvSpPr txBox="1">
            <a:spLocks noChangeArrowheads="1"/>
          </p:cNvSpPr>
          <p:nvPr/>
        </p:nvSpPr>
        <p:spPr bwMode="auto">
          <a:xfrm>
            <a:off x="2016125" y="5700713"/>
            <a:ext cx="65055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100" dirty="0">
                <a:latin typeface="Helvetica"/>
                <a:cs typeface="Helvetica"/>
              </a:rPr>
              <a:t>Long, Y., &amp; Aleven, V. (2016). Mastery-Oriented shared student/system control over problem selection in a linear equation tutor. In A. </a:t>
            </a:r>
            <a:r>
              <a:rPr lang="en-US" sz="1100" dirty="0" err="1">
                <a:latin typeface="Helvetica"/>
                <a:cs typeface="Helvetica"/>
              </a:rPr>
              <a:t>Micarelli</a:t>
            </a:r>
            <a:r>
              <a:rPr lang="en-US" sz="1100" dirty="0">
                <a:latin typeface="Helvetica"/>
                <a:cs typeface="Helvetica"/>
              </a:rPr>
              <a:t>, J. Stamper, &amp; K. </a:t>
            </a:r>
            <a:r>
              <a:rPr lang="en-US" sz="1100" dirty="0" err="1">
                <a:latin typeface="Helvetica"/>
                <a:cs typeface="Helvetica"/>
              </a:rPr>
              <a:t>Panourgia</a:t>
            </a:r>
            <a:r>
              <a:rPr lang="en-US" sz="1100" dirty="0">
                <a:latin typeface="Helvetica"/>
                <a:cs typeface="Helvetica"/>
              </a:rPr>
              <a:t> (Eds.), </a:t>
            </a:r>
            <a:r>
              <a:rPr lang="en-US" sz="1100" i="1" dirty="0">
                <a:latin typeface="Helvetica"/>
                <a:cs typeface="Helvetica"/>
              </a:rPr>
              <a:t>Proceedings of the 13th international conference on intelligent tutoring systems, ITS 2016</a:t>
            </a:r>
            <a:r>
              <a:rPr lang="en-US" sz="1100" dirty="0">
                <a:latin typeface="Helvetica"/>
                <a:cs typeface="Helvetica"/>
              </a:rPr>
              <a:t> (pp. 90-100). Springer International Publishing. doi:10.1007/978-3-319-39583-8_9</a:t>
            </a:r>
          </a:p>
        </p:txBody>
      </p:sp>
      <p:sp>
        <p:nvSpPr>
          <p:cNvPr id="22" name="Slide Number Placeholder 1"/>
          <p:cNvSpPr txBox="1">
            <a:spLocks/>
          </p:cNvSpPr>
          <p:nvPr/>
        </p:nvSpPr>
        <p:spPr>
          <a:xfrm>
            <a:off x="8583457" y="6450624"/>
            <a:ext cx="667406" cy="5142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E276FA-8F89-B34D-A726-BE3FA1F8DD97}" type="slidenum">
              <a:rPr lang="en-US" smtClean="0">
                <a:latin typeface="Helvetica"/>
                <a:cs typeface="Helvetica"/>
              </a:rPr>
              <a:pPr/>
              <a:t>98</a:t>
            </a:fld>
            <a:endParaRPr lang="en-US" dirty="0">
              <a:latin typeface="Helvetica"/>
              <a:cs typeface="Helvetica"/>
            </a:endParaRPr>
          </a:p>
        </p:txBody>
      </p:sp>
    </p:spTree>
    <p:extLst>
      <p:ext uri="{BB962C8B-B14F-4D97-AF65-F5344CB8AC3E}">
        <p14:creationId xmlns:p14="http://schemas.microsoft.com/office/powerpoint/2010/main" val="4205651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5996" y="-220908"/>
            <a:ext cx="7066080" cy="990107"/>
          </a:xfrm>
        </p:spPr>
        <p:txBody>
          <a:bodyPr/>
          <a:lstStyle/>
          <a:p>
            <a:r>
              <a:rPr lang="en-US" dirty="0"/>
              <a:t>Learning Phase: </a:t>
            </a:r>
            <a:r>
              <a:rPr lang="en-US" dirty="0" smtClean="0"/>
              <a:t>Summary of Findings</a:t>
            </a:r>
            <a:endParaRPr lang="en-US" dirty="0"/>
          </a:p>
        </p:txBody>
      </p:sp>
      <p:sp>
        <p:nvSpPr>
          <p:cNvPr id="3" name="Content Placeholder 2"/>
          <p:cNvSpPr>
            <a:spLocks noGrp="1"/>
          </p:cNvSpPr>
          <p:nvPr>
            <p:ph idx="1"/>
          </p:nvPr>
        </p:nvSpPr>
        <p:spPr>
          <a:xfrm>
            <a:off x="465996" y="773454"/>
            <a:ext cx="7711751" cy="4379976"/>
          </a:xfrm>
        </p:spPr>
        <p:txBody>
          <a:bodyPr/>
          <a:lstStyle/>
          <a:p>
            <a:pPr>
              <a:spcAft>
                <a:spcPts val="200"/>
              </a:spcAft>
            </a:pPr>
            <a:r>
              <a:rPr lang="en-US" dirty="0" smtClean="0"/>
              <a:t>Domain-level learning</a:t>
            </a:r>
          </a:p>
          <a:p>
            <a:pPr lvl="1"/>
            <a:r>
              <a:rPr lang="en-US" dirty="0" smtClean="0"/>
              <a:t>Shared control </a:t>
            </a:r>
            <a:r>
              <a:rPr lang="en-US" dirty="0"/>
              <a:t>with </a:t>
            </a:r>
            <a:r>
              <a:rPr lang="en-US" dirty="0" smtClean="0"/>
              <a:t>support enhances domain learning, over system-controlled problem selection</a:t>
            </a:r>
          </a:p>
          <a:p>
            <a:pPr lvl="2"/>
            <a:r>
              <a:rPr lang="en-US" i="1" dirty="0" smtClean="0"/>
              <a:t>d </a:t>
            </a:r>
            <a:r>
              <a:rPr lang="en-US" dirty="0" smtClean="0"/>
              <a:t>= 0.30 for the whole sample</a:t>
            </a:r>
          </a:p>
          <a:p>
            <a:pPr lvl="2"/>
            <a:r>
              <a:rPr lang="en-US" i="1" dirty="0" smtClean="0"/>
              <a:t>d</a:t>
            </a:r>
            <a:r>
              <a:rPr lang="en-US" dirty="0" smtClean="0"/>
              <a:t> = 0.37 for the lower-performing students</a:t>
            </a:r>
          </a:p>
          <a:p>
            <a:pPr>
              <a:spcBef>
                <a:spcPts val="600"/>
              </a:spcBef>
              <a:spcAft>
                <a:spcPts val="200"/>
              </a:spcAft>
            </a:pPr>
            <a:r>
              <a:rPr lang="en-US" dirty="0" smtClean="0"/>
              <a:t>Task selection</a:t>
            </a:r>
          </a:p>
          <a:p>
            <a:pPr lvl="1"/>
            <a:r>
              <a:rPr lang="en-US" dirty="0" smtClean="0"/>
              <a:t>Students with supported shared control applied the Mastery Rule quite consistently</a:t>
            </a:r>
          </a:p>
          <a:p>
            <a:pPr>
              <a:spcBef>
                <a:spcPts val="600"/>
              </a:spcBef>
              <a:spcAft>
                <a:spcPts val="200"/>
              </a:spcAft>
            </a:pPr>
            <a:r>
              <a:rPr lang="en-US" dirty="0" smtClean="0"/>
              <a:t>Process measures</a:t>
            </a:r>
          </a:p>
          <a:p>
            <a:pPr lvl="1"/>
            <a:r>
              <a:rPr lang="en-US" dirty="0" smtClean="0"/>
              <a:t>No difference between conditions in number of problems, errors, and hints</a:t>
            </a:r>
          </a:p>
          <a:p>
            <a:pPr lvl="1"/>
            <a:r>
              <a:rPr lang="en-US" dirty="0"/>
              <a:t>T</a:t>
            </a:r>
            <a:r>
              <a:rPr lang="en-US" dirty="0" smtClean="0"/>
              <a:t>he shared control condition did fewer problem steps</a:t>
            </a:r>
          </a:p>
          <a:p>
            <a:pPr>
              <a:spcBef>
                <a:spcPts val="600"/>
              </a:spcBef>
              <a:spcAft>
                <a:spcPts val="200"/>
              </a:spcAft>
            </a:pPr>
            <a:r>
              <a:rPr lang="en-US" dirty="0" smtClean="0"/>
              <a:t>Enjoyment</a:t>
            </a:r>
          </a:p>
          <a:p>
            <a:pPr lvl="1"/>
            <a:r>
              <a:rPr lang="en-US" dirty="0" smtClean="0"/>
              <a:t>No difference between the conditions</a:t>
            </a:r>
          </a:p>
          <a:p>
            <a:endParaRPr lang="en-US" dirty="0"/>
          </a:p>
        </p:txBody>
      </p:sp>
    </p:spTree>
    <p:extLst>
      <p:ext uri="{BB962C8B-B14F-4D97-AF65-F5344CB8AC3E}">
        <p14:creationId xmlns:p14="http://schemas.microsoft.com/office/powerpoint/2010/main" val="37183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arnegie">
      <a:dk1>
        <a:srgbClr val="000000"/>
      </a:dk1>
      <a:lt1>
        <a:sysClr val="window" lastClr="FFFFFF"/>
      </a:lt1>
      <a:dk2>
        <a:srgbClr val="363636"/>
      </a:dk2>
      <a:lt2>
        <a:srgbClr val="F4F4F4"/>
      </a:lt2>
      <a:accent1>
        <a:srgbClr val="850205"/>
      </a:accent1>
      <a:accent2>
        <a:srgbClr val="618091"/>
      </a:accent2>
      <a:accent3>
        <a:srgbClr val="535353"/>
      </a:accent3>
      <a:accent4>
        <a:srgbClr val="B5B5B5"/>
      </a:accent4>
      <a:accent5>
        <a:srgbClr val="CACACA"/>
      </a:accent5>
      <a:accent6>
        <a:srgbClr val="F4F4F4"/>
      </a:accent6>
      <a:hlink>
        <a:srgbClr val="363636"/>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36223</TotalTime>
  <Words>5940</Words>
  <Application>Microsoft Office PowerPoint</Application>
  <PresentationFormat>On-screen Show (4:3)</PresentationFormat>
  <Paragraphs>883</Paragraphs>
  <Slides>138</Slides>
  <Notes>52</Notes>
  <HiddenSlides>0</HiddenSlides>
  <MMClips>1</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Office Theme</vt:lpstr>
      <vt:lpstr>Building Intelligent Tutoring Systems</vt:lpstr>
      <vt:lpstr>Learning by Reading/Video Watching Psychology MOOC by the Open Learning Initiative (OLI)</vt:lpstr>
      <vt:lpstr>Learning by Doing</vt:lpstr>
      <vt:lpstr>PowerPoint Presentation</vt:lpstr>
      <vt:lpstr>Opportunity</vt:lpstr>
      <vt:lpstr>Conclusions</vt:lpstr>
      <vt:lpstr>Overview</vt:lpstr>
      <vt:lpstr>1. Intelligent Tutoring Systems</vt:lpstr>
      <vt:lpstr>What Are Intelligent Tutoring Systems?</vt:lpstr>
      <vt:lpstr>Real-world Impact of ITSs Cognitive Tutor used in Blended Courses</vt:lpstr>
      <vt:lpstr>Evaluations of ITS Effectiveness</vt:lpstr>
      <vt:lpstr>Effectiveness of Cognitive Tutor at Scale</vt:lpstr>
      <vt:lpstr>Mathtutor</vt:lpstr>
      <vt:lpstr>ITS Support for Student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Genetics Tutor built with CTAT</vt:lpstr>
      <vt:lpstr>CTAT Tutors for Chemistry</vt:lpstr>
      <vt:lpstr>CTAT Tutors for Computer Science</vt:lpstr>
      <vt:lpstr>CTAT Tutors For Language Learning</vt:lpstr>
      <vt:lpstr>CTAT Tutors for Learning with Simulations</vt:lpstr>
      <vt:lpstr>CTAT Tutors for Business Modeling in Google Sheets McLaren et al.</vt:lpstr>
      <vt:lpstr>Now, Some Theory!</vt:lpstr>
      <vt:lpstr>The Nested Loops of Conventional Teaching</vt:lpstr>
      <vt:lpstr>The Nested Loops of CAI </vt:lpstr>
      <vt:lpstr>The Nested Loops of ITSs </vt:lpstr>
      <vt:lpstr>PowerPoint Presentation</vt:lpstr>
      <vt:lpstr>No Inner Loop: Khan Academy</vt:lpstr>
      <vt:lpstr>Why Are ITS Effective?</vt:lpstr>
      <vt:lpstr>Key Points: 1. ITSs and Effectiveness</vt:lpstr>
      <vt:lpstr>2. How can ITSs be authored easily? </vt:lpstr>
      <vt:lpstr>A Need to Build Many Tutors …</vt:lpstr>
      <vt:lpstr>Each Tutor has Many Units – E.g., Mathtutor has 65 units</vt:lpstr>
      <vt:lpstr>The Cognitive Tutor Authoring Tools (CTAT)</vt:lpstr>
      <vt:lpstr>Components of a CTAT Tutor</vt:lpstr>
      <vt:lpstr>Example-Tracing Tutors</vt:lpstr>
      <vt:lpstr>Authoring a Tutor using CTAT</vt:lpstr>
      <vt:lpstr>1. Drag-and-Drop Interface Building</vt:lpstr>
      <vt:lpstr>1. Interface Building by Coding</vt:lpstr>
      <vt:lpstr>2. Creating a Behavior Graph through “Programming by Demonstration”</vt:lpstr>
      <vt:lpstr>3. Generalize a Behavior Graph Widen the range of problem-solving behavior it stands for</vt:lpstr>
      <vt:lpstr>4. Annotate a Behavior Graph Attach hint messages and error feedback messages</vt:lpstr>
      <vt:lpstr>4. Annotate a Behavior Graph Map problem steps to knowledge components so tutor can track individual knowledge growth.</vt:lpstr>
      <vt:lpstr>5. Mass Production: template-based tutor authoring using Excel</vt:lpstr>
      <vt:lpstr>CTAT Use and Effectiveness</vt:lpstr>
      <vt:lpstr>Recent Developments</vt:lpstr>
      <vt:lpstr>CTAT Tutors Used in an edX MOOC</vt:lpstr>
      <vt:lpstr>StatTutor</vt:lpstr>
      <vt:lpstr>Key Points – 2. Authoring of ITSs</vt:lpstr>
      <vt:lpstr>3. Research study: Use of ITS technology to support domain-level learning and self-regulated learning (SRL)</vt:lpstr>
      <vt:lpstr>Self-regulated Learning (SRL)</vt:lpstr>
      <vt:lpstr>Challenge: Students Are Not Good at Making Problem Selection Decisions</vt:lpstr>
      <vt:lpstr>Background: Control Over Problem Selection in Learning Technologies</vt:lpstr>
      <vt:lpstr>Open Question </vt:lpstr>
      <vt:lpstr>Mastery Rule for Making Effective Problem Selection Decisions</vt:lpstr>
      <vt:lpstr>Lynnette – Equation Solving Tutor</vt:lpstr>
      <vt:lpstr>Pilot Study to Study Problem Selection</vt:lpstr>
      <vt:lpstr>Results: Did Students Follow the Mastery Rule? </vt:lpstr>
      <vt:lpstr>Examples of Students Not Following the Mastery Rule</vt:lpstr>
      <vt:lpstr>Research Question</vt:lpstr>
      <vt:lpstr>System-controlled Task Selection</vt:lpstr>
      <vt:lpstr>PowerPoint Presentation</vt:lpstr>
      <vt:lpstr>Shared Control with Cognitive and Motivational Support for Task Selection</vt:lpstr>
      <vt:lpstr>Motivational Support: Rewards for Good Task Selection Decisions</vt:lpstr>
      <vt:lpstr>Cognitive Support: Explicit Instruction about Task Selection</vt:lpstr>
      <vt:lpstr>Cognitive Support: Feedback on Task Selection Decisions</vt:lpstr>
      <vt:lpstr>Cognitive Support: Feedback on Task Selection Decisions</vt:lpstr>
      <vt:lpstr>Cognitive Support: Reflection on Problem Selections, with Feedback</vt:lpstr>
      <vt:lpstr>PowerPoint Presentation</vt:lpstr>
      <vt:lpstr>Procedure</vt:lpstr>
      <vt:lpstr>Participants</vt:lpstr>
      <vt:lpstr>PowerPoint Presentation</vt:lpstr>
      <vt:lpstr>Learning Phase: Summary of Findings</vt:lpstr>
      <vt:lpstr>PowerPoint Presentation</vt:lpstr>
      <vt:lpstr>Future Learning Phase: Summary of Findings</vt:lpstr>
      <vt:lpstr>PowerPoint Presentation</vt:lpstr>
      <vt:lpstr>Shared Control without Support Perhaps badges, mastery information provide sufficient support?</vt:lpstr>
      <vt:lpstr>Contributions</vt:lpstr>
      <vt:lpstr>Key Point</vt:lpstr>
      <vt:lpstr>Limitations and Open Questions</vt:lpstr>
      <vt:lpstr>Overall Conclusions</vt:lpstr>
      <vt:lpstr>PowerPoint Presentation</vt:lpstr>
      <vt:lpstr>PowerPoint Presentation</vt:lpstr>
      <vt:lpstr>Common ITS Features</vt:lpstr>
      <vt:lpstr>Step-Loop Adaptivity in CTAT (1)</vt:lpstr>
      <vt:lpstr>Step-Loop Adaptivity in CTAT (2)</vt:lpstr>
      <vt:lpstr>Step-Loop Adaptivity in CTAT (3)</vt:lpstr>
      <vt:lpstr>Support for Task-Loop Adaptivity in CTAT</vt:lpstr>
      <vt:lpstr>Support for Design Loop Adaptivity</vt:lpstr>
      <vt:lpstr>PowerPoint Presentation</vt:lpstr>
      <vt:lpstr>Extensible: Hooking Up External Javascript applications</vt:lpstr>
      <vt:lpstr>PowerPoint Presentation</vt:lpstr>
      <vt:lpstr>PowerPoint Presentation</vt:lpstr>
      <vt:lpstr>Chinese Writing Tutor</vt:lpstr>
      <vt:lpstr>English Article Tutor</vt:lpstr>
      <vt:lpstr>Learning by Doing</vt:lpstr>
      <vt:lpstr>OLI activity – “doing”</vt:lpstr>
      <vt:lpstr>PowerPoint Presentation</vt:lpstr>
      <vt:lpstr>PowerPoint Presentation</vt:lpstr>
      <vt:lpstr>Tutor for Collaborative Learning of Fractions</vt:lpstr>
      <vt:lpstr>Lynnette – Equation Solving Tutor</vt:lpstr>
      <vt:lpstr>PowerPoint Presentation</vt:lpstr>
      <vt:lpstr>PowerPoint Presentation</vt:lpstr>
      <vt:lpstr>Phases and subprocesses of self-regulation</vt:lpstr>
      <vt:lpstr>Future: Really Easy Authoring!</vt:lpstr>
      <vt:lpstr>Learning Phase: Shared Control with Support Enhances Domain Learning</vt:lpstr>
      <vt:lpstr>Learning Phase: Shared Control with Support Enhances Domain Learning for Lower-Performing Students</vt:lpstr>
      <vt:lpstr>Learning Phase: No Difference on Enjoyment Ratings</vt:lpstr>
      <vt:lpstr>Learning Phase: Problem Selection Decisions</vt:lpstr>
      <vt:lpstr>Learning Phase: Shared Control + support condition enhances declarative knowledge of the Mastery Rule</vt:lpstr>
      <vt:lpstr>Future Learning Phase: No difference in learning gains between the conditions</vt:lpstr>
      <vt:lpstr>Future Learning Phase: Both conditions showed good application of the Mastery Rule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yohoo</dc:creator>
  <cp:lastModifiedBy>Ahlam Amrani</cp:lastModifiedBy>
  <cp:revision>1425</cp:revision>
  <cp:lastPrinted>2016-09-09T11:31:01Z</cp:lastPrinted>
  <dcterms:created xsi:type="dcterms:W3CDTF">2013-10-07T16:54:34Z</dcterms:created>
  <dcterms:modified xsi:type="dcterms:W3CDTF">2016-10-14T07:57:41Z</dcterms:modified>
</cp:coreProperties>
</file>