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61" r:id="rId3"/>
    <p:sldId id="358" r:id="rId4"/>
    <p:sldId id="359" r:id="rId5"/>
    <p:sldId id="362" r:id="rId6"/>
    <p:sldId id="363" r:id="rId7"/>
    <p:sldId id="364" r:id="rId8"/>
    <p:sldId id="365" r:id="rId9"/>
    <p:sldId id="366" r:id="rId10"/>
  </p:sldIdLst>
  <p:sldSz cx="9144000" cy="6858000" type="screen4x3"/>
  <p:notesSz cx="6789738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660066"/>
    <a:srgbClr val="13EAF5"/>
    <a:srgbClr val="00FF00"/>
    <a:srgbClr val="19F719"/>
    <a:srgbClr val="EE1A1A"/>
    <a:srgbClr val="785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6" autoAdjust="0"/>
    <p:restoredTop sz="94851" autoAdjust="0"/>
  </p:normalViewPr>
  <p:slideViewPr>
    <p:cSldViewPr>
      <p:cViewPr>
        <p:scale>
          <a:sx n="75" d="100"/>
          <a:sy n="75" d="100"/>
        </p:scale>
        <p:origin x="-1642" y="-27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49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C1418E-E750-408F-A698-CC23A38CB2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D14C03A-CE08-4905-9D9D-770FC6515F1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Transition from pre-university education to EUR</a:t>
          </a:r>
          <a:endParaRPr lang="nl-NL" dirty="0">
            <a:solidFill>
              <a:schemeClr val="tx1"/>
            </a:solidFill>
          </a:endParaRPr>
        </a:p>
      </dgm:t>
    </dgm:pt>
    <dgm:pt modelId="{83FB19E5-EEA5-458C-850D-88680EB23B9A}" type="parTrans" cxnId="{C2D725A7-8BE5-411F-AADD-8C6FA7FF7245}">
      <dgm:prSet/>
      <dgm:spPr/>
      <dgm:t>
        <a:bodyPr/>
        <a:lstStyle/>
        <a:p>
          <a:endParaRPr lang="nl-NL"/>
        </a:p>
      </dgm:t>
    </dgm:pt>
    <dgm:pt modelId="{AB65DFEA-0654-47DE-90CA-94B2E7139A42}" type="sibTrans" cxnId="{C2D725A7-8BE5-411F-AADD-8C6FA7FF7245}">
      <dgm:prSet/>
      <dgm:spPr/>
      <dgm:t>
        <a:bodyPr/>
        <a:lstStyle/>
        <a:p>
          <a:endParaRPr lang="nl-NL"/>
        </a:p>
      </dgm:t>
    </dgm:pt>
    <dgm:pt modelId="{50C59002-FD87-428F-9194-96A8BF74FA9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Research into education @EUR</a:t>
          </a:r>
          <a:endParaRPr lang="nl-NL" dirty="0">
            <a:solidFill>
              <a:schemeClr val="tx1"/>
            </a:solidFill>
          </a:endParaRPr>
        </a:p>
      </dgm:t>
    </dgm:pt>
    <dgm:pt modelId="{FDD4F384-CB79-4BE2-A6F8-59F29135D13A}" type="parTrans" cxnId="{CD17212C-22B7-4F7D-A997-71FF3D2F77AA}">
      <dgm:prSet/>
      <dgm:spPr/>
      <dgm:t>
        <a:bodyPr/>
        <a:lstStyle/>
        <a:p>
          <a:endParaRPr lang="nl-NL"/>
        </a:p>
      </dgm:t>
    </dgm:pt>
    <dgm:pt modelId="{1BC841E6-FFB2-402A-BBE8-5D5FD3C888AE}" type="sibTrans" cxnId="{CD17212C-22B7-4F7D-A997-71FF3D2F77AA}">
      <dgm:prSet/>
      <dgm:spPr/>
      <dgm:t>
        <a:bodyPr/>
        <a:lstStyle/>
        <a:p>
          <a:endParaRPr lang="nl-NL"/>
        </a:p>
      </dgm:t>
    </dgm:pt>
    <dgm:pt modelId="{3D7B8E0F-F42E-4D1F-87F8-B74CB036FC8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Research after student graduation</a:t>
          </a:r>
          <a:endParaRPr lang="nl-NL" dirty="0" smtClean="0">
            <a:solidFill>
              <a:schemeClr val="tx1"/>
            </a:solidFill>
          </a:endParaRPr>
        </a:p>
      </dgm:t>
    </dgm:pt>
    <dgm:pt modelId="{F23A99FD-521F-4BED-B0EF-6BAEC2689D71}" type="parTrans" cxnId="{AE495A64-C264-4B56-A78A-E216C083D671}">
      <dgm:prSet/>
      <dgm:spPr/>
      <dgm:t>
        <a:bodyPr/>
        <a:lstStyle/>
        <a:p>
          <a:endParaRPr lang="nl-NL"/>
        </a:p>
      </dgm:t>
    </dgm:pt>
    <dgm:pt modelId="{B73B7306-A8BB-4440-90A0-B3E6A0D5D6E9}" type="sibTrans" cxnId="{AE495A64-C264-4B56-A78A-E216C083D671}">
      <dgm:prSet/>
      <dgm:spPr/>
      <dgm:t>
        <a:bodyPr/>
        <a:lstStyle/>
        <a:p>
          <a:endParaRPr lang="nl-NL"/>
        </a:p>
      </dgm:t>
    </dgm:pt>
    <dgm:pt modelId="{6BCA86AF-98F6-49C8-9A19-64A5D223D2CA}" type="pres">
      <dgm:prSet presAssocID="{68C1418E-E750-408F-A698-CC23A38CB2B8}" presName="Name0" presStyleCnt="0">
        <dgm:presLayoutVars>
          <dgm:dir/>
          <dgm:resizeHandles val="exact"/>
        </dgm:presLayoutVars>
      </dgm:prSet>
      <dgm:spPr/>
    </dgm:pt>
    <dgm:pt modelId="{2B032364-3890-4FF5-B2F0-65D58F8A81B7}" type="pres">
      <dgm:prSet presAssocID="{9D14C03A-CE08-4905-9D9D-770FC6515F1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06933F-316A-4098-B362-9E6188CE3CE1}" type="pres">
      <dgm:prSet presAssocID="{AB65DFEA-0654-47DE-90CA-94B2E7139A4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197B1D-2E95-4F8B-B542-B702C130BFE4}" type="pres">
      <dgm:prSet presAssocID="{AB65DFEA-0654-47DE-90CA-94B2E7139A4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4F9BA01-E081-4FFC-AFDD-1F63463A852E}" type="pres">
      <dgm:prSet presAssocID="{50C59002-FD87-428F-9194-96A8BF74FA9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8C5C22B-650B-4F16-AF51-7643F3ED9A49}" type="pres">
      <dgm:prSet presAssocID="{1BC841E6-FFB2-402A-BBE8-5D5FD3C888A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2E79FA0-E631-4A04-A965-DBADDE039CC5}" type="pres">
      <dgm:prSet presAssocID="{1BC841E6-FFB2-402A-BBE8-5D5FD3C888AE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E2438625-D76F-4780-BD0B-622E23E5501B}" type="pres">
      <dgm:prSet presAssocID="{3D7B8E0F-F42E-4D1F-87F8-B74CB036FC8D}" presName="node" presStyleLbl="node1" presStyleIdx="2" presStyleCnt="3" custLinFactNeighborX="-170" custLinFactNeighborY="-273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D17212C-22B7-4F7D-A997-71FF3D2F77AA}" srcId="{68C1418E-E750-408F-A698-CC23A38CB2B8}" destId="{50C59002-FD87-428F-9194-96A8BF74FA96}" srcOrd="1" destOrd="0" parTransId="{FDD4F384-CB79-4BE2-A6F8-59F29135D13A}" sibTransId="{1BC841E6-FFB2-402A-BBE8-5D5FD3C888AE}"/>
    <dgm:cxn modelId="{4276A046-F7CF-42B9-B9B0-3D9555C32E30}" type="presOf" srcId="{AB65DFEA-0654-47DE-90CA-94B2E7139A42}" destId="{8506933F-316A-4098-B362-9E6188CE3CE1}" srcOrd="0" destOrd="0" presId="urn:microsoft.com/office/officeart/2005/8/layout/process1"/>
    <dgm:cxn modelId="{3F3B50FF-4700-47FD-8B8D-AF9B8AF64A42}" type="presOf" srcId="{68C1418E-E750-408F-A698-CC23A38CB2B8}" destId="{6BCA86AF-98F6-49C8-9A19-64A5D223D2CA}" srcOrd="0" destOrd="0" presId="urn:microsoft.com/office/officeart/2005/8/layout/process1"/>
    <dgm:cxn modelId="{06B81900-0C2A-4372-A2C1-CD4DACF64E61}" type="presOf" srcId="{1BC841E6-FFB2-402A-BBE8-5D5FD3C888AE}" destId="{A8C5C22B-650B-4F16-AF51-7643F3ED9A49}" srcOrd="0" destOrd="0" presId="urn:microsoft.com/office/officeart/2005/8/layout/process1"/>
    <dgm:cxn modelId="{C2D725A7-8BE5-411F-AADD-8C6FA7FF7245}" srcId="{68C1418E-E750-408F-A698-CC23A38CB2B8}" destId="{9D14C03A-CE08-4905-9D9D-770FC6515F11}" srcOrd="0" destOrd="0" parTransId="{83FB19E5-EEA5-458C-850D-88680EB23B9A}" sibTransId="{AB65DFEA-0654-47DE-90CA-94B2E7139A42}"/>
    <dgm:cxn modelId="{69001346-B1F2-4CB8-B222-F64D712DEB1C}" type="presOf" srcId="{AB65DFEA-0654-47DE-90CA-94B2E7139A42}" destId="{61197B1D-2E95-4F8B-B542-B702C130BFE4}" srcOrd="1" destOrd="0" presId="urn:microsoft.com/office/officeart/2005/8/layout/process1"/>
    <dgm:cxn modelId="{372E6977-D2F1-4366-A4C2-449AC1AE3CC3}" type="presOf" srcId="{1BC841E6-FFB2-402A-BBE8-5D5FD3C888AE}" destId="{32E79FA0-E631-4A04-A965-DBADDE039CC5}" srcOrd="1" destOrd="0" presId="urn:microsoft.com/office/officeart/2005/8/layout/process1"/>
    <dgm:cxn modelId="{4A168CAB-623A-4973-A974-6CA53F779446}" type="presOf" srcId="{3D7B8E0F-F42E-4D1F-87F8-B74CB036FC8D}" destId="{E2438625-D76F-4780-BD0B-622E23E5501B}" srcOrd="0" destOrd="0" presId="urn:microsoft.com/office/officeart/2005/8/layout/process1"/>
    <dgm:cxn modelId="{E6FBC411-5E88-4618-BF71-38C3E5223C77}" type="presOf" srcId="{9D14C03A-CE08-4905-9D9D-770FC6515F11}" destId="{2B032364-3890-4FF5-B2F0-65D58F8A81B7}" srcOrd="0" destOrd="0" presId="urn:microsoft.com/office/officeart/2005/8/layout/process1"/>
    <dgm:cxn modelId="{DEFFEB29-5288-4CB0-BD2A-8C281F0DA19B}" type="presOf" srcId="{50C59002-FD87-428F-9194-96A8BF74FA96}" destId="{14F9BA01-E081-4FFC-AFDD-1F63463A852E}" srcOrd="0" destOrd="0" presId="urn:microsoft.com/office/officeart/2005/8/layout/process1"/>
    <dgm:cxn modelId="{AE495A64-C264-4B56-A78A-E216C083D671}" srcId="{68C1418E-E750-408F-A698-CC23A38CB2B8}" destId="{3D7B8E0F-F42E-4D1F-87F8-B74CB036FC8D}" srcOrd="2" destOrd="0" parTransId="{F23A99FD-521F-4BED-B0EF-6BAEC2689D71}" sibTransId="{B73B7306-A8BB-4440-90A0-B3E6A0D5D6E9}"/>
    <dgm:cxn modelId="{49B9D43E-9239-49FF-8745-BA12C64657C5}" type="presParOf" srcId="{6BCA86AF-98F6-49C8-9A19-64A5D223D2CA}" destId="{2B032364-3890-4FF5-B2F0-65D58F8A81B7}" srcOrd="0" destOrd="0" presId="urn:microsoft.com/office/officeart/2005/8/layout/process1"/>
    <dgm:cxn modelId="{C9C3C42B-8E03-4AE6-9FB2-32760B380032}" type="presParOf" srcId="{6BCA86AF-98F6-49C8-9A19-64A5D223D2CA}" destId="{8506933F-316A-4098-B362-9E6188CE3CE1}" srcOrd="1" destOrd="0" presId="urn:microsoft.com/office/officeart/2005/8/layout/process1"/>
    <dgm:cxn modelId="{19BEAD7D-93BA-4602-B1C1-920E62277FA5}" type="presParOf" srcId="{8506933F-316A-4098-B362-9E6188CE3CE1}" destId="{61197B1D-2E95-4F8B-B542-B702C130BFE4}" srcOrd="0" destOrd="0" presId="urn:microsoft.com/office/officeart/2005/8/layout/process1"/>
    <dgm:cxn modelId="{EC35CEE9-53DA-4B7C-B1E6-4AEF82005323}" type="presParOf" srcId="{6BCA86AF-98F6-49C8-9A19-64A5D223D2CA}" destId="{14F9BA01-E081-4FFC-AFDD-1F63463A852E}" srcOrd="2" destOrd="0" presId="urn:microsoft.com/office/officeart/2005/8/layout/process1"/>
    <dgm:cxn modelId="{8A1AE452-F6D4-48DF-85B7-CCEE2634B835}" type="presParOf" srcId="{6BCA86AF-98F6-49C8-9A19-64A5D223D2CA}" destId="{A8C5C22B-650B-4F16-AF51-7643F3ED9A49}" srcOrd="3" destOrd="0" presId="urn:microsoft.com/office/officeart/2005/8/layout/process1"/>
    <dgm:cxn modelId="{49A21B35-58AA-42E6-93B2-A31380DDC1A5}" type="presParOf" srcId="{A8C5C22B-650B-4F16-AF51-7643F3ED9A49}" destId="{32E79FA0-E631-4A04-A965-DBADDE039CC5}" srcOrd="0" destOrd="0" presId="urn:microsoft.com/office/officeart/2005/8/layout/process1"/>
    <dgm:cxn modelId="{2971E47F-2D99-456D-93D3-033C65F2548A}" type="presParOf" srcId="{6BCA86AF-98F6-49C8-9A19-64A5D223D2CA}" destId="{E2438625-D76F-4780-BD0B-622E23E5501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32364-3890-4FF5-B2F0-65D58F8A81B7}">
      <dsp:nvSpPr>
        <dsp:cNvPr id="0" name=""/>
        <dsp:cNvSpPr/>
      </dsp:nvSpPr>
      <dsp:spPr>
        <a:xfrm>
          <a:off x="7233" y="683584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Transition from pre-university education to EUR</a:t>
          </a:r>
          <a:endParaRPr lang="nl-NL" sz="1900" kern="1200" dirty="0">
            <a:solidFill>
              <a:schemeClr val="tx1"/>
            </a:solidFill>
          </a:endParaRPr>
        </a:p>
      </dsp:txBody>
      <dsp:txXfrm>
        <a:off x="45225" y="721576"/>
        <a:ext cx="2085893" cy="1221142"/>
      </dsp:txXfrm>
    </dsp:sp>
    <dsp:sp modelId="{8506933F-316A-4098-B362-9E6188CE3CE1}">
      <dsp:nvSpPr>
        <dsp:cNvPr id="0" name=""/>
        <dsp:cNvSpPr/>
      </dsp:nvSpPr>
      <dsp:spPr>
        <a:xfrm>
          <a:off x="2385298" y="1064075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2385298" y="1171304"/>
        <a:ext cx="320822" cy="321687"/>
      </dsp:txXfrm>
    </dsp:sp>
    <dsp:sp modelId="{14F9BA01-E081-4FFC-AFDD-1F63463A852E}">
      <dsp:nvSpPr>
        <dsp:cNvPr id="0" name=""/>
        <dsp:cNvSpPr/>
      </dsp:nvSpPr>
      <dsp:spPr>
        <a:xfrm>
          <a:off x="3033861" y="683584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Research into education @EUR</a:t>
          </a:r>
          <a:endParaRPr lang="nl-NL" sz="1900" kern="1200" dirty="0">
            <a:solidFill>
              <a:schemeClr val="tx1"/>
            </a:solidFill>
          </a:endParaRPr>
        </a:p>
      </dsp:txBody>
      <dsp:txXfrm>
        <a:off x="3071853" y="721576"/>
        <a:ext cx="2085893" cy="1221142"/>
      </dsp:txXfrm>
    </dsp:sp>
    <dsp:sp modelId="{A8C5C22B-650B-4F16-AF51-7643F3ED9A49}">
      <dsp:nvSpPr>
        <dsp:cNvPr id="0" name=""/>
        <dsp:cNvSpPr/>
      </dsp:nvSpPr>
      <dsp:spPr>
        <a:xfrm rot="21559643">
          <a:off x="5411543" y="1046165"/>
          <a:ext cx="457570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5411548" y="1154200"/>
        <a:ext cx="320299" cy="321687"/>
      </dsp:txXfrm>
    </dsp:sp>
    <dsp:sp modelId="{E2438625-D76F-4780-BD0B-622E23E5501B}">
      <dsp:nvSpPr>
        <dsp:cNvPr id="0" name=""/>
        <dsp:cNvSpPr/>
      </dsp:nvSpPr>
      <dsp:spPr>
        <a:xfrm>
          <a:off x="6059019" y="64806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Research after student graduation</a:t>
          </a:r>
          <a:endParaRPr lang="nl-NL" sz="1900" kern="1200" dirty="0" smtClean="0">
            <a:solidFill>
              <a:schemeClr val="tx1"/>
            </a:solidFill>
          </a:endParaRPr>
        </a:p>
      </dsp:txBody>
      <dsp:txXfrm>
        <a:off x="6097011" y="686061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2B277A8D-D59E-4ADC-9330-0A6F84F476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09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F513D86A-C667-402B-9CE6-71214FA5196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74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3EF85-473D-4C77-A14A-8A7FA8DF98C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27893-9F5D-4B30-BF6F-5216FA0D1EC5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18439-27C3-4677-9909-E62D15A6B11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BE2C-736A-49CF-BCF1-ECB0A8D7A2AA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22CF3-7771-4A07-9B9F-4D406425372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96975"/>
            <a:ext cx="2058988" cy="5256213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29325" cy="5256213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0D0A5-1737-4C59-BB4C-5BE318CB6026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8C991-3A6F-4A69-A864-88830698AC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196975"/>
            <a:ext cx="8240713" cy="5256213"/>
          </a:xfrm>
        </p:spPr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A20E3-D6CE-4DC7-A3E6-E73C45395BB2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B0E1-C072-4FAB-AFC6-45FAF75F446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FE65-09BD-40F6-9365-59A58CD16B54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7EB8B-6435-438A-85D4-487F442F0A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9512B-B8A8-4B5D-8C51-616496FD0562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02A5-AF46-41D0-AF9E-9CB2585E2B2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BA2A-6FE5-4F4A-A2D8-3665C0804351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3F84C-579A-402C-9DB3-55559C77DB7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F20A5-58A6-40B8-80D8-3CCFA7341D2E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A7B6E-1C70-4958-AFDA-897A7A13CA5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6C639-9900-4CAE-8816-FBE9E46F848A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FA25D-469C-4A80-8BAD-43DFE83CE65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AD6E9-F47A-48E8-AB13-31A51F0A8304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B9938-4F9F-456D-A002-6DF0D5A8303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E88F7-9DDC-4A2F-893A-5B865E0D16EA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92B09-C3A5-49E8-9CED-9D07D2F0E99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04897-E80E-4BEF-BD83-E46FA66CB27F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6AA7E-1E1F-4492-BEEE-2FDA4B3E20C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581775"/>
            <a:ext cx="69357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te bewerken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670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85100"/>
                </a:solidFill>
              </a:defRPr>
            </a:lvl1pPr>
          </a:lstStyle>
          <a:p>
            <a:pPr>
              <a:defRPr/>
            </a:pPr>
            <a:fld id="{EE2BE710-F257-4015-AAEF-BC79DB735E0B}" type="datetime1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616700"/>
            <a:ext cx="374491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785100"/>
                </a:solidFill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43663" y="6616700"/>
            <a:ext cx="2243137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85100"/>
                </a:solidFill>
              </a:defRPr>
            </a:lvl1pPr>
          </a:lstStyle>
          <a:p>
            <a:pPr>
              <a:defRPr/>
            </a:pPr>
            <a:fld id="{CAB51A1F-95E9-4CAA-B8B0-48CBDB4E8A6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877050" y="115888"/>
            <a:ext cx="21050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6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680402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CD2383E-E219-4F6D-AEB6-5F71FD1362E2}" type="datetime3">
              <a:rPr lang="en-US" smtClean="0"/>
              <a:pPr/>
              <a:t>7 September 2015</a:t>
            </a:fld>
            <a:endParaRPr lang="en-US" smtClean="0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34F00-CB13-43BE-869D-334F8A3EB9D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700213"/>
            <a:ext cx="8713788" cy="32416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Conducted and ongoing research</a:t>
            </a:r>
            <a:b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into university education</a:t>
            </a:r>
            <a:b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@EUR</a:t>
            </a:r>
            <a:endParaRPr lang="en-US" sz="5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229225"/>
            <a:ext cx="8229600" cy="1296988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3200" dirty="0" smtClean="0"/>
          </a:p>
          <a:p>
            <a:pPr algn="ctr" eaLnBrk="1" hangingPunct="1">
              <a:buFontTx/>
              <a:buNone/>
            </a:pPr>
            <a:r>
              <a:rPr lang="en-US" sz="1800" dirty="0" smtClean="0"/>
              <a:t>Gerard Baars, Risbo, Erasmus University Rotterdam</a:t>
            </a:r>
          </a:p>
          <a:p>
            <a:pPr algn="ctr" eaLnBrk="1" hangingPunct="1">
              <a:buFontTx/>
              <a:buNone/>
            </a:pPr>
            <a:r>
              <a:rPr lang="en-US" sz="1800" dirty="0" err="1" smtClean="0"/>
              <a:t>Marit</a:t>
            </a:r>
            <a:r>
              <a:rPr lang="en-US" sz="1800" dirty="0" smtClean="0"/>
              <a:t> Wijnen, ESL/ Psychology, Erasmus </a:t>
            </a:r>
            <a:r>
              <a:rPr lang="en-US" sz="1800" smtClean="0"/>
              <a:t>University Rotterdam</a:t>
            </a:r>
            <a:endParaRPr lang="en-US" sz="1800" dirty="0" smtClean="0"/>
          </a:p>
          <a:p>
            <a:pPr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319458"/>
              </p:ext>
            </p:extLst>
          </p:nvPr>
        </p:nvGraphicFramePr>
        <p:xfrm>
          <a:off x="457200" y="2780928"/>
          <a:ext cx="82296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496" y="1412776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j-lt"/>
                <a:cs typeface="ＭＳ Ｐゴシック" charset="-128"/>
              </a:rPr>
              <a:t>Research</a:t>
            </a:r>
            <a:r>
              <a:rPr lang="en-US" dirty="0" smtClean="0"/>
              <a:t> </a:t>
            </a:r>
            <a:r>
              <a:rPr lang="en-US" sz="2800" b="1" dirty="0" smtClean="0">
                <a:latin typeface="+mj-lt"/>
                <a:cs typeface="ＭＳ Ｐゴシック" charset="-128"/>
              </a:rPr>
              <a:t>into</a:t>
            </a:r>
            <a:r>
              <a:rPr lang="en-US" dirty="0" smtClean="0"/>
              <a:t> </a:t>
            </a:r>
            <a:r>
              <a:rPr lang="en-US" sz="2800" b="1" dirty="0" smtClean="0">
                <a:latin typeface="+mj-lt"/>
                <a:cs typeface="ＭＳ Ｐゴシック" charset="-128"/>
              </a:rPr>
              <a:t>University</a:t>
            </a:r>
            <a:r>
              <a:rPr lang="en-US" dirty="0" smtClean="0"/>
              <a:t> </a:t>
            </a:r>
            <a:r>
              <a:rPr lang="en-US" sz="2800" b="1" dirty="0" smtClean="0">
                <a:latin typeface="+mj-lt"/>
                <a:cs typeface="ＭＳ Ｐゴシック" charset="-128"/>
              </a:rPr>
              <a:t>Education</a:t>
            </a:r>
            <a:r>
              <a:rPr lang="en-US" dirty="0" smtClean="0"/>
              <a:t> </a:t>
            </a:r>
            <a:r>
              <a:rPr lang="en-US" sz="2800" b="1" dirty="0" smtClean="0">
                <a:latin typeface="+mj-lt"/>
                <a:cs typeface="ＭＳ Ｐゴシック" charset="-128"/>
              </a:rPr>
              <a:t>@EUR</a:t>
            </a:r>
            <a:endParaRPr lang="nl-NL" sz="2800" b="1" dirty="0" smtClean="0">
              <a:latin typeface="+mj-lt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975"/>
            <a:ext cx="9143999" cy="638175"/>
          </a:xfrm>
        </p:spPr>
        <p:txBody>
          <a:bodyPr/>
          <a:lstStyle/>
          <a:p>
            <a:r>
              <a:rPr lang="en-US" sz="2800" b="1" dirty="0" smtClean="0"/>
              <a:t>Transition pre-university education to EUR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5536" y="2205012"/>
            <a:ext cx="8579296" cy="4032300"/>
          </a:xfrm>
        </p:spPr>
        <p:txBody>
          <a:bodyPr/>
          <a:lstStyle/>
          <a:p>
            <a:r>
              <a:rPr lang="en-US" sz="2400" i="1" dirty="0" smtClean="0"/>
              <a:t>Determinants for study success (before admission)</a:t>
            </a:r>
          </a:p>
          <a:p>
            <a:pPr lvl="1"/>
            <a:r>
              <a:rPr lang="en-US" sz="1800" dirty="0" smtClean="0"/>
              <a:t>“Pre-university math grade and intrinsic motivation (economics)” (Arnold &amp; </a:t>
            </a:r>
            <a:r>
              <a:rPr lang="en-US" sz="1800" dirty="0" err="1" smtClean="0"/>
              <a:t>Straten</a:t>
            </a:r>
            <a:r>
              <a:rPr lang="en-US" sz="1800" dirty="0" smtClean="0"/>
              <a:t>, 2012)</a:t>
            </a:r>
          </a:p>
          <a:p>
            <a:pPr lvl="1"/>
            <a:r>
              <a:rPr lang="en-US" sz="1800" dirty="0" smtClean="0"/>
              <a:t>“Pre-university GPA and intrinsic motivation (medical faculty)” (Baars, 2009)</a:t>
            </a:r>
          </a:p>
          <a:p>
            <a:pPr lvl="1"/>
            <a:r>
              <a:rPr lang="nl-NL" sz="1800" dirty="0" smtClean="0"/>
              <a:t>“Pre-</a:t>
            </a:r>
            <a:r>
              <a:rPr lang="nl-NL" sz="1800" dirty="0" err="1" smtClean="0"/>
              <a:t>university</a:t>
            </a:r>
            <a:r>
              <a:rPr lang="nl-NL" sz="1800" dirty="0" smtClean="0"/>
              <a:t> GPA and observed learning </a:t>
            </a:r>
            <a:r>
              <a:rPr lang="nl-NL" sz="1800" dirty="0" err="1" smtClean="0"/>
              <a:t>behavior</a:t>
            </a:r>
            <a:r>
              <a:rPr lang="nl-NL" sz="1800" dirty="0" smtClean="0"/>
              <a:t> (</a:t>
            </a:r>
            <a:r>
              <a:rPr lang="nl-NL" sz="1800" dirty="0" err="1" smtClean="0"/>
              <a:t>Psychology</a:t>
            </a:r>
            <a:r>
              <a:rPr lang="nl-NL" sz="1800" dirty="0" smtClean="0"/>
              <a:t>)” (De Koning et al., 2012)</a:t>
            </a:r>
          </a:p>
          <a:p>
            <a:r>
              <a:rPr lang="en-US" sz="2200" i="1" dirty="0" smtClean="0"/>
              <a:t>Selection of students</a:t>
            </a:r>
          </a:p>
          <a:p>
            <a:pPr lvl="1"/>
            <a:r>
              <a:rPr lang="en-US" sz="1800" dirty="0" smtClean="0"/>
              <a:t>“Those who have been admitted by selection (based on extra-curricular activities before admission and a cognitive test) outperform students who had been admitted by weighted lottery” (</a:t>
            </a:r>
            <a:r>
              <a:rPr lang="en-US" sz="1800" dirty="0" err="1" smtClean="0"/>
              <a:t>Urlings</a:t>
            </a:r>
            <a:r>
              <a:rPr lang="en-US" sz="1800" dirty="0" smtClean="0"/>
              <a:t>-Strop et al., 2009)</a:t>
            </a:r>
            <a:endParaRPr lang="en-US" sz="2000" dirty="0" smtClean="0"/>
          </a:p>
          <a:p>
            <a:pPr lvl="1"/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6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975"/>
            <a:ext cx="9143999" cy="638175"/>
          </a:xfrm>
        </p:spPr>
        <p:txBody>
          <a:bodyPr/>
          <a:lstStyle/>
          <a:p>
            <a:r>
              <a:rPr lang="en-US" sz="2800" b="1" dirty="0" smtClean="0"/>
              <a:t>Transition pre-university education to EUR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204864"/>
            <a:ext cx="8435280" cy="4032300"/>
          </a:xfrm>
        </p:spPr>
        <p:txBody>
          <a:bodyPr/>
          <a:lstStyle/>
          <a:p>
            <a:r>
              <a:rPr lang="en-US" sz="2400" i="1" dirty="0" smtClean="0"/>
              <a:t>Facilitating the transition from pre-university education and university</a:t>
            </a:r>
          </a:p>
          <a:p>
            <a:pPr lvl="1"/>
            <a:r>
              <a:rPr lang="en-US" sz="1800" dirty="0"/>
              <a:t>Qualitative research into factors that play a role in the transition from pre-university education to EUR (Van Herpen, </a:t>
            </a:r>
            <a:r>
              <a:rPr lang="en-US" sz="1800" dirty="0" smtClean="0"/>
              <a:t>Risbo)</a:t>
            </a:r>
          </a:p>
          <a:p>
            <a:pPr lvl="1"/>
            <a:r>
              <a:rPr lang="en-US" sz="1800" dirty="0" smtClean="0"/>
              <a:t>Research into the effect of a pre-academic development program on study success in B1</a:t>
            </a:r>
            <a:br>
              <a:rPr lang="en-US" sz="1800" dirty="0" smtClean="0"/>
            </a:br>
            <a:r>
              <a:rPr lang="en-US" sz="1800" dirty="0" smtClean="0"/>
              <a:t>“Preliminary </a:t>
            </a:r>
            <a:r>
              <a:rPr lang="en-US" sz="1800" dirty="0"/>
              <a:t>results show </a:t>
            </a:r>
            <a:r>
              <a:rPr lang="en-US" sz="1800" dirty="0" smtClean="0"/>
              <a:t>that those who </a:t>
            </a:r>
            <a:r>
              <a:rPr lang="en-US" sz="1800" dirty="0"/>
              <a:t>participated in the pre-academic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</a:t>
            </a:r>
            <a:r>
              <a:rPr lang="en-US" sz="1800" dirty="0"/>
              <a:t>study harder, show more proactive communication with peers and staff, and attain higher (+0.5) grades in the first course than students who did not attend the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” (Van Herpen, Risbo)</a:t>
            </a:r>
          </a:p>
          <a:p>
            <a:pPr lvl="1"/>
            <a:r>
              <a:rPr lang="en-US" sz="1800" dirty="0" smtClean="0"/>
              <a:t>Research </a:t>
            </a:r>
            <a:r>
              <a:rPr lang="en-US" sz="1800" dirty="0"/>
              <a:t>into the effect of study choice activities (SMC, Risbo</a:t>
            </a:r>
            <a:r>
              <a:rPr lang="en-US" sz="1800" dirty="0" smtClean="0"/>
              <a:t>)</a:t>
            </a:r>
            <a:endParaRPr lang="nl-NL" sz="1800" dirty="0" smtClean="0"/>
          </a:p>
          <a:p>
            <a:pPr lvl="1"/>
            <a:endParaRPr lang="en-US" dirty="0" smtClean="0"/>
          </a:p>
          <a:p>
            <a:pPr lvl="1"/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6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52736"/>
            <a:ext cx="9143999" cy="638175"/>
          </a:xfrm>
        </p:spPr>
        <p:txBody>
          <a:bodyPr/>
          <a:lstStyle/>
          <a:p>
            <a:pPr lvl="0"/>
            <a:r>
              <a:rPr lang="en-US" sz="2800" b="1" dirty="0" smtClean="0"/>
              <a:t>Research into education @EUR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41176" y="1700808"/>
            <a:ext cx="8435280" cy="4032300"/>
          </a:xfrm>
        </p:spPr>
        <p:txBody>
          <a:bodyPr/>
          <a:lstStyle/>
          <a:p>
            <a:r>
              <a:rPr lang="en-US" sz="2400" i="1" dirty="0"/>
              <a:t>Early identification of dropouts</a:t>
            </a:r>
          </a:p>
          <a:p>
            <a:pPr lvl="1"/>
            <a:r>
              <a:rPr lang="en-US" sz="2000" dirty="0" smtClean="0"/>
              <a:t>“70</a:t>
            </a:r>
            <a:r>
              <a:rPr lang="en-US" sz="2000" dirty="0"/>
              <a:t>% of the students who drop out in the first year do not participate in the first exams or do not manage to pass at least 50% of the first </a:t>
            </a:r>
            <a:r>
              <a:rPr lang="en-US" sz="2000" dirty="0" smtClean="0"/>
              <a:t>exams” (Baars &amp; Arnold, 2014)</a:t>
            </a:r>
          </a:p>
          <a:p>
            <a:r>
              <a:rPr lang="nl-NL" sz="2200" i="1" dirty="0" err="1" smtClean="0"/>
              <a:t>Implementation</a:t>
            </a:r>
            <a:r>
              <a:rPr lang="nl-NL" sz="2200" i="1" dirty="0" smtClean="0"/>
              <a:t> N=N (o.a. BSA 60 ECTS)</a:t>
            </a:r>
          </a:p>
          <a:p>
            <a:pPr lvl="1"/>
            <a:r>
              <a:rPr lang="en-US" sz="2000" dirty="0" smtClean="0"/>
              <a:t>“The same percentage of students completed the first year within one year after the start as previously within two years after the start” (Baars, et al., 2013)</a:t>
            </a:r>
          </a:p>
          <a:p>
            <a:pPr lvl="1"/>
            <a:r>
              <a:rPr lang="nl-NL" sz="2000" dirty="0" err="1" smtClean="0"/>
              <a:t>Comparison</a:t>
            </a:r>
            <a:r>
              <a:rPr lang="nl-NL" sz="2000" dirty="0" smtClean="0"/>
              <a:t> of p</a:t>
            </a:r>
            <a:r>
              <a:rPr lang="en-US" sz="2000" dirty="0" err="1" smtClean="0"/>
              <a:t>sychometric</a:t>
            </a:r>
            <a:r>
              <a:rPr lang="en-US" sz="2000" dirty="0" smtClean="0"/>
              <a:t> </a:t>
            </a:r>
            <a:r>
              <a:rPr lang="en-US" sz="2000" dirty="0"/>
              <a:t>quality of the BSA final judgment regarding the study results of B1 </a:t>
            </a:r>
            <a:r>
              <a:rPr lang="en-US" sz="2000" dirty="0" smtClean="0"/>
              <a:t>before and after implementation N=N (</a:t>
            </a:r>
            <a:r>
              <a:rPr lang="nl-NL" sz="2000" dirty="0" err="1" smtClean="0"/>
              <a:t>Lidia</a:t>
            </a:r>
            <a:r>
              <a:rPr lang="nl-NL" sz="2000" dirty="0" smtClean="0"/>
              <a:t> Arends, FSW)</a:t>
            </a:r>
            <a:endParaRPr lang="en-US" sz="2000" dirty="0" smtClean="0"/>
          </a:p>
          <a:p>
            <a:pPr lvl="1"/>
            <a:r>
              <a:rPr lang="nl-NL" sz="2000" dirty="0" err="1"/>
              <a:t>Influence</a:t>
            </a:r>
            <a:r>
              <a:rPr lang="nl-NL" sz="2000" dirty="0"/>
              <a:t> N=N on </a:t>
            </a:r>
            <a:r>
              <a:rPr lang="nl-NL" sz="2000" dirty="0" err="1"/>
              <a:t>study</a:t>
            </a:r>
            <a:r>
              <a:rPr lang="nl-NL" sz="2000" dirty="0"/>
              <a:t> </a:t>
            </a:r>
            <a:r>
              <a:rPr lang="nl-NL" sz="2000" dirty="0" err="1"/>
              <a:t>strategies</a:t>
            </a:r>
            <a:r>
              <a:rPr lang="nl-NL" sz="2000" dirty="0"/>
              <a:t> of </a:t>
            </a:r>
            <a:r>
              <a:rPr lang="nl-NL" sz="2000" dirty="0" err="1"/>
              <a:t>students</a:t>
            </a:r>
            <a:r>
              <a:rPr lang="nl-NL" sz="2000" dirty="0"/>
              <a:t> (Guus Smeets, </a:t>
            </a:r>
            <a:r>
              <a:rPr lang="nl-NL" sz="2000" dirty="0" smtClean="0"/>
              <a:t>FSW)</a:t>
            </a:r>
          </a:p>
          <a:p>
            <a:pPr lvl="1"/>
            <a:r>
              <a:rPr lang="nl-NL" sz="2000" dirty="0" err="1"/>
              <a:t>Influence</a:t>
            </a:r>
            <a:r>
              <a:rPr lang="nl-NL" sz="2000" dirty="0"/>
              <a:t> of N=N on </a:t>
            </a:r>
            <a:r>
              <a:rPr lang="nl-NL" sz="2000" dirty="0" err="1"/>
              <a:t>study</a:t>
            </a:r>
            <a:r>
              <a:rPr lang="nl-NL" sz="2000" dirty="0"/>
              <a:t> </a:t>
            </a:r>
            <a:r>
              <a:rPr lang="nl-NL" sz="2000" dirty="0" err="1"/>
              <a:t>progress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time </a:t>
            </a:r>
            <a:r>
              <a:rPr lang="nl-NL" sz="2000" dirty="0" err="1"/>
              <a:t>spend</a:t>
            </a:r>
            <a:r>
              <a:rPr lang="nl-NL" sz="2000" dirty="0"/>
              <a:t> on </a:t>
            </a:r>
            <a:r>
              <a:rPr lang="nl-NL" sz="2000" dirty="0" err="1"/>
              <a:t>study</a:t>
            </a:r>
            <a:r>
              <a:rPr lang="nl-NL" sz="2000" dirty="0"/>
              <a:t> (</a:t>
            </a:r>
            <a:r>
              <a:rPr lang="nl-NL" sz="2000" dirty="0" smtClean="0"/>
              <a:t>Stegers-Jager, Erasmus MC </a:t>
            </a:r>
            <a:r>
              <a:rPr lang="nl-NL" sz="2000" dirty="0"/>
              <a:t>&amp; Meeuwisse, FSW</a:t>
            </a:r>
            <a:r>
              <a:rPr lang="nl-NL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2866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3999" cy="638175"/>
          </a:xfrm>
        </p:spPr>
        <p:txBody>
          <a:bodyPr/>
          <a:lstStyle/>
          <a:p>
            <a:r>
              <a:rPr lang="en-US" sz="2800" b="1" dirty="0" smtClean="0"/>
              <a:t>Research into education @EUR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1216" y="1556792"/>
            <a:ext cx="8435280" cy="4032300"/>
          </a:xfrm>
        </p:spPr>
        <p:txBody>
          <a:bodyPr/>
          <a:lstStyle/>
          <a:p>
            <a:r>
              <a:rPr lang="en-US" sz="2200" i="1" dirty="0" smtClean="0"/>
              <a:t>Problem </a:t>
            </a:r>
            <a:r>
              <a:rPr lang="en-US" sz="2200" i="1" dirty="0"/>
              <a:t>Based Learning</a:t>
            </a:r>
          </a:p>
          <a:p>
            <a:pPr lvl="1"/>
            <a:r>
              <a:rPr lang="nl-NL" sz="1800" dirty="0" smtClean="0"/>
              <a:t>A lot of research </a:t>
            </a:r>
            <a:r>
              <a:rPr lang="nl-NL" sz="1800" dirty="0" err="1" smtClean="0"/>
              <a:t>into</a:t>
            </a:r>
            <a:r>
              <a:rPr lang="nl-NL" sz="1800" dirty="0" smtClean="0"/>
              <a:t> PBL (</a:t>
            </a:r>
            <a:r>
              <a:rPr lang="nl-NL" sz="1800" dirty="0" err="1" smtClean="0"/>
              <a:t>Psychology</a:t>
            </a:r>
            <a:r>
              <a:rPr lang="nl-NL" sz="1800" dirty="0" smtClean="0"/>
              <a:t>, FSW)</a:t>
            </a:r>
          </a:p>
          <a:p>
            <a:pPr lvl="1"/>
            <a:r>
              <a:rPr lang="nl-NL" sz="1800" dirty="0" smtClean="0"/>
              <a:t>“</a:t>
            </a:r>
            <a:r>
              <a:rPr lang="en-US" sz="1800" dirty="0"/>
              <a:t>PBL students do not necessarily acquire more knowledge, however, they retain more knowledge on long-term and develop better skills and are more satisfied about their study</a:t>
            </a:r>
            <a:r>
              <a:rPr lang="nl-NL" sz="1800" dirty="0" smtClean="0"/>
              <a:t>” </a:t>
            </a:r>
            <a:r>
              <a:rPr lang="nl-NL" sz="1800" dirty="0"/>
              <a:t>(Schmidt, et al., </a:t>
            </a:r>
            <a:r>
              <a:rPr lang="en-US" sz="1800" dirty="0"/>
              <a:t>2009</a:t>
            </a:r>
            <a:r>
              <a:rPr lang="en-US" sz="1800" dirty="0" smtClean="0"/>
              <a:t>)</a:t>
            </a:r>
          </a:p>
          <a:p>
            <a:pPr lvl="1"/>
            <a:r>
              <a:rPr lang="en-GB" sz="1800" dirty="0" smtClean="0"/>
              <a:t>Effectiveness </a:t>
            </a:r>
            <a:r>
              <a:rPr lang="en-GB" sz="1800" dirty="0"/>
              <a:t>of PBL at </a:t>
            </a:r>
            <a:r>
              <a:rPr lang="en-GB" sz="1800" dirty="0" smtClean="0"/>
              <a:t>Erasmus School of Law (Wijnen, ESL)</a:t>
            </a:r>
            <a:endParaRPr lang="en-US" sz="1800" dirty="0" smtClean="0"/>
          </a:p>
          <a:p>
            <a:r>
              <a:rPr lang="en-US" sz="2200" i="1" dirty="0" smtClean="0"/>
              <a:t>Minorities</a:t>
            </a:r>
            <a:endParaRPr lang="en-US" sz="2200" i="1" dirty="0"/>
          </a:p>
          <a:p>
            <a:pPr lvl="1"/>
            <a:r>
              <a:rPr lang="en-US" sz="1800" dirty="0" smtClean="0"/>
              <a:t>Ethnic </a:t>
            </a:r>
            <a:r>
              <a:rPr lang="en-US" sz="1800" dirty="0"/>
              <a:t>diversity in higher education, with a special interest in the learning environment, students’ (study)time investment and the role of different life domains related to students’ academic success </a:t>
            </a:r>
            <a:r>
              <a:rPr lang="en-US" sz="1800" dirty="0" smtClean="0"/>
              <a:t>(Meeuwisse, et al., 2010; Meeuwisse, 2012)</a:t>
            </a:r>
            <a:endParaRPr lang="en-US" sz="1800" dirty="0"/>
          </a:p>
          <a:p>
            <a:pPr lvl="1"/>
            <a:r>
              <a:rPr lang="en-US" sz="1800" dirty="0" smtClean="0"/>
              <a:t>Structured curricula, involved teachers/ supervisors and small-scale education and social networks </a:t>
            </a:r>
            <a:r>
              <a:rPr lang="en-US" sz="1800" dirty="0"/>
              <a:t>promote the learning of non-Western </a:t>
            </a:r>
            <a:r>
              <a:rPr lang="en-US" sz="1800" dirty="0" smtClean="0"/>
              <a:t>students (Wolff, 2013)</a:t>
            </a:r>
            <a:endParaRPr lang="en-US" sz="1800" dirty="0"/>
          </a:p>
          <a:p>
            <a:pPr lvl="1"/>
            <a:r>
              <a:rPr lang="en-US" sz="1800" dirty="0" smtClean="0"/>
              <a:t>Ethnic </a:t>
            </a:r>
            <a:r>
              <a:rPr lang="en-US" sz="1800" dirty="0"/>
              <a:t>disparities in undergraduate pre-clinical and clinical </a:t>
            </a:r>
            <a:r>
              <a:rPr lang="en-US" sz="1800" dirty="0" smtClean="0"/>
              <a:t>performance</a:t>
            </a:r>
            <a:r>
              <a:rPr lang="en-US" sz="1800" dirty="0"/>
              <a:t> </a:t>
            </a:r>
            <a:r>
              <a:rPr lang="en-US" sz="1800" dirty="0" smtClean="0"/>
              <a:t>(Stegers-Jager, et al., 2012)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6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3999" cy="638175"/>
          </a:xfrm>
        </p:spPr>
        <p:txBody>
          <a:bodyPr/>
          <a:lstStyle/>
          <a:p>
            <a:r>
              <a:rPr lang="en-US" sz="2800" b="1" dirty="0" smtClean="0"/>
              <a:t>Research into education @EUR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556940"/>
            <a:ext cx="8435280" cy="4032300"/>
          </a:xfrm>
        </p:spPr>
        <p:txBody>
          <a:bodyPr/>
          <a:lstStyle/>
          <a:p>
            <a:r>
              <a:rPr lang="en-US" sz="2200" i="1" dirty="0" smtClean="0"/>
              <a:t>Compensatory grading / testing</a:t>
            </a:r>
          </a:p>
          <a:p>
            <a:pPr lvl="1"/>
            <a:r>
              <a:rPr lang="en-US" sz="1800" dirty="0" smtClean="0"/>
              <a:t>“Especially </a:t>
            </a:r>
            <a:r>
              <a:rPr lang="en-US" sz="1800" dirty="0"/>
              <a:t>students with a (preliminary) positive BSA benefit from </a:t>
            </a:r>
            <a:r>
              <a:rPr lang="en-US" sz="1800" dirty="0" smtClean="0"/>
              <a:t>compensatory grading / testing; </a:t>
            </a:r>
            <a:r>
              <a:rPr lang="en-US" sz="1800" dirty="0"/>
              <a:t>the total percentage of students who can study further does not increase (Arnold &amp; Van den Brink, 2009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/>
              <a:t>M</a:t>
            </a:r>
            <a:r>
              <a:rPr lang="en-US" sz="1800" dirty="0" smtClean="0"/>
              <a:t>aking </a:t>
            </a:r>
            <a:r>
              <a:rPr lang="en-US" sz="1800" dirty="0"/>
              <a:t>use of the compensation </a:t>
            </a:r>
            <a:r>
              <a:rPr lang="en-US" sz="1800" dirty="0" smtClean="0"/>
              <a:t>regulation does </a:t>
            </a:r>
            <a:r>
              <a:rPr lang="en-US" sz="1800" dirty="0"/>
              <a:t>not lead to poorer performance in follow-up </a:t>
            </a:r>
            <a:r>
              <a:rPr lang="en-US" sz="1800" dirty="0" smtClean="0"/>
              <a:t>courses (Arnold, 2011)</a:t>
            </a:r>
            <a:endParaRPr lang="en-US" sz="1800" dirty="0"/>
          </a:p>
          <a:p>
            <a:r>
              <a:rPr lang="en-US" sz="2200" i="1" dirty="0" smtClean="0"/>
              <a:t>Online learning</a:t>
            </a:r>
            <a:endParaRPr lang="en-US" sz="2200" i="1" dirty="0"/>
          </a:p>
          <a:p>
            <a:pPr lvl="1"/>
            <a:r>
              <a:rPr lang="en-US" sz="1800" dirty="0" smtClean="0"/>
              <a:t>Relationship between </a:t>
            </a:r>
            <a:r>
              <a:rPr lang="en-US" sz="1800" dirty="0"/>
              <a:t>motivation, tool use, participation, and performance in an </a:t>
            </a:r>
            <a:r>
              <a:rPr lang="en-US" sz="1800" dirty="0" err="1"/>
              <a:t>e-learning</a:t>
            </a:r>
            <a:r>
              <a:rPr lang="en-US" sz="1800" dirty="0"/>
              <a:t> course using </a:t>
            </a:r>
            <a:r>
              <a:rPr lang="en-US" sz="1800" dirty="0" smtClean="0"/>
              <a:t>web-videoconferencing (Giesbers, et al., 2013)</a:t>
            </a:r>
          </a:p>
          <a:p>
            <a:pPr lvl="1"/>
            <a:r>
              <a:rPr lang="en-US" sz="1800" dirty="0"/>
              <a:t>A Dynamic Analysis of the Interplay between Asynchronous and Synchronous Communication in Online Learning: The Impact of </a:t>
            </a:r>
            <a:r>
              <a:rPr lang="en-US" sz="1800" dirty="0" smtClean="0"/>
              <a:t>Motivation (Giesbers, et al., 2014)</a:t>
            </a:r>
          </a:p>
          <a:p>
            <a:pPr lvl="1"/>
            <a:r>
              <a:rPr lang="nl-NL" sz="1800" dirty="0" smtClean="0"/>
              <a:t>A </a:t>
            </a:r>
            <a:r>
              <a:rPr lang="nl-NL" sz="1800" dirty="0" err="1"/>
              <a:t>blended</a:t>
            </a:r>
            <a:r>
              <a:rPr lang="nl-NL" sz="1800" dirty="0"/>
              <a:t> design in acute care training: </a:t>
            </a:r>
            <a:r>
              <a:rPr lang="nl-NL" sz="1800" dirty="0" err="1"/>
              <a:t>similar</a:t>
            </a:r>
            <a:r>
              <a:rPr lang="nl-NL" sz="1800" dirty="0"/>
              <a:t> </a:t>
            </a:r>
            <a:r>
              <a:rPr lang="nl-NL" sz="1800" dirty="0" err="1"/>
              <a:t>learning</a:t>
            </a:r>
            <a:r>
              <a:rPr lang="nl-NL" sz="1800" dirty="0"/>
              <a:t> </a:t>
            </a:r>
            <a:r>
              <a:rPr lang="nl-NL" sz="1800" dirty="0" err="1"/>
              <a:t>results</a:t>
            </a:r>
            <a:r>
              <a:rPr lang="nl-NL" sz="1800" dirty="0"/>
              <a:t>, </a:t>
            </a:r>
            <a:r>
              <a:rPr lang="nl-NL" sz="1800" dirty="0" err="1"/>
              <a:t>less</a:t>
            </a:r>
            <a:r>
              <a:rPr lang="nl-NL" sz="1800" dirty="0"/>
              <a:t> training </a:t>
            </a:r>
            <a:r>
              <a:rPr lang="nl-NL" sz="1800" dirty="0" err="1"/>
              <a:t>costs</a:t>
            </a:r>
            <a:r>
              <a:rPr lang="nl-NL" sz="1800" dirty="0"/>
              <a:t> </a:t>
            </a:r>
            <a:r>
              <a:rPr lang="nl-NL" sz="1800" dirty="0" err="1"/>
              <a:t>compared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a traditional </a:t>
            </a:r>
            <a:r>
              <a:rPr lang="nl-NL" sz="1800" dirty="0" smtClean="0"/>
              <a:t>format (Dankbaar, et al., 2014)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0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975"/>
            <a:ext cx="9143999" cy="638175"/>
          </a:xfrm>
        </p:spPr>
        <p:txBody>
          <a:bodyPr/>
          <a:lstStyle/>
          <a:p>
            <a:r>
              <a:rPr lang="en-US" sz="2800" b="1" dirty="0" smtClean="0"/>
              <a:t>Research into education @EUR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8435280" cy="4032300"/>
          </a:xfrm>
        </p:spPr>
        <p:txBody>
          <a:bodyPr/>
          <a:lstStyle/>
          <a:p>
            <a:r>
              <a:rPr lang="en-US" sz="2200" i="1" dirty="0"/>
              <a:t>Research in medical education (</a:t>
            </a:r>
            <a:r>
              <a:rPr lang="en-US" sz="2200" i="1" dirty="0" err="1"/>
              <a:t>Dankbaar</a:t>
            </a:r>
            <a:r>
              <a:rPr lang="en-US" sz="2200" i="1" dirty="0"/>
              <a:t>, </a:t>
            </a:r>
            <a:r>
              <a:rPr lang="en-US" sz="2200" i="1" dirty="0" err="1"/>
              <a:t>Mamede</a:t>
            </a:r>
            <a:r>
              <a:rPr lang="en-US" sz="2200" i="1" dirty="0"/>
              <a:t>, Stegers-Jager, </a:t>
            </a:r>
            <a:r>
              <a:rPr lang="en-US" sz="2200" i="1" dirty="0" err="1"/>
              <a:t>Themmen</a:t>
            </a:r>
            <a:r>
              <a:rPr lang="en-US" sz="2200" i="1" dirty="0"/>
              <a:t>)</a:t>
            </a:r>
            <a:endParaRPr lang="en-US" sz="1800" dirty="0"/>
          </a:p>
          <a:p>
            <a:pPr lvl="1"/>
            <a:r>
              <a:rPr lang="nl-NL" sz="1800" dirty="0" err="1"/>
              <a:t>Among</a:t>
            </a:r>
            <a:r>
              <a:rPr lang="nl-NL" sz="1800" dirty="0"/>
              <a:t> </a:t>
            </a:r>
            <a:r>
              <a:rPr lang="nl-NL" sz="1800" dirty="0" err="1"/>
              <a:t>others</a:t>
            </a:r>
            <a:r>
              <a:rPr lang="nl-NL" sz="1800" dirty="0"/>
              <a:t>: Research </a:t>
            </a:r>
            <a:r>
              <a:rPr lang="nl-NL" sz="1800" dirty="0" err="1"/>
              <a:t>into</a:t>
            </a:r>
            <a:r>
              <a:rPr lang="nl-NL" sz="1800" dirty="0"/>
              <a:t> </a:t>
            </a:r>
            <a:r>
              <a:rPr lang="nl-NL" sz="1800" dirty="0" err="1"/>
              <a:t>clinical</a:t>
            </a:r>
            <a:r>
              <a:rPr lang="nl-NL" sz="1800" dirty="0"/>
              <a:t> </a:t>
            </a:r>
            <a:r>
              <a:rPr lang="nl-NL" sz="1800" dirty="0" err="1"/>
              <a:t>reasoning</a:t>
            </a:r>
            <a:endParaRPr lang="nl-NL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68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975"/>
            <a:ext cx="9143999" cy="638175"/>
          </a:xfrm>
        </p:spPr>
        <p:txBody>
          <a:bodyPr/>
          <a:lstStyle/>
          <a:p>
            <a:pPr lvl="0"/>
            <a:r>
              <a:rPr lang="en-US" sz="2800" b="1" dirty="0"/>
              <a:t>Research after student graduation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8435280" cy="4032300"/>
          </a:xfrm>
        </p:spPr>
        <p:txBody>
          <a:bodyPr/>
          <a:lstStyle/>
          <a:p>
            <a:r>
              <a:rPr lang="en-US" sz="1800" dirty="0" smtClean="0"/>
              <a:t>Explaining </a:t>
            </a:r>
            <a:r>
              <a:rPr lang="en-US" sz="1800" dirty="0"/>
              <a:t>professional success through students’ learning outcomes, their learning process, and the quality of the learning </a:t>
            </a:r>
            <a:r>
              <a:rPr lang="en-US" sz="1800" dirty="0" smtClean="0"/>
              <a:t>environment (Vermeulen-Kerstens, 2007)</a:t>
            </a:r>
          </a:p>
          <a:p>
            <a:r>
              <a:rPr lang="en-US" sz="1800" dirty="0" smtClean="0"/>
              <a:t>Investigating the effectiveness </a:t>
            </a:r>
            <a:r>
              <a:rPr lang="en-US" sz="1800" dirty="0"/>
              <a:t>of particular learning environments (problem-based learning versus conventional learning environment) </a:t>
            </a:r>
            <a:r>
              <a:rPr lang="en-US" sz="1800" dirty="0" smtClean="0"/>
              <a:t>in </a:t>
            </a:r>
            <a:r>
              <a:rPr lang="en-US" sz="1800" dirty="0"/>
              <a:t>terms of students’ mastery-level of job </a:t>
            </a:r>
            <a:r>
              <a:rPr lang="en-US" sz="1800" dirty="0" smtClean="0"/>
              <a:t>competencies (Vermeulen-Kerstens, 2007)</a:t>
            </a:r>
            <a:endParaRPr lang="nl-NL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2FE65-09BD-40F6-9365-59A58CD16B54}" type="datetime1">
              <a:rPr lang="en-US" smtClean="0"/>
              <a:pPr>
                <a:defRPr/>
              </a:pPr>
              <a:t>9/7/2015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7EB8B-6435-438A-85D4-487F442F0A4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02285"/>
      </p:ext>
    </p:extLst>
  </p:cSld>
  <p:clrMapOvr>
    <a:masterClrMapping/>
  </p:clrMapOvr>
</p:sld>
</file>

<file path=ppt/theme/theme1.xml><?xml version="1.0" encoding="utf-8"?>
<a:theme xmlns:a="http://schemas.openxmlformats.org/drawingml/2006/main" name="risbo presentatie sjabloon">
  <a:themeElements>
    <a:clrScheme name="risbo presentatie sjablo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isbo presentatie sjablo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isbo presentatie sjablo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sbo presentatie sjablo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sbo presentatie sjablo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sbo presentatie sjablo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sbo presentatie sjablo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sbo presentatie sjablo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sbo presentatie sjablo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sbo presentatie sjablo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sbo presentatie sjablo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sbo presentatie sjablo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sbo presentatie sjablo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sbo presentatie sjablo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risbo presentatie sjabloon</Template>
  <TotalTime>5038</TotalTime>
  <Words>624</Words>
  <Application>Microsoft Office PowerPoint</Application>
  <PresentationFormat>Diavoorstelling (4:3)</PresentationFormat>
  <Paragraphs>71</Paragraphs>
  <Slides>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risbo presentatie sjabloon</vt:lpstr>
      <vt:lpstr>Conducted and ongoing research into university education @EUR</vt:lpstr>
      <vt:lpstr>PowerPoint-presentatie</vt:lpstr>
      <vt:lpstr>Transition pre-university education to EUR</vt:lpstr>
      <vt:lpstr>Transition pre-university education to EUR</vt:lpstr>
      <vt:lpstr>Research into education @EUR</vt:lpstr>
      <vt:lpstr>Research into education @EUR</vt:lpstr>
      <vt:lpstr>Research into education @EUR</vt:lpstr>
      <vt:lpstr>Research into education @EUR</vt:lpstr>
      <vt:lpstr>Research after student graduation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environment, interactions, sense of belonging and study success in ethnically diverse student groups</dc:title>
  <dc:creator>beheerder</dc:creator>
  <cp:lastModifiedBy>Manou Windhausen</cp:lastModifiedBy>
  <cp:revision>676</cp:revision>
  <dcterms:created xsi:type="dcterms:W3CDTF">2011-06-21T05:46:17Z</dcterms:created>
  <dcterms:modified xsi:type="dcterms:W3CDTF">2015-09-07T10:17:45Z</dcterms:modified>
</cp:coreProperties>
</file>