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19"/>
  </p:notesMasterIdLst>
  <p:handoutMasterIdLst>
    <p:handoutMasterId r:id="rId20"/>
  </p:handoutMasterIdLst>
  <p:sldIdLst>
    <p:sldId id="358" r:id="rId2"/>
    <p:sldId id="382" r:id="rId3"/>
    <p:sldId id="384" r:id="rId4"/>
    <p:sldId id="385" r:id="rId5"/>
    <p:sldId id="386" r:id="rId6"/>
    <p:sldId id="387" r:id="rId7"/>
    <p:sldId id="388" r:id="rId8"/>
    <p:sldId id="390" r:id="rId9"/>
    <p:sldId id="389" r:id="rId10"/>
    <p:sldId id="391" r:id="rId11"/>
    <p:sldId id="393" r:id="rId12"/>
    <p:sldId id="394" r:id="rId13"/>
    <p:sldId id="395" r:id="rId14"/>
    <p:sldId id="398" r:id="rId15"/>
    <p:sldId id="399" r:id="rId16"/>
    <p:sldId id="401" r:id="rId17"/>
    <p:sldId id="403" r:id="rId18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2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2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2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200"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C0D7"/>
    <a:srgbClr val="7BA0C9"/>
    <a:srgbClr val="0093AB"/>
    <a:srgbClr val="002B60"/>
    <a:srgbClr val="66BCAA"/>
    <a:srgbClr val="FFFF00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>
    <p:restoredLeft sz="15620"/>
    <p:restoredTop sz="82633" autoAdjust="0"/>
  </p:normalViewPr>
  <p:slideViewPr>
    <p:cSldViewPr snapToGrid="0">
      <p:cViewPr>
        <p:scale>
          <a:sx n="139" d="100"/>
          <a:sy n="139" d="100"/>
        </p:scale>
        <p:origin x="-80" y="-80"/>
      </p:cViewPr>
      <p:guideLst>
        <p:guide orient="horz" pos="4319"/>
        <p:guide pos="28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-1230" y="-8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D18B0D-369F-9249-A761-9952BA54FAE1}" type="doc">
      <dgm:prSet loTypeId="urn:microsoft.com/office/officeart/2005/8/layout/hChevron3" loCatId="" qsTypeId="urn:microsoft.com/office/officeart/2005/8/quickstyle/3D5" qsCatId="3D" csTypeId="urn:microsoft.com/office/officeart/2005/8/colors/accent2_3" csCatId="accent2" phldr="1"/>
      <dgm:spPr/>
    </dgm:pt>
    <dgm:pt modelId="{14561FB4-BBF7-A649-A30D-DCF24A006F29}">
      <dgm:prSet phldrT="[Tekst]"/>
      <dgm:spPr/>
      <dgm:t>
        <a:bodyPr/>
        <a:lstStyle/>
        <a:p>
          <a:r>
            <a:rPr lang="nl-NL" dirty="0" err="1" smtClean="0"/>
            <a:t>watch</a:t>
          </a:r>
          <a:r>
            <a:rPr lang="nl-NL" dirty="0" smtClean="0"/>
            <a:t> video1</a:t>
          </a:r>
          <a:endParaRPr lang="nl-NL" dirty="0"/>
        </a:p>
      </dgm:t>
    </dgm:pt>
    <dgm:pt modelId="{6C259F0F-2E87-AC47-961B-8B60C987AB02}" type="parTrans" cxnId="{D43F7C9E-F37E-8343-92EE-FE36CF09849E}">
      <dgm:prSet/>
      <dgm:spPr/>
      <dgm:t>
        <a:bodyPr/>
        <a:lstStyle/>
        <a:p>
          <a:endParaRPr lang="nl-NL"/>
        </a:p>
      </dgm:t>
    </dgm:pt>
    <dgm:pt modelId="{A150121D-1753-DD4D-BC52-EEC0B5B3EC6A}" type="sibTrans" cxnId="{D43F7C9E-F37E-8343-92EE-FE36CF09849E}">
      <dgm:prSet/>
      <dgm:spPr/>
      <dgm:t>
        <a:bodyPr/>
        <a:lstStyle/>
        <a:p>
          <a:endParaRPr lang="nl-NL"/>
        </a:p>
      </dgm:t>
    </dgm:pt>
    <dgm:pt modelId="{0147356C-A23D-3F42-BEB6-6C2EA0A04169}">
      <dgm:prSet phldrT="[Tekst]"/>
      <dgm:spPr/>
      <dgm:t>
        <a:bodyPr/>
        <a:lstStyle/>
        <a:p>
          <a:r>
            <a:rPr lang="nl-NL" dirty="0" smtClean="0"/>
            <a:t>do </a:t>
          </a:r>
          <a:r>
            <a:rPr lang="nl-NL" dirty="0" err="1" smtClean="0"/>
            <a:t>exercise</a:t>
          </a:r>
          <a:r>
            <a:rPr lang="nl-NL" dirty="0" smtClean="0"/>
            <a:t> a</a:t>
          </a:r>
          <a:endParaRPr lang="nl-NL" dirty="0"/>
        </a:p>
      </dgm:t>
    </dgm:pt>
    <dgm:pt modelId="{97E3CE34-693D-1E45-A658-E9218AEFC7A4}" type="parTrans" cxnId="{52A9F3DC-6484-A24D-9AFE-A3532E167A63}">
      <dgm:prSet/>
      <dgm:spPr/>
      <dgm:t>
        <a:bodyPr/>
        <a:lstStyle/>
        <a:p>
          <a:endParaRPr lang="nl-NL"/>
        </a:p>
      </dgm:t>
    </dgm:pt>
    <dgm:pt modelId="{CD75C385-E683-9E45-86EF-F40D0D7133F0}" type="sibTrans" cxnId="{52A9F3DC-6484-A24D-9AFE-A3532E167A63}">
      <dgm:prSet/>
      <dgm:spPr/>
      <dgm:t>
        <a:bodyPr/>
        <a:lstStyle/>
        <a:p>
          <a:endParaRPr lang="nl-NL"/>
        </a:p>
      </dgm:t>
    </dgm:pt>
    <dgm:pt modelId="{E459BA6C-5E4B-B841-9DF2-F8B5E38CA130}">
      <dgm:prSet phldrT="[Tekst]"/>
      <dgm:spPr/>
      <dgm:t>
        <a:bodyPr/>
        <a:lstStyle/>
        <a:p>
          <a:r>
            <a:rPr lang="nl-NL" dirty="0" err="1" smtClean="0"/>
            <a:t>read</a:t>
          </a:r>
          <a:r>
            <a:rPr lang="nl-NL" dirty="0" smtClean="0"/>
            <a:t> §2.1.2</a:t>
          </a:r>
          <a:endParaRPr lang="nl-NL" dirty="0"/>
        </a:p>
      </dgm:t>
    </dgm:pt>
    <dgm:pt modelId="{C57C71BD-D494-A24E-A16B-F86D1F6C159F}" type="parTrans" cxnId="{34BE8672-F40E-464B-AFBE-8A3623AD2DE7}">
      <dgm:prSet/>
      <dgm:spPr/>
      <dgm:t>
        <a:bodyPr/>
        <a:lstStyle/>
        <a:p>
          <a:endParaRPr lang="nl-NL"/>
        </a:p>
      </dgm:t>
    </dgm:pt>
    <dgm:pt modelId="{7A5B89E0-534B-6341-812B-26A289E22800}" type="sibTrans" cxnId="{34BE8672-F40E-464B-AFBE-8A3623AD2DE7}">
      <dgm:prSet/>
      <dgm:spPr/>
      <dgm:t>
        <a:bodyPr/>
        <a:lstStyle/>
        <a:p>
          <a:endParaRPr lang="nl-NL"/>
        </a:p>
      </dgm:t>
    </dgm:pt>
    <dgm:pt modelId="{3379BD0B-AF55-294A-9F89-221DDDFFAB9C}">
      <dgm:prSet phldrT="[Tekst]"/>
      <dgm:spPr/>
      <dgm:t>
        <a:bodyPr/>
        <a:lstStyle/>
        <a:p>
          <a:r>
            <a:rPr lang="nl-NL" dirty="0" err="1" smtClean="0"/>
            <a:t>watch</a:t>
          </a:r>
          <a:r>
            <a:rPr lang="nl-NL" dirty="0" smtClean="0"/>
            <a:t> video 2</a:t>
          </a:r>
          <a:endParaRPr lang="nl-NL" dirty="0"/>
        </a:p>
      </dgm:t>
    </dgm:pt>
    <dgm:pt modelId="{62AF64B3-4EA5-3E44-80D7-9C25E872A425}" type="parTrans" cxnId="{7B21B95E-E283-8C43-B87F-E5559D4BA27B}">
      <dgm:prSet/>
      <dgm:spPr/>
      <dgm:t>
        <a:bodyPr/>
        <a:lstStyle/>
        <a:p>
          <a:endParaRPr lang="nl-NL"/>
        </a:p>
      </dgm:t>
    </dgm:pt>
    <dgm:pt modelId="{A6CC9F7D-E6B9-CE4A-BA6A-5158397957C6}" type="sibTrans" cxnId="{7B21B95E-E283-8C43-B87F-E5559D4BA27B}">
      <dgm:prSet/>
      <dgm:spPr/>
      <dgm:t>
        <a:bodyPr/>
        <a:lstStyle/>
        <a:p>
          <a:endParaRPr lang="nl-NL"/>
        </a:p>
      </dgm:t>
    </dgm:pt>
    <dgm:pt modelId="{07E246FE-72F8-EA45-A7A6-85F92E47A6DC}">
      <dgm:prSet phldrT="[Tekst]"/>
      <dgm:spPr/>
      <dgm:t>
        <a:bodyPr/>
        <a:lstStyle/>
        <a:p>
          <a:r>
            <a:rPr lang="nl-NL" dirty="0" smtClean="0"/>
            <a:t>do </a:t>
          </a:r>
          <a:r>
            <a:rPr lang="nl-NL" dirty="0" err="1" smtClean="0"/>
            <a:t>exercise</a:t>
          </a:r>
          <a:r>
            <a:rPr lang="nl-NL" dirty="0" smtClean="0"/>
            <a:t> b</a:t>
          </a:r>
          <a:endParaRPr lang="nl-NL" dirty="0"/>
        </a:p>
      </dgm:t>
    </dgm:pt>
    <dgm:pt modelId="{3E430C98-B931-174D-8B4F-A74D2EE601FD}" type="parTrans" cxnId="{0BAE81E9-24AB-C944-91F0-07AA58967D7A}">
      <dgm:prSet/>
      <dgm:spPr/>
      <dgm:t>
        <a:bodyPr/>
        <a:lstStyle/>
        <a:p>
          <a:endParaRPr lang="nl-NL"/>
        </a:p>
      </dgm:t>
    </dgm:pt>
    <dgm:pt modelId="{6098F540-023E-5646-A5F1-4A7DF09AB1C5}" type="sibTrans" cxnId="{0BAE81E9-24AB-C944-91F0-07AA58967D7A}">
      <dgm:prSet/>
      <dgm:spPr/>
      <dgm:t>
        <a:bodyPr/>
        <a:lstStyle/>
        <a:p>
          <a:endParaRPr lang="nl-NL"/>
        </a:p>
      </dgm:t>
    </dgm:pt>
    <dgm:pt modelId="{95BC0C72-3096-3E4D-8347-8E873C4F72C3}">
      <dgm:prSet phldrT="[Tekst]"/>
      <dgm:spPr/>
      <dgm:t>
        <a:bodyPr/>
        <a:lstStyle/>
        <a:p>
          <a:r>
            <a:rPr lang="is-IS" dirty="0" smtClean="0"/>
            <a:t>…..</a:t>
          </a:r>
          <a:endParaRPr lang="nl-NL" dirty="0"/>
        </a:p>
      </dgm:t>
    </dgm:pt>
    <dgm:pt modelId="{5CCF354D-15C6-914A-9610-20FEF8F01267}" type="parTrans" cxnId="{C443D407-E0D0-A541-9275-CCDCFCA2F2AC}">
      <dgm:prSet/>
      <dgm:spPr/>
      <dgm:t>
        <a:bodyPr/>
        <a:lstStyle/>
        <a:p>
          <a:endParaRPr lang="nl-NL"/>
        </a:p>
      </dgm:t>
    </dgm:pt>
    <dgm:pt modelId="{CB3AE404-9100-7C4B-9218-87F4C0074BF5}" type="sibTrans" cxnId="{C443D407-E0D0-A541-9275-CCDCFCA2F2AC}">
      <dgm:prSet/>
      <dgm:spPr/>
      <dgm:t>
        <a:bodyPr/>
        <a:lstStyle/>
        <a:p>
          <a:endParaRPr lang="nl-NL"/>
        </a:p>
      </dgm:t>
    </dgm:pt>
    <dgm:pt modelId="{CA9D1424-46B0-8B42-AAA9-070DD3C8B6C4}" type="pres">
      <dgm:prSet presAssocID="{DBD18B0D-369F-9249-A761-9952BA54FAE1}" presName="Name0" presStyleCnt="0">
        <dgm:presLayoutVars>
          <dgm:dir/>
          <dgm:resizeHandles val="exact"/>
        </dgm:presLayoutVars>
      </dgm:prSet>
      <dgm:spPr/>
    </dgm:pt>
    <dgm:pt modelId="{0D51DD98-B198-E24A-AF6C-3F96AC862536}" type="pres">
      <dgm:prSet presAssocID="{14561FB4-BBF7-A649-A30D-DCF24A006F29}" presName="parTxOnly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D19F1ED-0C11-E14B-A1FE-612FCD5276CC}" type="pres">
      <dgm:prSet presAssocID="{A150121D-1753-DD4D-BC52-EEC0B5B3EC6A}" presName="parSpace" presStyleCnt="0"/>
      <dgm:spPr/>
    </dgm:pt>
    <dgm:pt modelId="{A333F609-506C-254B-A686-EE72D48AC250}" type="pres">
      <dgm:prSet presAssocID="{0147356C-A23D-3F42-BEB6-6C2EA0A04169}" presName="parTxOnly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23EFDDE-4C8D-BA4A-9E00-C9FDCF141B25}" type="pres">
      <dgm:prSet presAssocID="{CD75C385-E683-9E45-86EF-F40D0D7133F0}" presName="parSpace" presStyleCnt="0"/>
      <dgm:spPr/>
    </dgm:pt>
    <dgm:pt modelId="{6A0095D9-AE87-CD48-BB2F-0D5BABEC5A68}" type="pres">
      <dgm:prSet presAssocID="{E459BA6C-5E4B-B841-9DF2-F8B5E38CA130}" presName="parTxOnly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0115F5F2-81ED-4D4D-B596-6186F6D32087}" type="pres">
      <dgm:prSet presAssocID="{7A5B89E0-534B-6341-812B-26A289E22800}" presName="parSpace" presStyleCnt="0"/>
      <dgm:spPr/>
    </dgm:pt>
    <dgm:pt modelId="{716470C6-CD39-354E-9CC6-2DD20FBB6FA6}" type="pres">
      <dgm:prSet presAssocID="{3379BD0B-AF55-294A-9F89-221DDDFFAB9C}" presName="parTxOnly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85C237D-48A2-CC42-BCE3-8EEEB9A4C374}" type="pres">
      <dgm:prSet presAssocID="{A6CC9F7D-E6B9-CE4A-BA6A-5158397957C6}" presName="parSpace" presStyleCnt="0"/>
      <dgm:spPr/>
    </dgm:pt>
    <dgm:pt modelId="{561C838F-7E81-C14B-BB05-D5A6FFDBE7A5}" type="pres">
      <dgm:prSet presAssocID="{07E246FE-72F8-EA45-A7A6-85F92E47A6DC}" presName="parTxOnly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F76BCCD-65EC-DF4B-B5CF-F741D2D52931}" type="pres">
      <dgm:prSet presAssocID="{6098F540-023E-5646-A5F1-4A7DF09AB1C5}" presName="parSpace" presStyleCnt="0"/>
      <dgm:spPr/>
    </dgm:pt>
    <dgm:pt modelId="{4965A029-9960-E24D-AC1B-0E8056DE10FB}" type="pres">
      <dgm:prSet presAssocID="{95BC0C72-3096-3E4D-8347-8E873C4F72C3}" presName="parTxOnly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C443D407-E0D0-A541-9275-CCDCFCA2F2AC}" srcId="{DBD18B0D-369F-9249-A761-9952BA54FAE1}" destId="{95BC0C72-3096-3E4D-8347-8E873C4F72C3}" srcOrd="5" destOrd="0" parTransId="{5CCF354D-15C6-914A-9610-20FEF8F01267}" sibTransId="{CB3AE404-9100-7C4B-9218-87F4C0074BF5}"/>
    <dgm:cxn modelId="{52A9F3DC-6484-A24D-9AFE-A3532E167A63}" srcId="{DBD18B0D-369F-9249-A761-9952BA54FAE1}" destId="{0147356C-A23D-3F42-BEB6-6C2EA0A04169}" srcOrd="1" destOrd="0" parTransId="{97E3CE34-693D-1E45-A658-E9218AEFC7A4}" sibTransId="{CD75C385-E683-9E45-86EF-F40D0D7133F0}"/>
    <dgm:cxn modelId="{D43F7C9E-F37E-8343-92EE-FE36CF09849E}" srcId="{DBD18B0D-369F-9249-A761-9952BA54FAE1}" destId="{14561FB4-BBF7-A649-A30D-DCF24A006F29}" srcOrd="0" destOrd="0" parTransId="{6C259F0F-2E87-AC47-961B-8B60C987AB02}" sibTransId="{A150121D-1753-DD4D-BC52-EEC0B5B3EC6A}"/>
    <dgm:cxn modelId="{34BE8672-F40E-464B-AFBE-8A3623AD2DE7}" srcId="{DBD18B0D-369F-9249-A761-9952BA54FAE1}" destId="{E459BA6C-5E4B-B841-9DF2-F8B5E38CA130}" srcOrd="2" destOrd="0" parTransId="{C57C71BD-D494-A24E-A16B-F86D1F6C159F}" sibTransId="{7A5B89E0-534B-6341-812B-26A289E22800}"/>
    <dgm:cxn modelId="{CCAEB4F2-DC11-9C4F-8A66-5334B750E922}" type="presOf" srcId="{E459BA6C-5E4B-B841-9DF2-F8B5E38CA130}" destId="{6A0095D9-AE87-CD48-BB2F-0D5BABEC5A68}" srcOrd="0" destOrd="0" presId="urn:microsoft.com/office/officeart/2005/8/layout/hChevron3"/>
    <dgm:cxn modelId="{7F197B16-6473-6345-8971-ADA369AF3DE0}" type="presOf" srcId="{DBD18B0D-369F-9249-A761-9952BA54FAE1}" destId="{CA9D1424-46B0-8B42-AAA9-070DD3C8B6C4}" srcOrd="0" destOrd="0" presId="urn:microsoft.com/office/officeart/2005/8/layout/hChevron3"/>
    <dgm:cxn modelId="{676B2718-266A-6848-8F1D-ED9DE6CFFBA8}" type="presOf" srcId="{0147356C-A23D-3F42-BEB6-6C2EA0A04169}" destId="{A333F609-506C-254B-A686-EE72D48AC250}" srcOrd="0" destOrd="0" presId="urn:microsoft.com/office/officeart/2005/8/layout/hChevron3"/>
    <dgm:cxn modelId="{0BAE81E9-24AB-C944-91F0-07AA58967D7A}" srcId="{DBD18B0D-369F-9249-A761-9952BA54FAE1}" destId="{07E246FE-72F8-EA45-A7A6-85F92E47A6DC}" srcOrd="4" destOrd="0" parTransId="{3E430C98-B931-174D-8B4F-A74D2EE601FD}" sibTransId="{6098F540-023E-5646-A5F1-4A7DF09AB1C5}"/>
    <dgm:cxn modelId="{EDEE2460-1886-F44E-9376-74F43789701B}" type="presOf" srcId="{07E246FE-72F8-EA45-A7A6-85F92E47A6DC}" destId="{561C838F-7E81-C14B-BB05-D5A6FFDBE7A5}" srcOrd="0" destOrd="0" presId="urn:microsoft.com/office/officeart/2005/8/layout/hChevron3"/>
    <dgm:cxn modelId="{782CFD71-021E-2147-9A3E-E267BF00C979}" type="presOf" srcId="{95BC0C72-3096-3E4D-8347-8E873C4F72C3}" destId="{4965A029-9960-E24D-AC1B-0E8056DE10FB}" srcOrd="0" destOrd="0" presId="urn:microsoft.com/office/officeart/2005/8/layout/hChevron3"/>
    <dgm:cxn modelId="{7B21B95E-E283-8C43-B87F-E5559D4BA27B}" srcId="{DBD18B0D-369F-9249-A761-9952BA54FAE1}" destId="{3379BD0B-AF55-294A-9F89-221DDDFFAB9C}" srcOrd="3" destOrd="0" parTransId="{62AF64B3-4EA5-3E44-80D7-9C25E872A425}" sibTransId="{A6CC9F7D-E6B9-CE4A-BA6A-5158397957C6}"/>
    <dgm:cxn modelId="{D8009987-61DB-BD4B-92B2-CB9094FD82E6}" type="presOf" srcId="{3379BD0B-AF55-294A-9F89-221DDDFFAB9C}" destId="{716470C6-CD39-354E-9CC6-2DD20FBB6FA6}" srcOrd="0" destOrd="0" presId="urn:microsoft.com/office/officeart/2005/8/layout/hChevron3"/>
    <dgm:cxn modelId="{CF5B06B9-41A9-C044-B7FF-CE015BC001A0}" type="presOf" srcId="{14561FB4-BBF7-A649-A30D-DCF24A006F29}" destId="{0D51DD98-B198-E24A-AF6C-3F96AC862536}" srcOrd="0" destOrd="0" presId="urn:microsoft.com/office/officeart/2005/8/layout/hChevron3"/>
    <dgm:cxn modelId="{C9CAA50D-788D-324E-9E6B-53C7D38B7882}" type="presParOf" srcId="{CA9D1424-46B0-8B42-AAA9-070DD3C8B6C4}" destId="{0D51DD98-B198-E24A-AF6C-3F96AC862536}" srcOrd="0" destOrd="0" presId="urn:microsoft.com/office/officeart/2005/8/layout/hChevron3"/>
    <dgm:cxn modelId="{CD5D95F5-E7C3-C645-8243-1428921B525C}" type="presParOf" srcId="{CA9D1424-46B0-8B42-AAA9-070DD3C8B6C4}" destId="{8D19F1ED-0C11-E14B-A1FE-612FCD5276CC}" srcOrd="1" destOrd="0" presId="urn:microsoft.com/office/officeart/2005/8/layout/hChevron3"/>
    <dgm:cxn modelId="{95A5AFDF-933C-3340-8E95-8A5357DC236C}" type="presParOf" srcId="{CA9D1424-46B0-8B42-AAA9-070DD3C8B6C4}" destId="{A333F609-506C-254B-A686-EE72D48AC250}" srcOrd="2" destOrd="0" presId="urn:microsoft.com/office/officeart/2005/8/layout/hChevron3"/>
    <dgm:cxn modelId="{4B97ED10-F26C-8B45-8B90-6C72AAFB95F6}" type="presParOf" srcId="{CA9D1424-46B0-8B42-AAA9-070DD3C8B6C4}" destId="{723EFDDE-4C8D-BA4A-9E00-C9FDCF141B25}" srcOrd="3" destOrd="0" presId="urn:microsoft.com/office/officeart/2005/8/layout/hChevron3"/>
    <dgm:cxn modelId="{1688FBC8-4379-1945-8D42-72843343616D}" type="presParOf" srcId="{CA9D1424-46B0-8B42-AAA9-070DD3C8B6C4}" destId="{6A0095D9-AE87-CD48-BB2F-0D5BABEC5A68}" srcOrd="4" destOrd="0" presId="urn:microsoft.com/office/officeart/2005/8/layout/hChevron3"/>
    <dgm:cxn modelId="{783FBE96-4F0B-654B-A462-D4B7F9F69D9F}" type="presParOf" srcId="{CA9D1424-46B0-8B42-AAA9-070DD3C8B6C4}" destId="{0115F5F2-81ED-4D4D-B596-6186F6D32087}" srcOrd="5" destOrd="0" presId="urn:microsoft.com/office/officeart/2005/8/layout/hChevron3"/>
    <dgm:cxn modelId="{C63B00CC-0EF5-F348-A923-A3D635BC7420}" type="presParOf" srcId="{CA9D1424-46B0-8B42-AAA9-070DD3C8B6C4}" destId="{716470C6-CD39-354E-9CC6-2DD20FBB6FA6}" srcOrd="6" destOrd="0" presId="urn:microsoft.com/office/officeart/2005/8/layout/hChevron3"/>
    <dgm:cxn modelId="{433E7504-E519-1B4C-BA37-5AC28D5AFF49}" type="presParOf" srcId="{CA9D1424-46B0-8B42-AAA9-070DD3C8B6C4}" destId="{F85C237D-48A2-CC42-BCE3-8EEEB9A4C374}" srcOrd="7" destOrd="0" presId="urn:microsoft.com/office/officeart/2005/8/layout/hChevron3"/>
    <dgm:cxn modelId="{B432BA2F-1965-DB4B-A13B-04FF519B320A}" type="presParOf" srcId="{CA9D1424-46B0-8B42-AAA9-070DD3C8B6C4}" destId="{561C838F-7E81-C14B-BB05-D5A6FFDBE7A5}" srcOrd="8" destOrd="0" presId="urn:microsoft.com/office/officeart/2005/8/layout/hChevron3"/>
    <dgm:cxn modelId="{43977509-E6B0-BD4D-BCD5-A7DFD62EE94D}" type="presParOf" srcId="{CA9D1424-46B0-8B42-AAA9-070DD3C8B6C4}" destId="{2F76BCCD-65EC-DF4B-B5CF-F741D2D52931}" srcOrd="9" destOrd="0" presId="urn:microsoft.com/office/officeart/2005/8/layout/hChevron3"/>
    <dgm:cxn modelId="{C75E60B8-3827-8640-8B20-35D4E5A80C71}" type="presParOf" srcId="{CA9D1424-46B0-8B42-AAA9-070DD3C8B6C4}" destId="{4965A029-9960-E24D-AC1B-0E8056DE10FB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51DD98-B198-E24A-AF6C-3F96AC862536}">
      <dsp:nvSpPr>
        <dsp:cNvPr id="0" name=""/>
        <dsp:cNvSpPr/>
      </dsp:nvSpPr>
      <dsp:spPr>
        <a:xfrm>
          <a:off x="987" y="1375791"/>
          <a:ext cx="1617947" cy="647179"/>
        </a:xfrm>
        <a:prstGeom prst="homePlat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kern="1200" dirty="0" err="1" smtClean="0"/>
            <a:t>watch</a:t>
          </a:r>
          <a:r>
            <a:rPr lang="nl-NL" sz="1500" kern="1200" dirty="0" smtClean="0"/>
            <a:t> video1</a:t>
          </a:r>
          <a:endParaRPr lang="nl-NL" sz="1500" kern="1200" dirty="0"/>
        </a:p>
      </dsp:txBody>
      <dsp:txXfrm>
        <a:off x="987" y="1375791"/>
        <a:ext cx="1456152" cy="647179"/>
      </dsp:txXfrm>
    </dsp:sp>
    <dsp:sp modelId="{A333F609-506C-254B-A686-EE72D48AC250}">
      <dsp:nvSpPr>
        <dsp:cNvPr id="0" name=""/>
        <dsp:cNvSpPr/>
      </dsp:nvSpPr>
      <dsp:spPr>
        <a:xfrm>
          <a:off x="1295345" y="1375791"/>
          <a:ext cx="1617947" cy="647179"/>
        </a:xfrm>
        <a:prstGeom prst="chevron">
          <a:avLst/>
        </a:prstGeom>
        <a:solidFill>
          <a:schemeClr val="accent2">
            <a:shade val="80000"/>
            <a:hueOff val="159484"/>
            <a:satOff val="-18233"/>
            <a:lumOff val="8971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kern="1200" dirty="0" smtClean="0"/>
            <a:t>do </a:t>
          </a:r>
          <a:r>
            <a:rPr lang="nl-NL" sz="1500" kern="1200" dirty="0" err="1" smtClean="0"/>
            <a:t>exercise</a:t>
          </a:r>
          <a:r>
            <a:rPr lang="nl-NL" sz="1500" kern="1200" dirty="0" smtClean="0"/>
            <a:t> a</a:t>
          </a:r>
          <a:endParaRPr lang="nl-NL" sz="1500" kern="1200" dirty="0"/>
        </a:p>
      </dsp:txBody>
      <dsp:txXfrm>
        <a:off x="1618935" y="1375791"/>
        <a:ext cx="970768" cy="647179"/>
      </dsp:txXfrm>
    </dsp:sp>
    <dsp:sp modelId="{6A0095D9-AE87-CD48-BB2F-0D5BABEC5A68}">
      <dsp:nvSpPr>
        <dsp:cNvPr id="0" name=""/>
        <dsp:cNvSpPr/>
      </dsp:nvSpPr>
      <dsp:spPr>
        <a:xfrm>
          <a:off x="2589704" y="1375791"/>
          <a:ext cx="1617947" cy="647179"/>
        </a:xfrm>
        <a:prstGeom prst="chevron">
          <a:avLst/>
        </a:prstGeom>
        <a:solidFill>
          <a:schemeClr val="accent2">
            <a:shade val="80000"/>
            <a:hueOff val="318969"/>
            <a:satOff val="-36466"/>
            <a:lumOff val="17942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kern="1200" dirty="0" err="1" smtClean="0"/>
            <a:t>read</a:t>
          </a:r>
          <a:r>
            <a:rPr lang="nl-NL" sz="1500" kern="1200" dirty="0" smtClean="0"/>
            <a:t> §2.1.2</a:t>
          </a:r>
          <a:endParaRPr lang="nl-NL" sz="1500" kern="1200" dirty="0"/>
        </a:p>
      </dsp:txBody>
      <dsp:txXfrm>
        <a:off x="2913294" y="1375791"/>
        <a:ext cx="970768" cy="647179"/>
      </dsp:txXfrm>
    </dsp:sp>
    <dsp:sp modelId="{716470C6-CD39-354E-9CC6-2DD20FBB6FA6}">
      <dsp:nvSpPr>
        <dsp:cNvPr id="0" name=""/>
        <dsp:cNvSpPr/>
      </dsp:nvSpPr>
      <dsp:spPr>
        <a:xfrm>
          <a:off x="3884062" y="1375791"/>
          <a:ext cx="1617947" cy="647179"/>
        </a:xfrm>
        <a:prstGeom prst="chevron">
          <a:avLst/>
        </a:prstGeom>
        <a:solidFill>
          <a:schemeClr val="accent2">
            <a:shade val="80000"/>
            <a:hueOff val="478453"/>
            <a:satOff val="-54698"/>
            <a:lumOff val="26912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kern="1200" dirty="0" err="1" smtClean="0"/>
            <a:t>watch</a:t>
          </a:r>
          <a:r>
            <a:rPr lang="nl-NL" sz="1500" kern="1200" dirty="0" smtClean="0"/>
            <a:t> video 2</a:t>
          </a:r>
          <a:endParaRPr lang="nl-NL" sz="1500" kern="1200" dirty="0"/>
        </a:p>
      </dsp:txBody>
      <dsp:txXfrm>
        <a:off x="4207652" y="1375791"/>
        <a:ext cx="970768" cy="647179"/>
      </dsp:txXfrm>
    </dsp:sp>
    <dsp:sp modelId="{561C838F-7E81-C14B-BB05-D5A6FFDBE7A5}">
      <dsp:nvSpPr>
        <dsp:cNvPr id="0" name=""/>
        <dsp:cNvSpPr/>
      </dsp:nvSpPr>
      <dsp:spPr>
        <a:xfrm>
          <a:off x="5178420" y="1375791"/>
          <a:ext cx="1617947" cy="647179"/>
        </a:xfrm>
        <a:prstGeom prst="chevron">
          <a:avLst/>
        </a:prstGeom>
        <a:solidFill>
          <a:schemeClr val="accent2">
            <a:shade val="80000"/>
            <a:hueOff val="637937"/>
            <a:satOff val="-72931"/>
            <a:lumOff val="3588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kern="1200" dirty="0" smtClean="0"/>
            <a:t>do </a:t>
          </a:r>
          <a:r>
            <a:rPr lang="nl-NL" sz="1500" kern="1200" dirty="0" err="1" smtClean="0"/>
            <a:t>exercise</a:t>
          </a:r>
          <a:r>
            <a:rPr lang="nl-NL" sz="1500" kern="1200" dirty="0" smtClean="0"/>
            <a:t> b</a:t>
          </a:r>
          <a:endParaRPr lang="nl-NL" sz="1500" kern="1200" dirty="0"/>
        </a:p>
      </dsp:txBody>
      <dsp:txXfrm>
        <a:off x="5502010" y="1375791"/>
        <a:ext cx="970768" cy="647179"/>
      </dsp:txXfrm>
    </dsp:sp>
    <dsp:sp modelId="{4965A029-9960-E24D-AC1B-0E8056DE10FB}">
      <dsp:nvSpPr>
        <dsp:cNvPr id="0" name=""/>
        <dsp:cNvSpPr/>
      </dsp:nvSpPr>
      <dsp:spPr>
        <a:xfrm>
          <a:off x="6472778" y="1375791"/>
          <a:ext cx="1617947" cy="647179"/>
        </a:xfrm>
        <a:prstGeom prst="chevron">
          <a:avLst/>
        </a:prstGeom>
        <a:solidFill>
          <a:schemeClr val="accent2">
            <a:shade val="80000"/>
            <a:hueOff val="797422"/>
            <a:satOff val="-91164"/>
            <a:lumOff val="44854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s-IS" sz="1500" kern="1200" dirty="0" smtClean="0"/>
            <a:t>…..</a:t>
          </a:r>
          <a:endParaRPr lang="nl-NL" sz="1500" kern="1200" dirty="0"/>
        </a:p>
      </dsp:txBody>
      <dsp:txXfrm>
        <a:off x="6796368" y="1375791"/>
        <a:ext cx="970768" cy="6471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31AFB50E-3F48-DB40-8509-3F0D1EDCD33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19779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9CD4C303-6DBB-F84A-83CA-EDB6D7F9A37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834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nl-NL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nl-NL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D4C303-6DBB-F84A-83CA-EDB6D7F9A37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03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 userDrawn="1"/>
        </p:nvSpPr>
        <p:spPr bwMode="auto">
          <a:xfrm>
            <a:off x="466725" y="2057400"/>
            <a:ext cx="7467600" cy="3578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endParaRPr lang="nl-NL"/>
          </a:p>
        </p:txBody>
      </p:sp>
      <p:sp>
        <p:nvSpPr>
          <p:cNvPr id="5" name="Rectangle 20"/>
          <p:cNvSpPr>
            <a:spLocks noChangeArrowheads="1"/>
          </p:cNvSpPr>
          <p:nvPr userDrawn="1"/>
        </p:nvSpPr>
        <p:spPr bwMode="auto">
          <a:xfrm>
            <a:off x="0" y="0"/>
            <a:ext cx="469900" cy="2057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endParaRPr lang="nl-NL"/>
          </a:p>
        </p:txBody>
      </p:sp>
      <p:sp>
        <p:nvSpPr>
          <p:cNvPr id="6" name="Rectangle 21"/>
          <p:cNvSpPr>
            <a:spLocks noChangeArrowheads="1"/>
          </p:cNvSpPr>
          <p:nvPr userDrawn="1"/>
        </p:nvSpPr>
        <p:spPr bwMode="auto">
          <a:xfrm>
            <a:off x="0" y="6584950"/>
            <a:ext cx="9144000" cy="2730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endParaRPr lang="nl-NL"/>
          </a:p>
        </p:txBody>
      </p:sp>
      <p:sp>
        <p:nvSpPr>
          <p:cNvPr id="7" name="Line 22"/>
          <p:cNvSpPr>
            <a:spLocks noChangeShapeType="1"/>
          </p:cNvSpPr>
          <p:nvPr userDrawn="1"/>
        </p:nvSpPr>
        <p:spPr bwMode="auto">
          <a:xfrm>
            <a:off x="0" y="67818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8" name="Line 24"/>
          <p:cNvSpPr>
            <a:spLocks noChangeShapeType="1"/>
          </p:cNvSpPr>
          <p:nvPr userDrawn="1"/>
        </p:nvSpPr>
        <p:spPr bwMode="auto">
          <a:xfrm>
            <a:off x="0" y="61341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9" name="Text Box 27"/>
          <p:cNvSpPr txBox="1">
            <a:spLocks noChangeArrowheads="1"/>
          </p:cNvSpPr>
          <p:nvPr userDrawn="1"/>
        </p:nvSpPr>
        <p:spPr bwMode="auto">
          <a:xfrm>
            <a:off x="566738" y="4943475"/>
            <a:ext cx="24384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algn="r" eaLnBrk="0" hangingPunct="0"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algn="r" eaLnBrk="0" hangingPunct="0"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algn="r" eaLnBrk="0" hangingPunct="0"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algn="r" eaLnBrk="0" hangingPunct="0"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algn="r" eaLnBrk="0" hangingPunct="0"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sz="1600" dirty="0" smtClean="0">
                <a:solidFill>
                  <a:schemeClr val="bg1"/>
                </a:solidFill>
                <a:cs typeface="+mn-cs"/>
              </a:rPr>
              <a:t>LDE-CEL</a:t>
            </a:r>
          </a:p>
          <a:p>
            <a:pPr algn="l" eaLnBrk="1" hangingPunct="1">
              <a:spcBef>
                <a:spcPct val="50000"/>
              </a:spcBef>
              <a:defRPr/>
            </a:pPr>
            <a:r>
              <a:rPr lang="en-US" sz="1600" dirty="0" smtClean="0">
                <a:solidFill>
                  <a:schemeClr val="bg1"/>
                </a:solidFill>
                <a:cs typeface="+mn-cs"/>
              </a:rPr>
              <a:t>20 May</a:t>
            </a:r>
            <a:r>
              <a:rPr lang="en-US" sz="1600" baseline="0" dirty="0" smtClean="0">
                <a:solidFill>
                  <a:schemeClr val="bg1"/>
                </a:solidFill>
                <a:cs typeface="+mn-cs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cs typeface="+mn-cs"/>
              </a:rPr>
              <a:t>2016</a:t>
            </a:r>
            <a:endParaRPr lang="nl-NL" sz="1600" dirty="0" smtClean="0">
              <a:solidFill>
                <a:schemeClr val="bg1"/>
              </a:solidFill>
              <a:cs typeface="+mn-cs"/>
            </a:endParaRPr>
          </a:p>
        </p:txBody>
      </p:sp>
      <p:pic>
        <p:nvPicPr>
          <p:cNvPr id="10" name="Picture 29" descr="TU_Delft_2.png                                                 00095E43Smidswater Server              C1CD65DB: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6184900"/>
            <a:ext cx="88741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0"/>
          <p:cNvSpPr txBox="1">
            <a:spLocks noChangeArrowheads="1"/>
          </p:cNvSpPr>
          <p:nvPr userDrawn="1"/>
        </p:nvSpPr>
        <p:spPr bwMode="auto">
          <a:xfrm>
            <a:off x="1498600" y="6572250"/>
            <a:ext cx="2971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nl-NL" sz="800" smtClean="0">
                <a:solidFill>
                  <a:schemeClr val="bg1"/>
                </a:solidFill>
              </a:rPr>
              <a:t>Challenge the future</a:t>
            </a:r>
            <a:endParaRPr lang="nl-NL" smtClean="0"/>
          </a:p>
        </p:txBody>
      </p:sp>
      <p:sp>
        <p:nvSpPr>
          <p:cNvPr id="12" name="Text Box 31"/>
          <p:cNvSpPr txBox="1">
            <a:spLocks noChangeArrowheads="1"/>
          </p:cNvSpPr>
          <p:nvPr userDrawn="1"/>
        </p:nvSpPr>
        <p:spPr bwMode="auto">
          <a:xfrm>
            <a:off x="1498600" y="6292850"/>
            <a:ext cx="99060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nl-NL" sz="500" smtClean="0"/>
              <a:t>Delft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l-NL" sz="500" smtClean="0"/>
              <a:t>University of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nl-NL" sz="500" smtClean="0"/>
              <a:t>Technology</a:t>
            </a:r>
            <a:endParaRPr lang="nl-NL" smtClean="0"/>
          </a:p>
        </p:txBody>
      </p:sp>
      <p:sp>
        <p:nvSpPr>
          <p:cNvPr id="27137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6931025" cy="457200"/>
          </a:xfrm>
        </p:spPr>
        <p:txBody>
          <a:bodyPr anchor="t"/>
          <a:lstStyle>
            <a:lvl1pPr marL="0" indent="0">
              <a:lnSpc>
                <a:spcPct val="8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Click to edit Master title style</a:t>
            </a:r>
          </a:p>
        </p:txBody>
      </p:sp>
      <p:sp>
        <p:nvSpPr>
          <p:cNvPr id="271393" name="Rectangle 3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2743200"/>
            <a:ext cx="6931025" cy="38100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2"/>
                </a:solidFill>
                <a:latin typeface="Bookman Old Style" pitchFamily="18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995300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752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62738" y="457200"/>
            <a:ext cx="1914525" cy="48768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7575" y="457200"/>
            <a:ext cx="5592763" cy="48768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628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7575" y="457200"/>
            <a:ext cx="7659688" cy="10668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grafiek 2"/>
          <p:cNvSpPr>
            <a:spLocks noGrp="1"/>
          </p:cNvSpPr>
          <p:nvPr>
            <p:ph type="chart" idx="1"/>
          </p:nvPr>
        </p:nvSpPr>
        <p:spPr>
          <a:xfrm>
            <a:off x="925513" y="2286000"/>
            <a:ext cx="7648575" cy="3048000"/>
          </a:xfrm>
        </p:spPr>
        <p:txBody>
          <a:bodyPr/>
          <a:lstStyle/>
          <a:p>
            <a:pPr lvl="0"/>
            <a:endParaRPr lang="nl-NL" noProof="0" smtClean="0"/>
          </a:p>
        </p:txBody>
      </p:sp>
    </p:spTree>
    <p:extLst>
      <p:ext uri="{BB962C8B-B14F-4D97-AF65-F5344CB8AC3E}">
        <p14:creationId xmlns:p14="http://schemas.microsoft.com/office/powerpoint/2010/main" val="210626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001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6174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25513" y="2286000"/>
            <a:ext cx="3748087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26000" y="2286000"/>
            <a:ext cx="3748088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037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948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476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99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426912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99227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/>
          <p:cNvSpPr>
            <a:spLocks noChangeArrowheads="1"/>
          </p:cNvSpPr>
          <p:nvPr userDrawn="1"/>
        </p:nvSpPr>
        <p:spPr bwMode="auto">
          <a:xfrm>
            <a:off x="0" y="6132513"/>
            <a:ext cx="9144000" cy="7254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endParaRPr lang="nl-NL"/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917575" y="0"/>
            <a:ext cx="76596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title style</a:t>
            </a:r>
          </a:p>
        </p:txBody>
      </p:sp>
      <p:sp>
        <p:nvSpPr>
          <p:cNvPr id="1028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5513" y="1828800"/>
            <a:ext cx="76485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1029" name="Rectangle 19"/>
          <p:cNvSpPr>
            <a:spLocks noChangeArrowheads="1"/>
          </p:cNvSpPr>
          <p:nvPr userDrawn="1"/>
        </p:nvSpPr>
        <p:spPr bwMode="auto">
          <a:xfrm>
            <a:off x="0" y="6584950"/>
            <a:ext cx="9144000" cy="2730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endParaRPr lang="nl-NL"/>
          </a:p>
        </p:txBody>
      </p:sp>
      <p:sp>
        <p:nvSpPr>
          <p:cNvPr id="1030" name="Line 20"/>
          <p:cNvSpPr>
            <a:spLocks noChangeShapeType="1"/>
          </p:cNvSpPr>
          <p:nvPr userDrawn="1"/>
        </p:nvSpPr>
        <p:spPr bwMode="auto">
          <a:xfrm>
            <a:off x="0" y="67818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pic>
        <p:nvPicPr>
          <p:cNvPr id="1031" name="Picture 21" descr="TU_Delft_2.png                                                 00095E43Smidswater Server              C1CD65DB: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6184900"/>
            <a:ext cx="88741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Line 22"/>
          <p:cNvSpPr>
            <a:spLocks noChangeShapeType="1"/>
          </p:cNvSpPr>
          <p:nvPr userDrawn="1"/>
        </p:nvSpPr>
        <p:spPr bwMode="auto">
          <a:xfrm>
            <a:off x="0" y="6134100"/>
            <a:ext cx="914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70359" name="Text Box 23"/>
          <p:cNvSpPr txBox="1">
            <a:spLocks noChangeArrowheads="1"/>
          </p:cNvSpPr>
          <p:nvPr userDrawn="1"/>
        </p:nvSpPr>
        <p:spPr bwMode="auto">
          <a:xfrm>
            <a:off x="3124200" y="6248400"/>
            <a:ext cx="44196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r" eaLnBrk="0" hangingPunct="0"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algn="r" eaLnBrk="0" hangingPunct="0"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algn="r" eaLnBrk="0" hangingPunct="0"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algn="r" eaLnBrk="0" hangingPunct="0"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algn="r" eaLnBrk="0" hangingPunct="0"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nl-NL" sz="1300" i="1" dirty="0" err="1" smtClean="0">
                <a:solidFill>
                  <a:schemeClr val="bg2"/>
                </a:solidFill>
                <a:latin typeface="ArialMS" charset="0"/>
                <a:cs typeface="+mn-cs"/>
              </a:rPr>
              <a:t>Eduaction</a:t>
            </a:r>
            <a:r>
              <a:rPr lang="nl-NL" sz="1300" dirty="0" smtClean="0">
                <a:solidFill>
                  <a:schemeClr val="bg2"/>
                </a:solidFill>
                <a:latin typeface="ArialMS" charset="0"/>
                <a:cs typeface="+mn-cs"/>
              </a:rPr>
              <a:t> LDE-CEL, 2016</a:t>
            </a:r>
            <a:endParaRPr lang="nl-NL" sz="1400" dirty="0" smtClean="0">
              <a:solidFill>
                <a:schemeClr val="bg2"/>
              </a:solidFill>
              <a:latin typeface="ArialMS" charset="0"/>
              <a:cs typeface="+mn-cs"/>
            </a:endParaRPr>
          </a:p>
        </p:txBody>
      </p:sp>
      <p:sp>
        <p:nvSpPr>
          <p:cNvPr id="1034" name="Rectangle 28"/>
          <p:cNvSpPr>
            <a:spLocks noChangeArrowheads="1"/>
          </p:cNvSpPr>
          <p:nvPr userDrawn="1"/>
        </p:nvSpPr>
        <p:spPr bwMode="auto">
          <a:xfrm>
            <a:off x="0" y="0"/>
            <a:ext cx="469900" cy="2057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endParaRPr lang="nl-NL"/>
          </a:p>
        </p:txBody>
      </p:sp>
      <p:sp>
        <p:nvSpPr>
          <p:cNvPr id="4111" name="Text Box 15"/>
          <p:cNvSpPr txBox="1">
            <a:spLocks noChangeArrowheads="1"/>
          </p:cNvSpPr>
          <p:nvPr userDrawn="1"/>
        </p:nvSpPr>
        <p:spPr bwMode="auto">
          <a:xfrm>
            <a:off x="8229600" y="6294438"/>
            <a:ext cx="9144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algn="r" eaLnBrk="0" hangingPunct="0"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algn="r" eaLnBrk="0" hangingPunct="0"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algn="r" eaLnBrk="0" hangingPunct="0"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algn="r" eaLnBrk="0" hangingPunct="0"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algn="r" eaLnBrk="0" hangingPunct="0"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fld id="{BFBF1F46-0BDB-2945-9A1C-3C23A56A645E}" type="slidenum">
              <a:rPr lang="nl-NL" sz="1200" smtClean="0">
                <a:solidFill>
                  <a:schemeClr val="bg2"/>
                </a:solidFill>
                <a:cs typeface="+mn-cs"/>
              </a:rPr>
              <a:pPr algn="l" eaLnBrk="1" hangingPunct="1">
                <a:spcBef>
                  <a:spcPct val="50000"/>
                </a:spcBef>
                <a:defRPr/>
              </a:pPr>
              <a:t>‹nr.›</a:t>
            </a:fld>
            <a:endParaRPr lang="nl-NL" dirty="0" smtClean="0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marL="8572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marL="8572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  <a:ea typeface="ＭＳ Ｐゴシック" charset="0"/>
          <a:cs typeface="ＭＳ Ｐゴシック" charset="0"/>
        </a:defRPr>
      </a:lvl2pPr>
      <a:lvl3pPr marL="8572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  <a:ea typeface="ＭＳ Ｐゴシック" charset="0"/>
          <a:cs typeface="ＭＳ Ｐゴシック" charset="0"/>
        </a:defRPr>
      </a:lvl3pPr>
      <a:lvl4pPr marL="8572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  <a:ea typeface="ＭＳ Ｐゴシック" charset="0"/>
          <a:cs typeface="ＭＳ Ｐゴシック" charset="0"/>
        </a:defRPr>
      </a:lvl4pPr>
      <a:lvl5pPr marL="857250" indent="-85725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  <a:ea typeface="ＭＳ Ｐゴシック" charset="0"/>
          <a:cs typeface="ＭＳ Ｐゴシック" charset="0"/>
        </a:defRPr>
      </a:lvl5pPr>
      <a:lvl6pPr marL="1314450" indent="-85725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6pPr>
      <a:lvl7pPr marL="1771650" indent="-85725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7pPr>
      <a:lvl8pPr marL="2228850" indent="-85725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8pPr>
      <a:lvl9pPr marL="2686050" indent="-857250" algn="l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Bookman Old Style" pitchFamily="18" charset="0"/>
        </a:defRPr>
      </a:lvl9pPr>
    </p:titleStyle>
    <p:bodyStyle>
      <a:lvl1pPr marL="195263" indent="-195263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762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charset="0"/>
        <a:buChar char="•"/>
        <a:defRPr>
          <a:solidFill>
            <a:schemeClr val="tx1"/>
          </a:solidFill>
          <a:latin typeface="+mn-lt"/>
          <a:ea typeface="ＭＳ Ｐゴシック" charset="0"/>
        </a:defRPr>
      </a:lvl2pPr>
      <a:lvl3pPr marL="9572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charset="0"/>
        <a:buChar char="•"/>
        <a:defRPr sz="1600">
          <a:solidFill>
            <a:schemeClr val="tx1"/>
          </a:solidFill>
          <a:latin typeface="+mn-lt"/>
          <a:ea typeface="ＭＳ Ｐゴシック" charset="0"/>
        </a:defRPr>
      </a:lvl3pPr>
      <a:lvl4pPr marL="13382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Font typeface="Times" charset="0"/>
        <a:buChar char="•"/>
        <a:defRPr sz="1400">
          <a:solidFill>
            <a:schemeClr val="tx1"/>
          </a:solidFill>
          <a:latin typeface="+mn-lt"/>
          <a:ea typeface="ＭＳ Ｐゴシック" charset="0"/>
        </a:defRPr>
      </a:lvl4pPr>
      <a:lvl5pPr marL="1719263" indent="-190500"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200">
          <a:solidFill>
            <a:schemeClr val="tx1"/>
          </a:solidFill>
          <a:latin typeface="+mn-lt"/>
          <a:ea typeface="ＭＳ Ｐゴシック" charset="0"/>
        </a:defRPr>
      </a:lvl5pPr>
      <a:lvl6pPr marL="2176463" indent="-190500" algn="l" rtl="0" fontAlgn="base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200">
          <a:solidFill>
            <a:schemeClr val="tx1"/>
          </a:solidFill>
          <a:latin typeface="+mn-lt"/>
        </a:defRPr>
      </a:lvl6pPr>
      <a:lvl7pPr marL="2633663" indent="-190500" algn="l" rtl="0" fontAlgn="base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200">
          <a:solidFill>
            <a:schemeClr val="tx1"/>
          </a:solidFill>
          <a:latin typeface="+mn-lt"/>
        </a:defRPr>
      </a:lvl7pPr>
      <a:lvl8pPr marL="3090863" indent="-190500" algn="l" rtl="0" fontAlgn="base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200">
          <a:solidFill>
            <a:schemeClr val="tx1"/>
          </a:solidFill>
          <a:latin typeface="+mn-lt"/>
        </a:defRPr>
      </a:lvl8pPr>
      <a:lvl9pPr marL="3548063" indent="-190500" algn="l" rtl="0" fontAlgn="base">
        <a:lnSpc>
          <a:spcPts val="2500"/>
        </a:lnSpc>
        <a:spcBef>
          <a:spcPct val="0"/>
        </a:spcBef>
        <a:spcAft>
          <a:spcPct val="0"/>
        </a:spcAft>
        <a:buClr>
          <a:schemeClr val="bg2"/>
        </a:buClr>
        <a:buChar char="•"/>
        <a:defRPr sz="12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1635828" y="2306638"/>
            <a:ext cx="591840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chemeClr val="bg1"/>
                </a:solidFill>
                <a:cs typeface="+mn-cs"/>
              </a:rPr>
              <a:t>How do </a:t>
            </a:r>
            <a:r>
              <a:rPr lang="en-US" sz="3200" b="1" dirty="0" smtClean="0">
                <a:solidFill>
                  <a:srgbClr val="FFFF00"/>
                </a:solidFill>
                <a:cs typeface="+mn-cs"/>
              </a:rPr>
              <a:t>I</a:t>
            </a:r>
            <a:r>
              <a:rPr lang="en-US" sz="3200" dirty="0" smtClean="0">
                <a:solidFill>
                  <a:schemeClr val="bg1"/>
                </a:solidFill>
                <a:cs typeface="+mn-cs"/>
              </a:rPr>
              <a:t> implement innovation</a:t>
            </a:r>
          </a:p>
          <a:p>
            <a:pPr algn="ctr">
              <a:defRPr/>
            </a:pPr>
            <a:r>
              <a:rPr lang="en-US" sz="3200" dirty="0" smtClean="0">
                <a:solidFill>
                  <a:schemeClr val="bg1"/>
                </a:solidFill>
                <a:cs typeface="+mn-cs"/>
              </a:rPr>
              <a:t>in my courses?</a:t>
            </a:r>
          </a:p>
          <a:p>
            <a:pPr algn="ctr">
              <a:defRPr/>
            </a:pPr>
            <a:endParaRPr lang="en-US" sz="3200" dirty="0">
              <a:solidFill>
                <a:schemeClr val="bg1"/>
              </a:solidFill>
              <a:cs typeface="+mn-cs"/>
            </a:endParaRPr>
          </a:p>
          <a:p>
            <a:pPr algn="ctr">
              <a:defRPr/>
            </a:pPr>
            <a:endParaRPr lang="en-US" sz="3200" dirty="0">
              <a:solidFill>
                <a:schemeClr val="bg1"/>
              </a:solidFill>
              <a:cs typeface="+mn-cs"/>
            </a:endParaRPr>
          </a:p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cs typeface="+mn-cs"/>
              </a:rPr>
              <a:t>Robert F. Mudde</a:t>
            </a:r>
          </a:p>
          <a:p>
            <a:pPr algn="ctr">
              <a:defRPr/>
            </a:pPr>
            <a:r>
              <a:rPr lang="en-US" sz="2000" dirty="0" err="1" smtClean="0">
                <a:solidFill>
                  <a:schemeClr val="bg1"/>
                </a:solidFill>
                <a:cs typeface="+mn-cs"/>
              </a:rPr>
              <a:t>r.f.mudde</a:t>
            </a:r>
            <a:r>
              <a:rPr lang="en-US" sz="2000" dirty="0" err="1">
                <a:solidFill>
                  <a:schemeClr val="bg1"/>
                </a:solidFill>
                <a:cs typeface="+mn-cs"/>
              </a:rPr>
              <a:t>@tudelft.nl</a:t>
            </a:r>
            <a:endParaRPr lang="nl-NL" sz="20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2800596" y="3528056"/>
            <a:ext cx="32147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-    </a:t>
            </a:r>
            <a:r>
              <a:rPr lang="nl-NL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and</a:t>
            </a:r>
            <a:r>
              <a:rPr lang="nl-NL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did</a:t>
            </a:r>
            <a:r>
              <a:rPr lang="nl-NL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it</a:t>
            </a:r>
            <a:r>
              <a:rPr lang="nl-NL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work</a:t>
            </a:r>
            <a:r>
              <a:rPr lang="nl-NL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is-I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…...?</a:t>
            </a:r>
            <a:endParaRPr lang="nl-NL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286" y="3876183"/>
            <a:ext cx="2757714" cy="298181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975429" cy="218633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2759" y="0"/>
            <a:ext cx="2591239" cy="21650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723" y="411238"/>
            <a:ext cx="3705151" cy="264885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677338" y="1040190"/>
            <a:ext cx="29427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cause</a:t>
            </a:r>
            <a:r>
              <a:rPr lang="nl-NL" dirty="0" smtClean="0"/>
              <a:t> of </a:t>
            </a:r>
            <a:r>
              <a:rPr lang="nl-NL" dirty="0" err="1" smtClean="0"/>
              <a:t>this</a:t>
            </a:r>
            <a:r>
              <a:rPr lang="nl-NL" dirty="0" smtClean="0"/>
              <a:t> </a:t>
            </a:r>
            <a:r>
              <a:rPr lang="nl-NL" dirty="0" err="1" smtClean="0"/>
              <a:t>disaster</a:t>
            </a:r>
            <a:r>
              <a:rPr lang="nl-NL" dirty="0" smtClean="0"/>
              <a:t>?</a:t>
            </a: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459619" y="2310190"/>
            <a:ext cx="31213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dirty="0" err="1" smtClean="0"/>
              <a:t>material</a:t>
            </a:r>
            <a:r>
              <a:rPr lang="nl-NL" dirty="0" smtClean="0"/>
              <a:t> </a:t>
            </a:r>
            <a:r>
              <a:rPr lang="nl-NL" dirty="0" err="1" smtClean="0"/>
              <a:t>too</a:t>
            </a:r>
            <a:r>
              <a:rPr lang="nl-NL" dirty="0" smtClean="0"/>
              <a:t> </a:t>
            </a:r>
            <a:r>
              <a:rPr lang="nl-NL" dirty="0" err="1" smtClean="0"/>
              <a:t>good</a:t>
            </a:r>
            <a:r>
              <a:rPr lang="nl-NL" dirty="0" smtClean="0"/>
              <a:t> </a:t>
            </a:r>
            <a:r>
              <a:rPr lang="is-IS" dirty="0" smtClean="0"/>
              <a:t>….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00" y="0"/>
            <a:ext cx="5524500" cy="61976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052286" y="2914953"/>
            <a:ext cx="223574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making </a:t>
            </a:r>
            <a:r>
              <a:rPr lang="nl-NL" dirty="0" err="1" smtClean="0"/>
              <a:t>students</a:t>
            </a:r>
            <a:endParaRPr lang="nl-NL" dirty="0" smtClean="0"/>
          </a:p>
          <a:p>
            <a:r>
              <a:rPr lang="nl-NL" dirty="0" err="1" smtClean="0"/>
              <a:t>believe</a:t>
            </a:r>
            <a:r>
              <a:rPr lang="nl-NL" dirty="0" smtClean="0"/>
              <a:t> </a:t>
            </a:r>
            <a:r>
              <a:rPr lang="nl-NL" dirty="0" err="1" smtClean="0"/>
              <a:t>they</a:t>
            </a:r>
            <a:endParaRPr lang="nl-NL" dirty="0" smtClean="0"/>
          </a:p>
          <a:p>
            <a:r>
              <a:rPr lang="nl-NL" dirty="0" err="1" smtClean="0"/>
              <a:t>understood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47545"/>
            <a:ext cx="3782993" cy="1916594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 bwMode="auto">
          <a:xfrm>
            <a:off x="4321871" y="5938651"/>
            <a:ext cx="4157402" cy="18272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21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677338" y="1040190"/>
            <a:ext cx="29427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cause</a:t>
            </a:r>
            <a:r>
              <a:rPr lang="nl-NL" dirty="0" smtClean="0"/>
              <a:t> of </a:t>
            </a:r>
            <a:r>
              <a:rPr lang="nl-NL" dirty="0" err="1" smtClean="0"/>
              <a:t>this</a:t>
            </a:r>
            <a:r>
              <a:rPr lang="nl-NL" dirty="0" smtClean="0"/>
              <a:t> </a:t>
            </a:r>
            <a:r>
              <a:rPr lang="nl-NL" dirty="0" err="1" smtClean="0"/>
              <a:t>disaster</a:t>
            </a:r>
            <a:r>
              <a:rPr lang="nl-NL" dirty="0" smtClean="0"/>
              <a:t>?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459619" y="2310190"/>
            <a:ext cx="82894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dirty="0" err="1" smtClean="0"/>
              <a:t>material</a:t>
            </a:r>
            <a:r>
              <a:rPr lang="nl-NL" dirty="0" smtClean="0"/>
              <a:t> </a:t>
            </a:r>
            <a:r>
              <a:rPr lang="nl-NL" dirty="0" err="1" smtClean="0"/>
              <a:t>too</a:t>
            </a:r>
            <a:r>
              <a:rPr lang="nl-NL" dirty="0" smtClean="0"/>
              <a:t> </a:t>
            </a:r>
            <a:r>
              <a:rPr lang="nl-NL" dirty="0" err="1" smtClean="0"/>
              <a:t>good</a:t>
            </a:r>
            <a:r>
              <a:rPr lang="nl-NL" dirty="0" smtClean="0"/>
              <a:t> </a:t>
            </a:r>
            <a:r>
              <a:rPr lang="is-IS" dirty="0" smtClean="0"/>
              <a:t>….</a:t>
            </a:r>
          </a:p>
          <a:p>
            <a:pPr marL="342900" indent="-342900">
              <a:buFont typeface="Arial"/>
              <a:buChar char="•"/>
            </a:pPr>
            <a:endParaRPr lang="is-IS" dirty="0"/>
          </a:p>
          <a:p>
            <a:pPr marL="342900" indent="-342900">
              <a:buFont typeface="Arial"/>
              <a:buChar char="•"/>
            </a:pPr>
            <a:r>
              <a:rPr lang="is-IS" dirty="0" smtClean="0"/>
              <a:t>students don’t study book, prefer power points and movies ....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725" y="3422952"/>
            <a:ext cx="5135275" cy="318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677338" y="1040190"/>
            <a:ext cx="29427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cause</a:t>
            </a:r>
            <a:r>
              <a:rPr lang="nl-NL" dirty="0" smtClean="0"/>
              <a:t> of </a:t>
            </a:r>
            <a:r>
              <a:rPr lang="nl-NL" dirty="0" err="1" smtClean="0"/>
              <a:t>this</a:t>
            </a:r>
            <a:r>
              <a:rPr lang="nl-NL" dirty="0" smtClean="0"/>
              <a:t> </a:t>
            </a:r>
            <a:r>
              <a:rPr lang="nl-NL" dirty="0" err="1" smtClean="0"/>
              <a:t>disaster</a:t>
            </a:r>
            <a:r>
              <a:rPr lang="nl-NL" dirty="0" smtClean="0"/>
              <a:t>?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459619" y="2310190"/>
            <a:ext cx="8289449" cy="24622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dirty="0" err="1" smtClean="0"/>
              <a:t>material</a:t>
            </a:r>
            <a:r>
              <a:rPr lang="nl-NL" dirty="0" smtClean="0"/>
              <a:t> </a:t>
            </a:r>
            <a:r>
              <a:rPr lang="nl-NL" dirty="0" err="1" smtClean="0"/>
              <a:t>too</a:t>
            </a:r>
            <a:r>
              <a:rPr lang="nl-NL" dirty="0" smtClean="0"/>
              <a:t> </a:t>
            </a:r>
            <a:r>
              <a:rPr lang="nl-NL" dirty="0" err="1" smtClean="0"/>
              <a:t>good</a:t>
            </a:r>
            <a:r>
              <a:rPr lang="nl-NL" dirty="0" smtClean="0"/>
              <a:t> </a:t>
            </a:r>
            <a:r>
              <a:rPr lang="is-IS" dirty="0" smtClean="0"/>
              <a:t>….</a:t>
            </a:r>
          </a:p>
          <a:p>
            <a:pPr marL="342900" indent="-342900">
              <a:buFont typeface="Arial"/>
              <a:buChar char="•"/>
            </a:pPr>
            <a:endParaRPr lang="is-IS" dirty="0"/>
          </a:p>
          <a:p>
            <a:pPr marL="342900" indent="-342900">
              <a:buFont typeface="Arial"/>
              <a:buChar char="•"/>
            </a:pPr>
            <a:r>
              <a:rPr lang="is-IS" dirty="0" smtClean="0"/>
              <a:t>students don’t study book, prefer power points and movies ....</a:t>
            </a:r>
          </a:p>
          <a:p>
            <a:pPr marL="342900" indent="-342900">
              <a:buFont typeface="Arial"/>
              <a:buChar char="•"/>
            </a:pPr>
            <a:endParaRPr lang="is-IS" dirty="0"/>
          </a:p>
          <a:p>
            <a:pPr marL="342900" indent="-342900">
              <a:buFont typeface="Arial"/>
              <a:buChar char="•"/>
            </a:pPr>
            <a:r>
              <a:rPr lang="is-IS" dirty="0" smtClean="0"/>
              <a:t>students interrupt their activities constantly</a:t>
            </a:r>
          </a:p>
          <a:p>
            <a:pPr marL="800100" lvl="1" indent="-342900">
              <a:buFont typeface="Arial"/>
              <a:buChar char="•"/>
            </a:pPr>
            <a:endParaRPr lang="is-IS" dirty="0" smtClean="0"/>
          </a:p>
          <a:p>
            <a:pPr marL="800100" lvl="1" indent="-342900">
              <a:buFont typeface="Arial"/>
              <a:buChar char="•"/>
            </a:pPr>
            <a:r>
              <a:rPr lang="is-IS" dirty="0" smtClean="0"/>
              <a:t>short </a:t>
            </a:r>
            <a:r>
              <a:rPr lang="is-IS" dirty="0"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is-IS" dirty="0" smtClean="0">
                <a:latin typeface="Wingdings"/>
                <a:ea typeface="Wingdings"/>
                <a:cs typeface="Wingdings"/>
                <a:sym typeface="Wingdings"/>
              </a:rPr>
              <a:t>   </a:t>
            </a:r>
            <a:r>
              <a:rPr lang="is-IS" dirty="0" smtClean="0"/>
              <a:t> long term memory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958" y="-1"/>
            <a:ext cx="5593042" cy="3701143"/>
          </a:xfrm>
          <a:prstGeom prst="rect">
            <a:avLst/>
          </a:prstGeom>
        </p:spPr>
      </p:pic>
      <p:cxnSp>
        <p:nvCxnSpPr>
          <p:cNvPr id="7" name="Rechte verbindingslijn 6"/>
          <p:cNvCxnSpPr/>
          <p:nvPr/>
        </p:nvCxnSpPr>
        <p:spPr bwMode="auto">
          <a:xfrm flipH="1">
            <a:off x="2310184" y="4221238"/>
            <a:ext cx="326572" cy="71361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Rechte verbindingslijn 7"/>
          <p:cNvCxnSpPr/>
          <p:nvPr/>
        </p:nvCxnSpPr>
        <p:spPr bwMode="auto">
          <a:xfrm>
            <a:off x="2341631" y="4204304"/>
            <a:ext cx="326572" cy="71361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Rechte verbindingslijn met pijl 9"/>
          <p:cNvCxnSpPr/>
          <p:nvPr/>
        </p:nvCxnSpPr>
        <p:spPr bwMode="auto">
          <a:xfrm>
            <a:off x="2032000" y="4547810"/>
            <a:ext cx="1088571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87206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677338" y="1040190"/>
            <a:ext cx="29427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cause</a:t>
            </a:r>
            <a:r>
              <a:rPr lang="nl-NL" dirty="0" smtClean="0"/>
              <a:t> of </a:t>
            </a:r>
            <a:r>
              <a:rPr lang="nl-NL" dirty="0" err="1" smtClean="0"/>
              <a:t>this</a:t>
            </a:r>
            <a:r>
              <a:rPr lang="nl-NL" dirty="0" smtClean="0"/>
              <a:t> </a:t>
            </a:r>
            <a:r>
              <a:rPr lang="nl-NL" dirty="0" err="1" smtClean="0"/>
              <a:t>disaster</a:t>
            </a:r>
            <a:r>
              <a:rPr lang="nl-NL" dirty="0" smtClean="0"/>
              <a:t>?</a:t>
            </a:r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459619" y="2310190"/>
            <a:ext cx="828944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dirty="0" err="1" smtClean="0"/>
              <a:t>material</a:t>
            </a:r>
            <a:r>
              <a:rPr lang="nl-NL" dirty="0" smtClean="0"/>
              <a:t> </a:t>
            </a:r>
            <a:r>
              <a:rPr lang="nl-NL" dirty="0" err="1" smtClean="0"/>
              <a:t>too</a:t>
            </a:r>
            <a:r>
              <a:rPr lang="nl-NL" dirty="0" smtClean="0"/>
              <a:t> </a:t>
            </a:r>
            <a:r>
              <a:rPr lang="nl-NL" dirty="0" err="1" smtClean="0"/>
              <a:t>good</a:t>
            </a:r>
            <a:r>
              <a:rPr lang="nl-NL" dirty="0" smtClean="0"/>
              <a:t> </a:t>
            </a:r>
            <a:r>
              <a:rPr lang="is-IS" dirty="0" smtClean="0"/>
              <a:t>….</a:t>
            </a:r>
          </a:p>
          <a:p>
            <a:pPr marL="342900" indent="-342900">
              <a:buFont typeface="Arial"/>
              <a:buChar char="•"/>
            </a:pPr>
            <a:endParaRPr lang="is-IS" dirty="0"/>
          </a:p>
          <a:p>
            <a:pPr marL="342900" indent="-342900">
              <a:buFont typeface="Arial"/>
              <a:buChar char="•"/>
            </a:pPr>
            <a:r>
              <a:rPr lang="is-IS" dirty="0" smtClean="0"/>
              <a:t>students don’t study book, prefer power points and movies ....</a:t>
            </a:r>
          </a:p>
          <a:p>
            <a:pPr marL="342900" indent="-342900">
              <a:buFont typeface="Arial"/>
              <a:buChar char="•"/>
            </a:pPr>
            <a:endParaRPr lang="is-IS" dirty="0"/>
          </a:p>
          <a:p>
            <a:pPr marL="342900" indent="-342900">
              <a:buFont typeface="Arial"/>
              <a:buChar char="•"/>
            </a:pPr>
            <a:r>
              <a:rPr lang="is-IS" dirty="0" smtClean="0"/>
              <a:t>students interrupt their activities constantly</a:t>
            </a:r>
          </a:p>
          <a:p>
            <a:pPr marL="800100" lvl="1" indent="-342900">
              <a:buFont typeface="Arial"/>
              <a:buChar char="•"/>
            </a:pPr>
            <a:endParaRPr lang="is-IS" dirty="0" smtClean="0"/>
          </a:p>
          <a:p>
            <a:pPr marL="800100" lvl="1" indent="-342900">
              <a:buFont typeface="Arial"/>
              <a:buChar char="•"/>
            </a:pPr>
            <a:r>
              <a:rPr lang="is-IS" dirty="0" smtClean="0"/>
              <a:t>short </a:t>
            </a:r>
            <a:r>
              <a:rPr lang="is-IS" dirty="0"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is-IS" dirty="0" smtClean="0">
                <a:latin typeface="Wingdings"/>
                <a:ea typeface="Wingdings"/>
                <a:cs typeface="Wingdings"/>
                <a:sym typeface="Wingdings"/>
              </a:rPr>
              <a:t>   </a:t>
            </a:r>
            <a:r>
              <a:rPr lang="is-IS" dirty="0" smtClean="0"/>
              <a:t> long term memory</a:t>
            </a:r>
          </a:p>
          <a:p>
            <a:pPr marL="800100" lvl="1" indent="-342900">
              <a:buFont typeface="Arial"/>
              <a:buChar char="•"/>
            </a:pPr>
            <a:endParaRPr lang="is-IS" dirty="0"/>
          </a:p>
          <a:p>
            <a:pPr marL="342900" indent="-342900">
              <a:buFont typeface="Arial"/>
              <a:buChar char="•"/>
            </a:pPr>
            <a:r>
              <a:rPr lang="is-IS" dirty="0" smtClean="0"/>
              <a:t>students quickly peek at the answer/solution</a:t>
            </a:r>
            <a:endParaRPr lang="nl-NL" dirty="0"/>
          </a:p>
        </p:txBody>
      </p:sp>
      <p:cxnSp>
        <p:nvCxnSpPr>
          <p:cNvPr id="8" name="Rechte verbindingslijn 7"/>
          <p:cNvCxnSpPr/>
          <p:nvPr/>
        </p:nvCxnSpPr>
        <p:spPr bwMode="auto">
          <a:xfrm flipH="1">
            <a:off x="2310184" y="4221238"/>
            <a:ext cx="326572" cy="71361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Rechte verbindingslijn 8"/>
          <p:cNvCxnSpPr/>
          <p:nvPr/>
        </p:nvCxnSpPr>
        <p:spPr bwMode="auto">
          <a:xfrm>
            <a:off x="2341631" y="4204304"/>
            <a:ext cx="326572" cy="71361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Rechte verbindingslijn met pijl 9"/>
          <p:cNvCxnSpPr/>
          <p:nvPr/>
        </p:nvCxnSpPr>
        <p:spPr bwMode="auto">
          <a:xfrm>
            <a:off x="2032000" y="4547810"/>
            <a:ext cx="1088571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1" name="Afbeelding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735" y="604762"/>
            <a:ext cx="5067360" cy="31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2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822476" y="653143"/>
            <a:ext cx="17179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remedies </a:t>
            </a:r>
            <a:r>
              <a:rPr lang="is-IS" dirty="0" smtClean="0"/>
              <a:t>….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28" y="1337128"/>
            <a:ext cx="2780694" cy="2364015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4027714" y="1548190"/>
            <a:ext cx="44294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dirty="0" err="1" smtClean="0"/>
              <a:t>Did</a:t>
            </a:r>
            <a:r>
              <a:rPr lang="nl-NL" dirty="0" smtClean="0"/>
              <a:t> I make ‘</a:t>
            </a:r>
            <a:r>
              <a:rPr lang="nl-NL" dirty="0" err="1" smtClean="0"/>
              <a:t>studying</a:t>
            </a:r>
            <a:r>
              <a:rPr lang="nl-NL" dirty="0" smtClean="0"/>
              <a:t>’ </a:t>
            </a:r>
            <a:r>
              <a:rPr lang="nl-NL" dirty="0" err="1" smtClean="0"/>
              <a:t>too</a:t>
            </a:r>
            <a:r>
              <a:rPr lang="nl-NL" dirty="0" smtClean="0"/>
              <a:t> easy?</a:t>
            </a:r>
          </a:p>
          <a:p>
            <a:pPr marL="342900" indent="-342900">
              <a:buFont typeface="Arial"/>
              <a:buChar char="•"/>
            </a:pPr>
            <a:r>
              <a:rPr lang="nl-NL" dirty="0" smtClean="0"/>
              <a:t>Cut </a:t>
            </a:r>
            <a:r>
              <a:rPr lang="nl-NL" dirty="0" err="1" smtClean="0"/>
              <a:t>it</a:t>
            </a:r>
            <a:r>
              <a:rPr lang="nl-NL" dirty="0" smtClean="0"/>
              <a:t> </a:t>
            </a:r>
            <a:r>
              <a:rPr lang="nl-NL" dirty="0" err="1" smtClean="0"/>
              <a:t>into</a:t>
            </a:r>
            <a:r>
              <a:rPr lang="nl-NL" dirty="0" smtClean="0"/>
              <a:t> </a:t>
            </a:r>
            <a:r>
              <a:rPr lang="nl-NL" dirty="0" err="1" smtClean="0"/>
              <a:t>too</a:t>
            </a:r>
            <a:r>
              <a:rPr lang="nl-NL" dirty="0" smtClean="0"/>
              <a:t> small </a:t>
            </a:r>
            <a:r>
              <a:rPr lang="nl-NL" dirty="0" err="1" smtClean="0"/>
              <a:t>parts</a:t>
            </a:r>
            <a:r>
              <a:rPr lang="nl-NL" dirty="0" smtClean="0"/>
              <a:t>?</a:t>
            </a:r>
          </a:p>
          <a:p>
            <a:endParaRPr lang="nl-NL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671599850"/>
              </p:ext>
            </p:extLst>
          </p:nvPr>
        </p:nvGraphicFramePr>
        <p:xfrm>
          <a:off x="387048" y="3072190"/>
          <a:ext cx="8091714" cy="3398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959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9528"/>
            <a:ext cx="5795418" cy="4098472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185333" y="508000"/>
            <a:ext cx="57246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dirty="0" err="1" smtClean="0"/>
              <a:t>did</a:t>
            </a:r>
            <a:r>
              <a:rPr lang="nl-NL" dirty="0" smtClean="0"/>
              <a:t> we </a:t>
            </a:r>
            <a:r>
              <a:rPr lang="nl-NL" dirty="0" err="1" smtClean="0"/>
              <a:t>loose</a:t>
            </a:r>
            <a:r>
              <a:rPr lang="nl-NL" dirty="0" smtClean="0"/>
              <a:t> the pace of the black board?</a:t>
            </a: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1185333" y="1257907"/>
            <a:ext cx="5904180" cy="43088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dirty="0" smtClean="0">
                <a:solidFill>
                  <a:schemeClr val="bg1"/>
                </a:solidFill>
              </a:rPr>
              <a:t>do the </a:t>
            </a:r>
            <a:r>
              <a:rPr lang="nl-NL" dirty="0" err="1" smtClean="0">
                <a:solidFill>
                  <a:schemeClr val="bg1"/>
                </a:solidFill>
              </a:rPr>
              <a:t>students</a:t>
            </a:r>
            <a:r>
              <a:rPr lang="nl-NL" dirty="0" smtClean="0">
                <a:solidFill>
                  <a:schemeClr val="bg1"/>
                </a:solidFill>
              </a:rPr>
              <a:t> miss me thinking out </a:t>
            </a:r>
            <a:r>
              <a:rPr lang="nl-NL" dirty="0" err="1" smtClean="0">
                <a:solidFill>
                  <a:schemeClr val="bg1"/>
                </a:solidFill>
              </a:rPr>
              <a:t>loud</a:t>
            </a:r>
            <a:r>
              <a:rPr lang="nl-NL" dirty="0" smtClean="0">
                <a:solidFill>
                  <a:schemeClr val="bg1"/>
                </a:solidFill>
              </a:rPr>
              <a:t>?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1185333" y="1995714"/>
            <a:ext cx="51475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dirty="0" err="1" smtClean="0"/>
              <a:t>how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focus on </a:t>
            </a:r>
            <a:r>
              <a:rPr lang="nl-NL" dirty="0" err="1" smtClean="0"/>
              <a:t>concepts</a:t>
            </a:r>
            <a:r>
              <a:rPr lang="nl-NL" dirty="0" smtClean="0"/>
              <a:t>, story line?</a:t>
            </a:r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6020936" y="2555588"/>
            <a:ext cx="2495825" cy="1785104"/>
          </a:xfrm>
          <a:prstGeom prst="rect">
            <a:avLst/>
          </a:prstGeom>
          <a:solidFill>
            <a:srgbClr val="7F7F7F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dirty="0" err="1" smtClean="0">
                <a:solidFill>
                  <a:srgbClr val="FFFFFF"/>
                </a:solidFill>
              </a:rPr>
              <a:t>should</a:t>
            </a:r>
            <a:r>
              <a:rPr lang="nl-NL" dirty="0" smtClean="0">
                <a:solidFill>
                  <a:srgbClr val="FFFFFF"/>
                </a:solidFill>
              </a:rPr>
              <a:t> </a:t>
            </a:r>
            <a:r>
              <a:rPr lang="nl-NL" dirty="0" err="1" smtClean="0">
                <a:solidFill>
                  <a:srgbClr val="FFFFFF"/>
                </a:solidFill>
              </a:rPr>
              <a:t>students</a:t>
            </a:r>
            <a:r>
              <a:rPr lang="nl-NL" dirty="0" smtClean="0">
                <a:solidFill>
                  <a:srgbClr val="FFFFFF"/>
                </a:solidFill>
              </a:rPr>
              <a:t> ‘go back’ </a:t>
            </a:r>
            <a:r>
              <a:rPr lang="nl-NL" dirty="0" err="1" smtClean="0">
                <a:solidFill>
                  <a:srgbClr val="FFFFFF"/>
                </a:solidFill>
              </a:rPr>
              <a:t>to</a:t>
            </a:r>
            <a:r>
              <a:rPr lang="nl-NL" dirty="0" smtClean="0">
                <a:solidFill>
                  <a:srgbClr val="FFFFFF"/>
                </a:solidFill>
              </a:rPr>
              <a:t> reading/</a:t>
            </a:r>
            <a:r>
              <a:rPr lang="nl-NL" dirty="0" err="1" smtClean="0">
                <a:solidFill>
                  <a:srgbClr val="FFFFFF"/>
                </a:solidFill>
              </a:rPr>
              <a:t>studying</a:t>
            </a:r>
            <a:r>
              <a:rPr lang="nl-NL" dirty="0" smtClean="0">
                <a:solidFill>
                  <a:srgbClr val="FFFFFF"/>
                </a:solidFill>
              </a:rPr>
              <a:t> </a:t>
            </a:r>
            <a:r>
              <a:rPr lang="nl-NL" dirty="0" err="1" smtClean="0">
                <a:solidFill>
                  <a:srgbClr val="FFFFFF"/>
                </a:solidFill>
              </a:rPr>
              <a:t>books</a:t>
            </a:r>
            <a:r>
              <a:rPr lang="nl-NL" dirty="0" smtClean="0">
                <a:solidFill>
                  <a:srgbClr val="FFFFFF"/>
                </a:solidFill>
              </a:rPr>
              <a:t>?</a:t>
            </a: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6088738" y="4532568"/>
            <a:ext cx="21291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dirty="0" smtClean="0"/>
              <a:t>do we </a:t>
            </a:r>
            <a:r>
              <a:rPr lang="nl-NL" dirty="0" err="1" smtClean="0"/>
              <a:t>pamper</a:t>
            </a:r>
            <a:r>
              <a:rPr lang="nl-NL" dirty="0" smtClean="0"/>
              <a:t> </a:t>
            </a:r>
            <a:r>
              <a:rPr lang="nl-NL" dirty="0" err="1" smtClean="0"/>
              <a:t>our</a:t>
            </a:r>
            <a:r>
              <a:rPr lang="nl-NL" dirty="0" smtClean="0"/>
              <a:t> </a:t>
            </a:r>
            <a:r>
              <a:rPr lang="nl-NL" dirty="0" err="1" smtClean="0"/>
              <a:t>students</a:t>
            </a:r>
            <a:r>
              <a:rPr lang="nl-NL" dirty="0" smtClean="0"/>
              <a:t> </a:t>
            </a:r>
            <a:r>
              <a:rPr lang="nl-NL" dirty="0" err="1" smtClean="0"/>
              <a:t>too</a:t>
            </a:r>
            <a:r>
              <a:rPr lang="nl-NL" dirty="0" smtClean="0"/>
              <a:t> </a:t>
            </a:r>
            <a:r>
              <a:rPr lang="nl-NL" dirty="0" err="1" smtClean="0"/>
              <a:t>much</a:t>
            </a:r>
            <a:r>
              <a:rPr lang="nl-NL" dirty="0" smtClean="0"/>
              <a:t>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3615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46" y="435429"/>
            <a:ext cx="4311560" cy="5684762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519715" y="592667"/>
            <a:ext cx="52427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Do we </a:t>
            </a:r>
            <a:r>
              <a:rPr lang="nl-NL" dirty="0" err="1" smtClean="0"/>
              <a:t>really</a:t>
            </a:r>
            <a:r>
              <a:rPr lang="nl-NL" dirty="0" smtClean="0"/>
              <a:t> </a:t>
            </a:r>
            <a:r>
              <a:rPr lang="nl-NL" dirty="0" err="1" smtClean="0"/>
              <a:t>dare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challange</a:t>
            </a:r>
            <a:r>
              <a:rPr lang="nl-NL" dirty="0" smtClean="0"/>
              <a:t>?</a:t>
            </a:r>
          </a:p>
          <a:p>
            <a:endParaRPr lang="nl-NL" dirty="0"/>
          </a:p>
          <a:p>
            <a:r>
              <a:rPr lang="nl-NL" dirty="0" smtClean="0"/>
              <a:t>Do the </a:t>
            </a:r>
            <a:r>
              <a:rPr lang="nl-NL" dirty="0" err="1" smtClean="0"/>
              <a:t>students</a:t>
            </a:r>
            <a:r>
              <a:rPr lang="nl-NL" dirty="0" smtClean="0"/>
              <a:t> accept a real </a:t>
            </a:r>
            <a:r>
              <a:rPr lang="nl-NL" dirty="0" err="1" smtClean="0"/>
              <a:t>challange</a:t>
            </a:r>
            <a:r>
              <a:rPr lang="nl-NL" dirty="0" smtClean="0"/>
              <a:t>?</a:t>
            </a: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1282095" y="3785810"/>
            <a:ext cx="3275406" cy="769441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FFFF00"/>
                </a:solidFill>
              </a:rPr>
              <a:t>We </a:t>
            </a:r>
            <a:r>
              <a:rPr lang="nl-NL" dirty="0" err="1" smtClean="0">
                <a:solidFill>
                  <a:srgbClr val="FFFF00"/>
                </a:solidFill>
              </a:rPr>
              <a:t>challange</a:t>
            </a:r>
            <a:r>
              <a:rPr lang="nl-NL" dirty="0" smtClean="0">
                <a:solidFill>
                  <a:srgbClr val="FFFF00"/>
                </a:solidFill>
              </a:rPr>
              <a:t> </a:t>
            </a:r>
            <a:r>
              <a:rPr lang="nl-NL" dirty="0" err="1" smtClean="0">
                <a:solidFill>
                  <a:srgbClr val="FFFF00"/>
                </a:solidFill>
              </a:rPr>
              <a:t>your</a:t>
            </a:r>
            <a:r>
              <a:rPr lang="nl-NL" dirty="0" smtClean="0">
                <a:solidFill>
                  <a:srgbClr val="FFFF00"/>
                </a:solidFill>
              </a:rPr>
              <a:t> </a:t>
            </a:r>
            <a:r>
              <a:rPr lang="nl-NL" dirty="0" err="1" smtClean="0">
                <a:solidFill>
                  <a:srgbClr val="FFFF00"/>
                </a:solidFill>
              </a:rPr>
              <a:t>brain</a:t>
            </a:r>
            <a:r>
              <a:rPr lang="nl-NL" dirty="0" smtClean="0">
                <a:solidFill>
                  <a:srgbClr val="FFFF00"/>
                </a:solidFill>
              </a:rPr>
              <a:t>,</a:t>
            </a:r>
          </a:p>
          <a:p>
            <a:r>
              <a:rPr lang="nl-NL" dirty="0" err="1" smtClean="0">
                <a:solidFill>
                  <a:srgbClr val="FFFF00"/>
                </a:solidFill>
              </a:rPr>
              <a:t>your</a:t>
            </a:r>
            <a:r>
              <a:rPr lang="nl-NL" dirty="0" smtClean="0">
                <a:solidFill>
                  <a:srgbClr val="FFFF00"/>
                </a:solidFill>
              </a:rPr>
              <a:t> </a:t>
            </a:r>
            <a:r>
              <a:rPr lang="nl-NL" dirty="0" err="1" smtClean="0">
                <a:solidFill>
                  <a:srgbClr val="FFFF00"/>
                </a:solidFill>
              </a:rPr>
              <a:t>ambition</a:t>
            </a:r>
            <a:r>
              <a:rPr lang="nl-NL" dirty="0">
                <a:solidFill>
                  <a:srgbClr val="FFFF00"/>
                </a:solidFill>
              </a:rPr>
              <a:t> </a:t>
            </a:r>
            <a:r>
              <a:rPr lang="nl-NL" dirty="0" err="1" smtClean="0">
                <a:solidFill>
                  <a:srgbClr val="FFFF00"/>
                </a:solidFill>
              </a:rPr>
              <a:t>and</a:t>
            </a:r>
            <a:r>
              <a:rPr lang="nl-NL" dirty="0" smtClean="0">
                <a:solidFill>
                  <a:srgbClr val="FFFF00"/>
                </a:solidFill>
              </a:rPr>
              <a:t> focus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0028" y="2108200"/>
            <a:ext cx="2590800" cy="31496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5346095" y="5442857"/>
            <a:ext cx="27889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my</a:t>
            </a:r>
            <a:r>
              <a:rPr lang="nl-NL" dirty="0" smtClean="0"/>
              <a:t> </a:t>
            </a:r>
            <a:r>
              <a:rPr lang="nl-NL" dirty="0" err="1" smtClean="0"/>
              <a:t>ideal</a:t>
            </a:r>
            <a:r>
              <a:rPr lang="nl-NL" dirty="0" smtClean="0"/>
              <a:t> student </a:t>
            </a:r>
            <a:r>
              <a:rPr lang="is-IS" dirty="0" smtClean="0"/>
              <a:t>….?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791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ggende oorkonde 3"/>
          <p:cNvSpPr/>
          <p:nvPr/>
        </p:nvSpPr>
        <p:spPr bwMode="auto">
          <a:xfrm>
            <a:off x="529955" y="2533428"/>
            <a:ext cx="8068100" cy="4190961"/>
          </a:xfrm>
          <a:prstGeom prst="horizontalScroll">
            <a:avLst/>
          </a:prstGeom>
          <a:gradFill flip="none" rotWithShape="1">
            <a:gsLst>
              <a:gs pos="82000">
                <a:schemeClr val="accent1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nl-NL" dirty="0"/>
              <a:t>“I </a:t>
            </a:r>
            <a:r>
              <a:rPr lang="nl-NL" dirty="0" err="1"/>
              <a:t>can</a:t>
            </a:r>
            <a:r>
              <a:rPr lang="nl-NL" dirty="0"/>
              <a:t> flip the class room, but I </a:t>
            </a:r>
            <a:r>
              <a:rPr lang="nl-NL" dirty="0" err="1"/>
              <a:t>can’t</a:t>
            </a:r>
            <a:r>
              <a:rPr lang="nl-NL" dirty="0"/>
              <a:t> flip the student</a:t>
            </a:r>
            <a:r>
              <a:rPr lang="nl-NL" dirty="0" smtClean="0"/>
              <a:t>”</a:t>
            </a:r>
          </a:p>
          <a:p>
            <a:pPr>
              <a:lnSpc>
                <a:spcPct val="150000"/>
              </a:lnSpc>
            </a:pPr>
            <a:r>
              <a:rPr lang="nl-NL" dirty="0" smtClean="0"/>
              <a:t>“</a:t>
            </a:r>
            <a:r>
              <a:rPr lang="nl-NL" dirty="0" err="1" smtClean="0"/>
              <a:t>Innovate</a:t>
            </a:r>
            <a:r>
              <a:rPr lang="nl-NL" dirty="0" smtClean="0"/>
              <a:t> </a:t>
            </a:r>
            <a:r>
              <a:rPr lang="nl-NL" dirty="0" err="1" smtClean="0"/>
              <a:t>your</a:t>
            </a:r>
            <a:r>
              <a:rPr lang="nl-NL" dirty="0" smtClean="0"/>
              <a:t> teaching”: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nl-NL" dirty="0" err="1" smtClean="0"/>
              <a:t>it</a:t>
            </a:r>
            <a:r>
              <a:rPr lang="nl-NL" dirty="0" smtClean="0"/>
              <a:t> is </a:t>
            </a:r>
            <a:r>
              <a:rPr lang="nl-NL" dirty="0" err="1" smtClean="0"/>
              <a:t>fun</a:t>
            </a:r>
            <a:endParaRPr lang="nl-NL" dirty="0" smtClean="0"/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nl-NL" dirty="0" err="1" smtClean="0"/>
              <a:t>it</a:t>
            </a:r>
            <a:r>
              <a:rPr lang="nl-NL" dirty="0" smtClean="0"/>
              <a:t> </a:t>
            </a:r>
            <a:r>
              <a:rPr lang="nl-NL" dirty="0" err="1" smtClean="0"/>
              <a:t>revitalizes</a:t>
            </a:r>
            <a:r>
              <a:rPr lang="nl-NL" dirty="0" smtClean="0"/>
              <a:t> </a:t>
            </a:r>
            <a:r>
              <a:rPr lang="nl-NL" dirty="0" err="1" smtClean="0"/>
              <a:t>yourself</a:t>
            </a:r>
            <a:endParaRPr lang="nl-NL" dirty="0" smtClean="0"/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nl-NL" dirty="0" err="1" smtClean="0"/>
              <a:t>it</a:t>
            </a:r>
            <a:r>
              <a:rPr lang="nl-NL" dirty="0" smtClean="0"/>
              <a:t> has the </a:t>
            </a:r>
            <a:r>
              <a:rPr lang="nl-NL" dirty="0" err="1" smtClean="0"/>
              <a:t>potential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lift up </a:t>
            </a:r>
            <a:r>
              <a:rPr lang="nl-NL" dirty="0" err="1" smtClean="0"/>
              <a:t>our</a:t>
            </a:r>
            <a:r>
              <a:rPr lang="nl-NL" dirty="0" smtClean="0"/>
              <a:t> </a:t>
            </a:r>
            <a:r>
              <a:rPr lang="nl-NL" dirty="0" err="1" smtClean="0"/>
              <a:t>Education</a:t>
            </a:r>
            <a:endParaRPr lang="nl-NL" dirty="0"/>
          </a:p>
        </p:txBody>
      </p:sp>
      <p:sp>
        <p:nvSpPr>
          <p:cNvPr id="5" name="Liggende oorkonde 4"/>
          <p:cNvSpPr/>
          <p:nvPr/>
        </p:nvSpPr>
        <p:spPr bwMode="auto">
          <a:xfrm flipH="1">
            <a:off x="733604" y="1034356"/>
            <a:ext cx="7535333" cy="1439333"/>
          </a:xfrm>
          <a:prstGeom prst="horizontalScroll">
            <a:avLst/>
          </a:prstGeom>
          <a:gradFill flip="none" rotWithShape="1">
            <a:gsLst>
              <a:gs pos="31000">
                <a:schemeClr val="bg1">
                  <a:lumMod val="65000"/>
                </a:schemeClr>
              </a:gs>
              <a:gs pos="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nl-NL" dirty="0"/>
              <a:t>“</a:t>
            </a:r>
            <a:r>
              <a:rPr lang="nl-NL" dirty="0" err="1"/>
              <a:t>Your</a:t>
            </a:r>
            <a:r>
              <a:rPr lang="nl-NL" dirty="0"/>
              <a:t> </a:t>
            </a:r>
            <a:r>
              <a:rPr lang="nl-NL" dirty="0" err="1"/>
              <a:t>education</a:t>
            </a:r>
            <a:r>
              <a:rPr lang="nl-NL" dirty="0"/>
              <a:t> </a:t>
            </a:r>
            <a:r>
              <a:rPr lang="nl-NL" dirty="0" err="1"/>
              <a:t>will</a:t>
            </a:r>
            <a:r>
              <a:rPr lang="nl-NL" dirty="0"/>
              <a:t> never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better</a:t>
            </a:r>
            <a:r>
              <a:rPr lang="nl-NL" dirty="0"/>
              <a:t> </a:t>
            </a:r>
            <a:r>
              <a:rPr lang="nl-NL" dirty="0" err="1"/>
              <a:t>than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</a:t>
            </a:r>
            <a:r>
              <a:rPr lang="nl-NL" dirty="0" err="1"/>
              <a:t>ambition</a:t>
            </a:r>
            <a:r>
              <a:rPr lang="nl-NL" dirty="0"/>
              <a:t>”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2147229" y="593865"/>
            <a:ext cx="4705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message</a:t>
            </a:r>
            <a:r>
              <a:rPr lang="nl-NL" sz="24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nl-NL" sz="24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to</a:t>
            </a:r>
            <a:r>
              <a:rPr lang="nl-NL" sz="24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nl-NL" sz="24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our</a:t>
            </a:r>
            <a:r>
              <a:rPr lang="nl-NL" sz="24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nl-NL" sz="24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students</a:t>
            </a:r>
            <a:endParaRPr lang="nl-NL" sz="2400" b="1" cap="all" dirty="0">
              <a:ln w="9000" cmpd="sng">
                <a:solidFill>
                  <a:srgbClr val="FF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2133063" y="2507172"/>
            <a:ext cx="46887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message</a:t>
            </a:r>
            <a:r>
              <a:rPr lang="nl-NL" sz="24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nl-NL" sz="24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to</a:t>
            </a:r>
            <a:r>
              <a:rPr lang="nl-NL" sz="24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nl-NL" sz="24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our</a:t>
            </a:r>
            <a:r>
              <a:rPr lang="nl-NL" sz="24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nl-NL" sz="24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teachers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64434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2" name="TP101x-trailer-short.72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283" y="442865"/>
            <a:ext cx="4328054" cy="2976705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874662" y="571938"/>
            <a:ext cx="22458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Why</a:t>
            </a:r>
            <a:r>
              <a:rPr lang="nl-NL" dirty="0" smtClean="0"/>
              <a:t> a MOOC???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5079766" y="4062442"/>
            <a:ext cx="37710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a bit of </a:t>
            </a:r>
            <a:r>
              <a:rPr lang="nl-NL" dirty="0" err="1" smtClean="0"/>
              <a:t>each</a:t>
            </a:r>
            <a:r>
              <a:rPr lang="is-IS" dirty="0" smtClean="0"/>
              <a:t>….</a:t>
            </a:r>
          </a:p>
          <a:p>
            <a:endParaRPr lang="is-IS" dirty="0"/>
          </a:p>
          <a:p>
            <a:r>
              <a:rPr lang="is-IS" dirty="0" smtClean="0"/>
              <a:t>I (we) wanted to experiment </a:t>
            </a:r>
          </a:p>
          <a:p>
            <a:r>
              <a:rPr lang="is-IS" dirty="0" smtClean="0"/>
              <a:t>with blended....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3" y="1168220"/>
            <a:ext cx="4349676" cy="206996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208" y="3736782"/>
            <a:ext cx="3118084" cy="278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6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4798602" y="1025915"/>
            <a:ext cx="40812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>
                <a:solidFill>
                  <a:srgbClr val="FF0000"/>
                </a:solidFill>
              </a:rPr>
              <a:t>our</a:t>
            </a:r>
            <a:r>
              <a:rPr lang="nl-NL" dirty="0" smtClean="0">
                <a:solidFill>
                  <a:srgbClr val="FF0000"/>
                </a:solidFill>
              </a:rPr>
              <a:t> </a:t>
            </a:r>
            <a:r>
              <a:rPr lang="nl-NL" dirty="0" err="1" smtClean="0">
                <a:solidFill>
                  <a:srgbClr val="FF0000"/>
                </a:solidFill>
              </a:rPr>
              <a:t>observations</a:t>
            </a:r>
            <a:r>
              <a:rPr lang="nl-NL" dirty="0" smtClean="0">
                <a:solidFill>
                  <a:srgbClr val="FF0000"/>
                </a:solidFill>
              </a:rPr>
              <a:t> &amp; </a:t>
            </a:r>
            <a:r>
              <a:rPr lang="nl-NL" dirty="0" err="1" smtClean="0">
                <a:solidFill>
                  <a:srgbClr val="FF0000"/>
                </a:solidFill>
              </a:rPr>
              <a:t>inspiration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532543" y="2265846"/>
            <a:ext cx="78149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dirty="0" err="1" smtClean="0"/>
              <a:t>students</a:t>
            </a:r>
            <a:r>
              <a:rPr lang="nl-NL" dirty="0" smtClean="0"/>
              <a:t> </a:t>
            </a:r>
            <a:r>
              <a:rPr lang="nl-NL" dirty="0" err="1" smtClean="0"/>
              <a:t>struggle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the course (Transport </a:t>
            </a:r>
            <a:r>
              <a:rPr lang="nl-NL" dirty="0" err="1" smtClean="0"/>
              <a:t>Phenomena</a:t>
            </a:r>
            <a:r>
              <a:rPr lang="nl-NL" dirty="0" smtClean="0"/>
              <a:t>)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211" y="4434905"/>
            <a:ext cx="4372059" cy="246187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16989" cy="2132900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532543" y="2265846"/>
            <a:ext cx="82229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students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struggle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with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 the course (Transport </a:t>
            </a:r>
            <a:r>
              <a:rPr lang="nl-NL" dirty="0" err="1">
                <a:solidFill>
                  <a:schemeClr val="bg1">
                    <a:lumMod val="65000"/>
                  </a:schemeClr>
                </a:solidFill>
              </a:rPr>
              <a:t>Phenomena</a:t>
            </a: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endParaRPr lang="nl-NL" dirty="0"/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we </a:t>
            </a:r>
            <a:r>
              <a:rPr lang="nl-NL" dirty="0" err="1"/>
              <a:t>reached</a:t>
            </a:r>
            <a:r>
              <a:rPr lang="nl-NL" dirty="0"/>
              <a:t> the end of the </a:t>
            </a:r>
            <a:r>
              <a:rPr lang="nl-NL" dirty="0" err="1"/>
              <a:t>development</a:t>
            </a:r>
            <a:r>
              <a:rPr lang="nl-NL" dirty="0"/>
              <a:t> </a:t>
            </a:r>
            <a:r>
              <a:rPr lang="nl-NL" dirty="0" smtClean="0"/>
              <a:t>curve</a:t>
            </a:r>
            <a:endParaRPr lang="nl-NL" dirty="0"/>
          </a:p>
        </p:txBody>
      </p:sp>
      <p:sp>
        <p:nvSpPr>
          <p:cNvPr id="9" name="Rechthoek 8"/>
          <p:cNvSpPr/>
          <p:nvPr/>
        </p:nvSpPr>
        <p:spPr>
          <a:xfrm>
            <a:off x="532765" y="2268471"/>
            <a:ext cx="803621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dirty="0" err="1">
                <a:solidFill>
                  <a:srgbClr val="A6A6A6"/>
                </a:solidFill>
              </a:rPr>
              <a:t>students</a:t>
            </a:r>
            <a:r>
              <a:rPr lang="nl-NL" dirty="0">
                <a:solidFill>
                  <a:srgbClr val="A6A6A6"/>
                </a:solidFill>
              </a:rPr>
              <a:t> </a:t>
            </a:r>
            <a:r>
              <a:rPr lang="nl-NL" dirty="0" err="1">
                <a:solidFill>
                  <a:srgbClr val="A6A6A6"/>
                </a:solidFill>
              </a:rPr>
              <a:t>struggle</a:t>
            </a:r>
            <a:r>
              <a:rPr lang="nl-NL" dirty="0">
                <a:solidFill>
                  <a:srgbClr val="A6A6A6"/>
                </a:solidFill>
              </a:rPr>
              <a:t> </a:t>
            </a:r>
            <a:r>
              <a:rPr lang="nl-NL" dirty="0" err="1">
                <a:solidFill>
                  <a:srgbClr val="A6A6A6"/>
                </a:solidFill>
              </a:rPr>
              <a:t>with</a:t>
            </a:r>
            <a:r>
              <a:rPr lang="nl-NL" dirty="0">
                <a:solidFill>
                  <a:srgbClr val="A6A6A6"/>
                </a:solidFill>
              </a:rPr>
              <a:t> the course (Transport </a:t>
            </a:r>
            <a:r>
              <a:rPr lang="nl-NL" dirty="0" err="1">
                <a:solidFill>
                  <a:srgbClr val="A6A6A6"/>
                </a:solidFill>
              </a:rPr>
              <a:t>Phenomena</a:t>
            </a:r>
            <a:r>
              <a:rPr lang="nl-NL" dirty="0">
                <a:solidFill>
                  <a:srgbClr val="A6A6A6"/>
                </a:solidFill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endParaRPr lang="nl-NL" dirty="0">
              <a:solidFill>
                <a:srgbClr val="A6A6A6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nl-NL" dirty="0">
                <a:solidFill>
                  <a:srgbClr val="A6A6A6"/>
                </a:solidFill>
              </a:rPr>
              <a:t>we </a:t>
            </a:r>
            <a:r>
              <a:rPr lang="nl-NL" dirty="0" err="1">
                <a:solidFill>
                  <a:srgbClr val="A6A6A6"/>
                </a:solidFill>
              </a:rPr>
              <a:t>reached</a:t>
            </a:r>
            <a:r>
              <a:rPr lang="nl-NL" dirty="0">
                <a:solidFill>
                  <a:srgbClr val="A6A6A6"/>
                </a:solidFill>
              </a:rPr>
              <a:t> the end of the </a:t>
            </a:r>
            <a:r>
              <a:rPr lang="nl-NL" dirty="0" err="1">
                <a:solidFill>
                  <a:srgbClr val="A6A6A6"/>
                </a:solidFill>
              </a:rPr>
              <a:t>development</a:t>
            </a:r>
            <a:r>
              <a:rPr lang="nl-NL" dirty="0">
                <a:solidFill>
                  <a:srgbClr val="A6A6A6"/>
                </a:solidFill>
              </a:rPr>
              <a:t> curve</a:t>
            </a:r>
          </a:p>
          <a:p>
            <a:pPr marL="457200" indent="-457200">
              <a:buFont typeface="+mj-lt"/>
              <a:buAutoNum type="arabicPeriod"/>
            </a:pPr>
            <a:endParaRPr lang="nl-NL" dirty="0"/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we </a:t>
            </a:r>
            <a:r>
              <a:rPr lang="nl-NL" dirty="0" err="1"/>
              <a:t>noticed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even </a:t>
            </a:r>
            <a:r>
              <a:rPr lang="nl-NL" dirty="0" err="1"/>
              <a:t>students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passed</a:t>
            </a:r>
            <a:r>
              <a:rPr lang="nl-NL" dirty="0"/>
              <a:t> had a </a:t>
            </a:r>
            <a:r>
              <a:rPr lang="nl-NL" dirty="0" err="1"/>
              <a:t>shallow</a:t>
            </a:r>
            <a:endParaRPr lang="nl-NL" dirty="0"/>
          </a:p>
          <a:p>
            <a:pPr lvl="1"/>
            <a:r>
              <a:rPr lang="nl-NL" dirty="0"/>
              <a:t>	</a:t>
            </a:r>
            <a:r>
              <a:rPr lang="nl-NL" dirty="0" err="1"/>
              <a:t>understanding</a:t>
            </a:r>
            <a:r>
              <a:rPr lang="nl-NL" dirty="0"/>
              <a:t> in the long </a:t>
            </a:r>
            <a:r>
              <a:rPr lang="nl-NL" dirty="0" smtClean="0"/>
              <a:t>run</a:t>
            </a:r>
            <a:endParaRPr lang="nl-NL" dirty="0"/>
          </a:p>
        </p:txBody>
      </p:sp>
      <p:sp>
        <p:nvSpPr>
          <p:cNvPr id="10" name="Rechthoek 9"/>
          <p:cNvSpPr/>
          <p:nvPr/>
        </p:nvSpPr>
        <p:spPr>
          <a:xfrm>
            <a:off x="527944" y="2265974"/>
            <a:ext cx="8210534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dirty="0" err="1">
                <a:solidFill>
                  <a:srgbClr val="A6A6A6"/>
                </a:solidFill>
              </a:rPr>
              <a:t>students</a:t>
            </a:r>
            <a:r>
              <a:rPr lang="nl-NL" dirty="0">
                <a:solidFill>
                  <a:srgbClr val="A6A6A6"/>
                </a:solidFill>
              </a:rPr>
              <a:t> </a:t>
            </a:r>
            <a:r>
              <a:rPr lang="nl-NL" dirty="0" err="1">
                <a:solidFill>
                  <a:srgbClr val="A6A6A6"/>
                </a:solidFill>
              </a:rPr>
              <a:t>struggle</a:t>
            </a:r>
            <a:r>
              <a:rPr lang="nl-NL" dirty="0">
                <a:solidFill>
                  <a:srgbClr val="A6A6A6"/>
                </a:solidFill>
              </a:rPr>
              <a:t> </a:t>
            </a:r>
            <a:r>
              <a:rPr lang="nl-NL" dirty="0" err="1">
                <a:solidFill>
                  <a:srgbClr val="A6A6A6"/>
                </a:solidFill>
              </a:rPr>
              <a:t>with</a:t>
            </a:r>
            <a:r>
              <a:rPr lang="nl-NL" dirty="0">
                <a:solidFill>
                  <a:srgbClr val="A6A6A6"/>
                </a:solidFill>
              </a:rPr>
              <a:t> the course (Transport </a:t>
            </a:r>
            <a:r>
              <a:rPr lang="nl-NL" dirty="0" err="1">
                <a:solidFill>
                  <a:srgbClr val="A6A6A6"/>
                </a:solidFill>
              </a:rPr>
              <a:t>Phenomena</a:t>
            </a:r>
            <a:r>
              <a:rPr lang="nl-NL" dirty="0">
                <a:solidFill>
                  <a:srgbClr val="A6A6A6"/>
                </a:solidFill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endParaRPr lang="nl-NL" dirty="0">
              <a:solidFill>
                <a:srgbClr val="A6A6A6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nl-NL" dirty="0">
                <a:solidFill>
                  <a:srgbClr val="A6A6A6"/>
                </a:solidFill>
              </a:rPr>
              <a:t>we </a:t>
            </a:r>
            <a:r>
              <a:rPr lang="nl-NL" dirty="0" err="1">
                <a:solidFill>
                  <a:srgbClr val="A6A6A6"/>
                </a:solidFill>
              </a:rPr>
              <a:t>reached</a:t>
            </a:r>
            <a:r>
              <a:rPr lang="nl-NL" dirty="0">
                <a:solidFill>
                  <a:srgbClr val="A6A6A6"/>
                </a:solidFill>
              </a:rPr>
              <a:t> the end of the </a:t>
            </a:r>
            <a:r>
              <a:rPr lang="nl-NL" dirty="0" err="1">
                <a:solidFill>
                  <a:srgbClr val="A6A6A6"/>
                </a:solidFill>
              </a:rPr>
              <a:t>development</a:t>
            </a:r>
            <a:r>
              <a:rPr lang="nl-NL" dirty="0">
                <a:solidFill>
                  <a:srgbClr val="A6A6A6"/>
                </a:solidFill>
              </a:rPr>
              <a:t> curve</a:t>
            </a:r>
          </a:p>
          <a:p>
            <a:pPr marL="457200" indent="-457200">
              <a:buFont typeface="+mj-lt"/>
              <a:buAutoNum type="arabicPeriod"/>
            </a:pPr>
            <a:endParaRPr lang="nl-NL" dirty="0">
              <a:solidFill>
                <a:srgbClr val="A6A6A6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nl-NL" dirty="0">
                <a:solidFill>
                  <a:srgbClr val="A6A6A6"/>
                </a:solidFill>
              </a:rPr>
              <a:t>we </a:t>
            </a:r>
            <a:r>
              <a:rPr lang="nl-NL" dirty="0" err="1">
                <a:solidFill>
                  <a:srgbClr val="A6A6A6"/>
                </a:solidFill>
              </a:rPr>
              <a:t>noticed</a:t>
            </a:r>
            <a:r>
              <a:rPr lang="nl-NL" dirty="0">
                <a:solidFill>
                  <a:srgbClr val="A6A6A6"/>
                </a:solidFill>
              </a:rPr>
              <a:t> </a:t>
            </a:r>
            <a:r>
              <a:rPr lang="nl-NL" dirty="0" err="1">
                <a:solidFill>
                  <a:srgbClr val="A6A6A6"/>
                </a:solidFill>
              </a:rPr>
              <a:t>that</a:t>
            </a:r>
            <a:r>
              <a:rPr lang="nl-NL" dirty="0">
                <a:solidFill>
                  <a:srgbClr val="A6A6A6"/>
                </a:solidFill>
              </a:rPr>
              <a:t> even </a:t>
            </a:r>
            <a:r>
              <a:rPr lang="nl-NL" dirty="0" err="1">
                <a:solidFill>
                  <a:srgbClr val="A6A6A6"/>
                </a:solidFill>
              </a:rPr>
              <a:t>students</a:t>
            </a:r>
            <a:r>
              <a:rPr lang="nl-NL" dirty="0">
                <a:solidFill>
                  <a:srgbClr val="A6A6A6"/>
                </a:solidFill>
              </a:rPr>
              <a:t> </a:t>
            </a:r>
            <a:r>
              <a:rPr lang="nl-NL" dirty="0" err="1">
                <a:solidFill>
                  <a:srgbClr val="A6A6A6"/>
                </a:solidFill>
              </a:rPr>
              <a:t>that</a:t>
            </a:r>
            <a:r>
              <a:rPr lang="nl-NL" dirty="0">
                <a:solidFill>
                  <a:srgbClr val="A6A6A6"/>
                </a:solidFill>
              </a:rPr>
              <a:t> </a:t>
            </a:r>
            <a:r>
              <a:rPr lang="nl-NL" dirty="0" err="1">
                <a:solidFill>
                  <a:srgbClr val="A6A6A6"/>
                </a:solidFill>
              </a:rPr>
              <a:t>passed</a:t>
            </a:r>
            <a:r>
              <a:rPr lang="nl-NL" dirty="0">
                <a:solidFill>
                  <a:srgbClr val="A6A6A6"/>
                </a:solidFill>
              </a:rPr>
              <a:t> had a </a:t>
            </a:r>
            <a:r>
              <a:rPr lang="nl-NL" dirty="0" err="1">
                <a:solidFill>
                  <a:srgbClr val="A6A6A6"/>
                </a:solidFill>
              </a:rPr>
              <a:t>shallow</a:t>
            </a:r>
            <a:endParaRPr lang="nl-NL" dirty="0">
              <a:solidFill>
                <a:srgbClr val="A6A6A6"/>
              </a:solidFill>
            </a:endParaRPr>
          </a:p>
          <a:p>
            <a:pPr lvl="1"/>
            <a:r>
              <a:rPr lang="nl-NL" dirty="0">
                <a:solidFill>
                  <a:srgbClr val="A6A6A6"/>
                </a:solidFill>
              </a:rPr>
              <a:t>	</a:t>
            </a:r>
            <a:r>
              <a:rPr lang="nl-NL" dirty="0" err="1">
                <a:solidFill>
                  <a:srgbClr val="A6A6A6"/>
                </a:solidFill>
              </a:rPr>
              <a:t>understanding</a:t>
            </a:r>
            <a:r>
              <a:rPr lang="nl-NL" dirty="0">
                <a:solidFill>
                  <a:srgbClr val="A6A6A6"/>
                </a:solidFill>
              </a:rPr>
              <a:t> in the long run</a:t>
            </a:r>
          </a:p>
          <a:p>
            <a:pPr marL="914400" lvl="1" indent="-457200">
              <a:buFont typeface="+mj-lt"/>
              <a:buAutoNum type="arabicPeriod"/>
            </a:pPr>
            <a:endParaRPr lang="nl-NL" dirty="0"/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we </a:t>
            </a:r>
            <a:r>
              <a:rPr lang="nl-NL" dirty="0" err="1"/>
              <a:t>were</a:t>
            </a:r>
            <a:r>
              <a:rPr lang="nl-NL" dirty="0"/>
              <a:t> </a:t>
            </a:r>
            <a:r>
              <a:rPr lang="nl-NL" dirty="0" err="1"/>
              <a:t>inspired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Eric </a:t>
            </a:r>
          </a:p>
          <a:p>
            <a:r>
              <a:rPr lang="nl-NL" dirty="0"/>
              <a:t>	</a:t>
            </a:r>
            <a:r>
              <a:rPr lang="nl-NL" dirty="0" err="1"/>
              <a:t>Mazur’s</a:t>
            </a:r>
            <a:r>
              <a:rPr lang="nl-NL" dirty="0"/>
              <a:t> story of </a:t>
            </a:r>
            <a:r>
              <a:rPr lang="nl-NL" dirty="0" err="1"/>
              <a:t>flipping</a:t>
            </a:r>
            <a:endParaRPr lang="nl-NL" dirty="0"/>
          </a:p>
          <a:p>
            <a:r>
              <a:rPr lang="nl-NL" dirty="0"/>
              <a:t>	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is-IS" dirty="0"/>
              <a:t>Arno Smets’ </a:t>
            </a:r>
          </a:p>
          <a:p>
            <a:r>
              <a:rPr lang="is-IS" dirty="0"/>
              <a:t>	MOOC-succes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7170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/>
      <p:bldP spid="8" grpId="1"/>
      <p:bldP spid="9" grpId="0"/>
      <p:bldP spid="9" grpId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eperen 39"/>
          <p:cNvGrpSpPr/>
          <p:nvPr/>
        </p:nvGrpSpPr>
        <p:grpSpPr>
          <a:xfrm>
            <a:off x="2130798" y="2013178"/>
            <a:ext cx="4264747" cy="2561622"/>
            <a:chOff x="2130798" y="2013178"/>
            <a:chExt cx="4264747" cy="2561622"/>
          </a:xfrm>
        </p:grpSpPr>
        <p:grpSp>
          <p:nvGrpSpPr>
            <p:cNvPr id="35" name="Groeperen 34"/>
            <p:cNvGrpSpPr/>
            <p:nvPr/>
          </p:nvGrpSpPr>
          <p:grpSpPr>
            <a:xfrm>
              <a:off x="2130798" y="2013178"/>
              <a:ext cx="4056710" cy="2561622"/>
              <a:chOff x="2130798" y="1602614"/>
              <a:chExt cx="4056710" cy="2561622"/>
            </a:xfrm>
          </p:grpSpPr>
          <p:cxnSp>
            <p:nvCxnSpPr>
              <p:cNvPr id="3" name="Rechte verbindingslijn 2"/>
              <p:cNvCxnSpPr/>
              <p:nvPr/>
            </p:nvCxnSpPr>
            <p:spPr bwMode="auto">
              <a:xfrm>
                <a:off x="3265629" y="3532836"/>
                <a:ext cx="2921879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" name="Rechte verbindingslijn 4"/>
              <p:cNvCxnSpPr/>
              <p:nvPr/>
            </p:nvCxnSpPr>
            <p:spPr bwMode="auto">
              <a:xfrm flipH="1" flipV="1">
                <a:off x="3322921" y="1814159"/>
                <a:ext cx="28646" cy="1852352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" name="Vrije vorm 5"/>
              <p:cNvSpPr/>
              <p:nvPr/>
            </p:nvSpPr>
            <p:spPr>
              <a:xfrm>
                <a:off x="3561636" y="2969492"/>
                <a:ext cx="238716" cy="38193"/>
              </a:xfrm>
              <a:custGeom>
                <a:avLst/>
                <a:gdLst>
                  <a:gd name="connsiteX0" fmla="*/ 0 w 238716"/>
                  <a:gd name="connsiteY0" fmla="*/ 38193 h 38193"/>
                  <a:gd name="connsiteX1" fmla="*/ 47744 w 238716"/>
                  <a:gd name="connsiteY1" fmla="*/ 28644 h 38193"/>
                  <a:gd name="connsiteX2" fmla="*/ 85938 w 238716"/>
                  <a:gd name="connsiteY2" fmla="*/ 9548 h 38193"/>
                  <a:gd name="connsiteX3" fmla="*/ 238716 w 238716"/>
                  <a:gd name="connsiteY3" fmla="*/ 0 h 38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716" h="38193">
                    <a:moveTo>
                      <a:pt x="0" y="38193"/>
                    </a:moveTo>
                    <a:cubicBezTo>
                      <a:pt x="15915" y="35010"/>
                      <a:pt x="32347" y="33776"/>
                      <a:pt x="47744" y="28644"/>
                    </a:cubicBezTo>
                    <a:cubicBezTo>
                      <a:pt x="61248" y="24143"/>
                      <a:pt x="71878" y="11768"/>
                      <a:pt x="85938" y="9548"/>
                    </a:cubicBezTo>
                    <a:cubicBezTo>
                      <a:pt x="147753" y="-212"/>
                      <a:pt x="186945" y="0"/>
                      <a:pt x="238716" y="0"/>
                    </a:cubicBezTo>
                  </a:path>
                </a:pathLst>
              </a:custGeom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2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9" name="Vrije vorm 8"/>
              <p:cNvSpPr/>
              <p:nvPr/>
            </p:nvSpPr>
            <p:spPr>
              <a:xfrm>
                <a:off x="3504345" y="2167442"/>
                <a:ext cx="2568579" cy="859371"/>
              </a:xfrm>
              <a:custGeom>
                <a:avLst/>
                <a:gdLst>
                  <a:gd name="connsiteX0" fmla="*/ 0 w 2568579"/>
                  <a:gd name="connsiteY0" fmla="*/ 575413 h 594541"/>
                  <a:gd name="connsiteX1" fmla="*/ 190972 w 2568579"/>
                  <a:gd name="connsiteY1" fmla="*/ 594509 h 594541"/>
                  <a:gd name="connsiteX2" fmla="*/ 534723 w 2568579"/>
                  <a:gd name="connsiteY2" fmla="*/ 575413 h 594541"/>
                  <a:gd name="connsiteX3" fmla="*/ 563368 w 2568579"/>
                  <a:gd name="connsiteY3" fmla="*/ 565864 h 594541"/>
                  <a:gd name="connsiteX4" fmla="*/ 582466 w 2568579"/>
                  <a:gd name="connsiteY4" fmla="*/ 546768 h 594541"/>
                  <a:gd name="connsiteX5" fmla="*/ 639757 w 2568579"/>
                  <a:gd name="connsiteY5" fmla="*/ 518123 h 594541"/>
                  <a:gd name="connsiteX6" fmla="*/ 658855 w 2568579"/>
                  <a:gd name="connsiteY6" fmla="*/ 479931 h 594541"/>
                  <a:gd name="connsiteX7" fmla="*/ 668403 w 2568579"/>
                  <a:gd name="connsiteY7" fmla="*/ 451286 h 594541"/>
                  <a:gd name="connsiteX8" fmla="*/ 687501 w 2568579"/>
                  <a:gd name="connsiteY8" fmla="*/ 432189 h 594541"/>
                  <a:gd name="connsiteX9" fmla="*/ 706598 w 2568579"/>
                  <a:gd name="connsiteY9" fmla="*/ 384448 h 594541"/>
                  <a:gd name="connsiteX10" fmla="*/ 725695 w 2568579"/>
                  <a:gd name="connsiteY10" fmla="*/ 327159 h 594541"/>
                  <a:gd name="connsiteX11" fmla="*/ 754341 w 2568579"/>
                  <a:gd name="connsiteY11" fmla="*/ 308063 h 594541"/>
                  <a:gd name="connsiteX12" fmla="*/ 792535 w 2568579"/>
                  <a:gd name="connsiteY12" fmla="*/ 346256 h 594541"/>
                  <a:gd name="connsiteX13" fmla="*/ 821181 w 2568579"/>
                  <a:gd name="connsiteY13" fmla="*/ 355804 h 594541"/>
                  <a:gd name="connsiteX14" fmla="*/ 888022 w 2568579"/>
                  <a:gd name="connsiteY14" fmla="*/ 413093 h 594541"/>
                  <a:gd name="connsiteX15" fmla="*/ 1145834 w 2568579"/>
                  <a:gd name="connsiteY15" fmla="*/ 403545 h 594541"/>
                  <a:gd name="connsiteX16" fmla="*/ 1193578 w 2568579"/>
                  <a:gd name="connsiteY16" fmla="*/ 327159 h 594541"/>
                  <a:gd name="connsiteX17" fmla="*/ 1231772 w 2568579"/>
                  <a:gd name="connsiteY17" fmla="*/ 212581 h 594541"/>
                  <a:gd name="connsiteX18" fmla="*/ 1241321 w 2568579"/>
                  <a:gd name="connsiteY18" fmla="*/ 183936 h 594541"/>
                  <a:gd name="connsiteX19" fmla="*/ 1250869 w 2568579"/>
                  <a:gd name="connsiteY19" fmla="*/ 155291 h 594541"/>
                  <a:gd name="connsiteX20" fmla="*/ 1269967 w 2568579"/>
                  <a:gd name="connsiteY20" fmla="*/ 136195 h 594541"/>
                  <a:gd name="connsiteX21" fmla="*/ 1279515 w 2568579"/>
                  <a:gd name="connsiteY21" fmla="*/ 107550 h 594541"/>
                  <a:gd name="connsiteX22" fmla="*/ 1308161 w 2568579"/>
                  <a:gd name="connsiteY22" fmla="*/ 98002 h 594541"/>
                  <a:gd name="connsiteX23" fmla="*/ 1336807 w 2568579"/>
                  <a:gd name="connsiteY23" fmla="*/ 78906 h 594541"/>
                  <a:gd name="connsiteX24" fmla="*/ 1403647 w 2568579"/>
                  <a:gd name="connsiteY24" fmla="*/ 88454 h 594541"/>
                  <a:gd name="connsiteX25" fmla="*/ 1432293 w 2568579"/>
                  <a:gd name="connsiteY25" fmla="*/ 136195 h 594541"/>
                  <a:gd name="connsiteX26" fmla="*/ 1489585 w 2568579"/>
                  <a:gd name="connsiteY26" fmla="*/ 164840 h 594541"/>
                  <a:gd name="connsiteX27" fmla="*/ 1508682 w 2568579"/>
                  <a:gd name="connsiteY27" fmla="*/ 193484 h 594541"/>
                  <a:gd name="connsiteX28" fmla="*/ 1814238 w 2568579"/>
                  <a:gd name="connsiteY28" fmla="*/ 183936 h 594541"/>
                  <a:gd name="connsiteX29" fmla="*/ 1909724 w 2568579"/>
                  <a:gd name="connsiteY29" fmla="*/ 164840 h 594541"/>
                  <a:gd name="connsiteX30" fmla="*/ 1967016 w 2568579"/>
                  <a:gd name="connsiteY30" fmla="*/ 155291 h 594541"/>
                  <a:gd name="connsiteX31" fmla="*/ 2119794 w 2568579"/>
                  <a:gd name="connsiteY31" fmla="*/ 136195 h 594541"/>
                  <a:gd name="connsiteX32" fmla="*/ 2148440 w 2568579"/>
                  <a:gd name="connsiteY32" fmla="*/ 117099 h 594541"/>
                  <a:gd name="connsiteX33" fmla="*/ 2196183 w 2568579"/>
                  <a:gd name="connsiteY33" fmla="*/ 69358 h 594541"/>
                  <a:gd name="connsiteX34" fmla="*/ 2224829 w 2568579"/>
                  <a:gd name="connsiteY34" fmla="*/ 59809 h 594541"/>
                  <a:gd name="connsiteX35" fmla="*/ 2234377 w 2568579"/>
                  <a:gd name="connsiteY35" fmla="*/ 31165 h 594541"/>
                  <a:gd name="connsiteX36" fmla="*/ 2291669 w 2568579"/>
                  <a:gd name="connsiteY36" fmla="*/ 12068 h 594541"/>
                  <a:gd name="connsiteX37" fmla="*/ 2568579 w 2568579"/>
                  <a:gd name="connsiteY37" fmla="*/ 2520 h 594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568579" h="594541">
                    <a:moveTo>
                      <a:pt x="0" y="575413"/>
                    </a:moveTo>
                    <a:cubicBezTo>
                      <a:pt x="63657" y="581778"/>
                      <a:pt x="127017" y="592910"/>
                      <a:pt x="190972" y="594509"/>
                    </a:cubicBezTo>
                    <a:cubicBezTo>
                      <a:pt x="225534" y="595373"/>
                      <a:pt x="484346" y="578561"/>
                      <a:pt x="534723" y="575413"/>
                    </a:cubicBezTo>
                    <a:cubicBezTo>
                      <a:pt x="544271" y="572230"/>
                      <a:pt x="554737" y="571042"/>
                      <a:pt x="563368" y="565864"/>
                    </a:cubicBezTo>
                    <a:cubicBezTo>
                      <a:pt x="571088" y="561232"/>
                      <a:pt x="575436" y="552391"/>
                      <a:pt x="582466" y="546768"/>
                    </a:cubicBezTo>
                    <a:cubicBezTo>
                      <a:pt x="608909" y="525615"/>
                      <a:pt x="609502" y="528209"/>
                      <a:pt x="639757" y="518123"/>
                    </a:cubicBezTo>
                    <a:cubicBezTo>
                      <a:pt x="646123" y="505392"/>
                      <a:pt x="653248" y="493014"/>
                      <a:pt x="658855" y="479931"/>
                    </a:cubicBezTo>
                    <a:cubicBezTo>
                      <a:pt x="662820" y="470680"/>
                      <a:pt x="663225" y="459916"/>
                      <a:pt x="668403" y="451286"/>
                    </a:cubicBezTo>
                    <a:cubicBezTo>
                      <a:pt x="673035" y="443566"/>
                      <a:pt x="681135" y="438555"/>
                      <a:pt x="687501" y="432189"/>
                    </a:cubicBezTo>
                    <a:cubicBezTo>
                      <a:pt x="693867" y="416275"/>
                      <a:pt x="700740" y="400556"/>
                      <a:pt x="706598" y="384448"/>
                    </a:cubicBezTo>
                    <a:cubicBezTo>
                      <a:pt x="713477" y="365531"/>
                      <a:pt x="708946" y="338324"/>
                      <a:pt x="725695" y="327159"/>
                    </a:cubicBezTo>
                    <a:lnTo>
                      <a:pt x="754341" y="308063"/>
                    </a:lnTo>
                    <a:cubicBezTo>
                      <a:pt x="830732" y="333525"/>
                      <a:pt x="741609" y="295332"/>
                      <a:pt x="792535" y="346256"/>
                    </a:cubicBezTo>
                    <a:cubicBezTo>
                      <a:pt x="799652" y="353373"/>
                      <a:pt x="811632" y="352621"/>
                      <a:pt x="821181" y="355804"/>
                    </a:cubicBezTo>
                    <a:cubicBezTo>
                      <a:pt x="867491" y="402111"/>
                      <a:pt x="844395" y="384010"/>
                      <a:pt x="888022" y="413093"/>
                    </a:cubicBezTo>
                    <a:cubicBezTo>
                      <a:pt x="973959" y="409910"/>
                      <a:pt x="1060265" y="412102"/>
                      <a:pt x="1145834" y="403545"/>
                    </a:cubicBezTo>
                    <a:cubicBezTo>
                      <a:pt x="1182358" y="399893"/>
                      <a:pt x="1186411" y="348659"/>
                      <a:pt x="1193578" y="327159"/>
                    </a:cubicBezTo>
                    <a:lnTo>
                      <a:pt x="1231772" y="212581"/>
                    </a:lnTo>
                    <a:lnTo>
                      <a:pt x="1241321" y="183936"/>
                    </a:lnTo>
                    <a:cubicBezTo>
                      <a:pt x="1244504" y="174388"/>
                      <a:pt x="1243752" y="162408"/>
                      <a:pt x="1250869" y="155291"/>
                    </a:cubicBezTo>
                    <a:lnTo>
                      <a:pt x="1269967" y="136195"/>
                    </a:lnTo>
                    <a:cubicBezTo>
                      <a:pt x="1273150" y="126647"/>
                      <a:pt x="1272398" y="114667"/>
                      <a:pt x="1279515" y="107550"/>
                    </a:cubicBezTo>
                    <a:cubicBezTo>
                      <a:pt x="1286632" y="100433"/>
                      <a:pt x="1299158" y="102503"/>
                      <a:pt x="1308161" y="98002"/>
                    </a:cubicBezTo>
                    <a:cubicBezTo>
                      <a:pt x="1318425" y="92870"/>
                      <a:pt x="1327258" y="85271"/>
                      <a:pt x="1336807" y="78906"/>
                    </a:cubicBezTo>
                    <a:cubicBezTo>
                      <a:pt x="1359087" y="82089"/>
                      <a:pt x="1382296" y="81337"/>
                      <a:pt x="1403647" y="88454"/>
                    </a:cubicBezTo>
                    <a:cubicBezTo>
                      <a:pt x="1431966" y="97893"/>
                      <a:pt x="1417547" y="117763"/>
                      <a:pt x="1432293" y="136195"/>
                    </a:cubicBezTo>
                    <a:cubicBezTo>
                      <a:pt x="1445754" y="153020"/>
                      <a:pt x="1470716" y="158550"/>
                      <a:pt x="1489585" y="164840"/>
                    </a:cubicBezTo>
                    <a:cubicBezTo>
                      <a:pt x="1495951" y="174388"/>
                      <a:pt x="1497795" y="189855"/>
                      <a:pt x="1508682" y="193484"/>
                    </a:cubicBezTo>
                    <a:cubicBezTo>
                      <a:pt x="1583134" y="218300"/>
                      <a:pt x="1772335" y="187745"/>
                      <a:pt x="1814238" y="183936"/>
                    </a:cubicBezTo>
                    <a:cubicBezTo>
                      <a:pt x="1866340" y="166570"/>
                      <a:pt x="1828214" y="177380"/>
                      <a:pt x="1909724" y="164840"/>
                    </a:cubicBezTo>
                    <a:cubicBezTo>
                      <a:pt x="1928860" y="161896"/>
                      <a:pt x="1947805" y="157692"/>
                      <a:pt x="1967016" y="155291"/>
                    </a:cubicBezTo>
                    <a:lnTo>
                      <a:pt x="2119794" y="136195"/>
                    </a:lnTo>
                    <a:cubicBezTo>
                      <a:pt x="2129343" y="129830"/>
                      <a:pt x="2139803" y="124656"/>
                      <a:pt x="2148440" y="117099"/>
                    </a:cubicBezTo>
                    <a:cubicBezTo>
                      <a:pt x="2165378" y="102279"/>
                      <a:pt x="2174832" y="76475"/>
                      <a:pt x="2196183" y="69358"/>
                    </a:cubicBezTo>
                    <a:lnTo>
                      <a:pt x="2224829" y="59809"/>
                    </a:lnTo>
                    <a:cubicBezTo>
                      <a:pt x="2228012" y="50261"/>
                      <a:pt x="2226187" y="37015"/>
                      <a:pt x="2234377" y="31165"/>
                    </a:cubicBezTo>
                    <a:cubicBezTo>
                      <a:pt x="2250758" y="19465"/>
                      <a:pt x="2271741" y="14915"/>
                      <a:pt x="2291669" y="12068"/>
                    </a:cubicBezTo>
                    <a:cubicBezTo>
                      <a:pt x="2427829" y="-7382"/>
                      <a:pt x="2336003" y="2520"/>
                      <a:pt x="2568579" y="2520"/>
                    </a:cubicBezTo>
                  </a:path>
                </a:pathLst>
              </a:custGeom>
              <a:ln w="38100" cmpd="sng">
                <a:solidFill>
                  <a:srgbClr val="660066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2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  <p:sp>
            <p:nvSpPr>
              <p:cNvPr id="10" name="Tekstvak 9"/>
              <p:cNvSpPr txBox="1"/>
              <p:nvPr/>
            </p:nvSpPr>
            <p:spPr>
              <a:xfrm>
                <a:off x="4602436" y="3733349"/>
                <a:ext cx="84714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 err="1" smtClean="0"/>
                  <a:t>years</a:t>
                </a:r>
                <a:endParaRPr lang="nl-NL" dirty="0"/>
              </a:p>
            </p:txBody>
          </p:sp>
          <p:sp>
            <p:nvSpPr>
              <p:cNvPr id="11" name="Tekstvak 10"/>
              <p:cNvSpPr txBox="1"/>
              <p:nvPr/>
            </p:nvSpPr>
            <p:spPr>
              <a:xfrm rot="16200000">
                <a:off x="1499132" y="2234280"/>
                <a:ext cx="169421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 smtClean="0"/>
                  <a:t>passing </a:t>
                </a:r>
                <a:r>
                  <a:rPr lang="nl-NL" dirty="0" err="1" smtClean="0"/>
                  <a:t>rate</a:t>
                </a:r>
                <a:endParaRPr lang="nl-NL" dirty="0"/>
              </a:p>
            </p:txBody>
          </p:sp>
          <p:sp>
            <p:nvSpPr>
              <p:cNvPr id="12" name="Tekstvak 11"/>
              <p:cNvSpPr txBox="1"/>
              <p:nvPr/>
            </p:nvSpPr>
            <p:spPr>
              <a:xfrm>
                <a:off x="2530386" y="2835817"/>
                <a:ext cx="76820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 smtClean="0"/>
                  <a:t>40%</a:t>
                </a:r>
                <a:endParaRPr lang="nl-NL" dirty="0"/>
              </a:p>
            </p:txBody>
          </p:sp>
          <p:sp>
            <p:nvSpPr>
              <p:cNvPr id="13" name="Tekstvak 12"/>
              <p:cNvSpPr txBox="1"/>
              <p:nvPr/>
            </p:nvSpPr>
            <p:spPr>
              <a:xfrm>
                <a:off x="2530386" y="1756869"/>
                <a:ext cx="76820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 smtClean="0"/>
                  <a:t>70%</a:t>
                </a:r>
                <a:endParaRPr lang="nl-NL" dirty="0"/>
              </a:p>
            </p:txBody>
          </p:sp>
          <p:cxnSp>
            <p:nvCxnSpPr>
              <p:cNvPr id="15" name="Rechte verbindingslijn 14"/>
              <p:cNvCxnSpPr/>
              <p:nvPr/>
            </p:nvCxnSpPr>
            <p:spPr bwMode="auto">
              <a:xfrm flipV="1">
                <a:off x="3342018" y="1966930"/>
                <a:ext cx="2807295" cy="1909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Rechte verbindingslijn 16"/>
              <p:cNvCxnSpPr/>
              <p:nvPr/>
            </p:nvCxnSpPr>
            <p:spPr bwMode="auto">
              <a:xfrm flipV="1">
                <a:off x="3341640" y="3016862"/>
                <a:ext cx="2807295" cy="1909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8" name="Tekstvak 17"/>
              <p:cNvSpPr txBox="1"/>
              <p:nvPr/>
            </p:nvSpPr>
            <p:spPr>
              <a:xfrm>
                <a:off x="3151047" y="3599674"/>
                <a:ext cx="80072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 smtClean="0"/>
                  <a:t>1990</a:t>
                </a:r>
                <a:endParaRPr lang="nl-NL" dirty="0"/>
              </a:p>
            </p:txBody>
          </p:sp>
        </p:grpSp>
        <p:sp>
          <p:nvSpPr>
            <p:cNvPr id="19" name="Tekstvak 18"/>
            <p:cNvSpPr txBox="1"/>
            <p:nvPr/>
          </p:nvSpPr>
          <p:spPr>
            <a:xfrm>
              <a:off x="5690980" y="3981594"/>
              <a:ext cx="70456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err="1" smtClean="0"/>
                <a:t>now</a:t>
              </a:r>
              <a:endParaRPr lang="nl-NL" dirty="0"/>
            </a:p>
          </p:txBody>
        </p:sp>
      </p:grpSp>
      <p:grpSp>
        <p:nvGrpSpPr>
          <p:cNvPr id="36" name="Groeperen 35"/>
          <p:cNvGrpSpPr/>
          <p:nvPr/>
        </p:nvGrpSpPr>
        <p:grpSpPr>
          <a:xfrm>
            <a:off x="2005210" y="926167"/>
            <a:ext cx="2129344" cy="1995576"/>
            <a:chOff x="2005210" y="515603"/>
            <a:chExt cx="2129344" cy="1995576"/>
          </a:xfrm>
        </p:grpSpPr>
        <p:sp>
          <p:nvSpPr>
            <p:cNvPr id="20" name="Tekstvak 19"/>
            <p:cNvSpPr txBox="1"/>
            <p:nvPr/>
          </p:nvSpPr>
          <p:spPr>
            <a:xfrm>
              <a:off x="2005210" y="515603"/>
              <a:ext cx="186696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>
                  <a:solidFill>
                    <a:srgbClr val="FF0000"/>
                  </a:solidFill>
                </a:rPr>
                <a:t>home </a:t>
              </a:r>
              <a:r>
                <a:rPr lang="nl-NL" dirty="0" err="1" smtClean="0">
                  <a:solidFill>
                    <a:srgbClr val="FF0000"/>
                  </a:solidFill>
                </a:rPr>
                <a:t>work</a:t>
              </a:r>
              <a:r>
                <a:rPr lang="nl-NL" dirty="0" smtClean="0">
                  <a:solidFill>
                    <a:srgbClr val="FF0000"/>
                  </a:solidFill>
                </a:rPr>
                <a:t> +</a:t>
              </a:r>
            </a:p>
            <a:p>
              <a:r>
                <a:rPr lang="nl-NL" dirty="0" smtClean="0">
                  <a:solidFill>
                    <a:srgbClr val="FF0000"/>
                  </a:solidFill>
                </a:rPr>
                <a:t>bonus</a:t>
              </a:r>
              <a:endParaRPr lang="nl-NL" dirty="0">
                <a:solidFill>
                  <a:srgbClr val="FF0000"/>
                </a:solidFill>
              </a:endParaRPr>
            </a:p>
          </p:txBody>
        </p:sp>
        <p:cxnSp>
          <p:nvCxnSpPr>
            <p:cNvPr id="22" name="Rechte verbindingslijn met pijl 21"/>
            <p:cNvCxnSpPr/>
            <p:nvPr/>
          </p:nvCxnSpPr>
          <p:spPr bwMode="auto">
            <a:xfrm>
              <a:off x="3208337" y="1088496"/>
              <a:ext cx="926217" cy="142268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7" name="Groeperen 36"/>
          <p:cNvGrpSpPr/>
          <p:nvPr/>
        </p:nvGrpSpPr>
        <p:grpSpPr>
          <a:xfrm>
            <a:off x="4898444" y="735204"/>
            <a:ext cx="1539646" cy="1899558"/>
            <a:chOff x="4841152" y="792502"/>
            <a:chExt cx="1539646" cy="1899558"/>
          </a:xfrm>
        </p:grpSpPr>
        <p:sp>
          <p:nvSpPr>
            <p:cNvPr id="23" name="Tekstvak 22"/>
            <p:cNvSpPr txBox="1"/>
            <p:nvPr/>
          </p:nvSpPr>
          <p:spPr>
            <a:xfrm>
              <a:off x="4869797" y="792502"/>
              <a:ext cx="151100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>
                  <a:solidFill>
                    <a:srgbClr val="0000FF"/>
                  </a:solidFill>
                </a:rPr>
                <a:t>studio</a:t>
              </a:r>
            </a:p>
            <a:p>
              <a:r>
                <a:rPr lang="nl-NL" dirty="0" smtClean="0">
                  <a:solidFill>
                    <a:srgbClr val="0000FF"/>
                  </a:solidFill>
                </a:rPr>
                <a:t>class room</a:t>
              </a:r>
              <a:endParaRPr lang="nl-NL" dirty="0">
                <a:solidFill>
                  <a:srgbClr val="0000FF"/>
                </a:solidFill>
              </a:endParaRPr>
            </a:p>
          </p:txBody>
        </p:sp>
        <p:cxnSp>
          <p:nvCxnSpPr>
            <p:cNvPr id="25" name="Rechte verbindingslijn met pijl 24"/>
            <p:cNvCxnSpPr>
              <a:endCxn id="9" idx="23"/>
            </p:cNvCxnSpPr>
            <p:nvPr/>
          </p:nvCxnSpPr>
          <p:spPr bwMode="auto">
            <a:xfrm flipH="1">
              <a:off x="4841152" y="1842795"/>
              <a:ext cx="334202" cy="84926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7" name="Tekstvak 26"/>
          <p:cNvSpPr txBox="1"/>
          <p:nvPr/>
        </p:nvSpPr>
        <p:spPr>
          <a:xfrm>
            <a:off x="6722242" y="997286"/>
            <a:ext cx="18782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chemeClr val="accent1">
                    <a:lumMod val="75000"/>
                  </a:schemeClr>
                </a:solidFill>
              </a:rPr>
              <a:t>exercise</a:t>
            </a:r>
            <a:r>
              <a:rPr lang="nl-NL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accent1">
                    <a:lumMod val="75000"/>
                  </a:schemeClr>
                </a:solidFill>
              </a:rPr>
              <a:t>book</a:t>
            </a: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Tekstvak 27"/>
          <p:cNvSpPr txBox="1"/>
          <p:nvPr/>
        </p:nvSpPr>
        <p:spPr>
          <a:xfrm>
            <a:off x="7106003" y="2064580"/>
            <a:ext cx="17045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 err="1" smtClean="0">
                <a:solidFill>
                  <a:schemeClr val="accent2">
                    <a:lumMod val="25000"/>
                    <a:lumOff val="75000"/>
                  </a:schemeClr>
                </a:solidFill>
              </a:rPr>
              <a:t>better</a:t>
            </a:r>
            <a:endParaRPr lang="nl-NL" dirty="0">
              <a:solidFill>
                <a:schemeClr val="accent2">
                  <a:lumMod val="25000"/>
                  <a:lumOff val="75000"/>
                </a:schemeClr>
              </a:solidFill>
            </a:endParaRPr>
          </a:p>
          <a:p>
            <a:pPr algn="ctr"/>
            <a:r>
              <a:rPr lang="nl-NL" dirty="0" err="1" smtClean="0">
                <a:solidFill>
                  <a:schemeClr val="accent2">
                    <a:lumMod val="25000"/>
                    <a:lumOff val="75000"/>
                  </a:schemeClr>
                </a:solidFill>
              </a:rPr>
              <a:t>powerpoints</a:t>
            </a:r>
            <a:endParaRPr lang="nl-NL" dirty="0">
              <a:solidFill>
                <a:schemeClr val="accent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519328" y="214925"/>
            <a:ext cx="21813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 smtClean="0">
                <a:solidFill>
                  <a:srgbClr val="FF6600"/>
                </a:solidFill>
              </a:rPr>
              <a:t>web site</a:t>
            </a:r>
          </a:p>
          <a:p>
            <a:pPr algn="ctr"/>
            <a:r>
              <a:rPr lang="nl-NL" dirty="0" err="1" smtClean="0">
                <a:solidFill>
                  <a:srgbClr val="FF6600"/>
                </a:solidFill>
              </a:rPr>
              <a:t>Problem</a:t>
            </a:r>
            <a:r>
              <a:rPr lang="nl-NL" dirty="0" smtClean="0">
                <a:solidFill>
                  <a:srgbClr val="FF6600"/>
                </a:solidFill>
              </a:rPr>
              <a:t> </a:t>
            </a:r>
            <a:r>
              <a:rPr lang="nl-NL" dirty="0" err="1" smtClean="0">
                <a:solidFill>
                  <a:srgbClr val="FF6600"/>
                </a:solidFill>
              </a:rPr>
              <a:t>Solving</a:t>
            </a:r>
            <a:endParaRPr lang="nl-NL" dirty="0">
              <a:solidFill>
                <a:srgbClr val="FF6600"/>
              </a:solidFill>
            </a:endParaRPr>
          </a:p>
        </p:txBody>
      </p:sp>
      <p:sp>
        <p:nvSpPr>
          <p:cNvPr id="30" name="Tekstvak 29"/>
          <p:cNvSpPr txBox="1"/>
          <p:nvPr/>
        </p:nvSpPr>
        <p:spPr>
          <a:xfrm>
            <a:off x="697049" y="3246391"/>
            <a:ext cx="11951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chemeClr val="bg2"/>
                </a:solidFill>
              </a:rPr>
              <a:t>physlets</a:t>
            </a:r>
            <a:endParaRPr lang="nl-NL" dirty="0">
              <a:solidFill>
                <a:schemeClr val="bg2"/>
              </a:solidFill>
            </a:endParaRPr>
          </a:p>
        </p:txBody>
      </p:sp>
      <p:sp>
        <p:nvSpPr>
          <p:cNvPr id="31" name="Tekstvak 30"/>
          <p:cNvSpPr txBox="1"/>
          <p:nvPr/>
        </p:nvSpPr>
        <p:spPr>
          <a:xfrm>
            <a:off x="940459" y="4669074"/>
            <a:ext cx="24065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 smtClean="0">
                <a:solidFill>
                  <a:schemeClr val="bg1">
                    <a:lumMod val="65000"/>
                  </a:schemeClr>
                </a:solidFill>
              </a:rPr>
              <a:t>Data </a:t>
            </a:r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Compagnion</a:t>
            </a:r>
            <a:endParaRPr lang="nl-NL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nl-NL" dirty="0" err="1" smtClean="0">
                <a:solidFill>
                  <a:schemeClr val="bg1">
                    <a:lumMod val="65000"/>
                  </a:schemeClr>
                </a:solidFill>
              </a:rPr>
              <a:t>App</a:t>
            </a:r>
            <a:endParaRPr lang="nl-NL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38" name="Groeperen 37"/>
          <p:cNvGrpSpPr/>
          <p:nvPr/>
        </p:nvGrpSpPr>
        <p:grpSpPr>
          <a:xfrm>
            <a:off x="5805563" y="2683037"/>
            <a:ext cx="3176110" cy="979502"/>
            <a:chOff x="5805563" y="2272473"/>
            <a:chExt cx="3176110" cy="979502"/>
          </a:xfrm>
        </p:grpSpPr>
        <p:sp>
          <p:nvSpPr>
            <p:cNvPr id="26" name="Tekstvak 25"/>
            <p:cNvSpPr txBox="1"/>
            <p:nvPr/>
          </p:nvSpPr>
          <p:spPr>
            <a:xfrm>
              <a:off x="6600042" y="2482534"/>
              <a:ext cx="238163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new </a:t>
              </a:r>
              <a:r>
                <a:rPr lang="nl-NL" dirty="0" err="1" smtClean="0"/>
                <a:t>book</a:t>
              </a:r>
              <a:endParaRPr lang="nl-NL" dirty="0" smtClean="0"/>
            </a:p>
            <a:p>
              <a:r>
                <a:rPr lang="nl-NL" dirty="0" smtClean="0"/>
                <a:t>(Dutch &amp; English)</a:t>
              </a:r>
              <a:endParaRPr lang="nl-NL" dirty="0"/>
            </a:p>
          </p:txBody>
        </p:sp>
        <p:cxnSp>
          <p:nvCxnSpPr>
            <p:cNvPr id="33" name="Rechte verbindingslijn met pijl 32"/>
            <p:cNvCxnSpPr/>
            <p:nvPr/>
          </p:nvCxnSpPr>
          <p:spPr bwMode="auto">
            <a:xfrm flipH="1" flipV="1">
              <a:off x="5805563" y="2272473"/>
              <a:ext cx="773438" cy="40102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4" name="Tekstvak 33"/>
          <p:cNvSpPr txBox="1"/>
          <p:nvPr/>
        </p:nvSpPr>
        <p:spPr>
          <a:xfrm>
            <a:off x="6391164" y="5096913"/>
            <a:ext cx="14222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7BA0C9"/>
                </a:solidFill>
              </a:rPr>
              <a:t>hand outs</a:t>
            </a:r>
            <a:endParaRPr lang="nl-NL" dirty="0">
              <a:solidFill>
                <a:srgbClr val="7BA0C9"/>
              </a:solidFill>
            </a:endParaRPr>
          </a:p>
        </p:txBody>
      </p:sp>
      <p:sp>
        <p:nvSpPr>
          <p:cNvPr id="39" name="Tekstvak 38"/>
          <p:cNvSpPr txBox="1"/>
          <p:nvPr/>
        </p:nvSpPr>
        <p:spPr>
          <a:xfrm>
            <a:off x="3842419" y="5100055"/>
            <a:ext cx="8643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rgbClr val="FF6600"/>
                </a:solidFill>
              </a:rPr>
              <a:t>iBook</a:t>
            </a:r>
            <a:endParaRPr lang="nl-NL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02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1"/>
      <p:bldP spid="28" grpId="1"/>
      <p:bldP spid="29" grpId="1"/>
      <p:bldP spid="30" grpId="1"/>
      <p:bldP spid="31" grpId="1"/>
      <p:bldP spid="34" grpId="1"/>
      <p:bldP spid="3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822476" y="520095"/>
            <a:ext cx="40339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 smtClean="0">
                <a:solidFill>
                  <a:schemeClr val="accent6">
                    <a:lumMod val="50000"/>
                    <a:lumOff val="50000"/>
                  </a:schemeClr>
                </a:solidFill>
              </a:rPr>
              <a:t>grosso</a:t>
            </a:r>
            <a:r>
              <a:rPr lang="nl-NL" b="1" dirty="0" smtClean="0">
                <a:solidFill>
                  <a:schemeClr val="accent6">
                    <a:lumMod val="50000"/>
                    <a:lumOff val="50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accent6">
                    <a:lumMod val="50000"/>
                    <a:lumOff val="50000"/>
                  </a:schemeClr>
                </a:solidFill>
              </a:rPr>
              <a:t>modo</a:t>
            </a:r>
            <a:r>
              <a:rPr lang="nl-NL" b="1" dirty="0" smtClean="0">
                <a:solidFill>
                  <a:schemeClr val="accent6">
                    <a:lumMod val="50000"/>
                    <a:lumOff val="50000"/>
                  </a:schemeClr>
                </a:solidFill>
              </a:rPr>
              <a:t>: </a:t>
            </a:r>
            <a:r>
              <a:rPr lang="nl-NL" b="1" dirty="0" err="1" smtClean="0">
                <a:solidFill>
                  <a:schemeClr val="accent6">
                    <a:lumMod val="50000"/>
                    <a:lumOff val="50000"/>
                  </a:schemeClr>
                </a:solidFill>
              </a:rPr>
              <a:t>nett</a:t>
            </a:r>
            <a:r>
              <a:rPr lang="nl-NL" b="1" dirty="0" smtClean="0">
                <a:solidFill>
                  <a:schemeClr val="accent6">
                    <a:lumMod val="50000"/>
                    <a:lumOff val="50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accent6">
                    <a:lumMod val="50000"/>
                    <a:lumOff val="50000"/>
                  </a:schemeClr>
                </a:solidFill>
              </a:rPr>
              <a:t>result</a:t>
            </a:r>
            <a:r>
              <a:rPr lang="nl-NL" b="1" dirty="0" smtClean="0">
                <a:solidFill>
                  <a:schemeClr val="accent6">
                    <a:lumMod val="50000"/>
                    <a:lumOff val="50000"/>
                  </a:schemeClr>
                </a:solidFill>
              </a:rPr>
              <a:t> </a:t>
            </a:r>
            <a:r>
              <a:rPr lang="is-IS" b="1" dirty="0" smtClean="0">
                <a:solidFill>
                  <a:schemeClr val="accent6">
                    <a:lumMod val="50000"/>
                    <a:lumOff val="50000"/>
                  </a:schemeClr>
                </a:solidFill>
              </a:rPr>
              <a:t>…</a:t>
            </a:r>
            <a:endParaRPr lang="nl-NL" b="1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857" y="1064381"/>
            <a:ext cx="2358571" cy="2358571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438953" y="1052286"/>
            <a:ext cx="26937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student’s</a:t>
            </a:r>
            <a:r>
              <a:rPr lang="nl-NL" dirty="0" smtClean="0"/>
              <a:t> </a:t>
            </a:r>
            <a:r>
              <a:rPr lang="nl-NL" dirty="0" err="1" smtClean="0"/>
              <a:t>perception</a:t>
            </a:r>
            <a:endParaRPr lang="nl-NL" dirty="0"/>
          </a:p>
        </p:txBody>
      </p:sp>
      <p:cxnSp>
        <p:nvCxnSpPr>
          <p:cNvPr id="6" name="Rechte verbindingslijn 5"/>
          <p:cNvCxnSpPr/>
          <p:nvPr/>
        </p:nvCxnSpPr>
        <p:spPr bwMode="auto">
          <a:xfrm>
            <a:off x="4124476" y="1886857"/>
            <a:ext cx="0" cy="128209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Rechte verbindingslijn 7"/>
          <p:cNvCxnSpPr/>
          <p:nvPr/>
        </p:nvCxnSpPr>
        <p:spPr bwMode="auto">
          <a:xfrm flipV="1">
            <a:off x="4148667" y="3193143"/>
            <a:ext cx="2177143" cy="1209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Vrije vorm 8"/>
          <p:cNvSpPr/>
          <p:nvPr/>
        </p:nvSpPr>
        <p:spPr>
          <a:xfrm>
            <a:off x="4293810" y="2116667"/>
            <a:ext cx="1790095" cy="665238"/>
          </a:xfrm>
          <a:custGeom>
            <a:avLst/>
            <a:gdLst>
              <a:gd name="connsiteX0" fmla="*/ 0 w 1790095"/>
              <a:gd name="connsiteY0" fmla="*/ 665238 h 665238"/>
              <a:gd name="connsiteX1" fmla="*/ 72571 w 1790095"/>
              <a:gd name="connsiteY1" fmla="*/ 628952 h 665238"/>
              <a:gd name="connsiteX2" fmla="*/ 145142 w 1790095"/>
              <a:gd name="connsiteY2" fmla="*/ 616857 h 665238"/>
              <a:gd name="connsiteX3" fmla="*/ 181428 w 1790095"/>
              <a:gd name="connsiteY3" fmla="*/ 604762 h 665238"/>
              <a:gd name="connsiteX4" fmla="*/ 217714 w 1790095"/>
              <a:gd name="connsiteY4" fmla="*/ 580571 h 665238"/>
              <a:gd name="connsiteX5" fmla="*/ 290285 w 1790095"/>
              <a:gd name="connsiteY5" fmla="*/ 495904 h 665238"/>
              <a:gd name="connsiteX6" fmla="*/ 423333 w 1790095"/>
              <a:gd name="connsiteY6" fmla="*/ 471714 h 665238"/>
              <a:gd name="connsiteX7" fmla="*/ 459619 w 1790095"/>
              <a:gd name="connsiteY7" fmla="*/ 459619 h 665238"/>
              <a:gd name="connsiteX8" fmla="*/ 508000 w 1790095"/>
              <a:gd name="connsiteY8" fmla="*/ 447523 h 665238"/>
              <a:gd name="connsiteX9" fmla="*/ 544285 w 1790095"/>
              <a:gd name="connsiteY9" fmla="*/ 423333 h 665238"/>
              <a:gd name="connsiteX10" fmla="*/ 580571 w 1790095"/>
              <a:gd name="connsiteY10" fmla="*/ 411238 h 665238"/>
              <a:gd name="connsiteX11" fmla="*/ 604761 w 1790095"/>
              <a:gd name="connsiteY11" fmla="*/ 387047 h 665238"/>
              <a:gd name="connsiteX12" fmla="*/ 701523 w 1790095"/>
              <a:gd name="connsiteY12" fmla="*/ 338666 h 665238"/>
              <a:gd name="connsiteX13" fmla="*/ 798285 w 1790095"/>
              <a:gd name="connsiteY13" fmla="*/ 254000 h 665238"/>
              <a:gd name="connsiteX14" fmla="*/ 979714 w 1790095"/>
              <a:gd name="connsiteY14" fmla="*/ 241904 h 665238"/>
              <a:gd name="connsiteX15" fmla="*/ 1076476 w 1790095"/>
              <a:gd name="connsiteY15" fmla="*/ 229809 h 665238"/>
              <a:gd name="connsiteX16" fmla="*/ 1161142 w 1790095"/>
              <a:gd name="connsiteY16" fmla="*/ 205619 h 665238"/>
              <a:gd name="connsiteX17" fmla="*/ 1197428 w 1790095"/>
              <a:gd name="connsiteY17" fmla="*/ 181428 h 665238"/>
              <a:gd name="connsiteX18" fmla="*/ 1342571 w 1790095"/>
              <a:gd name="connsiteY18" fmla="*/ 145143 h 665238"/>
              <a:gd name="connsiteX19" fmla="*/ 1415142 w 1790095"/>
              <a:gd name="connsiteY19" fmla="*/ 120952 h 665238"/>
              <a:gd name="connsiteX20" fmla="*/ 1524000 w 1790095"/>
              <a:gd name="connsiteY20" fmla="*/ 72571 h 665238"/>
              <a:gd name="connsiteX21" fmla="*/ 1560285 w 1790095"/>
              <a:gd name="connsiteY21" fmla="*/ 60476 h 665238"/>
              <a:gd name="connsiteX22" fmla="*/ 1717523 w 1790095"/>
              <a:gd name="connsiteY22" fmla="*/ 48381 h 665238"/>
              <a:gd name="connsiteX23" fmla="*/ 1753809 w 1790095"/>
              <a:gd name="connsiteY23" fmla="*/ 36285 h 665238"/>
              <a:gd name="connsiteX24" fmla="*/ 1790095 w 1790095"/>
              <a:gd name="connsiteY24" fmla="*/ 0 h 66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790095" h="665238">
                <a:moveTo>
                  <a:pt x="0" y="665238"/>
                </a:moveTo>
                <a:cubicBezTo>
                  <a:pt x="24190" y="653143"/>
                  <a:pt x="46913" y="637505"/>
                  <a:pt x="72571" y="628952"/>
                </a:cubicBezTo>
                <a:cubicBezTo>
                  <a:pt x="95836" y="621197"/>
                  <a:pt x="121202" y="622177"/>
                  <a:pt x="145142" y="616857"/>
                </a:cubicBezTo>
                <a:cubicBezTo>
                  <a:pt x="157588" y="614091"/>
                  <a:pt x="169333" y="608794"/>
                  <a:pt x="181428" y="604762"/>
                </a:cubicBezTo>
                <a:cubicBezTo>
                  <a:pt x="193523" y="596698"/>
                  <a:pt x="207435" y="590850"/>
                  <a:pt x="217714" y="580571"/>
                </a:cubicBezTo>
                <a:cubicBezTo>
                  <a:pt x="239681" y="558603"/>
                  <a:pt x="254960" y="502327"/>
                  <a:pt x="290285" y="495904"/>
                </a:cubicBezTo>
                <a:cubicBezTo>
                  <a:pt x="334634" y="487841"/>
                  <a:pt x="379257" y="481159"/>
                  <a:pt x="423333" y="471714"/>
                </a:cubicBezTo>
                <a:cubicBezTo>
                  <a:pt x="435800" y="469043"/>
                  <a:pt x="447360" y="463122"/>
                  <a:pt x="459619" y="459619"/>
                </a:cubicBezTo>
                <a:cubicBezTo>
                  <a:pt x="475603" y="455052"/>
                  <a:pt x="491873" y="451555"/>
                  <a:pt x="508000" y="447523"/>
                </a:cubicBezTo>
                <a:cubicBezTo>
                  <a:pt x="520095" y="439460"/>
                  <a:pt x="531283" y="429834"/>
                  <a:pt x="544285" y="423333"/>
                </a:cubicBezTo>
                <a:cubicBezTo>
                  <a:pt x="555689" y="417631"/>
                  <a:pt x="569638" y="417798"/>
                  <a:pt x="580571" y="411238"/>
                </a:cubicBezTo>
                <a:cubicBezTo>
                  <a:pt x="590349" y="405371"/>
                  <a:pt x="596698" y="395111"/>
                  <a:pt x="604761" y="387047"/>
                </a:cubicBezTo>
                <a:cubicBezTo>
                  <a:pt x="632089" y="305070"/>
                  <a:pt x="590336" y="394260"/>
                  <a:pt x="701523" y="338666"/>
                </a:cubicBezTo>
                <a:cubicBezTo>
                  <a:pt x="701883" y="338486"/>
                  <a:pt x="774173" y="258019"/>
                  <a:pt x="798285" y="254000"/>
                </a:cubicBezTo>
                <a:cubicBezTo>
                  <a:pt x="858071" y="244036"/>
                  <a:pt x="919331" y="247155"/>
                  <a:pt x="979714" y="241904"/>
                </a:cubicBezTo>
                <a:cubicBezTo>
                  <a:pt x="1012097" y="239088"/>
                  <a:pt x="1044413" y="235153"/>
                  <a:pt x="1076476" y="229809"/>
                </a:cubicBezTo>
                <a:cubicBezTo>
                  <a:pt x="1106852" y="224746"/>
                  <a:pt x="1132382" y="215206"/>
                  <a:pt x="1161142" y="205619"/>
                </a:cubicBezTo>
                <a:cubicBezTo>
                  <a:pt x="1173237" y="197555"/>
                  <a:pt x="1184144" y="187332"/>
                  <a:pt x="1197428" y="181428"/>
                </a:cubicBezTo>
                <a:cubicBezTo>
                  <a:pt x="1254928" y="155872"/>
                  <a:pt x="1281719" y="155285"/>
                  <a:pt x="1342571" y="145143"/>
                </a:cubicBezTo>
                <a:cubicBezTo>
                  <a:pt x="1366761" y="137079"/>
                  <a:pt x="1393925" y="135096"/>
                  <a:pt x="1415142" y="120952"/>
                </a:cubicBezTo>
                <a:cubicBezTo>
                  <a:pt x="1472645" y="82618"/>
                  <a:pt x="1437638" y="101359"/>
                  <a:pt x="1524000" y="72571"/>
                </a:cubicBezTo>
                <a:cubicBezTo>
                  <a:pt x="1536095" y="68539"/>
                  <a:pt x="1547573" y="61454"/>
                  <a:pt x="1560285" y="60476"/>
                </a:cubicBezTo>
                <a:lnTo>
                  <a:pt x="1717523" y="48381"/>
                </a:lnTo>
                <a:cubicBezTo>
                  <a:pt x="1729618" y="44349"/>
                  <a:pt x="1742876" y="42845"/>
                  <a:pt x="1753809" y="36285"/>
                </a:cubicBezTo>
                <a:cubicBezTo>
                  <a:pt x="1753812" y="36283"/>
                  <a:pt x="1784046" y="6049"/>
                  <a:pt x="1790095" y="0"/>
                </a:cubicBezTo>
              </a:path>
            </a:pathLst>
          </a:custGeom>
          <a:ln w="28575" cmpd="sng"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4898572" y="3314095"/>
            <a:ext cx="8471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years</a:t>
            </a:r>
            <a:endParaRPr lang="nl-NL" dirty="0"/>
          </a:p>
        </p:txBody>
      </p:sp>
      <p:sp>
        <p:nvSpPr>
          <p:cNvPr id="11" name="Tekstvak 10"/>
          <p:cNvSpPr txBox="1"/>
          <p:nvPr/>
        </p:nvSpPr>
        <p:spPr>
          <a:xfrm rot="16200000">
            <a:off x="3048000" y="2201333"/>
            <a:ext cx="15607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time </a:t>
            </a:r>
            <a:r>
              <a:rPr lang="nl-NL" dirty="0" err="1" smtClean="0"/>
              <a:t>spend</a:t>
            </a:r>
            <a:endParaRPr lang="nl-NL" dirty="0"/>
          </a:p>
        </p:txBody>
      </p:sp>
      <p:grpSp>
        <p:nvGrpSpPr>
          <p:cNvPr id="25" name="Groeperen 24"/>
          <p:cNvGrpSpPr/>
          <p:nvPr/>
        </p:nvGrpSpPr>
        <p:grpSpPr>
          <a:xfrm>
            <a:off x="2685143" y="2261810"/>
            <a:ext cx="6017453" cy="3096380"/>
            <a:chOff x="2685143" y="2261810"/>
            <a:chExt cx="6017453" cy="3096380"/>
          </a:xfrm>
        </p:grpSpPr>
        <p:sp>
          <p:nvSpPr>
            <p:cNvPr id="20" name="Ovaal 19"/>
            <p:cNvSpPr/>
            <p:nvPr/>
          </p:nvSpPr>
          <p:spPr bwMode="auto">
            <a:xfrm>
              <a:off x="2685143" y="4305905"/>
              <a:ext cx="1451428" cy="1052285"/>
            </a:xfrm>
            <a:prstGeom prst="ellipse">
              <a:avLst/>
            </a:prstGeom>
            <a:noFill/>
            <a:ln w="38100" cap="flat" cmpd="sng" algn="ctr">
              <a:solidFill>
                <a:srgbClr val="002B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22" name="Rechte verbindingslijn 21"/>
            <p:cNvCxnSpPr>
              <a:stCxn id="20" idx="7"/>
            </p:cNvCxnSpPr>
            <p:nvPr/>
          </p:nvCxnSpPr>
          <p:spPr bwMode="auto">
            <a:xfrm flipV="1">
              <a:off x="3924014" y="2987524"/>
              <a:ext cx="3212176" cy="147248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2B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Tekstvak 23"/>
            <p:cNvSpPr txBox="1"/>
            <p:nvPr/>
          </p:nvSpPr>
          <p:spPr>
            <a:xfrm>
              <a:off x="6882191" y="2261810"/>
              <a:ext cx="182040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nl-NL" dirty="0" err="1" smtClean="0"/>
                <a:t>hmm</a:t>
              </a:r>
              <a:r>
                <a:rPr lang="nl-NL" dirty="0" smtClean="0"/>
                <a:t>, </a:t>
              </a:r>
              <a:r>
                <a:rPr lang="is-IS" dirty="0" smtClean="0"/>
                <a:t>…</a:t>
              </a:r>
            </a:p>
            <a:p>
              <a:pPr algn="r"/>
              <a:r>
                <a:rPr lang="is-IS" dirty="0" smtClean="0"/>
                <a:t>I don’t like</a:t>
              </a:r>
            </a:p>
            <a:p>
              <a:pPr algn="r"/>
              <a:r>
                <a:rPr lang="is-IS" dirty="0" smtClean="0"/>
                <a:t>the ratio of</a:t>
              </a:r>
            </a:p>
            <a:p>
              <a:pPr algn="r"/>
              <a:r>
                <a:rPr lang="is-IS" dirty="0" smtClean="0"/>
                <a:t>the gradients</a:t>
              </a:r>
              <a:endParaRPr lang="nl-NL" dirty="0"/>
            </a:p>
          </p:txBody>
        </p:sp>
      </p:grpSp>
      <p:grpSp>
        <p:nvGrpSpPr>
          <p:cNvPr id="30" name="Groeperen 29"/>
          <p:cNvGrpSpPr/>
          <p:nvPr/>
        </p:nvGrpSpPr>
        <p:grpSpPr>
          <a:xfrm>
            <a:off x="1322084" y="3865639"/>
            <a:ext cx="7609040" cy="2795208"/>
            <a:chOff x="1322084" y="3865639"/>
            <a:chExt cx="7609040" cy="2795208"/>
          </a:xfrm>
        </p:grpSpPr>
        <p:sp>
          <p:nvSpPr>
            <p:cNvPr id="13" name="Tekstvak 12"/>
            <p:cNvSpPr txBox="1"/>
            <p:nvPr/>
          </p:nvSpPr>
          <p:spPr>
            <a:xfrm>
              <a:off x="2148115" y="3865639"/>
              <a:ext cx="269021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err="1" smtClean="0"/>
                <a:t>teacher’s</a:t>
              </a:r>
              <a:r>
                <a:rPr lang="nl-NL" dirty="0" smtClean="0"/>
                <a:t> </a:t>
              </a:r>
              <a:r>
                <a:rPr lang="nl-NL" dirty="0" err="1" smtClean="0"/>
                <a:t>perception</a:t>
              </a:r>
              <a:endParaRPr lang="nl-NL" dirty="0"/>
            </a:p>
          </p:txBody>
        </p:sp>
        <p:grpSp>
          <p:nvGrpSpPr>
            <p:cNvPr id="27" name="Groeperen 26"/>
            <p:cNvGrpSpPr/>
            <p:nvPr/>
          </p:nvGrpSpPr>
          <p:grpSpPr>
            <a:xfrm>
              <a:off x="1322084" y="3930952"/>
              <a:ext cx="7609040" cy="2729895"/>
              <a:chOff x="1322084" y="3930952"/>
              <a:chExt cx="7609040" cy="2729895"/>
            </a:xfrm>
          </p:grpSpPr>
          <p:pic>
            <p:nvPicPr>
              <p:cNvPr id="12" name="Afbeelding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51700" y="3930952"/>
                <a:ext cx="3679424" cy="2729895"/>
              </a:xfrm>
              <a:prstGeom prst="rect">
                <a:avLst/>
              </a:prstGeom>
            </p:spPr>
          </p:pic>
          <p:grpSp>
            <p:nvGrpSpPr>
              <p:cNvPr id="26" name="Groeperen 25"/>
              <p:cNvGrpSpPr/>
              <p:nvPr/>
            </p:nvGrpSpPr>
            <p:grpSpPr>
              <a:xfrm>
                <a:off x="1322084" y="4449764"/>
                <a:ext cx="2712888" cy="2108571"/>
                <a:chOff x="1322084" y="4449764"/>
                <a:chExt cx="2712888" cy="2108571"/>
              </a:xfrm>
            </p:grpSpPr>
            <p:cxnSp>
              <p:nvCxnSpPr>
                <p:cNvPr id="14" name="Rechte verbindingslijn 13"/>
                <p:cNvCxnSpPr/>
                <p:nvPr/>
              </p:nvCxnSpPr>
              <p:spPr bwMode="auto">
                <a:xfrm>
                  <a:off x="1833638" y="4700210"/>
                  <a:ext cx="0" cy="128209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" name="Rechte verbindingslijn 14"/>
                <p:cNvCxnSpPr/>
                <p:nvPr/>
              </p:nvCxnSpPr>
              <p:spPr bwMode="auto">
                <a:xfrm flipV="1">
                  <a:off x="1857829" y="6006496"/>
                  <a:ext cx="2177143" cy="1209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6" name="Vrije vorm 15"/>
                <p:cNvSpPr/>
                <p:nvPr/>
              </p:nvSpPr>
              <p:spPr>
                <a:xfrm>
                  <a:off x="2002972" y="4930020"/>
                  <a:ext cx="1790095" cy="665238"/>
                </a:xfrm>
                <a:custGeom>
                  <a:avLst/>
                  <a:gdLst>
                    <a:gd name="connsiteX0" fmla="*/ 0 w 1790095"/>
                    <a:gd name="connsiteY0" fmla="*/ 665238 h 665238"/>
                    <a:gd name="connsiteX1" fmla="*/ 72571 w 1790095"/>
                    <a:gd name="connsiteY1" fmla="*/ 628952 h 665238"/>
                    <a:gd name="connsiteX2" fmla="*/ 145142 w 1790095"/>
                    <a:gd name="connsiteY2" fmla="*/ 616857 h 665238"/>
                    <a:gd name="connsiteX3" fmla="*/ 181428 w 1790095"/>
                    <a:gd name="connsiteY3" fmla="*/ 604762 h 665238"/>
                    <a:gd name="connsiteX4" fmla="*/ 217714 w 1790095"/>
                    <a:gd name="connsiteY4" fmla="*/ 580571 h 665238"/>
                    <a:gd name="connsiteX5" fmla="*/ 290285 w 1790095"/>
                    <a:gd name="connsiteY5" fmla="*/ 495904 h 665238"/>
                    <a:gd name="connsiteX6" fmla="*/ 423333 w 1790095"/>
                    <a:gd name="connsiteY6" fmla="*/ 471714 h 665238"/>
                    <a:gd name="connsiteX7" fmla="*/ 459619 w 1790095"/>
                    <a:gd name="connsiteY7" fmla="*/ 459619 h 665238"/>
                    <a:gd name="connsiteX8" fmla="*/ 508000 w 1790095"/>
                    <a:gd name="connsiteY8" fmla="*/ 447523 h 665238"/>
                    <a:gd name="connsiteX9" fmla="*/ 544285 w 1790095"/>
                    <a:gd name="connsiteY9" fmla="*/ 423333 h 665238"/>
                    <a:gd name="connsiteX10" fmla="*/ 580571 w 1790095"/>
                    <a:gd name="connsiteY10" fmla="*/ 411238 h 665238"/>
                    <a:gd name="connsiteX11" fmla="*/ 604761 w 1790095"/>
                    <a:gd name="connsiteY11" fmla="*/ 387047 h 665238"/>
                    <a:gd name="connsiteX12" fmla="*/ 701523 w 1790095"/>
                    <a:gd name="connsiteY12" fmla="*/ 338666 h 665238"/>
                    <a:gd name="connsiteX13" fmla="*/ 798285 w 1790095"/>
                    <a:gd name="connsiteY13" fmla="*/ 254000 h 665238"/>
                    <a:gd name="connsiteX14" fmla="*/ 979714 w 1790095"/>
                    <a:gd name="connsiteY14" fmla="*/ 241904 h 665238"/>
                    <a:gd name="connsiteX15" fmla="*/ 1076476 w 1790095"/>
                    <a:gd name="connsiteY15" fmla="*/ 229809 h 665238"/>
                    <a:gd name="connsiteX16" fmla="*/ 1161142 w 1790095"/>
                    <a:gd name="connsiteY16" fmla="*/ 205619 h 665238"/>
                    <a:gd name="connsiteX17" fmla="*/ 1197428 w 1790095"/>
                    <a:gd name="connsiteY17" fmla="*/ 181428 h 665238"/>
                    <a:gd name="connsiteX18" fmla="*/ 1342571 w 1790095"/>
                    <a:gd name="connsiteY18" fmla="*/ 145143 h 665238"/>
                    <a:gd name="connsiteX19" fmla="*/ 1415142 w 1790095"/>
                    <a:gd name="connsiteY19" fmla="*/ 120952 h 665238"/>
                    <a:gd name="connsiteX20" fmla="*/ 1524000 w 1790095"/>
                    <a:gd name="connsiteY20" fmla="*/ 72571 h 665238"/>
                    <a:gd name="connsiteX21" fmla="*/ 1560285 w 1790095"/>
                    <a:gd name="connsiteY21" fmla="*/ 60476 h 665238"/>
                    <a:gd name="connsiteX22" fmla="*/ 1717523 w 1790095"/>
                    <a:gd name="connsiteY22" fmla="*/ 48381 h 665238"/>
                    <a:gd name="connsiteX23" fmla="*/ 1753809 w 1790095"/>
                    <a:gd name="connsiteY23" fmla="*/ 36285 h 665238"/>
                    <a:gd name="connsiteX24" fmla="*/ 1790095 w 1790095"/>
                    <a:gd name="connsiteY24" fmla="*/ 0 h 665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790095" h="665238">
                      <a:moveTo>
                        <a:pt x="0" y="665238"/>
                      </a:moveTo>
                      <a:cubicBezTo>
                        <a:pt x="24190" y="653143"/>
                        <a:pt x="46913" y="637505"/>
                        <a:pt x="72571" y="628952"/>
                      </a:cubicBezTo>
                      <a:cubicBezTo>
                        <a:pt x="95836" y="621197"/>
                        <a:pt x="121202" y="622177"/>
                        <a:pt x="145142" y="616857"/>
                      </a:cubicBezTo>
                      <a:cubicBezTo>
                        <a:pt x="157588" y="614091"/>
                        <a:pt x="169333" y="608794"/>
                        <a:pt x="181428" y="604762"/>
                      </a:cubicBezTo>
                      <a:cubicBezTo>
                        <a:pt x="193523" y="596698"/>
                        <a:pt x="207435" y="590850"/>
                        <a:pt x="217714" y="580571"/>
                      </a:cubicBezTo>
                      <a:cubicBezTo>
                        <a:pt x="239681" y="558603"/>
                        <a:pt x="254960" y="502327"/>
                        <a:pt x="290285" y="495904"/>
                      </a:cubicBezTo>
                      <a:cubicBezTo>
                        <a:pt x="334634" y="487841"/>
                        <a:pt x="379257" y="481159"/>
                        <a:pt x="423333" y="471714"/>
                      </a:cubicBezTo>
                      <a:cubicBezTo>
                        <a:pt x="435800" y="469043"/>
                        <a:pt x="447360" y="463122"/>
                        <a:pt x="459619" y="459619"/>
                      </a:cubicBezTo>
                      <a:cubicBezTo>
                        <a:pt x="475603" y="455052"/>
                        <a:pt x="491873" y="451555"/>
                        <a:pt x="508000" y="447523"/>
                      </a:cubicBezTo>
                      <a:cubicBezTo>
                        <a:pt x="520095" y="439460"/>
                        <a:pt x="531283" y="429834"/>
                        <a:pt x="544285" y="423333"/>
                      </a:cubicBezTo>
                      <a:cubicBezTo>
                        <a:pt x="555689" y="417631"/>
                        <a:pt x="569638" y="417798"/>
                        <a:pt x="580571" y="411238"/>
                      </a:cubicBezTo>
                      <a:cubicBezTo>
                        <a:pt x="590349" y="405371"/>
                        <a:pt x="596698" y="395111"/>
                        <a:pt x="604761" y="387047"/>
                      </a:cubicBezTo>
                      <a:cubicBezTo>
                        <a:pt x="632089" y="305070"/>
                        <a:pt x="590336" y="394260"/>
                        <a:pt x="701523" y="338666"/>
                      </a:cubicBezTo>
                      <a:cubicBezTo>
                        <a:pt x="701883" y="338486"/>
                        <a:pt x="774173" y="258019"/>
                        <a:pt x="798285" y="254000"/>
                      </a:cubicBezTo>
                      <a:cubicBezTo>
                        <a:pt x="858071" y="244036"/>
                        <a:pt x="919331" y="247155"/>
                        <a:pt x="979714" y="241904"/>
                      </a:cubicBezTo>
                      <a:cubicBezTo>
                        <a:pt x="1012097" y="239088"/>
                        <a:pt x="1044413" y="235153"/>
                        <a:pt x="1076476" y="229809"/>
                      </a:cubicBezTo>
                      <a:cubicBezTo>
                        <a:pt x="1106852" y="224746"/>
                        <a:pt x="1132382" y="215206"/>
                        <a:pt x="1161142" y="205619"/>
                      </a:cubicBezTo>
                      <a:cubicBezTo>
                        <a:pt x="1173237" y="197555"/>
                        <a:pt x="1184144" y="187332"/>
                        <a:pt x="1197428" y="181428"/>
                      </a:cubicBezTo>
                      <a:cubicBezTo>
                        <a:pt x="1254928" y="155872"/>
                        <a:pt x="1281719" y="155285"/>
                        <a:pt x="1342571" y="145143"/>
                      </a:cubicBezTo>
                      <a:cubicBezTo>
                        <a:pt x="1366761" y="137079"/>
                        <a:pt x="1393925" y="135096"/>
                        <a:pt x="1415142" y="120952"/>
                      </a:cubicBezTo>
                      <a:cubicBezTo>
                        <a:pt x="1472645" y="82618"/>
                        <a:pt x="1437638" y="101359"/>
                        <a:pt x="1524000" y="72571"/>
                      </a:cubicBezTo>
                      <a:cubicBezTo>
                        <a:pt x="1536095" y="68539"/>
                        <a:pt x="1547573" y="61454"/>
                        <a:pt x="1560285" y="60476"/>
                      </a:cubicBezTo>
                      <a:lnTo>
                        <a:pt x="1717523" y="48381"/>
                      </a:lnTo>
                      <a:cubicBezTo>
                        <a:pt x="1729618" y="44349"/>
                        <a:pt x="1742876" y="42845"/>
                        <a:pt x="1753809" y="36285"/>
                      </a:cubicBezTo>
                      <a:cubicBezTo>
                        <a:pt x="1753812" y="36283"/>
                        <a:pt x="1784046" y="6049"/>
                        <a:pt x="1790095" y="0"/>
                      </a:cubicBezTo>
                    </a:path>
                  </a:pathLst>
                </a:custGeom>
                <a:ln w="28575" cmpd="sng">
                  <a:solidFill>
                    <a:srgbClr val="0000FF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2200" b="0" i="0" u="none" strike="noStrike" cap="none" normalizeH="0" baseline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ahoma" pitchFamily="34" charset="0"/>
                  </a:endParaRPr>
                </a:p>
              </p:txBody>
            </p:sp>
            <p:sp>
              <p:nvSpPr>
                <p:cNvPr id="17" name="Tekstvak 16"/>
                <p:cNvSpPr txBox="1"/>
                <p:nvPr/>
              </p:nvSpPr>
              <p:spPr>
                <a:xfrm>
                  <a:off x="2607734" y="6127448"/>
                  <a:ext cx="847144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nl-NL" dirty="0" err="1" smtClean="0"/>
                    <a:t>years</a:t>
                  </a:r>
                  <a:endParaRPr lang="nl-NL" dirty="0"/>
                </a:p>
              </p:txBody>
            </p:sp>
            <p:sp>
              <p:nvSpPr>
                <p:cNvPr id="18" name="Tekstvak 17"/>
                <p:cNvSpPr txBox="1"/>
                <p:nvPr/>
              </p:nvSpPr>
              <p:spPr>
                <a:xfrm rot="16200000">
                  <a:off x="757162" y="5014686"/>
                  <a:ext cx="1560731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nl-NL" dirty="0" smtClean="0"/>
                    <a:t>time </a:t>
                  </a:r>
                  <a:r>
                    <a:rPr lang="nl-NL" dirty="0" err="1" smtClean="0"/>
                    <a:t>spend</a:t>
                  </a:r>
                  <a:endParaRPr lang="nl-NL" dirty="0"/>
                </a:p>
              </p:txBody>
            </p:sp>
            <p:sp>
              <p:nvSpPr>
                <p:cNvPr id="19" name="Vrije vorm 18"/>
                <p:cNvSpPr/>
                <p:nvPr/>
              </p:nvSpPr>
              <p:spPr>
                <a:xfrm>
                  <a:off x="1995714" y="4572000"/>
                  <a:ext cx="1439334" cy="1197429"/>
                </a:xfrm>
                <a:custGeom>
                  <a:avLst/>
                  <a:gdLst>
                    <a:gd name="connsiteX0" fmla="*/ 0 w 1294625"/>
                    <a:gd name="connsiteY0" fmla="*/ 1197429 h 1197429"/>
                    <a:gd name="connsiteX1" fmla="*/ 84667 w 1294625"/>
                    <a:gd name="connsiteY1" fmla="*/ 1185333 h 1197429"/>
                    <a:gd name="connsiteX2" fmla="*/ 169334 w 1294625"/>
                    <a:gd name="connsiteY2" fmla="*/ 1088571 h 1197429"/>
                    <a:gd name="connsiteX3" fmla="*/ 241905 w 1294625"/>
                    <a:gd name="connsiteY3" fmla="*/ 1076476 h 1197429"/>
                    <a:gd name="connsiteX4" fmla="*/ 254000 w 1294625"/>
                    <a:gd name="connsiteY4" fmla="*/ 1040190 h 1197429"/>
                    <a:gd name="connsiteX5" fmla="*/ 338667 w 1294625"/>
                    <a:gd name="connsiteY5" fmla="*/ 1016000 h 1197429"/>
                    <a:gd name="connsiteX6" fmla="*/ 387048 w 1294625"/>
                    <a:gd name="connsiteY6" fmla="*/ 955524 h 1197429"/>
                    <a:gd name="connsiteX7" fmla="*/ 423334 w 1294625"/>
                    <a:gd name="connsiteY7" fmla="*/ 943429 h 1197429"/>
                    <a:gd name="connsiteX8" fmla="*/ 435429 w 1294625"/>
                    <a:gd name="connsiteY8" fmla="*/ 907143 h 1197429"/>
                    <a:gd name="connsiteX9" fmla="*/ 459619 w 1294625"/>
                    <a:gd name="connsiteY9" fmla="*/ 882952 h 1197429"/>
                    <a:gd name="connsiteX10" fmla="*/ 483810 w 1294625"/>
                    <a:gd name="connsiteY10" fmla="*/ 786190 h 1197429"/>
                    <a:gd name="connsiteX11" fmla="*/ 495905 w 1294625"/>
                    <a:gd name="connsiteY11" fmla="*/ 592667 h 1197429"/>
                    <a:gd name="connsiteX12" fmla="*/ 520096 w 1294625"/>
                    <a:gd name="connsiteY12" fmla="*/ 568476 h 1197429"/>
                    <a:gd name="connsiteX13" fmla="*/ 677334 w 1294625"/>
                    <a:gd name="connsiteY13" fmla="*/ 532190 h 1197429"/>
                    <a:gd name="connsiteX14" fmla="*/ 713619 w 1294625"/>
                    <a:gd name="connsiteY14" fmla="*/ 508000 h 1197429"/>
                    <a:gd name="connsiteX15" fmla="*/ 810381 w 1294625"/>
                    <a:gd name="connsiteY15" fmla="*/ 483810 h 1197429"/>
                    <a:gd name="connsiteX16" fmla="*/ 882953 w 1294625"/>
                    <a:gd name="connsiteY16" fmla="*/ 459619 h 1197429"/>
                    <a:gd name="connsiteX17" fmla="*/ 907143 w 1294625"/>
                    <a:gd name="connsiteY17" fmla="*/ 423333 h 1197429"/>
                    <a:gd name="connsiteX18" fmla="*/ 931334 w 1294625"/>
                    <a:gd name="connsiteY18" fmla="*/ 338667 h 1197429"/>
                    <a:gd name="connsiteX19" fmla="*/ 943429 w 1294625"/>
                    <a:gd name="connsiteY19" fmla="*/ 193524 h 1197429"/>
                    <a:gd name="connsiteX20" fmla="*/ 1016000 w 1294625"/>
                    <a:gd name="connsiteY20" fmla="*/ 181429 h 1197429"/>
                    <a:gd name="connsiteX21" fmla="*/ 1161143 w 1294625"/>
                    <a:gd name="connsiteY21" fmla="*/ 157238 h 1197429"/>
                    <a:gd name="connsiteX22" fmla="*/ 1185334 w 1294625"/>
                    <a:gd name="connsiteY22" fmla="*/ 120952 h 1197429"/>
                    <a:gd name="connsiteX23" fmla="*/ 1197429 w 1294625"/>
                    <a:gd name="connsiteY23" fmla="*/ 84667 h 1197429"/>
                    <a:gd name="connsiteX24" fmla="*/ 1270000 w 1294625"/>
                    <a:gd name="connsiteY24" fmla="*/ 48381 h 1197429"/>
                    <a:gd name="connsiteX25" fmla="*/ 1294191 w 1294625"/>
                    <a:gd name="connsiteY25" fmla="*/ 0 h 1197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294625" h="1197429">
                      <a:moveTo>
                        <a:pt x="0" y="1197429"/>
                      </a:moveTo>
                      <a:cubicBezTo>
                        <a:pt x="28222" y="1193397"/>
                        <a:pt x="58615" y="1196912"/>
                        <a:pt x="84667" y="1185333"/>
                      </a:cubicBezTo>
                      <a:cubicBezTo>
                        <a:pt x="168453" y="1148095"/>
                        <a:pt x="12711" y="1114674"/>
                        <a:pt x="169334" y="1088571"/>
                      </a:cubicBezTo>
                      <a:lnTo>
                        <a:pt x="241905" y="1076476"/>
                      </a:lnTo>
                      <a:cubicBezTo>
                        <a:pt x="245937" y="1064381"/>
                        <a:pt x="244985" y="1049205"/>
                        <a:pt x="254000" y="1040190"/>
                      </a:cubicBezTo>
                      <a:cubicBezTo>
                        <a:pt x="259784" y="1034406"/>
                        <a:pt x="338249" y="1016105"/>
                        <a:pt x="338667" y="1016000"/>
                      </a:cubicBezTo>
                      <a:cubicBezTo>
                        <a:pt x="349655" y="999517"/>
                        <a:pt x="367896" y="967015"/>
                        <a:pt x="387048" y="955524"/>
                      </a:cubicBezTo>
                      <a:cubicBezTo>
                        <a:pt x="397981" y="948965"/>
                        <a:pt x="411239" y="947461"/>
                        <a:pt x="423334" y="943429"/>
                      </a:cubicBezTo>
                      <a:cubicBezTo>
                        <a:pt x="427366" y="931334"/>
                        <a:pt x="428870" y="918076"/>
                        <a:pt x="435429" y="907143"/>
                      </a:cubicBezTo>
                      <a:cubicBezTo>
                        <a:pt x="441296" y="897364"/>
                        <a:pt x="455384" y="893540"/>
                        <a:pt x="459619" y="882952"/>
                      </a:cubicBezTo>
                      <a:cubicBezTo>
                        <a:pt x="471966" y="852083"/>
                        <a:pt x="483810" y="786190"/>
                        <a:pt x="483810" y="786190"/>
                      </a:cubicBezTo>
                      <a:cubicBezTo>
                        <a:pt x="487842" y="721682"/>
                        <a:pt x="485279" y="656421"/>
                        <a:pt x="495905" y="592667"/>
                      </a:cubicBezTo>
                      <a:cubicBezTo>
                        <a:pt x="497780" y="581418"/>
                        <a:pt x="509896" y="573576"/>
                        <a:pt x="520096" y="568476"/>
                      </a:cubicBezTo>
                      <a:cubicBezTo>
                        <a:pt x="573223" y="541913"/>
                        <a:pt x="619403" y="540466"/>
                        <a:pt x="677334" y="532190"/>
                      </a:cubicBezTo>
                      <a:cubicBezTo>
                        <a:pt x="689429" y="524127"/>
                        <a:pt x="700617" y="514501"/>
                        <a:pt x="713619" y="508000"/>
                      </a:cubicBezTo>
                      <a:cubicBezTo>
                        <a:pt x="742978" y="493320"/>
                        <a:pt x="780019" y="492091"/>
                        <a:pt x="810381" y="483810"/>
                      </a:cubicBezTo>
                      <a:cubicBezTo>
                        <a:pt x="834982" y="477101"/>
                        <a:pt x="882953" y="459619"/>
                        <a:pt x="882953" y="459619"/>
                      </a:cubicBezTo>
                      <a:cubicBezTo>
                        <a:pt x="891016" y="447524"/>
                        <a:pt x="900642" y="436335"/>
                        <a:pt x="907143" y="423333"/>
                      </a:cubicBezTo>
                      <a:cubicBezTo>
                        <a:pt x="915818" y="405983"/>
                        <a:pt x="927459" y="354165"/>
                        <a:pt x="931334" y="338667"/>
                      </a:cubicBezTo>
                      <a:cubicBezTo>
                        <a:pt x="935366" y="290286"/>
                        <a:pt x="920412" y="236270"/>
                        <a:pt x="943429" y="193524"/>
                      </a:cubicBezTo>
                      <a:cubicBezTo>
                        <a:pt x="955056" y="171931"/>
                        <a:pt x="991952" y="186239"/>
                        <a:pt x="1016000" y="181429"/>
                      </a:cubicBezTo>
                      <a:cubicBezTo>
                        <a:pt x="1149198" y="154789"/>
                        <a:pt x="943698" y="184418"/>
                        <a:pt x="1161143" y="157238"/>
                      </a:cubicBezTo>
                      <a:cubicBezTo>
                        <a:pt x="1169207" y="145143"/>
                        <a:pt x="1178833" y="133954"/>
                        <a:pt x="1185334" y="120952"/>
                      </a:cubicBezTo>
                      <a:cubicBezTo>
                        <a:pt x="1191036" y="109549"/>
                        <a:pt x="1189465" y="94622"/>
                        <a:pt x="1197429" y="84667"/>
                      </a:cubicBezTo>
                      <a:cubicBezTo>
                        <a:pt x="1214482" y="63351"/>
                        <a:pt x="1246096" y="56349"/>
                        <a:pt x="1270000" y="48381"/>
                      </a:cubicBezTo>
                      <a:cubicBezTo>
                        <a:pt x="1299893" y="18488"/>
                        <a:pt x="1294191" y="35594"/>
                        <a:pt x="1294191" y="0"/>
                      </a:cubicBezTo>
                    </a:path>
                  </a:pathLst>
                </a:custGeom>
                <a:ln w="38100" cmpd="sng">
                  <a:solidFill>
                    <a:srgbClr val="FF0000"/>
                  </a:solidFill>
                  <a:headEnd type="none"/>
                  <a:tailEnd type="triangle"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2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</a:endParaRPr>
                </a:p>
              </p:txBody>
            </p:sp>
          </p:grpSp>
        </p:grpSp>
        <p:sp>
          <p:nvSpPr>
            <p:cNvPr id="28" name="Tekstvak 27"/>
            <p:cNvSpPr txBox="1"/>
            <p:nvPr/>
          </p:nvSpPr>
          <p:spPr>
            <a:xfrm>
              <a:off x="2709333" y="5273524"/>
              <a:ext cx="111839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>
                  <a:solidFill>
                    <a:srgbClr val="0000FF"/>
                  </a:solidFill>
                </a:rPr>
                <a:t>student</a:t>
              </a:r>
              <a:endParaRPr lang="nl-NL" dirty="0">
                <a:solidFill>
                  <a:srgbClr val="0000FF"/>
                </a:solidFill>
              </a:endParaRPr>
            </a:p>
          </p:txBody>
        </p:sp>
        <p:sp>
          <p:nvSpPr>
            <p:cNvPr id="29" name="Tekstvak 28"/>
            <p:cNvSpPr txBox="1"/>
            <p:nvPr/>
          </p:nvSpPr>
          <p:spPr>
            <a:xfrm>
              <a:off x="1874762" y="4487333"/>
              <a:ext cx="111329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>
                  <a:solidFill>
                    <a:srgbClr val="FF0000"/>
                  </a:solidFill>
                </a:rPr>
                <a:t>teacher</a:t>
              </a:r>
              <a:endParaRPr lang="nl-NL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792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P101x_2015_3.3_Spark-video.36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627" y="1304775"/>
            <a:ext cx="8496232" cy="4779131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991810" y="399142"/>
            <a:ext cx="54197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so</a:t>
            </a:r>
            <a:r>
              <a:rPr lang="nl-NL" dirty="0" smtClean="0"/>
              <a:t>, we </a:t>
            </a:r>
            <a:r>
              <a:rPr lang="nl-NL" dirty="0" err="1" smtClean="0"/>
              <a:t>started</a:t>
            </a:r>
            <a:r>
              <a:rPr lang="nl-NL" dirty="0" smtClean="0"/>
              <a:t> making </a:t>
            </a:r>
            <a:r>
              <a:rPr lang="nl-NL" dirty="0" err="1" smtClean="0"/>
              <a:t>our</a:t>
            </a:r>
            <a:r>
              <a:rPr lang="nl-NL" dirty="0" smtClean="0"/>
              <a:t> course </a:t>
            </a:r>
            <a:r>
              <a:rPr lang="nl-NL" dirty="0" err="1" smtClean="0"/>
              <a:t>blended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2620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834571" y="616858"/>
            <a:ext cx="41985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dirty="0" err="1" smtClean="0"/>
              <a:t>theory</a:t>
            </a:r>
            <a:r>
              <a:rPr lang="nl-NL" dirty="0" smtClean="0"/>
              <a:t> video’s</a:t>
            </a:r>
          </a:p>
          <a:p>
            <a:pPr marL="342900" indent="-342900">
              <a:buFont typeface="Arial"/>
              <a:buChar char="•"/>
            </a:pPr>
            <a:r>
              <a:rPr lang="nl-NL" dirty="0" smtClean="0"/>
              <a:t>Do It </a:t>
            </a:r>
            <a:r>
              <a:rPr lang="nl-NL" dirty="0" err="1" smtClean="0"/>
              <a:t>Yourself’s</a:t>
            </a:r>
            <a:endParaRPr lang="nl-NL" dirty="0" smtClean="0"/>
          </a:p>
          <a:p>
            <a:pPr marL="342900" indent="-342900">
              <a:buFont typeface="Arial"/>
              <a:buChar char="•"/>
            </a:pPr>
            <a:r>
              <a:rPr lang="nl-NL" dirty="0" err="1" smtClean="0"/>
              <a:t>exercises</a:t>
            </a:r>
            <a:r>
              <a:rPr lang="nl-NL" dirty="0" smtClean="0"/>
              <a:t>, tests</a:t>
            </a:r>
          </a:p>
          <a:p>
            <a:pPr marL="342900" indent="-342900">
              <a:buFont typeface="Arial"/>
              <a:buChar char="•"/>
            </a:pPr>
            <a:r>
              <a:rPr lang="nl-NL" dirty="0" err="1" smtClean="0"/>
              <a:t>glass</a:t>
            </a:r>
            <a:r>
              <a:rPr lang="nl-NL" dirty="0" smtClean="0"/>
              <a:t> </a:t>
            </a:r>
            <a:r>
              <a:rPr lang="nl-NL" dirty="0" err="1" smtClean="0"/>
              <a:t>plate</a:t>
            </a:r>
            <a:r>
              <a:rPr lang="nl-NL" dirty="0" smtClean="0"/>
              <a:t> </a:t>
            </a:r>
            <a:r>
              <a:rPr lang="nl-NL" dirty="0" err="1" smtClean="0"/>
              <a:t>exercise-examples</a:t>
            </a:r>
            <a:endParaRPr lang="nl-NL" dirty="0"/>
          </a:p>
        </p:txBody>
      </p:sp>
      <p:pic>
        <p:nvPicPr>
          <p:cNvPr id="4" name="GlassPlateSFas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9925" y="2225524"/>
            <a:ext cx="7116837" cy="444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6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294190" y="798286"/>
            <a:ext cx="31771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What</a:t>
            </a:r>
            <a:r>
              <a:rPr lang="nl-NL" dirty="0" smtClean="0"/>
              <a:t> </a:t>
            </a:r>
            <a:r>
              <a:rPr lang="nl-NL" dirty="0" err="1" smtClean="0"/>
              <a:t>did</a:t>
            </a:r>
            <a:r>
              <a:rPr lang="nl-NL" dirty="0" smtClean="0"/>
              <a:t> we </a:t>
            </a:r>
            <a:r>
              <a:rPr lang="nl-NL" dirty="0" err="1" smtClean="0"/>
              <a:t>achieve</a:t>
            </a:r>
            <a:r>
              <a:rPr lang="nl-NL" dirty="0" smtClean="0"/>
              <a:t> </a:t>
            </a:r>
            <a:r>
              <a:rPr lang="is-IS" dirty="0" smtClean="0"/>
              <a:t>….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919238" y="1644952"/>
            <a:ext cx="7558479" cy="246221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l-NL" dirty="0" smtClean="0"/>
              <a:t>1st half of the course </a:t>
            </a:r>
            <a:r>
              <a:rPr lang="nl-NL" dirty="0" err="1" smtClean="0"/>
              <a:t>blended</a:t>
            </a:r>
            <a:endParaRPr lang="nl-NL" dirty="0" smtClean="0"/>
          </a:p>
          <a:p>
            <a:pPr marL="342900" indent="-342900">
              <a:buFont typeface="Arial"/>
              <a:buChar char="•"/>
            </a:pPr>
            <a:endParaRPr lang="nl-NL" dirty="0"/>
          </a:p>
          <a:p>
            <a:pPr marL="342900" indent="-342900">
              <a:buFont typeface="Arial"/>
              <a:buChar char="•"/>
            </a:pPr>
            <a:r>
              <a:rPr lang="nl-NL" dirty="0" smtClean="0"/>
              <a:t>80+ % of student </a:t>
            </a:r>
            <a:r>
              <a:rPr lang="nl-NL" dirty="0" err="1" smtClean="0"/>
              <a:t>watch</a:t>
            </a:r>
            <a:r>
              <a:rPr lang="nl-NL" dirty="0" smtClean="0"/>
              <a:t> the </a:t>
            </a:r>
            <a:r>
              <a:rPr lang="nl-NL" dirty="0" err="1" smtClean="0"/>
              <a:t>theory</a:t>
            </a:r>
            <a:r>
              <a:rPr lang="nl-NL" dirty="0" smtClean="0"/>
              <a:t> video’s prior </a:t>
            </a:r>
            <a:r>
              <a:rPr lang="nl-NL" dirty="0" err="1" smtClean="0"/>
              <a:t>to</a:t>
            </a:r>
            <a:r>
              <a:rPr lang="nl-NL" dirty="0" smtClean="0"/>
              <a:t> class</a:t>
            </a:r>
          </a:p>
          <a:p>
            <a:pPr marL="342900" indent="-342900">
              <a:buFont typeface="Arial"/>
              <a:buChar char="•"/>
            </a:pPr>
            <a:endParaRPr lang="nl-NL" dirty="0"/>
          </a:p>
          <a:p>
            <a:pPr marL="342900" indent="-342900">
              <a:buFont typeface="Arial"/>
              <a:buChar char="•"/>
            </a:pPr>
            <a:r>
              <a:rPr lang="nl-NL" dirty="0" smtClean="0"/>
              <a:t>70+% </a:t>
            </a:r>
            <a:r>
              <a:rPr lang="nl-NL" dirty="0" err="1" smtClean="0"/>
              <a:t>did</a:t>
            </a:r>
            <a:r>
              <a:rPr lang="nl-NL" dirty="0" smtClean="0"/>
              <a:t> </a:t>
            </a:r>
            <a:r>
              <a:rPr lang="nl-NL" dirty="0" err="1" smtClean="0"/>
              <a:t>exercises</a:t>
            </a:r>
            <a:r>
              <a:rPr lang="nl-NL" dirty="0" smtClean="0"/>
              <a:t> &amp; </a:t>
            </a:r>
            <a:r>
              <a:rPr lang="nl-NL" dirty="0" err="1" smtClean="0"/>
              <a:t>watched</a:t>
            </a:r>
            <a:r>
              <a:rPr lang="nl-NL" dirty="0" smtClean="0"/>
              <a:t> </a:t>
            </a:r>
            <a:r>
              <a:rPr lang="nl-NL" dirty="0" err="1" smtClean="0"/>
              <a:t>glass</a:t>
            </a:r>
            <a:r>
              <a:rPr lang="nl-NL" dirty="0" smtClean="0"/>
              <a:t> </a:t>
            </a:r>
            <a:r>
              <a:rPr lang="nl-NL" dirty="0" err="1" smtClean="0"/>
              <a:t>plate</a:t>
            </a:r>
            <a:r>
              <a:rPr lang="nl-NL" dirty="0" smtClean="0"/>
              <a:t> video’s</a:t>
            </a:r>
          </a:p>
          <a:p>
            <a:pPr marL="342900" indent="-342900">
              <a:buFont typeface="Arial"/>
              <a:buChar char="•"/>
            </a:pPr>
            <a:endParaRPr lang="nl-NL" dirty="0"/>
          </a:p>
          <a:p>
            <a:pPr marL="342900" indent="-342900">
              <a:buFont typeface="Arial"/>
              <a:buChar char="•"/>
            </a:pPr>
            <a:r>
              <a:rPr lang="nl-NL" dirty="0" smtClean="0"/>
              <a:t>‘</a:t>
            </a:r>
            <a:r>
              <a:rPr lang="nl-NL" dirty="0" err="1" smtClean="0"/>
              <a:t>all</a:t>
            </a:r>
            <a:r>
              <a:rPr lang="nl-NL" dirty="0" smtClean="0"/>
              <a:t>’ </a:t>
            </a:r>
            <a:r>
              <a:rPr lang="nl-NL" dirty="0" err="1" smtClean="0"/>
              <a:t>were</a:t>
            </a:r>
            <a:r>
              <a:rPr lang="nl-NL" dirty="0" smtClean="0"/>
              <a:t> </a:t>
            </a:r>
            <a:r>
              <a:rPr lang="nl-NL" dirty="0" err="1" smtClean="0"/>
              <a:t>enthusiastic</a:t>
            </a:r>
            <a:r>
              <a:rPr lang="nl-NL" dirty="0" smtClean="0"/>
              <a:t> </a:t>
            </a:r>
            <a:r>
              <a:rPr lang="nl-NL" dirty="0" err="1" smtClean="0"/>
              <a:t>about</a:t>
            </a:r>
            <a:r>
              <a:rPr lang="nl-NL" dirty="0" smtClean="0"/>
              <a:t> </a:t>
            </a:r>
            <a:r>
              <a:rPr lang="nl-NL" dirty="0" err="1" smtClean="0"/>
              <a:t>material</a:t>
            </a:r>
            <a:r>
              <a:rPr lang="nl-NL" dirty="0" smtClean="0"/>
              <a:t>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525" y="4372641"/>
            <a:ext cx="3233250" cy="2436974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596572" y="5188857"/>
            <a:ext cx="30784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so</a:t>
            </a:r>
            <a:r>
              <a:rPr lang="nl-NL" dirty="0" smtClean="0"/>
              <a:t>, </a:t>
            </a:r>
            <a:r>
              <a:rPr lang="nl-NL" dirty="0" err="1" smtClean="0"/>
              <a:t>two</a:t>
            </a:r>
            <a:r>
              <a:rPr lang="nl-NL" dirty="0" smtClean="0"/>
              <a:t> happy </a:t>
            </a:r>
            <a:r>
              <a:rPr lang="nl-NL" dirty="0" err="1" smtClean="0"/>
              <a:t>teachers</a:t>
            </a:r>
            <a:endParaRPr lang="nl-NL" dirty="0"/>
          </a:p>
        </p:txBody>
      </p:sp>
      <p:sp>
        <p:nvSpPr>
          <p:cNvPr id="11" name="Rechthoek 10"/>
          <p:cNvSpPr/>
          <p:nvPr/>
        </p:nvSpPr>
        <p:spPr bwMode="auto">
          <a:xfrm>
            <a:off x="568476" y="4451047"/>
            <a:ext cx="3955143" cy="1705429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dirty="0" smtClean="0">
              <a:latin typeface="Tahoma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dirty="0" smtClean="0">
                <a:latin typeface="Tahoma" pitchFamily="34" charset="0"/>
              </a:rPr>
              <a:t>yes: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passing</a:t>
            </a:r>
            <a:r>
              <a:rPr kumimoji="0" lang="nl-NL" sz="2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</a:t>
            </a:r>
            <a:r>
              <a:rPr kumimoji="0" lang="nl-NL" sz="22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rate</a:t>
            </a:r>
            <a:r>
              <a:rPr kumimoji="0" lang="nl-NL" sz="2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= 42%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baseline="0" dirty="0" err="1" smtClean="0">
                <a:latin typeface="Tahoma" pitchFamily="34" charset="0"/>
              </a:rPr>
              <a:t>lowest</a:t>
            </a:r>
            <a:r>
              <a:rPr lang="nl-NL" dirty="0" smtClean="0">
                <a:latin typeface="Tahoma" pitchFamily="34" charset="0"/>
              </a:rPr>
              <a:t> </a:t>
            </a:r>
            <a:r>
              <a:rPr lang="nl-NL" dirty="0" err="1" smtClean="0">
                <a:latin typeface="Tahoma" pitchFamily="34" charset="0"/>
              </a:rPr>
              <a:t>since</a:t>
            </a:r>
            <a:r>
              <a:rPr lang="nl-NL" dirty="0" smtClean="0">
                <a:latin typeface="Tahoma" pitchFamily="34" charset="0"/>
              </a:rPr>
              <a:t> at </a:t>
            </a:r>
            <a:r>
              <a:rPr lang="nl-NL" dirty="0" err="1" smtClean="0">
                <a:latin typeface="Tahoma" pitchFamily="34" charset="0"/>
              </a:rPr>
              <a:t>least</a:t>
            </a:r>
            <a:r>
              <a:rPr lang="nl-NL" dirty="0" smtClean="0">
                <a:latin typeface="Tahoma" pitchFamily="34" charset="0"/>
              </a:rPr>
              <a:t> a decade</a:t>
            </a:r>
            <a:endParaRPr kumimoji="0" lang="nl-NL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951" y="4293810"/>
            <a:ext cx="2389159" cy="2564189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 bwMode="auto">
          <a:xfrm>
            <a:off x="6277427" y="338667"/>
            <a:ext cx="1632857" cy="4064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NL" dirty="0" smtClean="0"/>
          </a:p>
          <a:p>
            <a:endParaRPr lang="nl-NL" dirty="0"/>
          </a:p>
          <a:p>
            <a:r>
              <a:rPr lang="nl-NL" dirty="0" err="1" smtClean="0"/>
              <a:t>any</a:t>
            </a:r>
            <a:endParaRPr lang="nl-NL" dirty="0"/>
          </a:p>
          <a:p>
            <a:r>
              <a:rPr lang="nl-NL" dirty="0" err="1"/>
              <a:t>results</a:t>
            </a:r>
            <a:endParaRPr lang="nl-NL" dirty="0"/>
          </a:p>
          <a:p>
            <a:r>
              <a:rPr lang="nl-NL" dirty="0" err="1"/>
              <a:t>from</a:t>
            </a:r>
            <a:r>
              <a:rPr lang="nl-NL" dirty="0"/>
              <a:t> </a:t>
            </a:r>
          </a:p>
          <a:p>
            <a:r>
              <a:rPr lang="nl-NL" dirty="0"/>
              <a:t>the </a:t>
            </a:r>
          </a:p>
          <a:p>
            <a:r>
              <a:rPr lang="nl-NL" dirty="0" err="1"/>
              <a:t>mid</a:t>
            </a:r>
            <a:r>
              <a:rPr lang="nl-NL" dirty="0"/>
              <a:t> term </a:t>
            </a:r>
          </a:p>
          <a:p>
            <a:r>
              <a:rPr lang="nl-NL" dirty="0" err="1"/>
              <a:t>exam</a:t>
            </a:r>
            <a:endParaRPr lang="nl-NL" dirty="0"/>
          </a:p>
          <a:p>
            <a:r>
              <a:rPr lang="nl-NL" dirty="0" err="1"/>
              <a:t>to</a:t>
            </a:r>
            <a:r>
              <a:rPr lang="nl-NL" dirty="0"/>
              <a:t> </a:t>
            </a:r>
          </a:p>
          <a:p>
            <a:r>
              <a:rPr lang="nl-NL" dirty="0"/>
              <a:t>share?</a:t>
            </a:r>
          </a:p>
        </p:txBody>
      </p:sp>
      <p:grpSp>
        <p:nvGrpSpPr>
          <p:cNvPr id="8" name="Groeperen 7"/>
          <p:cNvGrpSpPr/>
          <p:nvPr/>
        </p:nvGrpSpPr>
        <p:grpSpPr>
          <a:xfrm>
            <a:off x="1152675" y="416076"/>
            <a:ext cx="5139737" cy="3986591"/>
            <a:chOff x="1152675" y="416076"/>
            <a:chExt cx="5139737" cy="3986591"/>
          </a:xfrm>
        </p:grpSpPr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2675" y="416076"/>
              <a:ext cx="5139737" cy="3986591"/>
            </a:xfrm>
            <a:prstGeom prst="rect">
              <a:avLst/>
            </a:prstGeom>
          </p:spPr>
        </p:pic>
        <p:sp>
          <p:nvSpPr>
            <p:cNvPr id="13" name="Tekstvak 12"/>
            <p:cNvSpPr txBox="1"/>
            <p:nvPr/>
          </p:nvSpPr>
          <p:spPr>
            <a:xfrm>
              <a:off x="2443242" y="895048"/>
              <a:ext cx="296747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rgbClr val="FFFFFF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Mister Succes Story</a:t>
              </a:r>
              <a:endParaRPr lang="nl-NL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152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1" grpId="0" animBg="1"/>
      <p:bldP spid="9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108BD9"/>
      </a:lt2>
      <a:accent1>
        <a:srgbClr val="ADC610"/>
      </a:accent1>
      <a:accent2>
        <a:srgbClr val="002B60"/>
      </a:accent2>
      <a:accent3>
        <a:srgbClr val="FFFFFF"/>
      </a:accent3>
      <a:accent4>
        <a:srgbClr val="000000"/>
      </a:accent4>
      <a:accent5>
        <a:srgbClr val="D3DFAA"/>
      </a:accent5>
      <a:accent6>
        <a:srgbClr val="002656"/>
      </a:accent6>
      <a:hlink>
        <a:srgbClr val="A10058"/>
      </a:hlink>
      <a:folHlink>
        <a:srgbClr val="66BCAA"/>
      </a:folHlink>
    </a:clrScheme>
    <a:fontScheme name="Default Design">
      <a:majorFont>
        <a:latin typeface="Bookman Old Style"/>
        <a:ea typeface=""/>
        <a:cs typeface=""/>
      </a:majorFont>
      <a:minorFont>
        <a:latin typeface="Tahom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108BD9"/>
        </a:lt2>
        <a:accent1>
          <a:srgbClr val="C1C700"/>
        </a:accent1>
        <a:accent2>
          <a:srgbClr val="003B74"/>
        </a:accent2>
        <a:accent3>
          <a:srgbClr val="FFFFFF"/>
        </a:accent3>
        <a:accent4>
          <a:srgbClr val="000000"/>
        </a:accent4>
        <a:accent5>
          <a:srgbClr val="DDE0AA"/>
        </a:accent5>
        <a:accent6>
          <a:srgbClr val="003568"/>
        </a:accent6>
        <a:hlink>
          <a:srgbClr val="C2006E"/>
        </a:hlink>
        <a:folHlink>
          <a:srgbClr val="7FC6B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Sjabloon presentatie nieuwe huisstijl</Template>
  <TotalTime>7671</TotalTime>
  <Words>578</Words>
  <Application>Microsoft Macintosh PowerPoint</Application>
  <PresentationFormat>Diavoorstelling (4:3)</PresentationFormat>
  <Paragraphs>154</Paragraphs>
  <Slides>17</Slides>
  <Notes>3</Notes>
  <HiddenSlides>0</HiddenSlides>
  <MMClips>3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18" baseType="lpstr">
      <vt:lpstr>Default Design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TU Delft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Netwerkgebruiker SBS</dc:creator>
  <cp:lastModifiedBy>Rob Mudde</cp:lastModifiedBy>
  <cp:revision>520</cp:revision>
  <cp:lastPrinted>2003-01-17T08:35:50Z</cp:lastPrinted>
  <dcterms:created xsi:type="dcterms:W3CDTF">2003-02-14T12:59:34Z</dcterms:created>
  <dcterms:modified xsi:type="dcterms:W3CDTF">2016-05-20T15:45:24Z</dcterms:modified>
</cp:coreProperties>
</file>