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 Hauff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823A04-9575-413D-B5B8-666909AD5D3A}">
  <a:tblStyle styleId="{9D823A04-9575-413D-B5B8-666909AD5D3A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0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no extra slide for references, they really belong on the individual slides</p:text>
  </p:cm>
  <p:cm authorId="0" idx="2">
    <p:pos x="6000" y="100"/>
    <p:text>same comments as for the last slides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47504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.ewi.tudelft.nl/projects/learning-analytic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ocdb.csail.mit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907324"/>
            <a:ext cx="7772400" cy="191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Exploring edX log traces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" sz="1800" b="1" u="sng"/>
              <a:t>Guanliang Chen</a:t>
            </a:r>
            <a:r>
              <a:rPr lang="en" sz="1800" b="1"/>
              <a:t>, Dan Davis, Claudia Hauff, Geert-Jan Houben</a:t>
            </a:r>
          </a:p>
          <a:p>
            <a:pPr algn="r" rtl="0">
              <a:spcBef>
                <a:spcPts val="0"/>
              </a:spcBef>
              <a:buNone/>
            </a:pPr>
            <a:r>
              <a:rPr lang="en" sz="1800"/>
              <a:t>Web Information Systems</a:t>
            </a:r>
          </a:p>
          <a:p>
            <a:pPr algn="r" rtl="0">
              <a:spcBef>
                <a:spcPts val="0"/>
              </a:spcBef>
              <a:buNone/>
            </a:pPr>
            <a:r>
              <a:rPr lang="en" sz="1800"/>
              <a:t>EEMCS, TU Delft</a:t>
            </a:r>
          </a:p>
          <a:p>
            <a:pPr algn="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625" y="1414575"/>
            <a:ext cx="4349500" cy="25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625" y="1414575"/>
            <a:ext cx="4349500" cy="25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4181625" y="2562700"/>
            <a:ext cx="1929599" cy="14147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625" y="1414575"/>
            <a:ext cx="4349500" cy="25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6190875" y="1414575"/>
            <a:ext cx="2384399" cy="1731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75" y="1374487"/>
            <a:ext cx="21145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75" y="1374487"/>
            <a:ext cx="211455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4896375" y="2274575"/>
            <a:ext cx="1980599" cy="25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75" y="1374487"/>
            <a:ext cx="211455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4896375" y="2517261"/>
            <a:ext cx="1980599" cy="4928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Char char="❏"/>
            </a:pPr>
            <a:r>
              <a:rPr lang="en" sz="1800">
                <a:solidFill>
                  <a:srgbClr val="D9D9D9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Char char="❏"/>
            </a:pPr>
            <a:r>
              <a:rPr lang="en" sz="1800">
                <a:solidFill>
                  <a:srgbClr val="D9D9D9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Char char="❏"/>
            </a:pPr>
            <a:r>
              <a:rPr lang="en" sz="1800">
                <a:solidFill>
                  <a:srgbClr val="D9D9D9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Char char="❏"/>
            </a:pPr>
            <a:r>
              <a:rPr lang="en" sz="1800">
                <a:solidFill>
                  <a:srgbClr val="D9D9D9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137" y="1436337"/>
            <a:ext cx="197167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687" y="1410187"/>
            <a:ext cx="340042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687" y="1410187"/>
            <a:ext cx="34004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6086775" y="1410200"/>
            <a:ext cx="1563600" cy="1952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687" y="1410187"/>
            <a:ext cx="34004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4303700" y="1410200"/>
            <a:ext cx="1633199" cy="1478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b="1"/>
              <a:t>Transforming logs into queryable data</a:t>
            </a:r>
          </a:p>
          <a:p>
            <a:pPr lvl="0" rtl="0">
              <a:spcBef>
                <a:spcPts val="0"/>
              </a:spcBef>
              <a:buNone/>
            </a:pPr>
            <a:endParaRPr sz="600" b="1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b="1"/>
              <a:t>Current data-driven research lines</a:t>
            </a:r>
          </a:p>
          <a:p>
            <a:pPr lvl="0" rtl="0">
              <a:spcBef>
                <a:spcPts val="0"/>
              </a:spcBef>
              <a:buNone/>
            </a:pPr>
            <a:endParaRPr sz="600" b="1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b="1"/>
              <a:t>Concrete examples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L@S 2015 research lines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862" y="1200150"/>
            <a:ext cx="5802273" cy="394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L@S 2015 research lines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862" y="1200150"/>
            <a:ext cx="5802273" cy="394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2525350" y="1637175"/>
            <a:ext cx="457500" cy="1922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L@S 2015 research lines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862" y="1200150"/>
            <a:ext cx="5802273" cy="394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3035725" y="1272600"/>
            <a:ext cx="854999" cy="17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726725" y="1763025"/>
            <a:ext cx="854999" cy="17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15" name="Shape 215"/>
          <p:cNvCxnSpPr>
            <a:endCxn id="214" idx="1"/>
          </p:cNvCxnSpPr>
          <p:nvPr/>
        </p:nvCxnSpPr>
        <p:spPr>
          <a:xfrm>
            <a:off x="3890725" y="1362075"/>
            <a:ext cx="1836000" cy="490499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L@S 2015 research lines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862" y="1200150"/>
            <a:ext cx="5802273" cy="394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3450900" y="1733750"/>
            <a:ext cx="594900" cy="136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3555225" y="1869950"/>
            <a:ext cx="594900" cy="18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5" name="Shape 225"/>
          <p:cNvCxnSpPr>
            <a:stCxn id="224" idx="3"/>
            <a:endCxn id="223" idx="3"/>
          </p:cNvCxnSpPr>
          <p:nvPr/>
        </p:nvCxnSpPr>
        <p:spPr>
          <a:xfrm rot="10800000">
            <a:off x="4045725" y="1801850"/>
            <a:ext cx="104400" cy="160200"/>
          </a:xfrm>
          <a:prstGeom prst="bentConnector3">
            <a:avLst>
              <a:gd name="adj1" fmla="val -228089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L@S 2015 research lines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862" y="1200150"/>
            <a:ext cx="5802273" cy="394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3121900" y="1425050"/>
            <a:ext cx="921299" cy="17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407475" y="2012175"/>
            <a:ext cx="596399" cy="17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35" name="Shape 235"/>
          <p:cNvCxnSpPr>
            <a:stCxn id="233" idx="3"/>
            <a:endCxn id="234" idx="3"/>
          </p:cNvCxnSpPr>
          <p:nvPr/>
        </p:nvCxnSpPr>
        <p:spPr>
          <a:xfrm flipH="1">
            <a:off x="4003899" y="1514600"/>
            <a:ext cx="39300" cy="587100"/>
          </a:xfrm>
          <a:prstGeom prst="bentConnector3">
            <a:avLst>
              <a:gd name="adj1" fmla="val -605916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L@S 2015 research lines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862" y="1200150"/>
            <a:ext cx="5802273" cy="394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2708450" y="2720425"/>
            <a:ext cx="458100" cy="248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I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Guo P J, Kim J, Rubin R. </a:t>
            </a:r>
            <a:r>
              <a:rPr lang="en" sz="1400" b="1" i="1" u="sng">
                <a:solidFill>
                  <a:srgbClr val="222222"/>
                </a:solidFill>
              </a:rPr>
              <a:t>How video production affects student engagement: An empirical study of mooc videos</a:t>
            </a:r>
            <a:r>
              <a:rPr lang="en" sz="1400" b="1" i="1">
                <a:solidFill>
                  <a:srgbClr val="222222"/>
                </a:solidFill>
              </a:rPr>
              <a:t> </a:t>
            </a:r>
            <a:r>
              <a:rPr lang="en" sz="1400">
                <a:solidFill>
                  <a:srgbClr val="222222"/>
                </a:solidFill>
              </a:rPr>
              <a:t>[C] // Proceedings of the first ACM conference on Learning@ scale conference. ACM, 2014: 41-50.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222222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 b="1">
                <a:solidFill>
                  <a:srgbClr val="222222"/>
                </a:solidFill>
              </a:rPr>
              <a:t>Major findings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 i="1" u="sng">
                <a:solidFill>
                  <a:srgbClr val="222222"/>
                </a:solidFill>
              </a:rPr>
              <a:t>Shorter</a:t>
            </a:r>
            <a:r>
              <a:rPr lang="en" sz="1400">
                <a:solidFill>
                  <a:srgbClr val="222222"/>
                </a:solidFill>
              </a:rPr>
              <a:t> videos are more engaging.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 i="1" u="sng">
                <a:solidFill>
                  <a:srgbClr val="222222"/>
                </a:solidFill>
              </a:rPr>
              <a:t>Informal talking-head</a:t>
            </a:r>
            <a:r>
              <a:rPr lang="en" sz="1400">
                <a:solidFill>
                  <a:srgbClr val="222222"/>
                </a:solidFill>
              </a:rPr>
              <a:t> videos are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222222"/>
                </a:solidFill>
              </a:rPr>
              <a:t>         more engaging.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Instructors’ </a:t>
            </a:r>
            <a:r>
              <a:rPr lang="en" sz="1400" i="1" u="sng">
                <a:solidFill>
                  <a:srgbClr val="222222"/>
                </a:solidFill>
              </a:rPr>
              <a:t>speaking rate</a:t>
            </a:r>
            <a:r>
              <a:rPr lang="en" sz="1400">
                <a:solidFill>
                  <a:srgbClr val="222222"/>
                </a:solidFill>
              </a:rPr>
              <a:t> affects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222222"/>
                </a:solidFill>
              </a:rPr>
              <a:t>         engagement.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...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924" y="1924225"/>
            <a:ext cx="3937875" cy="309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I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 b="1"/>
              <a:t>Students’ engagement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400"/>
              <a:t>Time spent in watching videos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1400"/>
              <a:t># questions attempted to solve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 b="1"/>
              <a:t>Video types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400"/>
              <a:t>Length of the video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400"/>
              <a:t>Styles of the video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400"/>
              <a:t>Instructor’s speaking rate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1400"/>
              <a:t>...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 b="1"/>
              <a:t>A mix approach</a:t>
            </a:r>
          </a:p>
          <a:p>
            <a:pPr marL="914400" lvl="1" indent="-317500" rtl="0">
              <a:spcBef>
                <a:spcPts val="0"/>
              </a:spcBef>
              <a:buSzPct val="100000"/>
              <a:buChar char="❏"/>
            </a:pPr>
            <a:r>
              <a:rPr lang="en" sz="1400"/>
              <a:t>Quantitative analysis: correlation analysis &amp; significance analysis</a:t>
            </a:r>
          </a:p>
          <a:p>
            <a:pPr marL="914400" lvl="1" indent="-317500">
              <a:spcBef>
                <a:spcPts val="0"/>
              </a:spcBef>
              <a:buSzPct val="100000"/>
              <a:buChar char="❏"/>
            </a:pPr>
            <a:r>
              <a:rPr lang="en" sz="1400"/>
              <a:t>Qualitative analysis: interview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Li N, Kidzinski L, Jermann P, et al. </a:t>
            </a:r>
            <a:r>
              <a:rPr lang="en" sz="1400" b="1" i="1" u="sng">
                <a:solidFill>
                  <a:srgbClr val="222222"/>
                </a:solidFill>
              </a:rPr>
              <a:t>How Do In-video Interactions Reflect Perceived Video Difficulty?</a:t>
            </a:r>
            <a:r>
              <a:rPr lang="en" sz="1400">
                <a:solidFill>
                  <a:srgbClr val="222222"/>
                </a:solidFill>
              </a:rPr>
              <a:t> [C] // Proceedings of the European MOOCs Stakeholders Summit 2015. PAU Education, 2015 (EPFL-CONF-207968): 112-121.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 b="1">
                <a:solidFill>
                  <a:srgbClr val="222222"/>
                </a:solidFill>
              </a:rPr>
              <a:t>Major findings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Higher </a:t>
            </a:r>
            <a:r>
              <a:rPr lang="en" sz="1400" i="1" u="sng">
                <a:solidFill>
                  <a:srgbClr val="222222"/>
                </a:solidFill>
              </a:rPr>
              <a:t>pause frequency</a:t>
            </a:r>
            <a:r>
              <a:rPr lang="en" sz="1400">
                <a:solidFill>
                  <a:srgbClr val="222222"/>
                </a:solidFill>
              </a:rPr>
              <a:t> and </a:t>
            </a:r>
            <a:r>
              <a:rPr lang="en" sz="1400" i="1" u="sng">
                <a:solidFill>
                  <a:srgbClr val="222222"/>
                </a:solidFill>
              </a:rPr>
              <a:t>duration</a:t>
            </a:r>
            <a:r>
              <a:rPr lang="en" sz="1400">
                <a:solidFill>
                  <a:srgbClr val="222222"/>
                </a:solidFill>
              </a:rPr>
              <a:t> reflect 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222222"/>
                </a:solidFill>
              </a:rPr>
              <a:t>higher difficulty level.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Less frequent or large amount of replay indicates </a:t>
            </a:r>
          </a:p>
          <a:p>
            <a:pPr marL="9144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222222"/>
                </a:solidFill>
              </a:rPr>
              <a:t>higher difficulty level.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...</a:t>
            </a:r>
          </a:p>
          <a:p>
            <a:pPr lvl="0" rtl="0">
              <a:spcBef>
                <a:spcPts val="0"/>
              </a:spcBef>
              <a:buNone/>
            </a:pPr>
            <a:endParaRPr sz="600"/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875" y="2811775"/>
            <a:ext cx="2670674" cy="200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II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 b="1">
                <a:solidFill>
                  <a:srgbClr val="222222"/>
                </a:solidFill>
              </a:rPr>
              <a:t>Perceived difficulty level of video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Survey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 b="1">
                <a:solidFill>
                  <a:srgbClr val="222222"/>
                </a:solidFill>
              </a:rPr>
              <a:t>In-video interaction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The frequency and duration of pause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The frequency and duration of replay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The frequency of speed up &amp; down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...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600">
              <a:solidFill>
                <a:srgbClr val="222222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 b="1">
                <a:solidFill>
                  <a:srgbClr val="222222"/>
                </a:solidFill>
              </a:rPr>
              <a:t>Approach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Regression based method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Significance analysis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875" y="2811775"/>
            <a:ext cx="2670674" cy="200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II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edX events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674" y="2775524"/>
            <a:ext cx="1377874" cy="108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1599" y="2050825"/>
            <a:ext cx="1543175" cy="1041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Shape 55"/>
          <p:cNvCxnSpPr/>
          <p:nvPr/>
        </p:nvCxnSpPr>
        <p:spPr>
          <a:xfrm rot="10800000" flipH="1">
            <a:off x="5333225" y="2656074"/>
            <a:ext cx="1117199" cy="44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6" name="Shape 56"/>
          <p:cNvSpPr txBox="1"/>
          <p:nvPr/>
        </p:nvSpPr>
        <p:spPr>
          <a:xfrm>
            <a:off x="1784250" y="1776750"/>
            <a:ext cx="1377900" cy="23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Watch video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400" y="1490749"/>
            <a:ext cx="1042876" cy="857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hape 58"/>
          <p:cNvCxnSpPr/>
          <p:nvPr/>
        </p:nvCxnSpPr>
        <p:spPr>
          <a:xfrm rot="10800000" flipH="1">
            <a:off x="4863500" y="2382150"/>
            <a:ext cx="90299" cy="3536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" name="Shape 59"/>
          <p:cNvSpPr txBox="1"/>
          <p:nvPr/>
        </p:nvSpPr>
        <p:spPr>
          <a:xfrm>
            <a:off x="3667900" y="1680450"/>
            <a:ext cx="970500" cy="3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Answer questions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350" y="2041525"/>
            <a:ext cx="1377875" cy="1034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hape 61"/>
          <p:cNvCxnSpPr/>
          <p:nvPr/>
        </p:nvCxnSpPr>
        <p:spPr>
          <a:xfrm rot="10800000">
            <a:off x="2993299" y="2459224"/>
            <a:ext cx="584700" cy="36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" name="Shape 62"/>
          <p:cNvSpPr txBox="1"/>
          <p:nvPr/>
        </p:nvSpPr>
        <p:spPr>
          <a:xfrm>
            <a:off x="6096925" y="1582100"/>
            <a:ext cx="2883000" cy="3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Collaborate in forum discussion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2225" y="3560239"/>
            <a:ext cx="1377899" cy="1127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Shape 64"/>
          <p:cNvCxnSpPr/>
          <p:nvPr/>
        </p:nvCxnSpPr>
        <p:spPr>
          <a:xfrm>
            <a:off x="5246700" y="3651675"/>
            <a:ext cx="1309199" cy="27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" name="Shape 65"/>
          <p:cNvSpPr txBox="1"/>
          <p:nvPr/>
        </p:nvSpPr>
        <p:spPr>
          <a:xfrm>
            <a:off x="5144550" y="4473875"/>
            <a:ext cx="1636499" cy="32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Filling out survey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50120" y="3715494"/>
            <a:ext cx="1543175" cy="108658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3082000" y="4168300"/>
            <a:ext cx="1377900" cy="3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Profile information</a:t>
            </a:r>
          </a:p>
        </p:txBody>
      </p:sp>
      <p:cxnSp>
        <p:nvCxnSpPr>
          <p:cNvPr id="68" name="Shape 68"/>
          <p:cNvCxnSpPr/>
          <p:nvPr/>
        </p:nvCxnSpPr>
        <p:spPr>
          <a:xfrm flipH="1">
            <a:off x="3147975" y="3715500"/>
            <a:ext cx="659699" cy="26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Northcutt C G, Ho A D, Chuang I L. </a:t>
            </a:r>
            <a:r>
              <a:rPr lang="en" sz="1400" b="1" i="1" u="sng">
                <a:solidFill>
                  <a:srgbClr val="222222"/>
                </a:solidFill>
              </a:rPr>
              <a:t>Detecting and Preventing" Multiple-Account" Cheating in Massive Open Online Courses</a:t>
            </a:r>
            <a:r>
              <a:rPr lang="en" sz="1400">
                <a:solidFill>
                  <a:srgbClr val="222222"/>
                </a:solidFill>
              </a:rPr>
              <a:t> [J] . arXiv preprint arXiv:1508.05699, 2015.</a:t>
            </a: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222222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600">
              <a:solidFill>
                <a:srgbClr val="222222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 b="1">
                <a:solidFill>
                  <a:srgbClr val="222222"/>
                </a:solidFill>
              </a:rPr>
              <a:t>Major finding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❏"/>
            </a:pPr>
            <a:r>
              <a:rPr lang="en" sz="1400">
                <a:solidFill>
                  <a:srgbClr val="222222"/>
                </a:solidFill>
              </a:rPr>
              <a:t>Multiple-Account cheating behaviour accounts for 1.3% of certificates in 69 MOOCs.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562" y="1930550"/>
            <a:ext cx="5195025" cy="19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III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1800" b="1"/>
              <a:t>Data being used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400"/>
              <a:t>Question submission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❏"/>
            </a:pPr>
            <a:r>
              <a:rPr lang="en" sz="1400"/>
              <a:t>Time information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❏"/>
            </a:pPr>
            <a:r>
              <a:rPr lang="en" sz="1400"/>
              <a:t>IP address</a:t>
            </a:r>
          </a:p>
          <a:p>
            <a: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600"/>
          </a:p>
          <a:p>
            <a:pPr marL="4572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❏"/>
            </a:pPr>
            <a:r>
              <a:rPr lang="en" sz="1800" b="1"/>
              <a:t>A mixed approach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❏"/>
            </a:pPr>
            <a:r>
              <a:rPr lang="en" sz="1400"/>
              <a:t>Bayesian filter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❏"/>
            </a:pPr>
            <a:r>
              <a:rPr lang="en" sz="1400"/>
              <a:t>Manually-developed filters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III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Take-home messages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The edX log traces can be translated into queryable data by adopting the </a:t>
            </a:r>
            <a:r>
              <a:rPr lang="en" sz="1800" b="1" i="1"/>
              <a:t>MOOCdb data model</a:t>
            </a:r>
            <a:r>
              <a:rPr lang="en" sz="1800"/>
              <a:t> developed by MIT.</a:t>
            </a:r>
          </a:p>
          <a:p>
            <a:pPr lvl="0" rtl="0">
              <a:spcBef>
                <a:spcPts val="0"/>
              </a:spcBef>
              <a:buNone/>
            </a:pPr>
            <a:endParaRPr sz="600"/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Most of the existing data-driven research in MOOC are about </a:t>
            </a:r>
            <a:r>
              <a:rPr lang="en" sz="1800" b="1" i="1"/>
              <a:t>learners</a:t>
            </a:r>
            <a:r>
              <a:rPr lang="en" sz="1800"/>
              <a:t>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end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460725"/>
            <a:ext cx="8229600" cy="223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Thank you!</a:t>
            </a:r>
          </a:p>
          <a:p>
            <a:pPr rtl="0">
              <a:spcBef>
                <a:spcPts val="0"/>
              </a:spcBef>
              <a:buNone/>
            </a:pPr>
            <a:endParaRPr sz="3600" b="1"/>
          </a:p>
          <a:p>
            <a:pPr rtl="0">
              <a:spcBef>
                <a:spcPts val="0"/>
              </a:spcBef>
              <a:buNone/>
            </a:pPr>
            <a:r>
              <a:rPr lang="en" sz="2400" b="1"/>
              <a:t>Web Information Systems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http://www.wis.ewi.tudelft.nl/projects/learning-analytics/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endParaRPr sz="1800" b="1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515575" y="1850025"/>
            <a:ext cx="8074800" cy="93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/>
              <a:t>Log trace example</a:t>
            </a:r>
          </a:p>
          <a:p>
            <a:pPr marR="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{"</a:t>
            </a:r>
            <a:r>
              <a:rPr lang="en" sz="1000" b="1"/>
              <a:t>username</a:t>
            </a:r>
            <a:r>
              <a:rPr lang="en" sz="1000"/>
              <a:t>": "hayword", "</a:t>
            </a:r>
            <a:r>
              <a:rPr lang="en" sz="1000" b="1"/>
              <a:t>event_type</a:t>
            </a:r>
            <a:r>
              <a:rPr lang="en" sz="1000"/>
              <a:t>": "play_video", "</a:t>
            </a:r>
            <a:r>
              <a:rPr lang="en" sz="1000" b="1"/>
              <a:t>ip</a:t>
            </a:r>
            <a:r>
              <a:rPr lang="en" sz="1000"/>
              <a:t>": "94.197.121.149", "</a:t>
            </a:r>
            <a:r>
              <a:rPr lang="en" sz="1000" b="1"/>
              <a:t>agent</a:t>
            </a:r>
            <a:r>
              <a:rPr lang="en" sz="1000"/>
              <a:t>": "Mozilla", "</a:t>
            </a:r>
            <a:r>
              <a:rPr lang="en" sz="1000" b="1"/>
              <a:t>host</a:t>
            </a:r>
            <a:r>
              <a:rPr lang="en" sz="1000"/>
              <a:t>": "courses.edx.org", "</a:t>
            </a:r>
            <a:r>
              <a:rPr lang="en" sz="1000" b="1"/>
              <a:t>session</a:t>
            </a:r>
            <a:r>
              <a:rPr lang="en" sz="1000"/>
              <a:t>": "4b6eed109122babdcd5d2d73b2ff7f93", "</a:t>
            </a:r>
            <a:r>
              <a:rPr lang="en" sz="1000" b="1"/>
              <a:t>event</a:t>
            </a:r>
            <a:r>
              <a:rPr lang="en" sz="1000"/>
              <a:t>": "{"</a:t>
            </a:r>
            <a:r>
              <a:rPr lang="en" sz="1000" b="1"/>
              <a:t>id</a:t>
            </a:r>
            <a:r>
              <a:rPr lang="en" sz="1000"/>
              <a:t>":"i4x-DelftX-FP101x-video-5386b7ed6da24715bb4cc2ae75df74b8", "</a:t>
            </a:r>
            <a:r>
              <a:rPr lang="en" sz="1000" b="1"/>
              <a:t>currentTime</a:t>
            </a:r>
            <a:r>
              <a:rPr lang="en" sz="1000"/>
              <a:t>":503.6000061035156,"</a:t>
            </a:r>
            <a:r>
              <a:rPr lang="en" sz="1000" b="1"/>
              <a:t>code</a:t>
            </a:r>
            <a:r>
              <a:rPr lang="en" sz="1000"/>
              <a:t>":"uA4J7DQ95cE"}", "</a:t>
            </a:r>
            <a:r>
              <a:rPr lang="en" sz="1000" b="1"/>
              <a:t>event_source</a:t>
            </a:r>
            <a:r>
              <a:rPr lang="en" sz="1000"/>
              <a:t>": "browser", "</a:t>
            </a:r>
            <a:r>
              <a:rPr lang="en" sz="1000" b="1"/>
              <a:t>context</a:t>
            </a:r>
            <a:r>
              <a:rPr lang="en" sz="1000"/>
              <a:t>": {"</a:t>
            </a:r>
            <a:r>
              <a:rPr lang="en" sz="1000" b="1"/>
              <a:t>user_id</a:t>
            </a:r>
            <a:r>
              <a:rPr lang="en" sz="1000"/>
              <a:t>": 123456, "</a:t>
            </a:r>
            <a:r>
              <a:rPr lang="en" sz="1000" b="1"/>
              <a:t>org_id</a:t>
            </a:r>
            <a:r>
              <a:rPr lang="en" sz="1000"/>
              <a:t>": "DelftX", "</a:t>
            </a:r>
            <a:r>
              <a:rPr lang="en" sz="1000" b="1"/>
              <a:t>course_id</a:t>
            </a:r>
            <a:r>
              <a:rPr lang="en" sz="1000"/>
              <a:t>": "DelftX/FP101x/3T2014"}, "</a:t>
            </a:r>
            <a:r>
              <a:rPr lang="en" sz="1000" b="1"/>
              <a:t>time</a:t>
            </a:r>
            <a:r>
              <a:rPr lang="en" sz="1000"/>
              <a:t>": "2014-10-17T19:31:32.542261+00:00"}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From raw logs to a data model</a:t>
            </a:r>
          </a:p>
        </p:txBody>
      </p:sp>
      <p:sp>
        <p:nvSpPr>
          <p:cNvPr id="76" name="Shape 76"/>
          <p:cNvSpPr/>
          <p:nvPr/>
        </p:nvSpPr>
        <p:spPr>
          <a:xfrm rot="10800000" flipH="1">
            <a:off x="2403525" y="3132800"/>
            <a:ext cx="727799" cy="7277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3F3F3"/>
          </a:solidFill>
          <a:ln w="9525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77" name="Shape 77"/>
          <p:cNvGraphicFramePr/>
          <p:nvPr/>
        </p:nvGraphicFramePr>
        <p:xfrm>
          <a:off x="3841275" y="3132800"/>
          <a:ext cx="3595800" cy="1462920"/>
        </p:xfrm>
        <a:graphic>
          <a:graphicData uri="http://schemas.openxmlformats.org/drawingml/2006/table">
            <a:tbl>
              <a:tblPr>
                <a:noFill/>
                <a:tableStyleId>{9D823A04-9575-413D-B5B8-666909AD5D3A}</a:tableStyleId>
              </a:tblPr>
              <a:tblGrid>
                <a:gridCol w="1797900"/>
                <a:gridCol w="1797900"/>
              </a:tblGrid>
              <a:tr h="363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user_id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/>
                        <a:t>123456</a:t>
                      </a:r>
                    </a:p>
                  </a:txBody>
                  <a:tcPr marL="91425" marR="91425" marT="91425" marB="91425"/>
                </a:tc>
              </a:tr>
              <a:tr h="363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course_id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/>
                        <a:t>DelftX/FP101x/3T2014</a:t>
                      </a:r>
                    </a:p>
                  </a:txBody>
                  <a:tcPr marL="91425" marR="91425" marT="91425" marB="91425"/>
                </a:tc>
              </a:tr>
              <a:tr h="3657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video_id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i4x-DelftX-...</a:t>
                      </a:r>
                    </a:p>
                  </a:txBody>
                  <a:tcPr marL="91425" marR="91425" marT="91425" marB="91425"/>
                </a:tc>
              </a:tr>
              <a:tr h="3657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....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….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From raw logs to a data model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ct val="100000"/>
              <a:buChar char="❏"/>
            </a:pPr>
            <a:r>
              <a:rPr lang="en" sz="2000" b="1"/>
              <a:t>MOOCdb</a:t>
            </a:r>
            <a:r>
              <a:rPr lang="en" sz="2000"/>
              <a:t> Data Model developed by MIT 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http://moocdb.csail.mit.edu/</a:t>
            </a:r>
            <a:r>
              <a:rPr lang="en" sz="1800"/>
              <a:t>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User Mode</a:t>
            </a:r>
          </a:p>
          <a:p>
            <a:pPr rt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323" y="1333673"/>
            <a:ext cx="1573625" cy="34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323" y="1333673"/>
            <a:ext cx="1573625" cy="3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5186150" y="1895525"/>
            <a:ext cx="1478399" cy="4169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323" y="1333673"/>
            <a:ext cx="1573625" cy="3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5199925" y="2539975"/>
            <a:ext cx="1478399" cy="227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MOOCdb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❏"/>
            </a:pPr>
            <a:r>
              <a:rPr lang="en" sz="2000"/>
              <a:t>MOOCdb Data Model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Char char="❏"/>
            </a:pPr>
            <a:r>
              <a:rPr lang="en" sz="1800"/>
              <a:t>Observation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Submission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Collaboration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Survey Mode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Char char="❏"/>
            </a:pPr>
            <a:r>
              <a:rPr lang="en" sz="1800">
                <a:solidFill>
                  <a:srgbClr val="EFEFEF"/>
                </a:solidFill>
              </a:rPr>
              <a:t>User Mode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323" y="1333673"/>
            <a:ext cx="1573625" cy="3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5199950" y="2775000"/>
            <a:ext cx="1457100" cy="1736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On-screen Show (16:9)</PresentationFormat>
  <Paragraphs>213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biz</vt:lpstr>
      <vt:lpstr>Exploring edX log traces</vt:lpstr>
      <vt:lpstr>Outline</vt:lpstr>
      <vt:lpstr>edX events</vt:lpstr>
      <vt:lpstr>From raw logs to a data model</vt:lpstr>
      <vt:lpstr>From raw logs to a data model</vt:lpstr>
      <vt:lpstr>MOOCdb</vt:lpstr>
      <vt:lpstr>MOOCdb</vt:lpstr>
      <vt:lpstr>MOOCdb</vt:lpstr>
      <vt:lpstr>MOOCdb</vt:lpstr>
      <vt:lpstr>MOOCdb</vt:lpstr>
      <vt:lpstr>MOOCdb</vt:lpstr>
      <vt:lpstr>MOOCdb</vt:lpstr>
      <vt:lpstr>MOOCdb</vt:lpstr>
      <vt:lpstr>MOOCdb</vt:lpstr>
      <vt:lpstr>MOOCdb</vt:lpstr>
      <vt:lpstr>MOOCdb</vt:lpstr>
      <vt:lpstr>MOOCdb</vt:lpstr>
      <vt:lpstr>MOOCdb</vt:lpstr>
      <vt:lpstr>MOOCdb</vt:lpstr>
      <vt:lpstr>L@S 2015 research lines</vt:lpstr>
      <vt:lpstr>L@S 2015 research lines</vt:lpstr>
      <vt:lpstr>L@S 2015 research lines</vt:lpstr>
      <vt:lpstr>L@S 2015 research lines</vt:lpstr>
      <vt:lpstr>L@S 2015 research lines</vt:lpstr>
      <vt:lpstr>L@S 2015 research lines</vt:lpstr>
      <vt:lpstr>Example I</vt:lpstr>
      <vt:lpstr>Example I</vt:lpstr>
      <vt:lpstr>Example II</vt:lpstr>
      <vt:lpstr>Example II</vt:lpstr>
      <vt:lpstr>Example III</vt:lpstr>
      <vt:lpstr>Example III</vt:lpstr>
      <vt:lpstr>Take-home messages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edX log traces</dc:title>
  <dc:creator>Manou Windhausen</dc:creator>
  <cp:lastModifiedBy>Manou Windhausen</cp:lastModifiedBy>
  <cp:revision>1</cp:revision>
  <dcterms:modified xsi:type="dcterms:W3CDTF">2015-10-08T09:28:58Z</dcterms:modified>
</cp:coreProperties>
</file>