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82" r:id="rId3"/>
    <p:sldId id="257" r:id="rId4"/>
    <p:sldId id="281" r:id="rId5"/>
    <p:sldId id="260" r:id="rId6"/>
    <p:sldId id="268" r:id="rId7"/>
    <p:sldId id="270" r:id="rId8"/>
    <p:sldId id="271" r:id="rId9"/>
    <p:sldId id="272" r:id="rId10"/>
    <p:sldId id="273" r:id="rId11"/>
    <p:sldId id="274" r:id="rId12"/>
    <p:sldId id="267" r:id="rId13"/>
    <p:sldId id="283" r:id="rId14"/>
    <p:sldId id="297" r:id="rId15"/>
    <p:sldId id="286" r:id="rId16"/>
    <p:sldId id="287" r:id="rId17"/>
    <p:sldId id="298" r:id="rId18"/>
    <p:sldId id="288" r:id="rId19"/>
    <p:sldId id="294" r:id="rId20"/>
    <p:sldId id="299" r:id="rId21"/>
    <p:sldId id="291" r:id="rId22"/>
    <p:sldId id="293" r:id="rId23"/>
    <p:sldId id="295" r:id="rId24"/>
    <p:sldId id="263" r:id="rId25"/>
    <p:sldId id="276" r:id="rId26"/>
    <p:sldId id="277" r:id="rId27"/>
    <p:sldId id="264" r:id="rId28"/>
    <p:sldId id="280" r:id="rId29"/>
    <p:sldId id="265" r:id="rId30"/>
    <p:sldId id="278" r:id="rId31"/>
    <p:sldId id="296" r:id="rId3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rgbClr val="0D1F74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7DC"/>
    <a:srgbClr val="A5DEEB"/>
    <a:srgbClr val="0C2074"/>
    <a:srgbClr val="7ECFE2"/>
    <a:srgbClr val="182075"/>
    <a:srgbClr val="0D1F74"/>
    <a:srgbClr val="79C9DD"/>
    <a:srgbClr val="C0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9"/>
  </p:normalViewPr>
  <p:slideViewPr>
    <p:cSldViewPr snapToGrid="0" snapToObjects="1">
      <p:cViewPr varScale="1">
        <p:scale>
          <a:sx n="54" d="100"/>
          <a:sy n="54" d="100"/>
        </p:scale>
        <p:origin x="-96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067AFCA-5DCC-8E4F-9DCD-24EE67C5B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704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6D93072-E90D-8447-9B72-C6C42457950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101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54F39-5F11-0740-AC37-96FA56203FF2}" type="slidenum">
              <a:rPr lang="nl-NL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Deliberate reflection has been developed in medical education. focus on increasing students’ ability to distinguish between diseases that share similar clinical presentations – look alike but are in fact different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It consists of having students </a:t>
            </a:r>
            <a:r>
              <a:rPr lang="en-US" dirty="0" smtClean="0"/>
              <a:t>practicing with clinical cases that portray patients whose presentations look alike by comparing and contrasting the clinical findings of the alternative diagnoses for each case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3072-E90D-8447-9B72-C6C42457950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19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Studies with 4</a:t>
            </a:r>
            <a:r>
              <a:rPr lang="en-US" baseline="30000" dirty="0" smtClean="0"/>
              <a:t>th</a:t>
            </a:r>
            <a:r>
              <a:rPr lang="en-US" dirty="0" smtClean="0"/>
              <a:t>-year medical students have shown that deliberate reflection while practicing with clinical cases foster diagnostic performance relative to more conventional approaches such as providing 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3072-E90D-8447-9B72-C6C42457950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54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Only participants who indicated at least 1 alternative hypotheses (complied minimally with the treatment) and spent 7 minutes per case (mean in previous studies)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EE8F4-71DB-C94F-8A44-3D96885364E1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5D242-67C4-0B4F-9F09-120FBBA6E9DB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AA138B-411B-974F-A098-BCD0B9E3B99F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question</a:t>
            </a:r>
          </a:p>
          <a:p>
            <a:pPr marL="482600" lvl="1" indent="0">
              <a:buNone/>
            </a:pPr>
            <a:r>
              <a:rPr lang="en-US" sz="2800" dirty="0" smtClean="0"/>
              <a:t>How to match requirements of high-quality research and teaching demands?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3072-E90D-8447-9B72-C6C424579502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64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Developing medical students’ clinical reasoning has traditionally been left to clinical rotations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Rotations usually offer limited practice and suboptimal supervision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Medical schools have recently responded by organizing clinical reasoning courses, starting early and going on throughout the years 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dirty="0" smtClean="0">
              <a:cs typeface="+mn-cs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The clinical reasoning training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C792E-3FCD-8F4F-A13F-20D2A3F205B0}" type="slidenum">
              <a:rPr lang="nl-NL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Serial-cue approach 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Simulates a real clinical encounter, in which students: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are provided with a few findings (patient’s present complaints)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are requested to say which additional information they need to arrive at a diagnosis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progress step-by-step, from history taking to ordering diagnostic tests, and case information is progressively unfolded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5B6BA7-8BB2-D24A-BCFA-6C3E4721B17F}" type="slidenum">
              <a:rPr lang="nl-NL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Students</a:t>
            </a:r>
            <a:r>
              <a:rPr lang="en-US" baseline="0" dirty="0" smtClean="0">
                <a:cs typeface="+mn-cs"/>
              </a:rPr>
              <a:t> progress through stages, each one characterized by </a:t>
            </a:r>
            <a:r>
              <a:rPr lang="en-US" baseline="0" dirty="0" err="1" smtClean="0">
                <a:cs typeface="+mn-cs"/>
              </a:rPr>
              <a:t>differents</a:t>
            </a:r>
            <a:r>
              <a:rPr lang="en-US" baseline="0" dirty="0" smtClean="0">
                <a:cs typeface="+mn-cs"/>
              </a:rPr>
              <a:t> ways in which </a:t>
            </a:r>
            <a:r>
              <a:rPr lang="en-US" baseline="0" dirty="0" err="1" smtClean="0">
                <a:cs typeface="+mn-cs"/>
              </a:rPr>
              <a:t>knoweldge</a:t>
            </a:r>
            <a:r>
              <a:rPr lang="en-US" baseline="0" dirty="0" smtClean="0">
                <a:cs typeface="+mn-cs"/>
              </a:rPr>
              <a:t> is </a:t>
            </a:r>
            <a:r>
              <a:rPr lang="en-US" baseline="0" dirty="0" err="1" smtClean="0">
                <a:cs typeface="+mn-cs"/>
              </a:rPr>
              <a:t>organised</a:t>
            </a:r>
            <a:r>
              <a:rPr lang="en-US" baseline="0" dirty="0" smtClean="0">
                <a:cs typeface="+mn-cs"/>
              </a:rPr>
              <a:t> in mind and applied to solve problems. In initial years: </a:t>
            </a:r>
            <a:r>
              <a:rPr lang="en-US" baseline="0" dirty="0" err="1" smtClean="0">
                <a:cs typeface="+mn-cs"/>
              </a:rPr>
              <a:t>netwrks</a:t>
            </a:r>
            <a:r>
              <a:rPr lang="en-US" baseline="0" dirty="0" smtClean="0">
                <a:cs typeface="+mn-cs"/>
              </a:rPr>
              <a:t> of concepts linking symptoms to their causal mechanisms. As they progress in their training, the concepts in these networks becomes ‘encapsulated’ in broader models that explain, labels that explain a chain of events, of faults in a body system that leads to a clinical presentations. </a:t>
            </a:r>
            <a:r>
              <a:rPr lang="en-US" baseline="0" dirty="0" err="1" smtClean="0">
                <a:cs typeface="+mn-cs"/>
              </a:rPr>
              <a:t>Finaly</a:t>
            </a:r>
            <a:r>
              <a:rPr lang="en-US" baseline="0" dirty="0" smtClean="0">
                <a:cs typeface="+mn-cs"/>
              </a:rPr>
              <a:t>, as students start </a:t>
            </a:r>
            <a:r>
              <a:rPr lang="en-US" baseline="0" dirty="0" err="1" smtClean="0">
                <a:cs typeface="+mn-cs"/>
              </a:rPr>
              <a:t>toapply</a:t>
            </a:r>
            <a:r>
              <a:rPr lang="en-US" baseline="0" dirty="0" smtClean="0">
                <a:cs typeface="+mn-cs"/>
              </a:rPr>
              <a:t> this </a:t>
            </a:r>
            <a:r>
              <a:rPr lang="en-US" baseline="0" dirty="0" err="1" smtClean="0">
                <a:cs typeface="+mn-cs"/>
              </a:rPr>
              <a:t>knoweldge</a:t>
            </a:r>
            <a:r>
              <a:rPr lang="en-US" baseline="0" dirty="0" smtClean="0">
                <a:cs typeface="+mn-cs"/>
              </a:rPr>
              <a:t> to solve clinical problems, a new change takes places. Scripts of disease, mental representations of typical patients with the diseases, with its symptoms and symptoms, </a:t>
            </a:r>
            <a:r>
              <a:rPr lang="en-US" baseline="0" dirty="0" err="1" smtClean="0">
                <a:cs typeface="+mn-cs"/>
              </a:rPr>
              <a:t>itheconditions</a:t>
            </a:r>
            <a:r>
              <a:rPr lang="en-US" baseline="0" dirty="0" smtClean="0">
                <a:cs typeface="+mn-cs"/>
              </a:rPr>
              <a:t> that enable the disease</a:t>
            </a: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2F1BF-B5DA-C64D-B3E5-79D0F68EA5AC}" type="slidenum">
              <a:rPr lang="nl-NL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Two approaches are oriented towards</a:t>
            </a:r>
            <a:r>
              <a:rPr lang="en-US" baseline="0" dirty="0" smtClean="0">
                <a:cs typeface="+mn-cs"/>
              </a:rPr>
              <a:t> knowledge acquisition and restructuring though different types of knowledge. </a:t>
            </a: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2F1BF-B5DA-C64D-B3E5-79D0F68EA5AC}" type="slidenum">
              <a:rPr lang="nl-NL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Self-explanation is a technique that has been successfully employed in education in other domains (Chi 1994)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consists of having students explaining to themselves (out loud) to-be-learned materials presented to them.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 fosters knowledge elaboration, organization and integration, which leads to revision of mental representations (Chi 2000)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3072-E90D-8447-9B72-C6C42457950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43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3072-E90D-8447-9B72-C6C424579502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32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series of studies with 3</a:t>
            </a:r>
            <a:r>
              <a:rPr lang="en-US" baseline="30000" dirty="0" smtClean="0"/>
              <a:t>rd</a:t>
            </a:r>
            <a:r>
              <a:rPr lang="en-US" dirty="0" smtClean="0"/>
              <a:t>-year</a:t>
            </a:r>
            <a:r>
              <a:rPr lang="en-US" baseline="0" dirty="0" smtClean="0"/>
              <a:t> students have shown that students who SE during a learning phase in which they solve clinical cases perform better when diagnosing new cases in a test than </a:t>
            </a:r>
            <a:r>
              <a:rPr lang="en-US" baseline="0" dirty="0" err="1" smtClean="0"/>
              <a:t>studenst</a:t>
            </a:r>
            <a:r>
              <a:rPr lang="en-US" baseline="0" dirty="0" smtClean="0"/>
              <a:t> who only gave 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3072-E90D-8447-9B72-C6C42457950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32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Deliberate reflection has been developed in medical education. focus on increasing students’ ability to distinguish between diseases that share similar clinical presentations – look alike but are in fact different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It consists of having students </a:t>
            </a:r>
            <a:r>
              <a:rPr lang="en-US" dirty="0" smtClean="0"/>
              <a:t>practicing with clinical cases that portray patients whose presentations look alike by comparing and contrasting the clinical findings of the alternative diagnoses for each case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93072-E90D-8447-9B72-C6C42457950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19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74"/>
            <p:cNvSpPr>
              <a:spLocks noChangeArrowheads="1"/>
            </p:cNvSpPr>
            <p:nvPr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2" y="49"/>
              <a:ext cx="5758" cy="4227"/>
              <a:chOff x="2" y="49"/>
              <a:chExt cx="5736" cy="4227"/>
            </a:xfrm>
          </p:grpSpPr>
          <p:sp>
            <p:nvSpPr>
              <p:cNvPr id="8" name="Rectangle 76"/>
              <p:cNvSpPr>
                <a:spLocks noChangeArrowheads="1"/>
              </p:cNvSpPr>
              <p:nvPr/>
            </p:nvSpPr>
            <p:spPr bwMode="auto">
              <a:xfrm>
                <a:off x="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77"/>
              <p:cNvSpPr>
                <a:spLocks noChangeArrowheads="1"/>
              </p:cNvSpPr>
              <p:nvPr/>
            </p:nvSpPr>
            <p:spPr bwMode="auto">
              <a:xfrm>
                <a:off x="8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78"/>
              <p:cNvSpPr>
                <a:spLocks noChangeArrowheads="1"/>
              </p:cNvSpPr>
              <p:nvPr/>
            </p:nvSpPr>
            <p:spPr bwMode="auto">
              <a:xfrm>
                <a:off x="17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79"/>
              <p:cNvSpPr>
                <a:spLocks noChangeArrowheads="1"/>
              </p:cNvSpPr>
              <p:nvPr/>
            </p:nvSpPr>
            <p:spPr bwMode="auto">
              <a:xfrm>
                <a:off x="26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80"/>
              <p:cNvSpPr>
                <a:spLocks noChangeArrowheads="1"/>
              </p:cNvSpPr>
              <p:nvPr/>
            </p:nvSpPr>
            <p:spPr bwMode="auto">
              <a:xfrm>
                <a:off x="34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81"/>
              <p:cNvSpPr>
                <a:spLocks noChangeArrowheads="1"/>
              </p:cNvSpPr>
              <p:nvPr/>
            </p:nvSpPr>
            <p:spPr bwMode="auto">
              <a:xfrm>
                <a:off x="43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82"/>
              <p:cNvSpPr>
                <a:spLocks noChangeArrowheads="1"/>
              </p:cNvSpPr>
              <p:nvPr/>
            </p:nvSpPr>
            <p:spPr bwMode="auto">
              <a:xfrm>
                <a:off x="519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83"/>
              <p:cNvSpPr>
                <a:spLocks noChangeArrowheads="1"/>
              </p:cNvSpPr>
              <p:nvPr/>
            </p:nvSpPr>
            <p:spPr bwMode="auto">
              <a:xfrm>
                <a:off x="60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84"/>
              <p:cNvSpPr>
                <a:spLocks noChangeArrowheads="1"/>
              </p:cNvSpPr>
              <p:nvPr/>
            </p:nvSpPr>
            <p:spPr bwMode="auto">
              <a:xfrm>
                <a:off x="69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85"/>
              <p:cNvSpPr>
                <a:spLocks noChangeArrowheads="1"/>
              </p:cNvSpPr>
              <p:nvPr/>
            </p:nvSpPr>
            <p:spPr bwMode="auto">
              <a:xfrm>
                <a:off x="77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86"/>
              <p:cNvSpPr>
                <a:spLocks noChangeArrowheads="1"/>
              </p:cNvSpPr>
              <p:nvPr/>
            </p:nvSpPr>
            <p:spPr bwMode="auto">
              <a:xfrm>
                <a:off x="864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87"/>
              <p:cNvSpPr>
                <a:spLocks noChangeArrowheads="1"/>
              </p:cNvSpPr>
              <p:nvPr/>
            </p:nvSpPr>
            <p:spPr bwMode="auto">
              <a:xfrm>
                <a:off x="95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88"/>
              <p:cNvSpPr>
                <a:spLocks noChangeArrowheads="1"/>
              </p:cNvSpPr>
              <p:nvPr/>
            </p:nvSpPr>
            <p:spPr bwMode="auto">
              <a:xfrm>
                <a:off x="103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89"/>
              <p:cNvSpPr>
                <a:spLocks noChangeArrowheads="1"/>
              </p:cNvSpPr>
              <p:nvPr/>
            </p:nvSpPr>
            <p:spPr bwMode="auto">
              <a:xfrm>
                <a:off x="112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90"/>
              <p:cNvSpPr>
                <a:spLocks noChangeArrowheads="1"/>
              </p:cNvSpPr>
              <p:nvPr/>
            </p:nvSpPr>
            <p:spPr bwMode="auto">
              <a:xfrm>
                <a:off x="1209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91"/>
              <p:cNvSpPr>
                <a:spLocks noChangeArrowheads="1"/>
              </p:cNvSpPr>
              <p:nvPr/>
            </p:nvSpPr>
            <p:spPr bwMode="auto">
              <a:xfrm>
                <a:off x="129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92"/>
              <p:cNvSpPr>
                <a:spLocks noChangeArrowheads="1"/>
              </p:cNvSpPr>
              <p:nvPr/>
            </p:nvSpPr>
            <p:spPr bwMode="auto">
              <a:xfrm>
                <a:off x="138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93"/>
              <p:cNvSpPr>
                <a:spLocks noChangeArrowheads="1"/>
              </p:cNvSpPr>
              <p:nvPr/>
            </p:nvSpPr>
            <p:spPr bwMode="auto">
              <a:xfrm>
                <a:off x="146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94"/>
              <p:cNvSpPr>
                <a:spLocks noChangeArrowheads="1"/>
              </p:cNvSpPr>
              <p:nvPr/>
            </p:nvSpPr>
            <p:spPr bwMode="auto">
              <a:xfrm>
                <a:off x="155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95"/>
              <p:cNvSpPr>
                <a:spLocks noChangeArrowheads="1"/>
              </p:cNvSpPr>
              <p:nvPr/>
            </p:nvSpPr>
            <p:spPr bwMode="auto">
              <a:xfrm>
                <a:off x="164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96"/>
              <p:cNvSpPr>
                <a:spLocks noChangeArrowheads="1"/>
              </p:cNvSpPr>
              <p:nvPr/>
            </p:nvSpPr>
            <p:spPr bwMode="auto">
              <a:xfrm>
                <a:off x="172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97"/>
              <p:cNvSpPr>
                <a:spLocks noChangeArrowheads="1"/>
              </p:cNvSpPr>
              <p:nvPr/>
            </p:nvSpPr>
            <p:spPr bwMode="auto">
              <a:xfrm>
                <a:off x="181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98"/>
              <p:cNvSpPr>
                <a:spLocks noChangeArrowheads="1"/>
              </p:cNvSpPr>
              <p:nvPr/>
            </p:nvSpPr>
            <p:spPr bwMode="auto">
              <a:xfrm>
                <a:off x="190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99"/>
              <p:cNvSpPr>
                <a:spLocks noChangeArrowheads="1"/>
              </p:cNvSpPr>
              <p:nvPr/>
            </p:nvSpPr>
            <p:spPr bwMode="auto">
              <a:xfrm>
                <a:off x="198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00"/>
              <p:cNvSpPr>
                <a:spLocks noChangeArrowheads="1"/>
              </p:cNvSpPr>
              <p:nvPr/>
            </p:nvSpPr>
            <p:spPr bwMode="auto">
              <a:xfrm>
                <a:off x="207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101"/>
              <p:cNvSpPr>
                <a:spLocks noChangeArrowheads="1"/>
              </p:cNvSpPr>
              <p:nvPr/>
            </p:nvSpPr>
            <p:spPr bwMode="auto">
              <a:xfrm>
                <a:off x="215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102"/>
              <p:cNvSpPr>
                <a:spLocks noChangeArrowheads="1"/>
              </p:cNvSpPr>
              <p:nvPr/>
            </p:nvSpPr>
            <p:spPr bwMode="auto">
              <a:xfrm>
                <a:off x="224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103"/>
              <p:cNvSpPr>
                <a:spLocks noChangeArrowheads="1"/>
              </p:cNvSpPr>
              <p:nvPr/>
            </p:nvSpPr>
            <p:spPr bwMode="auto">
              <a:xfrm>
                <a:off x="233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104"/>
              <p:cNvSpPr>
                <a:spLocks noChangeArrowheads="1"/>
              </p:cNvSpPr>
              <p:nvPr/>
            </p:nvSpPr>
            <p:spPr bwMode="auto">
              <a:xfrm>
                <a:off x="241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105"/>
              <p:cNvSpPr>
                <a:spLocks noChangeArrowheads="1"/>
              </p:cNvSpPr>
              <p:nvPr/>
            </p:nvSpPr>
            <p:spPr bwMode="auto">
              <a:xfrm>
                <a:off x="2503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106"/>
              <p:cNvSpPr>
                <a:spLocks noChangeArrowheads="1"/>
              </p:cNvSpPr>
              <p:nvPr/>
            </p:nvSpPr>
            <p:spPr bwMode="auto">
              <a:xfrm>
                <a:off x="259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107"/>
              <p:cNvSpPr>
                <a:spLocks noChangeArrowheads="1"/>
              </p:cNvSpPr>
              <p:nvPr/>
            </p:nvSpPr>
            <p:spPr bwMode="auto">
              <a:xfrm>
                <a:off x="267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108"/>
              <p:cNvSpPr>
                <a:spLocks noChangeArrowheads="1"/>
              </p:cNvSpPr>
              <p:nvPr/>
            </p:nvSpPr>
            <p:spPr bwMode="auto">
              <a:xfrm>
                <a:off x="276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109"/>
              <p:cNvSpPr>
                <a:spLocks noChangeArrowheads="1"/>
              </p:cNvSpPr>
              <p:nvPr/>
            </p:nvSpPr>
            <p:spPr bwMode="auto">
              <a:xfrm>
                <a:off x="2848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110"/>
              <p:cNvSpPr>
                <a:spLocks noChangeArrowheads="1"/>
              </p:cNvSpPr>
              <p:nvPr/>
            </p:nvSpPr>
            <p:spPr bwMode="auto">
              <a:xfrm>
                <a:off x="293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111"/>
              <p:cNvSpPr>
                <a:spLocks noChangeArrowheads="1"/>
              </p:cNvSpPr>
              <p:nvPr/>
            </p:nvSpPr>
            <p:spPr bwMode="auto">
              <a:xfrm>
                <a:off x="302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112"/>
              <p:cNvSpPr>
                <a:spLocks noChangeArrowheads="1"/>
              </p:cNvSpPr>
              <p:nvPr/>
            </p:nvSpPr>
            <p:spPr bwMode="auto">
              <a:xfrm>
                <a:off x="310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ectangle 113"/>
              <p:cNvSpPr>
                <a:spLocks noChangeArrowheads="1"/>
              </p:cNvSpPr>
              <p:nvPr/>
            </p:nvSpPr>
            <p:spPr bwMode="auto">
              <a:xfrm>
                <a:off x="319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114"/>
              <p:cNvSpPr>
                <a:spLocks noChangeArrowheads="1"/>
              </p:cNvSpPr>
              <p:nvPr/>
            </p:nvSpPr>
            <p:spPr bwMode="auto">
              <a:xfrm>
                <a:off x="328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115"/>
              <p:cNvSpPr>
                <a:spLocks noChangeArrowheads="1"/>
              </p:cNvSpPr>
              <p:nvPr/>
            </p:nvSpPr>
            <p:spPr bwMode="auto">
              <a:xfrm>
                <a:off x="336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116"/>
              <p:cNvSpPr>
                <a:spLocks noChangeArrowheads="1"/>
              </p:cNvSpPr>
              <p:nvPr/>
            </p:nvSpPr>
            <p:spPr bwMode="auto">
              <a:xfrm>
                <a:off x="345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117"/>
              <p:cNvSpPr>
                <a:spLocks noChangeArrowheads="1"/>
              </p:cNvSpPr>
              <p:nvPr/>
            </p:nvSpPr>
            <p:spPr bwMode="auto">
              <a:xfrm>
                <a:off x="353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118"/>
              <p:cNvSpPr>
                <a:spLocks noChangeArrowheads="1"/>
              </p:cNvSpPr>
              <p:nvPr/>
            </p:nvSpPr>
            <p:spPr bwMode="auto">
              <a:xfrm>
                <a:off x="362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119"/>
              <p:cNvSpPr>
                <a:spLocks noChangeArrowheads="1"/>
              </p:cNvSpPr>
              <p:nvPr/>
            </p:nvSpPr>
            <p:spPr bwMode="auto">
              <a:xfrm>
                <a:off x="371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120"/>
              <p:cNvSpPr>
                <a:spLocks noChangeArrowheads="1"/>
              </p:cNvSpPr>
              <p:nvPr/>
            </p:nvSpPr>
            <p:spPr bwMode="auto">
              <a:xfrm>
                <a:off x="379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121"/>
              <p:cNvSpPr>
                <a:spLocks noChangeArrowheads="1"/>
              </p:cNvSpPr>
              <p:nvPr/>
            </p:nvSpPr>
            <p:spPr bwMode="auto">
              <a:xfrm>
                <a:off x="388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122"/>
              <p:cNvSpPr>
                <a:spLocks noChangeArrowheads="1"/>
              </p:cNvSpPr>
              <p:nvPr/>
            </p:nvSpPr>
            <p:spPr bwMode="auto">
              <a:xfrm>
                <a:off x="397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123"/>
              <p:cNvSpPr>
                <a:spLocks noChangeArrowheads="1"/>
              </p:cNvSpPr>
              <p:nvPr/>
            </p:nvSpPr>
            <p:spPr bwMode="auto">
              <a:xfrm>
                <a:off x="405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124"/>
              <p:cNvSpPr>
                <a:spLocks noChangeArrowheads="1"/>
              </p:cNvSpPr>
              <p:nvPr/>
            </p:nvSpPr>
            <p:spPr bwMode="auto">
              <a:xfrm>
                <a:off x="4142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125"/>
              <p:cNvSpPr>
                <a:spLocks noChangeArrowheads="1"/>
              </p:cNvSpPr>
              <p:nvPr/>
            </p:nvSpPr>
            <p:spPr bwMode="auto">
              <a:xfrm>
                <a:off x="422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126"/>
              <p:cNvSpPr>
                <a:spLocks noChangeArrowheads="1"/>
              </p:cNvSpPr>
              <p:nvPr/>
            </p:nvSpPr>
            <p:spPr bwMode="auto">
              <a:xfrm>
                <a:off x="431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127"/>
              <p:cNvSpPr>
                <a:spLocks noChangeArrowheads="1"/>
              </p:cNvSpPr>
              <p:nvPr/>
            </p:nvSpPr>
            <p:spPr bwMode="auto">
              <a:xfrm>
                <a:off x="440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128"/>
              <p:cNvSpPr>
                <a:spLocks noChangeArrowheads="1"/>
              </p:cNvSpPr>
              <p:nvPr/>
            </p:nvSpPr>
            <p:spPr bwMode="auto">
              <a:xfrm>
                <a:off x="4487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129"/>
              <p:cNvSpPr>
                <a:spLocks noChangeArrowheads="1"/>
              </p:cNvSpPr>
              <p:nvPr/>
            </p:nvSpPr>
            <p:spPr bwMode="auto">
              <a:xfrm>
                <a:off x="457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130"/>
              <p:cNvSpPr>
                <a:spLocks noChangeArrowheads="1"/>
              </p:cNvSpPr>
              <p:nvPr/>
            </p:nvSpPr>
            <p:spPr bwMode="auto">
              <a:xfrm>
                <a:off x="466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131"/>
              <p:cNvSpPr>
                <a:spLocks noChangeArrowheads="1"/>
              </p:cNvSpPr>
              <p:nvPr/>
            </p:nvSpPr>
            <p:spPr bwMode="auto">
              <a:xfrm>
                <a:off x="474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32"/>
              <p:cNvSpPr>
                <a:spLocks noChangeArrowheads="1"/>
              </p:cNvSpPr>
              <p:nvPr/>
            </p:nvSpPr>
            <p:spPr bwMode="auto">
              <a:xfrm>
                <a:off x="4832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133"/>
              <p:cNvSpPr>
                <a:spLocks noChangeArrowheads="1"/>
              </p:cNvSpPr>
              <p:nvPr/>
            </p:nvSpPr>
            <p:spPr bwMode="auto">
              <a:xfrm>
                <a:off x="491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134"/>
              <p:cNvSpPr>
                <a:spLocks noChangeArrowheads="1"/>
              </p:cNvSpPr>
              <p:nvPr/>
            </p:nvSpPr>
            <p:spPr bwMode="auto">
              <a:xfrm>
                <a:off x="500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135"/>
              <p:cNvSpPr>
                <a:spLocks noChangeArrowheads="1"/>
              </p:cNvSpPr>
              <p:nvPr/>
            </p:nvSpPr>
            <p:spPr bwMode="auto">
              <a:xfrm>
                <a:off x="509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136"/>
              <p:cNvSpPr>
                <a:spLocks noChangeArrowheads="1"/>
              </p:cNvSpPr>
              <p:nvPr/>
            </p:nvSpPr>
            <p:spPr bwMode="auto">
              <a:xfrm>
                <a:off x="517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137"/>
              <p:cNvSpPr>
                <a:spLocks noChangeArrowheads="1"/>
              </p:cNvSpPr>
              <p:nvPr/>
            </p:nvSpPr>
            <p:spPr bwMode="auto">
              <a:xfrm>
                <a:off x="526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138"/>
              <p:cNvSpPr>
                <a:spLocks noChangeArrowheads="1"/>
              </p:cNvSpPr>
              <p:nvPr/>
            </p:nvSpPr>
            <p:spPr bwMode="auto">
              <a:xfrm>
                <a:off x="535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139"/>
              <p:cNvSpPr>
                <a:spLocks noChangeArrowheads="1"/>
              </p:cNvSpPr>
              <p:nvPr/>
            </p:nvSpPr>
            <p:spPr bwMode="auto">
              <a:xfrm>
                <a:off x="543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40"/>
              <p:cNvSpPr>
                <a:spLocks noChangeArrowheads="1"/>
              </p:cNvSpPr>
              <p:nvPr/>
            </p:nvSpPr>
            <p:spPr bwMode="auto">
              <a:xfrm>
                <a:off x="552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141"/>
              <p:cNvSpPr>
                <a:spLocks noChangeArrowheads="1"/>
              </p:cNvSpPr>
              <p:nvPr/>
            </p:nvSpPr>
            <p:spPr bwMode="auto">
              <a:xfrm>
                <a:off x="560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142"/>
              <p:cNvSpPr>
                <a:spLocks noChangeArrowheads="1"/>
              </p:cNvSpPr>
              <p:nvPr/>
            </p:nvSpPr>
            <p:spPr bwMode="auto">
              <a:xfrm>
                <a:off x="569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143"/>
              <p:cNvSpPr>
                <a:spLocks noChangeArrowheads="1"/>
              </p:cNvSpPr>
              <p:nvPr/>
            </p:nvSpPr>
            <p:spPr bwMode="auto">
              <a:xfrm>
                <a:off x="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144"/>
              <p:cNvSpPr>
                <a:spLocks noChangeArrowheads="1"/>
              </p:cNvSpPr>
              <p:nvPr/>
            </p:nvSpPr>
            <p:spPr bwMode="auto">
              <a:xfrm>
                <a:off x="8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145"/>
              <p:cNvSpPr>
                <a:spLocks noChangeArrowheads="1"/>
              </p:cNvSpPr>
              <p:nvPr/>
            </p:nvSpPr>
            <p:spPr bwMode="auto">
              <a:xfrm>
                <a:off x="17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146"/>
              <p:cNvSpPr>
                <a:spLocks noChangeArrowheads="1"/>
              </p:cNvSpPr>
              <p:nvPr/>
            </p:nvSpPr>
            <p:spPr bwMode="auto">
              <a:xfrm>
                <a:off x="26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147"/>
              <p:cNvSpPr>
                <a:spLocks noChangeArrowheads="1"/>
              </p:cNvSpPr>
              <p:nvPr/>
            </p:nvSpPr>
            <p:spPr bwMode="auto">
              <a:xfrm>
                <a:off x="34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148"/>
              <p:cNvSpPr>
                <a:spLocks noChangeArrowheads="1"/>
              </p:cNvSpPr>
              <p:nvPr/>
            </p:nvSpPr>
            <p:spPr bwMode="auto">
              <a:xfrm>
                <a:off x="43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149"/>
              <p:cNvSpPr>
                <a:spLocks noChangeArrowheads="1"/>
              </p:cNvSpPr>
              <p:nvPr/>
            </p:nvSpPr>
            <p:spPr bwMode="auto">
              <a:xfrm>
                <a:off x="519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150"/>
              <p:cNvSpPr>
                <a:spLocks noChangeArrowheads="1"/>
              </p:cNvSpPr>
              <p:nvPr/>
            </p:nvSpPr>
            <p:spPr bwMode="auto">
              <a:xfrm>
                <a:off x="60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151"/>
              <p:cNvSpPr>
                <a:spLocks noChangeArrowheads="1"/>
              </p:cNvSpPr>
              <p:nvPr/>
            </p:nvSpPr>
            <p:spPr bwMode="auto">
              <a:xfrm>
                <a:off x="69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152"/>
              <p:cNvSpPr>
                <a:spLocks noChangeArrowheads="1"/>
              </p:cNvSpPr>
              <p:nvPr/>
            </p:nvSpPr>
            <p:spPr bwMode="auto">
              <a:xfrm>
                <a:off x="77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153"/>
              <p:cNvSpPr>
                <a:spLocks noChangeArrowheads="1"/>
              </p:cNvSpPr>
              <p:nvPr/>
            </p:nvSpPr>
            <p:spPr bwMode="auto">
              <a:xfrm>
                <a:off x="864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Rectangle 154"/>
              <p:cNvSpPr>
                <a:spLocks noChangeArrowheads="1"/>
              </p:cNvSpPr>
              <p:nvPr/>
            </p:nvSpPr>
            <p:spPr bwMode="auto">
              <a:xfrm>
                <a:off x="95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155"/>
              <p:cNvSpPr>
                <a:spLocks noChangeArrowheads="1"/>
              </p:cNvSpPr>
              <p:nvPr/>
            </p:nvSpPr>
            <p:spPr bwMode="auto">
              <a:xfrm>
                <a:off x="103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156"/>
              <p:cNvSpPr>
                <a:spLocks noChangeArrowheads="1"/>
              </p:cNvSpPr>
              <p:nvPr/>
            </p:nvSpPr>
            <p:spPr bwMode="auto">
              <a:xfrm>
                <a:off x="112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Rectangle 157"/>
              <p:cNvSpPr>
                <a:spLocks noChangeArrowheads="1"/>
              </p:cNvSpPr>
              <p:nvPr/>
            </p:nvSpPr>
            <p:spPr bwMode="auto">
              <a:xfrm>
                <a:off x="1209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Rectangle 158"/>
              <p:cNvSpPr>
                <a:spLocks noChangeArrowheads="1"/>
              </p:cNvSpPr>
              <p:nvPr/>
            </p:nvSpPr>
            <p:spPr bwMode="auto">
              <a:xfrm>
                <a:off x="129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159"/>
              <p:cNvSpPr>
                <a:spLocks noChangeArrowheads="1"/>
              </p:cNvSpPr>
              <p:nvPr/>
            </p:nvSpPr>
            <p:spPr bwMode="auto">
              <a:xfrm>
                <a:off x="138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Rectangle 160"/>
              <p:cNvSpPr>
                <a:spLocks noChangeArrowheads="1"/>
              </p:cNvSpPr>
              <p:nvPr/>
            </p:nvSpPr>
            <p:spPr bwMode="auto">
              <a:xfrm>
                <a:off x="146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161"/>
              <p:cNvSpPr>
                <a:spLocks noChangeArrowheads="1"/>
              </p:cNvSpPr>
              <p:nvPr/>
            </p:nvSpPr>
            <p:spPr bwMode="auto">
              <a:xfrm>
                <a:off x="155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162"/>
              <p:cNvSpPr>
                <a:spLocks noChangeArrowheads="1"/>
              </p:cNvSpPr>
              <p:nvPr/>
            </p:nvSpPr>
            <p:spPr bwMode="auto">
              <a:xfrm>
                <a:off x="164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163"/>
              <p:cNvSpPr>
                <a:spLocks noChangeArrowheads="1"/>
              </p:cNvSpPr>
              <p:nvPr/>
            </p:nvSpPr>
            <p:spPr bwMode="auto">
              <a:xfrm>
                <a:off x="172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164"/>
              <p:cNvSpPr>
                <a:spLocks noChangeArrowheads="1"/>
              </p:cNvSpPr>
              <p:nvPr/>
            </p:nvSpPr>
            <p:spPr bwMode="auto">
              <a:xfrm>
                <a:off x="181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165"/>
              <p:cNvSpPr>
                <a:spLocks noChangeArrowheads="1"/>
              </p:cNvSpPr>
              <p:nvPr/>
            </p:nvSpPr>
            <p:spPr bwMode="auto">
              <a:xfrm>
                <a:off x="190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Rectangle 166"/>
              <p:cNvSpPr>
                <a:spLocks noChangeArrowheads="1"/>
              </p:cNvSpPr>
              <p:nvPr/>
            </p:nvSpPr>
            <p:spPr bwMode="auto">
              <a:xfrm>
                <a:off x="198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167"/>
              <p:cNvSpPr>
                <a:spLocks noChangeArrowheads="1"/>
              </p:cNvSpPr>
              <p:nvPr/>
            </p:nvSpPr>
            <p:spPr bwMode="auto">
              <a:xfrm>
                <a:off x="207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168"/>
              <p:cNvSpPr>
                <a:spLocks noChangeArrowheads="1"/>
              </p:cNvSpPr>
              <p:nvPr/>
            </p:nvSpPr>
            <p:spPr bwMode="auto">
              <a:xfrm>
                <a:off x="215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169"/>
              <p:cNvSpPr>
                <a:spLocks noChangeArrowheads="1"/>
              </p:cNvSpPr>
              <p:nvPr/>
            </p:nvSpPr>
            <p:spPr bwMode="auto">
              <a:xfrm>
                <a:off x="224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170"/>
              <p:cNvSpPr>
                <a:spLocks noChangeArrowheads="1"/>
              </p:cNvSpPr>
              <p:nvPr/>
            </p:nvSpPr>
            <p:spPr bwMode="auto">
              <a:xfrm>
                <a:off x="233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171"/>
              <p:cNvSpPr>
                <a:spLocks noChangeArrowheads="1"/>
              </p:cNvSpPr>
              <p:nvPr/>
            </p:nvSpPr>
            <p:spPr bwMode="auto">
              <a:xfrm>
                <a:off x="241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172"/>
              <p:cNvSpPr>
                <a:spLocks noChangeArrowheads="1"/>
              </p:cNvSpPr>
              <p:nvPr/>
            </p:nvSpPr>
            <p:spPr bwMode="auto">
              <a:xfrm>
                <a:off x="2503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173"/>
              <p:cNvSpPr>
                <a:spLocks noChangeArrowheads="1"/>
              </p:cNvSpPr>
              <p:nvPr/>
            </p:nvSpPr>
            <p:spPr bwMode="auto">
              <a:xfrm>
                <a:off x="259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174"/>
              <p:cNvSpPr>
                <a:spLocks noChangeArrowheads="1"/>
              </p:cNvSpPr>
              <p:nvPr/>
            </p:nvSpPr>
            <p:spPr bwMode="auto">
              <a:xfrm>
                <a:off x="267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175"/>
              <p:cNvSpPr>
                <a:spLocks noChangeArrowheads="1"/>
              </p:cNvSpPr>
              <p:nvPr/>
            </p:nvSpPr>
            <p:spPr bwMode="auto">
              <a:xfrm>
                <a:off x="276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176"/>
              <p:cNvSpPr>
                <a:spLocks noChangeArrowheads="1"/>
              </p:cNvSpPr>
              <p:nvPr/>
            </p:nvSpPr>
            <p:spPr bwMode="auto">
              <a:xfrm>
                <a:off x="2848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77"/>
              <p:cNvSpPr>
                <a:spLocks noChangeArrowheads="1"/>
              </p:cNvSpPr>
              <p:nvPr/>
            </p:nvSpPr>
            <p:spPr bwMode="auto">
              <a:xfrm>
                <a:off x="293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178"/>
              <p:cNvSpPr>
                <a:spLocks noChangeArrowheads="1"/>
              </p:cNvSpPr>
              <p:nvPr/>
            </p:nvSpPr>
            <p:spPr bwMode="auto">
              <a:xfrm>
                <a:off x="302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179"/>
              <p:cNvSpPr>
                <a:spLocks noChangeArrowheads="1"/>
              </p:cNvSpPr>
              <p:nvPr/>
            </p:nvSpPr>
            <p:spPr bwMode="auto">
              <a:xfrm>
                <a:off x="310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180"/>
              <p:cNvSpPr>
                <a:spLocks noChangeArrowheads="1"/>
              </p:cNvSpPr>
              <p:nvPr/>
            </p:nvSpPr>
            <p:spPr bwMode="auto">
              <a:xfrm>
                <a:off x="319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81"/>
              <p:cNvSpPr>
                <a:spLocks noChangeArrowheads="1"/>
              </p:cNvSpPr>
              <p:nvPr/>
            </p:nvSpPr>
            <p:spPr bwMode="auto">
              <a:xfrm>
                <a:off x="328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182"/>
              <p:cNvSpPr>
                <a:spLocks noChangeArrowheads="1"/>
              </p:cNvSpPr>
              <p:nvPr/>
            </p:nvSpPr>
            <p:spPr bwMode="auto">
              <a:xfrm>
                <a:off x="336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183"/>
              <p:cNvSpPr>
                <a:spLocks noChangeArrowheads="1"/>
              </p:cNvSpPr>
              <p:nvPr/>
            </p:nvSpPr>
            <p:spPr bwMode="auto">
              <a:xfrm>
                <a:off x="345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184"/>
              <p:cNvSpPr>
                <a:spLocks noChangeArrowheads="1"/>
              </p:cNvSpPr>
              <p:nvPr/>
            </p:nvSpPr>
            <p:spPr bwMode="auto">
              <a:xfrm>
                <a:off x="353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185"/>
              <p:cNvSpPr>
                <a:spLocks noChangeArrowheads="1"/>
              </p:cNvSpPr>
              <p:nvPr/>
            </p:nvSpPr>
            <p:spPr bwMode="auto">
              <a:xfrm>
                <a:off x="362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186"/>
              <p:cNvSpPr>
                <a:spLocks noChangeArrowheads="1"/>
              </p:cNvSpPr>
              <p:nvPr/>
            </p:nvSpPr>
            <p:spPr bwMode="auto">
              <a:xfrm>
                <a:off x="371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187"/>
              <p:cNvSpPr>
                <a:spLocks noChangeArrowheads="1"/>
              </p:cNvSpPr>
              <p:nvPr/>
            </p:nvSpPr>
            <p:spPr bwMode="auto">
              <a:xfrm>
                <a:off x="379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188"/>
              <p:cNvSpPr>
                <a:spLocks noChangeArrowheads="1"/>
              </p:cNvSpPr>
              <p:nvPr/>
            </p:nvSpPr>
            <p:spPr bwMode="auto">
              <a:xfrm>
                <a:off x="388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89"/>
              <p:cNvSpPr>
                <a:spLocks noChangeArrowheads="1"/>
              </p:cNvSpPr>
              <p:nvPr/>
            </p:nvSpPr>
            <p:spPr bwMode="auto">
              <a:xfrm>
                <a:off x="397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190"/>
              <p:cNvSpPr>
                <a:spLocks noChangeArrowheads="1"/>
              </p:cNvSpPr>
              <p:nvPr/>
            </p:nvSpPr>
            <p:spPr bwMode="auto">
              <a:xfrm>
                <a:off x="405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91"/>
              <p:cNvSpPr>
                <a:spLocks noChangeArrowheads="1"/>
              </p:cNvSpPr>
              <p:nvPr/>
            </p:nvSpPr>
            <p:spPr bwMode="auto">
              <a:xfrm>
                <a:off x="4142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Rectangle 192"/>
              <p:cNvSpPr>
                <a:spLocks noChangeArrowheads="1"/>
              </p:cNvSpPr>
              <p:nvPr/>
            </p:nvSpPr>
            <p:spPr bwMode="auto">
              <a:xfrm>
                <a:off x="422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93"/>
              <p:cNvSpPr>
                <a:spLocks noChangeArrowheads="1"/>
              </p:cNvSpPr>
              <p:nvPr/>
            </p:nvSpPr>
            <p:spPr bwMode="auto">
              <a:xfrm>
                <a:off x="431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194"/>
              <p:cNvSpPr>
                <a:spLocks noChangeArrowheads="1"/>
              </p:cNvSpPr>
              <p:nvPr/>
            </p:nvSpPr>
            <p:spPr bwMode="auto">
              <a:xfrm>
                <a:off x="440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95"/>
              <p:cNvSpPr>
                <a:spLocks noChangeArrowheads="1"/>
              </p:cNvSpPr>
              <p:nvPr/>
            </p:nvSpPr>
            <p:spPr bwMode="auto">
              <a:xfrm>
                <a:off x="4487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196"/>
              <p:cNvSpPr>
                <a:spLocks noChangeArrowheads="1"/>
              </p:cNvSpPr>
              <p:nvPr/>
            </p:nvSpPr>
            <p:spPr bwMode="auto">
              <a:xfrm>
                <a:off x="457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Rectangle 197"/>
              <p:cNvSpPr>
                <a:spLocks noChangeArrowheads="1"/>
              </p:cNvSpPr>
              <p:nvPr/>
            </p:nvSpPr>
            <p:spPr bwMode="auto">
              <a:xfrm>
                <a:off x="466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198"/>
              <p:cNvSpPr>
                <a:spLocks noChangeArrowheads="1"/>
              </p:cNvSpPr>
              <p:nvPr/>
            </p:nvSpPr>
            <p:spPr bwMode="auto">
              <a:xfrm>
                <a:off x="474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199"/>
              <p:cNvSpPr>
                <a:spLocks noChangeArrowheads="1"/>
              </p:cNvSpPr>
              <p:nvPr/>
            </p:nvSpPr>
            <p:spPr bwMode="auto">
              <a:xfrm>
                <a:off x="4832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200"/>
              <p:cNvSpPr>
                <a:spLocks noChangeArrowheads="1"/>
              </p:cNvSpPr>
              <p:nvPr/>
            </p:nvSpPr>
            <p:spPr bwMode="auto">
              <a:xfrm>
                <a:off x="491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Rectangle 201"/>
              <p:cNvSpPr>
                <a:spLocks noChangeArrowheads="1"/>
              </p:cNvSpPr>
              <p:nvPr/>
            </p:nvSpPr>
            <p:spPr bwMode="auto">
              <a:xfrm>
                <a:off x="500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202"/>
              <p:cNvSpPr>
                <a:spLocks noChangeArrowheads="1"/>
              </p:cNvSpPr>
              <p:nvPr/>
            </p:nvSpPr>
            <p:spPr bwMode="auto">
              <a:xfrm>
                <a:off x="509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Rectangle 203"/>
              <p:cNvSpPr>
                <a:spLocks noChangeArrowheads="1"/>
              </p:cNvSpPr>
              <p:nvPr/>
            </p:nvSpPr>
            <p:spPr bwMode="auto">
              <a:xfrm>
                <a:off x="517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204"/>
              <p:cNvSpPr>
                <a:spLocks noChangeArrowheads="1"/>
              </p:cNvSpPr>
              <p:nvPr/>
            </p:nvSpPr>
            <p:spPr bwMode="auto">
              <a:xfrm>
                <a:off x="526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205"/>
              <p:cNvSpPr>
                <a:spLocks noChangeArrowheads="1"/>
              </p:cNvSpPr>
              <p:nvPr/>
            </p:nvSpPr>
            <p:spPr bwMode="auto">
              <a:xfrm>
                <a:off x="535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206"/>
              <p:cNvSpPr>
                <a:spLocks noChangeArrowheads="1"/>
              </p:cNvSpPr>
              <p:nvPr/>
            </p:nvSpPr>
            <p:spPr bwMode="auto">
              <a:xfrm>
                <a:off x="543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Rectangle 207"/>
              <p:cNvSpPr>
                <a:spLocks noChangeArrowheads="1"/>
              </p:cNvSpPr>
              <p:nvPr/>
            </p:nvSpPr>
            <p:spPr bwMode="auto">
              <a:xfrm>
                <a:off x="552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208"/>
              <p:cNvSpPr>
                <a:spLocks noChangeArrowheads="1"/>
              </p:cNvSpPr>
              <p:nvPr/>
            </p:nvSpPr>
            <p:spPr bwMode="auto">
              <a:xfrm>
                <a:off x="560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Rectangle 209"/>
              <p:cNvSpPr>
                <a:spLocks noChangeArrowheads="1"/>
              </p:cNvSpPr>
              <p:nvPr/>
            </p:nvSpPr>
            <p:spPr bwMode="auto">
              <a:xfrm>
                <a:off x="569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" name="Picture 210" descr="C:\Mijn documenten\erasmus_mc\logo_wmf_zwart\E_ZW_ENG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36"/>
              <a:ext cx="212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2" name="Group 7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" name="Picture 71" descr="C:\Mijn documenten\erasmus_mc\logo_ondergronden\l_eng_wit.pc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Rectangle 952"/>
            <p:cNvSpPr>
              <a:spLocks noChangeArrowheads="1"/>
            </p:cNvSpPr>
            <p:nvPr/>
          </p:nvSpPr>
          <p:spPr bwMode="hidden">
            <a:xfrm>
              <a:off x="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953"/>
            <p:cNvSpPr>
              <a:spLocks noChangeArrowheads="1"/>
            </p:cNvSpPr>
            <p:nvPr/>
          </p:nvSpPr>
          <p:spPr bwMode="hidden">
            <a:xfrm>
              <a:off x="8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ectangle 954"/>
            <p:cNvSpPr>
              <a:spLocks noChangeArrowheads="1"/>
            </p:cNvSpPr>
            <p:nvPr/>
          </p:nvSpPr>
          <p:spPr bwMode="hidden">
            <a:xfrm>
              <a:off x="17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955"/>
            <p:cNvSpPr>
              <a:spLocks noChangeArrowheads="1"/>
            </p:cNvSpPr>
            <p:nvPr/>
          </p:nvSpPr>
          <p:spPr bwMode="hidden">
            <a:xfrm>
              <a:off x="26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956"/>
            <p:cNvSpPr>
              <a:spLocks noChangeArrowheads="1"/>
            </p:cNvSpPr>
            <p:nvPr/>
          </p:nvSpPr>
          <p:spPr bwMode="hidden">
            <a:xfrm>
              <a:off x="34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957"/>
            <p:cNvSpPr>
              <a:spLocks noChangeArrowheads="1"/>
            </p:cNvSpPr>
            <p:nvPr/>
          </p:nvSpPr>
          <p:spPr bwMode="hidden">
            <a:xfrm>
              <a:off x="43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958"/>
            <p:cNvSpPr>
              <a:spLocks noChangeArrowheads="1"/>
            </p:cNvSpPr>
            <p:nvPr/>
          </p:nvSpPr>
          <p:spPr bwMode="hidden">
            <a:xfrm>
              <a:off x="51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959"/>
            <p:cNvSpPr>
              <a:spLocks noChangeArrowheads="1"/>
            </p:cNvSpPr>
            <p:nvPr/>
          </p:nvSpPr>
          <p:spPr bwMode="hidden">
            <a:xfrm>
              <a:off x="60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60"/>
            <p:cNvSpPr>
              <a:spLocks noChangeArrowheads="1"/>
            </p:cNvSpPr>
            <p:nvPr/>
          </p:nvSpPr>
          <p:spPr bwMode="hidden">
            <a:xfrm>
              <a:off x="69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961"/>
            <p:cNvSpPr>
              <a:spLocks noChangeArrowheads="1"/>
            </p:cNvSpPr>
            <p:nvPr/>
          </p:nvSpPr>
          <p:spPr bwMode="hidden">
            <a:xfrm>
              <a:off x="77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962"/>
            <p:cNvSpPr>
              <a:spLocks noChangeArrowheads="1"/>
            </p:cNvSpPr>
            <p:nvPr/>
          </p:nvSpPr>
          <p:spPr bwMode="hidden">
            <a:xfrm>
              <a:off x="864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63"/>
            <p:cNvSpPr>
              <a:spLocks noChangeArrowheads="1"/>
            </p:cNvSpPr>
            <p:nvPr/>
          </p:nvSpPr>
          <p:spPr bwMode="hidden">
            <a:xfrm>
              <a:off x="95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964"/>
            <p:cNvSpPr>
              <a:spLocks noChangeArrowheads="1"/>
            </p:cNvSpPr>
            <p:nvPr/>
          </p:nvSpPr>
          <p:spPr bwMode="hidden">
            <a:xfrm>
              <a:off x="103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965"/>
            <p:cNvSpPr>
              <a:spLocks noChangeArrowheads="1"/>
            </p:cNvSpPr>
            <p:nvPr/>
          </p:nvSpPr>
          <p:spPr bwMode="hidden">
            <a:xfrm>
              <a:off x="112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966"/>
            <p:cNvSpPr>
              <a:spLocks noChangeArrowheads="1"/>
            </p:cNvSpPr>
            <p:nvPr/>
          </p:nvSpPr>
          <p:spPr bwMode="hidden">
            <a:xfrm>
              <a:off x="120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967"/>
            <p:cNvSpPr>
              <a:spLocks noChangeArrowheads="1"/>
            </p:cNvSpPr>
            <p:nvPr/>
          </p:nvSpPr>
          <p:spPr bwMode="hidden">
            <a:xfrm>
              <a:off x="129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968"/>
            <p:cNvSpPr>
              <a:spLocks noChangeArrowheads="1"/>
            </p:cNvSpPr>
            <p:nvPr/>
          </p:nvSpPr>
          <p:spPr bwMode="hidden">
            <a:xfrm>
              <a:off x="138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969"/>
            <p:cNvSpPr>
              <a:spLocks noChangeArrowheads="1"/>
            </p:cNvSpPr>
            <p:nvPr/>
          </p:nvSpPr>
          <p:spPr bwMode="hidden">
            <a:xfrm>
              <a:off x="146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970"/>
            <p:cNvSpPr>
              <a:spLocks noChangeArrowheads="1"/>
            </p:cNvSpPr>
            <p:nvPr/>
          </p:nvSpPr>
          <p:spPr bwMode="hidden">
            <a:xfrm>
              <a:off x="155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971"/>
            <p:cNvSpPr>
              <a:spLocks noChangeArrowheads="1"/>
            </p:cNvSpPr>
            <p:nvPr/>
          </p:nvSpPr>
          <p:spPr bwMode="hidden">
            <a:xfrm>
              <a:off x="164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972"/>
            <p:cNvSpPr>
              <a:spLocks noChangeArrowheads="1"/>
            </p:cNvSpPr>
            <p:nvPr/>
          </p:nvSpPr>
          <p:spPr bwMode="hidden">
            <a:xfrm>
              <a:off x="172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973"/>
            <p:cNvSpPr>
              <a:spLocks noChangeArrowheads="1"/>
            </p:cNvSpPr>
            <p:nvPr/>
          </p:nvSpPr>
          <p:spPr bwMode="hidden">
            <a:xfrm>
              <a:off x="181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974"/>
            <p:cNvSpPr>
              <a:spLocks noChangeArrowheads="1"/>
            </p:cNvSpPr>
            <p:nvPr/>
          </p:nvSpPr>
          <p:spPr bwMode="hidden">
            <a:xfrm>
              <a:off x="190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975"/>
            <p:cNvSpPr>
              <a:spLocks noChangeArrowheads="1"/>
            </p:cNvSpPr>
            <p:nvPr/>
          </p:nvSpPr>
          <p:spPr bwMode="hidden">
            <a:xfrm>
              <a:off x="198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976"/>
            <p:cNvSpPr>
              <a:spLocks noChangeArrowheads="1"/>
            </p:cNvSpPr>
            <p:nvPr/>
          </p:nvSpPr>
          <p:spPr bwMode="hidden">
            <a:xfrm>
              <a:off x="207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Rectangle 977"/>
            <p:cNvSpPr>
              <a:spLocks noChangeArrowheads="1"/>
            </p:cNvSpPr>
            <p:nvPr/>
          </p:nvSpPr>
          <p:spPr bwMode="hidden">
            <a:xfrm>
              <a:off x="215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978"/>
            <p:cNvSpPr>
              <a:spLocks noChangeArrowheads="1"/>
            </p:cNvSpPr>
            <p:nvPr/>
          </p:nvSpPr>
          <p:spPr bwMode="hidden">
            <a:xfrm>
              <a:off x="224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979"/>
            <p:cNvSpPr>
              <a:spLocks noChangeArrowheads="1"/>
            </p:cNvSpPr>
            <p:nvPr/>
          </p:nvSpPr>
          <p:spPr bwMode="hidden">
            <a:xfrm>
              <a:off x="233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980"/>
            <p:cNvSpPr>
              <a:spLocks noChangeArrowheads="1"/>
            </p:cNvSpPr>
            <p:nvPr/>
          </p:nvSpPr>
          <p:spPr bwMode="hidden">
            <a:xfrm>
              <a:off x="241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981"/>
            <p:cNvSpPr>
              <a:spLocks noChangeArrowheads="1"/>
            </p:cNvSpPr>
            <p:nvPr/>
          </p:nvSpPr>
          <p:spPr bwMode="hidden">
            <a:xfrm>
              <a:off x="250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982"/>
            <p:cNvSpPr>
              <a:spLocks noChangeArrowheads="1"/>
            </p:cNvSpPr>
            <p:nvPr/>
          </p:nvSpPr>
          <p:spPr bwMode="hidden">
            <a:xfrm>
              <a:off x="259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983"/>
            <p:cNvSpPr>
              <a:spLocks noChangeArrowheads="1"/>
            </p:cNvSpPr>
            <p:nvPr/>
          </p:nvSpPr>
          <p:spPr bwMode="hidden">
            <a:xfrm>
              <a:off x="267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984"/>
            <p:cNvSpPr>
              <a:spLocks noChangeArrowheads="1"/>
            </p:cNvSpPr>
            <p:nvPr/>
          </p:nvSpPr>
          <p:spPr bwMode="hidden">
            <a:xfrm>
              <a:off x="276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985"/>
            <p:cNvSpPr>
              <a:spLocks noChangeArrowheads="1"/>
            </p:cNvSpPr>
            <p:nvPr/>
          </p:nvSpPr>
          <p:spPr bwMode="hidden">
            <a:xfrm>
              <a:off x="2848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986"/>
            <p:cNvSpPr>
              <a:spLocks noChangeArrowheads="1"/>
            </p:cNvSpPr>
            <p:nvPr/>
          </p:nvSpPr>
          <p:spPr bwMode="hidden">
            <a:xfrm>
              <a:off x="293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987"/>
            <p:cNvSpPr>
              <a:spLocks noChangeArrowheads="1"/>
            </p:cNvSpPr>
            <p:nvPr/>
          </p:nvSpPr>
          <p:spPr bwMode="hidden">
            <a:xfrm>
              <a:off x="302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988"/>
            <p:cNvSpPr>
              <a:spLocks noChangeArrowheads="1"/>
            </p:cNvSpPr>
            <p:nvPr/>
          </p:nvSpPr>
          <p:spPr bwMode="hidden">
            <a:xfrm>
              <a:off x="310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989"/>
            <p:cNvSpPr>
              <a:spLocks noChangeArrowheads="1"/>
            </p:cNvSpPr>
            <p:nvPr/>
          </p:nvSpPr>
          <p:spPr bwMode="hidden">
            <a:xfrm>
              <a:off x="319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990"/>
            <p:cNvSpPr>
              <a:spLocks noChangeArrowheads="1"/>
            </p:cNvSpPr>
            <p:nvPr/>
          </p:nvSpPr>
          <p:spPr bwMode="hidden">
            <a:xfrm>
              <a:off x="328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991"/>
            <p:cNvSpPr>
              <a:spLocks noChangeArrowheads="1"/>
            </p:cNvSpPr>
            <p:nvPr/>
          </p:nvSpPr>
          <p:spPr bwMode="hidden">
            <a:xfrm>
              <a:off x="336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992"/>
            <p:cNvSpPr>
              <a:spLocks noChangeArrowheads="1"/>
            </p:cNvSpPr>
            <p:nvPr/>
          </p:nvSpPr>
          <p:spPr bwMode="hidden">
            <a:xfrm>
              <a:off x="345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993"/>
            <p:cNvSpPr>
              <a:spLocks noChangeArrowheads="1"/>
            </p:cNvSpPr>
            <p:nvPr/>
          </p:nvSpPr>
          <p:spPr bwMode="hidden">
            <a:xfrm>
              <a:off x="353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994"/>
            <p:cNvSpPr>
              <a:spLocks noChangeArrowheads="1"/>
            </p:cNvSpPr>
            <p:nvPr/>
          </p:nvSpPr>
          <p:spPr bwMode="hidden">
            <a:xfrm>
              <a:off x="362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995"/>
            <p:cNvSpPr>
              <a:spLocks noChangeArrowheads="1"/>
            </p:cNvSpPr>
            <p:nvPr/>
          </p:nvSpPr>
          <p:spPr bwMode="hidden">
            <a:xfrm>
              <a:off x="371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996"/>
            <p:cNvSpPr>
              <a:spLocks noChangeArrowheads="1"/>
            </p:cNvSpPr>
            <p:nvPr/>
          </p:nvSpPr>
          <p:spPr bwMode="hidden">
            <a:xfrm>
              <a:off x="379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997"/>
            <p:cNvSpPr>
              <a:spLocks noChangeArrowheads="1"/>
            </p:cNvSpPr>
            <p:nvPr/>
          </p:nvSpPr>
          <p:spPr bwMode="hidden">
            <a:xfrm>
              <a:off x="388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998"/>
            <p:cNvSpPr>
              <a:spLocks noChangeArrowheads="1"/>
            </p:cNvSpPr>
            <p:nvPr/>
          </p:nvSpPr>
          <p:spPr bwMode="hidden">
            <a:xfrm>
              <a:off x="397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999"/>
            <p:cNvSpPr>
              <a:spLocks noChangeArrowheads="1"/>
            </p:cNvSpPr>
            <p:nvPr/>
          </p:nvSpPr>
          <p:spPr bwMode="hidden">
            <a:xfrm>
              <a:off x="405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000"/>
            <p:cNvSpPr>
              <a:spLocks noChangeArrowheads="1"/>
            </p:cNvSpPr>
            <p:nvPr/>
          </p:nvSpPr>
          <p:spPr bwMode="hidden">
            <a:xfrm>
              <a:off x="4142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1001"/>
            <p:cNvSpPr>
              <a:spLocks noChangeArrowheads="1"/>
            </p:cNvSpPr>
            <p:nvPr/>
          </p:nvSpPr>
          <p:spPr bwMode="hidden">
            <a:xfrm>
              <a:off x="422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1002"/>
            <p:cNvSpPr>
              <a:spLocks noChangeArrowheads="1"/>
            </p:cNvSpPr>
            <p:nvPr/>
          </p:nvSpPr>
          <p:spPr bwMode="hidden">
            <a:xfrm>
              <a:off x="431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1003"/>
            <p:cNvSpPr>
              <a:spLocks noChangeArrowheads="1"/>
            </p:cNvSpPr>
            <p:nvPr/>
          </p:nvSpPr>
          <p:spPr bwMode="hidden">
            <a:xfrm>
              <a:off x="440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1004"/>
            <p:cNvSpPr>
              <a:spLocks noChangeArrowheads="1"/>
            </p:cNvSpPr>
            <p:nvPr/>
          </p:nvSpPr>
          <p:spPr bwMode="hidden">
            <a:xfrm>
              <a:off x="448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005"/>
            <p:cNvSpPr>
              <a:spLocks noChangeArrowheads="1"/>
            </p:cNvSpPr>
            <p:nvPr/>
          </p:nvSpPr>
          <p:spPr bwMode="hidden">
            <a:xfrm>
              <a:off x="457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1006"/>
            <p:cNvSpPr>
              <a:spLocks noChangeArrowheads="1"/>
            </p:cNvSpPr>
            <p:nvPr/>
          </p:nvSpPr>
          <p:spPr bwMode="hidden">
            <a:xfrm>
              <a:off x="466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1007"/>
            <p:cNvSpPr>
              <a:spLocks noChangeArrowheads="1"/>
            </p:cNvSpPr>
            <p:nvPr/>
          </p:nvSpPr>
          <p:spPr bwMode="hidden">
            <a:xfrm>
              <a:off x="474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1008"/>
            <p:cNvSpPr>
              <a:spLocks noChangeArrowheads="1"/>
            </p:cNvSpPr>
            <p:nvPr/>
          </p:nvSpPr>
          <p:spPr bwMode="hidden">
            <a:xfrm>
              <a:off x="4832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1009"/>
            <p:cNvSpPr>
              <a:spLocks noChangeArrowheads="1"/>
            </p:cNvSpPr>
            <p:nvPr/>
          </p:nvSpPr>
          <p:spPr bwMode="hidden">
            <a:xfrm>
              <a:off x="491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1010"/>
            <p:cNvSpPr>
              <a:spLocks noChangeArrowheads="1"/>
            </p:cNvSpPr>
            <p:nvPr/>
          </p:nvSpPr>
          <p:spPr bwMode="hidden">
            <a:xfrm>
              <a:off x="500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1011"/>
            <p:cNvSpPr>
              <a:spLocks noChangeArrowheads="1"/>
            </p:cNvSpPr>
            <p:nvPr/>
          </p:nvSpPr>
          <p:spPr bwMode="hidden">
            <a:xfrm>
              <a:off x="509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1012"/>
            <p:cNvSpPr>
              <a:spLocks noChangeArrowheads="1"/>
            </p:cNvSpPr>
            <p:nvPr/>
          </p:nvSpPr>
          <p:spPr bwMode="hidden">
            <a:xfrm>
              <a:off x="517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1013"/>
            <p:cNvSpPr>
              <a:spLocks noChangeArrowheads="1"/>
            </p:cNvSpPr>
            <p:nvPr/>
          </p:nvSpPr>
          <p:spPr bwMode="hidden">
            <a:xfrm>
              <a:off x="526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014"/>
            <p:cNvSpPr>
              <a:spLocks noChangeArrowheads="1"/>
            </p:cNvSpPr>
            <p:nvPr/>
          </p:nvSpPr>
          <p:spPr bwMode="hidden">
            <a:xfrm>
              <a:off x="535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1015"/>
            <p:cNvSpPr>
              <a:spLocks noChangeArrowheads="1"/>
            </p:cNvSpPr>
            <p:nvPr/>
          </p:nvSpPr>
          <p:spPr bwMode="hidden">
            <a:xfrm>
              <a:off x="543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1016"/>
            <p:cNvSpPr>
              <a:spLocks noChangeArrowheads="1"/>
            </p:cNvSpPr>
            <p:nvPr/>
          </p:nvSpPr>
          <p:spPr bwMode="hidden">
            <a:xfrm>
              <a:off x="552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1017"/>
            <p:cNvSpPr>
              <a:spLocks noChangeArrowheads="1"/>
            </p:cNvSpPr>
            <p:nvPr/>
          </p:nvSpPr>
          <p:spPr bwMode="hidden">
            <a:xfrm>
              <a:off x="560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1018"/>
            <p:cNvSpPr>
              <a:spLocks noChangeArrowheads="1"/>
            </p:cNvSpPr>
            <p:nvPr/>
          </p:nvSpPr>
          <p:spPr bwMode="hidden">
            <a:xfrm>
              <a:off x="569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1019"/>
            <p:cNvSpPr>
              <a:spLocks noChangeArrowheads="1"/>
            </p:cNvSpPr>
            <p:nvPr/>
          </p:nvSpPr>
          <p:spPr bwMode="hidden">
            <a:xfrm>
              <a:off x="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1020"/>
            <p:cNvSpPr>
              <a:spLocks noChangeArrowheads="1"/>
            </p:cNvSpPr>
            <p:nvPr/>
          </p:nvSpPr>
          <p:spPr bwMode="hidden">
            <a:xfrm>
              <a:off x="8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1021"/>
            <p:cNvSpPr>
              <a:spLocks noChangeArrowheads="1"/>
            </p:cNvSpPr>
            <p:nvPr/>
          </p:nvSpPr>
          <p:spPr bwMode="hidden">
            <a:xfrm>
              <a:off x="17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1022"/>
            <p:cNvSpPr>
              <a:spLocks noChangeArrowheads="1"/>
            </p:cNvSpPr>
            <p:nvPr/>
          </p:nvSpPr>
          <p:spPr bwMode="hidden">
            <a:xfrm>
              <a:off x="26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1023"/>
            <p:cNvSpPr>
              <a:spLocks noChangeArrowheads="1"/>
            </p:cNvSpPr>
            <p:nvPr/>
          </p:nvSpPr>
          <p:spPr bwMode="hidden">
            <a:xfrm>
              <a:off x="34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0"/>
            <p:cNvSpPr>
              <a:spLocks noChangeArrowheads="1"/>
            </p:cNvSpPr>
            <p:nvPr/>
          </p:nvSpPr>
          <p:spPr bwMode="hidden">
            <a:xfrm>
              <a:off x="43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1"/>
            <p:cNvSpPr>
              <a:spLocks noChangeArrowheads="1"/>
            </p:cNvSpPr>
            <p:nvPr/>
          </p:nvSpPr>
          <p:spPr bwMode="hidden">
            <a:xfrm>
              <a:off x="51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2"/>
            <p:cNvSpPr>
              <a:spLocks noChangeArrowheads="1"/>
            </p:cNvSpPr>
            <p:nvPr/>
          </p:nvSpPr>
          <p:spPr bwMode="hidden">
            <a:xfrm>
              <a:off x="60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3"/>
            <p:cNvSpPr>
              <a:spLocks noChangeArrowheads="1"/>
            </p:cNvSpPr>
            <p:nvPr/>
          </p:nvSpPr>
          <p:spPr bwMode="hidden">
            <a:xfrm>
              <a:off x="69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4"/>
            <p:cNvSpPr>
              <a:spLocks noChangeArrowheads="1"/>
            </p:cNvSpPr>
            <p:nvPr/>
          </p:nvSpPr>
          <p:spPr bwMode="hidden">
            <a:xfrm>
              <a:off x="77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5"/>
            <p:cNvSpPr>
              <a:spLocks noChangeArrowheads="1"/>
            </p:cNvSpPr>
            <p:nvPr/>
          </p:nvSpPr>
          <p:spPr bwMode="hidden">
            <a:xfrm>
              <a:off x="864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6"/>
            <p:cNvSpPr>
              <a:spLocks noChangeArrowheads="1"/>
            </p:cNvSpPr>
            <p:nvPr/>
          </p:nvSpPr>
          <p:spPr bwMode="hidden">
            <a:xfrm>
              <a:off x="95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7"/>
            <p:cNvSpPr>
              <a:spLocks noChangeArrowheads="1"/>
            </p:cNvSpPr>
            <p:nvPr/>
          </p:nvSpPr>
          <p:spPr bwMode="hidden">
            <a:xfrm>
              <a:off x="103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8"/>
            <p:cNvSpPr>
              <a:spLocks noChangeArrowheads="1"/>
            </p:cNvSpPr>
            <p:nvPr/>
          </p:nvSpPr>
          <p:spPr bwMode="hidden">
            <a:xfrm>
              <a:off x="112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9"/>
            <p:cNvSpPr>
              <a:spLocks noChangeArrowheads="1"/>
            </p:cNvSpPr>
            <p:nvPr/>
          </p:nvSpPr>
          <p:spPr bwMode="hidden">
            <a:xfrm>
              <a:off x="120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10"/>
            <p:cNvSpPr>
              <a:spLocks noChangeArrowheads="1"/>
            </p:cNvSpPr>
            <p:nvPr/>
          </p:nvSpPr>
          <p:spPr bwMode="hidden">
            <a:xfrm>
              <a:off x="129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11"/>
            <p:cNvSpPr>
              <a:spLocks noChangeArrowheads="1"/>
            </p:cNvSpPr>
            <p:nvPr/>
          </p:nvSpPr>
          <p:spPr bwMode="hidden">
            <a:xfrm>
              <a:off x="138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12"/>
            <p:cNvSpPr>
              <a:spLocks noChangeArrowheads="1"/>
            </p:cNvSpPr>
            <p:nvPr/>
          </p:nvSpPr>
          <p:spPr bwMode="hidden">
            <a:xfrm>
              <a:off x="146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13"/>
            <p:cNvSpPr>
              <a:spLocks noChangeArrowheads="1"/>
            </p:cNvSpPr>
            <p:nvPr/>
          </p:nvSpPr>
          <p:spPr bwMode="hidden">
            <a:xfrm>
              <a:off x="155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14"/>
            <p:cNvSpPr>
              <a:spLocks noChangeArrowheads="1"/>
            </p:cNvSpPr>
            <p:nvPr/>
          </p:nvSpPr>
          <p:spPr bwMode="hidden">
            <a:xfrm>
              <a:off x="164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15"/>
            <p:cNvSpPr>
              <a:spLocks noChangeArrowheads="1"/>
            </p:cNvSpPr>
            <p:nvPr/>
          </p:nvSpPr>
          <p:spPr bwMode="hidden">
            <a:xfrm>
              <a:off x="172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16"/>
            <p:cNvSpPr>
              <a:spLocks noChangeArrowheads="1"/>
            </p:cNvSpPr>
            <p:nvPr/>
          </p:nvSpPr>
          <p:spPr bwMode="hidden">
            <a:xfrm>
              <a:off x="181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17"/>
            <p:cNvSpPr>
              <a:spLocks noChangeArrowheads="1"/>
            </p:cNvSpPr>
            <p:nvPr/>
          </p:nvSpPr>
          <p:spPr bwMode="hidden">
            <a:xfrm>
              <a:off x="190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18"/>
            <p:cNvSpPr>
              <a:spLocks noChangeArrowheads="1"/>
            </p:cNvSpPr>
            <p:nvPr/>
          </p:nvSpPr>
          <p:spPr bwMode="hidden">
            <a:xfrm>
              <a:off x="198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19"/>
            <p:cNvSpPr>
              <a:spLocks noChangeArrowheads="1"/>
            </p:cNvSpPr>
            <p:nvPr/>
          </p:nvSpPr>
          <p:spPr bwMode="hidden">
            <a:xfrm>
              <a:off x="207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20"/>
            <p:cNvSpPr>
              <a:spLocks noChangeArrowheads="1"/>
            </p:cNvSpPr>
            <p:nvPr/>
          </p:nvSpPr>
          <p:spPr bwMode="hidden">
            <a:xfrm>
              <a:off x="215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21"/>
            <p:cNvSpPr>
              <a:spLocks noChangeArrowheads="1"/>
            </p:cNvSpPr>
            <p:nvPr/>
          </p:nvSpPr>
          <p:spPr bwMode="hidden">
            <a:xfrm>
              <a:off x="224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22"/>
            <p:cNvSpPr>
              <a:spLocks noChangeArrowheads="1"/>
            </p:cNvSpPr>
            <p:nvPr/>
          </p:nvSpPr>
          <p:spPr bwMode="hidden">
            <a:xfrm>
              <a:off x="233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23"/>
            <p:cNvSpPr>
              <a:spLocks noChangeArrowheads="1"/>
            </p:cNvSpPr>
            <p:nvPr/>
          </p:nvSpPr>
          <p:spPr bwMode="hidden">
            <a:xfrm>
              <a:off x="241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Rectangle 24"/>
            <p:cNvSpPr>
              <a:spLocks noChangeArrowheads="1"/>
            </p:cNvSpPr>
            <p:nvPr/>
          </p:nvSpPr>
          <p:spPr bwMode="hidden">
            <a:xfrm>
              <a:off x="250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Rectangle 25"/>
            <p:cNvSpPr>
              <a:spLocks noChangeArrowheads="1"/>
            </p:cNvSpPr>
            <p:nvPr/>
          </p:nvSpPr>
          <p:spPr bwMode="hidden">
            <a:xfrm>
              <a:off x="259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26"/>
            <p:cNvSpPr>
              <a:spLocks noChangeArrowheads="1"/>
            </p:cNvSpPr>
            <p:nvPr/>
          </p:nvSpPr>
          <p:spPr bwMode="hidden">
            <a:xfrm>
              <a:off x="267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27"/>
            <p:cNvSpPr>
              <a:spLocks noChangeArrowheads="1"/>
            </p:cNvSpPr>
            <p:nvPr/>
          </p:nvSpPr>
          <p:spPr bwMode="hidden">
            <a:xfrm>
              <a:off x="276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Rectangle 28"/>
            <p:cNvSpPr>
              <a:spLocks noChangeArrowheads="1"/>
            </p:cNvSpPr>
            <p:nvPr/>
          </p:nvSpPr>
          <p:spPr bwMode="hidden">
            <a:xfrm>
              <a:off x="2848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29"/>
            <p:cNvSpPr>
              <a:spLocks noChangeArrowheads="1"/>
            </p:cNvSpPr>
            <p:nvPr/>
          </p:nvSpPr>
          <p:spPr bwMode="hidden">
            <a:xfrm>
              <a:off x="293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Rectangle 30"/>
            <p:cNvSpPr>
              <a:spLocks noChangeArrowheads="1"/>
            </p:cNvSpPr>
            <p:nvPr/>
          </p:nvSpPr>
          <p:spPr bwMode="hidden">
            <a:xfrm>
              <a:off x="302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31"/>
            <p:cNvSpPr>
              <a:spLocks noChangeArrowheads="1"/>
            </p:cNvSpPr>
            <p:nvPr/>
          </p:nvSpPr>
          <p:spPr bwMode="hidden">
            <a:xfrm>
              <a:off x="310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32"/>
            <p:cNvSpPr>
              <a:spLocks noChangeArrowheads="1"/>
            </p:cNvSpPr>
            <p:nvPr/>
          </p:nvSpPr>
          <p:spPr bwMode="hidden">
            <a:xfrm>
              <a:off x="319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33"/>
            <p:cNvSpPr>
              <a:spLocks noChangeArrowheads="1"/>
            </p:cNvSpPr>
            <p:nvPr/>
          </p:nvSpPr>
          <p:spPr bwMode="hidden">
            <a:xfrm>
              <a:off x="328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34"/>
            <p:cNvSpPr>
              <a:spLocks noChangeArrowheads="1"/>
            </p:cNvSpPr>
            <p:nvPr/>
          </p:nvSpPr>
          <p:spPr bwMode="hidden">
            <a:xfrm>
              <a:off x="336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35"/>
            <p:cNvSpPr>
              <a:spLocks noChangeArrowheads="1"/>
            </p:cNvSpPr>
            <p:nvPr/>
          </p:nvSpPr>
          <p:spPr bwMode="hidden">
            <a:xfrm>
              <a:off x="345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36"/>
            <p:cNvSpPr>
              <a:spLocks noChangeArrowheads="1"/>
            </p:cNvSpPr>
            <p:nvPr/>
          </p:nvSpPr>
          <p:spPr bwMode="hidden">
            <a:xfrm>
              <a:off x="353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Rectangle 37"/>
            <p:cNvSpPr>
              <a:spLocks noChangeArrowheads="1"/>
            </p:cNvSpPr>
            <p:nvPr/>
          </p:nvSpPr>
          <p:spPr bwMode="hidden">
            <a:xfrm>
              <a:off x="362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38"/>
            <p:cNvSpPr>
              <a:spLocks noChangeArrowheads="1"/>
            </p:cNvSpPr>
            <p:nvPr/>
          </p:nvSpPr>
          <p:spPr bwMode="hidden">
            <a:xfrm>
              <a:off x="371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Rectangle 39"/>
            <p:cNvSpPr>
              <a:spLocks noChangeArrowheads="1"/>
            </p:cNvSpPr>
            <p:nvPr/>
          </p:nvSpPr>
          <p:spPr bwMode="hidden">
            <a:xfrm>
              <a:off x="379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Rectangle 40"/>
            <p:cNvSpPr>
              <a:spLocks noChangeArrowheads="1"/>
            </p:cNvSpPr>
            <p:nvPr/>
          </p:nvSpPr>
          <p:spPr bwMode="hidden">
            <a:xfrm>
              <a:off x="388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41"/>
            <p:cNvSpPr>
              <a:spLocks noChangeArrowheads="1"/>
            </p:cNvSpPr>
            <p:nvPr/>
          </p:nvSpPr>
          <p:spPr bwMode="hidden">
            <a:xfrm>
              <a:off x="397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42"/>
            <p:cNvSpPr>
              <a:spLocks noChangeArrowheads="1"/>
            </p:cNvSpPr>
            <p:nvPr/>
          </p:nvSpPr>
          <p:spPr bwMode="hidden">
            <a:xfrm>
              <a:off x="405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43"/>
            <p:cNvSpPr>
              <a:spLocks noChangeArrowheads="1"/>
            </p:cNvSpPr>
            <p:nvPr/>
          </p:nvSpPr>
          <p:spPr bwMode="hidden">
            <a:xfrm>
              <a:off x="4142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44"/>
            <p:cNvSpPr>
              <a:spLocks noChangeArrowheads="1"/>
            </p:cNvSpPr>
            <p:nvPr/>
          </p:nvSpPr>
          <p:spPr bwMode="hidden">
            <a:xfrm>
              <a:off x="422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45"/>
            <p:cNvSpPr>
              <a:spLocks noChangeArrowheads="1"/>
            </p:cNvSpPr>
            <p:nvPr/>
          </p:nvSpPr>
          <p:spPr bwMode="hidden">
            <a:xfrm>
              <a:off x="431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46"/>
            <p:cNvSpPr>
              <a:spLocks noChangeArrowheads="1"/>
            </p:cNvSpPr>
            <p:nvPr/>
          </p:nvSpPr>
          <p:spPr bwMode="hidden">
            <a:xfrm>
              <a:off x="440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Rectangle 47"/>
            <p:cNvSpPr>
              <a:spLocks noChangeArrowheads="1"/>
            </p:cNvSpPr>
            <p:nvPr/>
          </p:nvSpPr>
          <p:spPr bwMode="hidden">
            <a:xfrm>
              <a:off x="448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Rectangle 48"/>
            <p:cNvSpPr>
              <a:spLocks noChangeArrowheads="1"/>
            </p:cNvSpPr>
            <p:nvPr/>
          </p:nvSpPr>
          <p:spPr bwMode="hidden">
            <a:xfrm>
              <a:off x="457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49"/>
            <p:cNvSpPr>
              <a:spLocks noChangeArrowheads="1"/>
            </p:cNvSpPr>
            <p:nvPr/>
          </p:nvSpPr>
          <p:spPr bwMode="hidden">
            <a:xfrm>
              <a:off x="466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50"/>
            <p:cNvSpPr>
              <a:spLocks noChangeArrowheads="1"/>
            </p:cNvSpPr>
            <p:nvPr/>
          </p:nvSpPr>
          <p:spPr bwMode="hidden">
            <a:xfrm>
              <a:off x="474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51"/>
            <p:cNvSpPr>
              <a:spLocks noChangeArrowheads="1"/>
            </p:cNvSpPr>
            <p:nvPr/>
          </p:nvSpPr>
          <p:spPr bwMode="hidden">
            <a:xfrm>
              <a:off x="4832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52"/>
            <p:cNvSpPr>
              <a:spLocks noChangeArrowheads="1"/>
            </p:cNvSpPr>
            <p:nvPr/>
          </p:nvSpPr>
          <p:spPr bwMode="hidden">
            <a:xfrm>
              <a:off x="491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53"/>
            <p:cNvSpPr>
              <a:spLocks noChangeArrowheads="1"/>
            </p:cNvSpPr>
            <p:nvPr/>
          </p:nvSpPr>
          <p:spPr bwMode="hidden">
            <a:xfrm>
              <a:off x="500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Rectangle 54"/>
            <p:cNvSpPr>
              <a:spLocks noChangeArrowheads="1"/>
            </p:cNvSpPr>
            <p:nvPr/>
          </p:nvSpPr>
          <p:spPr bwMode="hidden">
            <a:xfrm>
              <a:off x="509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55"/>
            <p:cNvSpPr>
              <a:spLocks noChangeArrowheads="1"/>
            </p:cNvSpPr>
            <p:nvPr/>
          </p:nvSpPr>
          <p:spPr bwMode="hidden">
            <a:xfrm>
              <a:off x="517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Rectangle 56"/>
            <p:cNvSpPr>
              <a:spLocks noChangeArrowheads="1"/>
            </p:cNvSpPr>
            <p:nvPr/>
          </p:nvSpPr>
          <p:spPr bwMode="hidden">
            <a:xfrm>
              <a:off x="526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57"/>
            <p:cNvSpPr>
              <a:spLocks noChangeArrowheads="1"/>
            </p:cNvSpPr>
            <p:nvPr/>
          </p:nvSpPr>
          <p:spPr bwMode="hidden">
            <a:xfrm>
              <a:off x="535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Rectangle 58"/>
            <p:cNvSpPr>
              <a:spLocks noChangeArrowheads="1"/>
            </p:cNvSpPr>
            <p:nvPr/>
          </p:nvSpPr>
          <p:spPr bwMode="hidden">
            <a:xfrm>
              <a:off x="543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59"/>
            <p:cNvSpPr>
              <a:spLocks noChangeArrowheads="1"/>
            </p:cNvSpPr>
            <p:nvPr/>
          </p:nvSpPr>
          <p:spPr bwMode="hidden">
            <a:xfrm>
              <a:off x="552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60"/>
            <p:cNvSpPr>
              <a:spLocks noChangeArrowheads="1"/>
            </p:cNvSpPr>
            <p:nvPr/>
          </p:nvSpPr>
          <p:spPr bwMode="hidden">
            <a:xfrm>
              <a:off x="560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61"/>
            <p:cNvSpPr>
              <a:spLocks noChangeArrowheads="1"/>
            </p:cNvSpPr>
            <p:nvPr/>
          </p:nvSpPr>
          <p:spPr bwMode="hidden">
            <a:xfrm>
              <a:off x="569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43" name="Rectangle 63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46144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397634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3896-0ED7-1940-B986-69722644D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FF59E-187F-6F40-8E0B-B299A5FD6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1114-43C6-6F43-9E21-617B6289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5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F0A9-83A2-DF49-A9DE-A033DC046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6A1C2-035D-D14E-9049-00CB1E37C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8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8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66F5-3A9F-5648-B6A2-95145721D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7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4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460C-CF6F-0B41-A844-A4FCDDAC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3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1AA2-777B-354A-BF8E-005AF4C3B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C32D-3722-3942-BB5B-05CC01F75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8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6" name="Rectangle 50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1EF8E-3C0F-9F47-923F-7DC3214DE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2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6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4471" name="Rectangle 1463"/>
            <p:cNvSpPr>
              <a:spLocks noChangeArrowheads="1"/>
            </p:cNvSpPr>
            <p:nvPr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169" name="Group 1464"/>
            <p:cNvGrpSpPr>
              <a:grpSpLocks/>
            </p:cNvGrpSpPr>
            <p:nvPr/>
          </p:nvGrpSpPr>
          <p:grpSpPr bwMode="auto">
            <a:xfrm>
              <a:off x="2" y="49"/>
              <a:ext cx="5758" cy="4227"/>
              <a:chOff x="2" y="49"/>
              <a:chExt cx="5736" cy="4227"/>
            </a:xfrm>
          </p:grpSpPr>
          <p:sp>
            <p:nvSpPr>
              <p:cNvPr id="1171" name="Rectangle 1465"/>
              <p:cNvSpPr>
                <a:spLocks noChangeArrowheads="1"/>
              </p:cNvSpPr>
              <p:nvPr/>
            </p:nvSpPr>
            <p:spPr bwMode="auto">
              <a:xfrm>
                <a:off x="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Rectangle 1466"/>
              <p:cNvSpPr>
                <a:spLocks noChangeArrowheads="1"/>
              </p:cNvSpPr>
              <p:nvPr/>
            </p:nvSpPr>
            <p:spPr bwMode="auto">
              <a:xfrm>
                <a:off x="8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Rectangle 1467"/>
              <p:cNvSpPr>
                <a:spLocks noChangeArrowheads="1"/>
              </p:cNvSpPr>
              <p:nvPr/>
            </p:nvSpPr>
            <p:spPr bwMode="auto">
              <a:xfrm>
                <a:off x="17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Rectangle 1468"/>
              <p:cNvSpPr>
                <a:spLocks noChangeArrowheads="1"/>
              </p:cNvSpPr>
              <p:nvPr/>
            </p:nvSpPr>
            <p:spPr bwMode="auto">
              <a:xfrm>
                <a:off x="26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Rectangle 1469"/>
              <p:cNvSpPr>
                <a:spLocks noChangeArrowheads="1"/>
              </p:cNvSpPr>
              <p:nvPr/>
            </p:nvSpPr>
            <p:spPr bwMode="auto">
              <a:xfrm>
                <a:off x="34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Rectangle 1470"/>
              <p:cNvSpPr>
                <a:spLocks noChangeArrowheads="1"/>
              </p:cNvSpPr>
              <p:nvPr/>
            </p:nvSpPr>
            <p:spPr bwMode="auto">
              <a:xfrm>
                <a:off x="43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Rectangle 1471"/>
              <p:cNvSpPr>
                <a:spLocks noChangeArrowheads="1"/>
              </p:cNvSpPr>
              <p:nvPr/>
            </p:nvSpPr>
            <p:spPr bwMode="auto">
              <a:xfrm>
                <a:off x="519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Rectangle 1472"/>
              <p:cNvSpPr>
                <a:spLocks noChangeArrowheads="1"/>
              </p:cNvSpPr>
              <p:nvPr/>
            </p:nvSpPr>
            <p:spPr bwMode="auto">
              <a:xfrm>
                <a:off x="60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Rectangle 1473"/>
              <p:cNvSpPr>
                <a:spLocks noChangeArrowheads="1"/>
              </p:cNvSpPr>
              <p:nvPr/>
            </p:nvSpPr>
            <p:spPr bwMode="auto">
              <a:xfrm>
                <a:off x="69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Rectangle 1474"/>
              <p:cNvSpPr>
                <a:spLocks noChangeArrowheads="1"/>
              </p:cNvSpPr>
              <p:nvPr/>
            </p:nvSpPr>
            <p:spPr bwMode="auto">
              <a:xfrm>
                <a:off x="77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Rectangle 1475"/>
              <p:cNvSpPr>
                <a:spLocks noChangeArrowheads="1"/>
              </p:cNvSpPr>
              <p:nvPr/>
            </p:nvSpPr>
            <p:spPr bwMode="auto">
              <a:xfrm>
                <a:off x="864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Rectangle 1476"/>
              <p:cNvSpPr>
                <a:spLocks noChangeArrowheads="1"/>
              </p:cNvSpPr>
              <p:nvPr/>
            </p:nvSpPr>
            <p:spPr bwMode="auto">
              <a:xfrm>
                <a:off x="95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Rectangle 1477"/>
              <p:cNvSpPr>
                <a:spLocks noChangeArrowheads="1"/>
              </p:cNvSpPr>
              <p:nvPr/>
            </p:nvSpPr>
            <p:spPr bwMode="auto">
              <a:xfrm>
                <a:off x="103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Rectangle 1478"/>
              <p:cNvSpPr>
                <a:spLocks noChangeArrowheads="1"/>
              </p:cNvSpPr>
              <p:nvPr/>
            </p:nvSpPr>
            <p:spPr bwMode="auto">
              <a:xfrm>
                <a:off x="112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Rectangle 1479"/>
              <p:cNvSpPr>
                <a:spLocks noChangeArrowheads="1"/>
              </p:cNvSpPr>
              <p:nvPr/>
            </p:nvSpPr>
            <p:spPr bwMode="auto">
              <a:xfrm>
                <a:off x="1209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Rectangle 1480"/>
              <p:cNvSpPr>
                <a:spLocks noChangeArrowheads="1"/>
              </p:cNvSpPr>
              <p:nvPr/>
            </p:nvSpPr>
            <p:spPr bwMode="auto">
              <a:xfrm>
                <a:off x="129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Rectangle 1481"/>
              <p:cNvSpPr>
                <a:spLocks noChangeArrowheads="1"/>
              </p:cNvSpPr>
              <p:nvPr/>
            </p:nvSpPr>
            <p:spPr bwMode="auto">
              <a:xfrm>
                <a:off x="138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Rectangle 1482"/>
              <p:cNvSpPr>
                <a:spLocks noChangeArrowheads="1"/>
              </p:cNvSpPr>
              <p:nvPr/>
            </p:nvSpPr>
            <p:spPr bwMode="auto">
              <a:xfrm>
                <a:off x="146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Rectangle 1483"/>
              <p:cNvSpPr>
                <a:spLocks noChangeArrowheads="1"/>
              </p:cNvSpPr>
              <p:nvPr/>
            </p:nvSpPr>
            <p:spPr bwMode="auto">
              <a:xfrm>
                <a:off x="155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Rectangle 1484"/>
              <p:cNvSpPr>
                <a:spLocks noChangeArrowheads="1"/>
              </p:cNvSpPr>
              <p:nvPr/>
            </p:nvSpPr>
            <p:spPr bwMode="auto">
              <a:xfrm>
                <a:off x="164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Rectangle 1485"/>
              <p:cNvSpPr>
                <a:spLocks noChangeArrowheads="1"/>
              </p:cNvSpPr>
              <p:nvPr/>
            </p:nvSpPr>
            <p:spPr bwMode="auto">
              <a:xfrm>
                <a:off x="172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Rectangle 1486"/>
              <p:cNvSpPr>
                <a:spLocks noChangeArrowheads="1"/>
              </p:cNvSpPr>
              <p:nvPr/>
            </p:nvSpPr>
            <p:spPr bwMode="auto">
              <a:xfrm>
                <a:off x="181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Rectangle 1487"/>
              <p:cNvSpPr>
                <a:spLocks noChangeArrowheads="1"/>
              </p:cNvSpPr>
              <p:nvPr/>
            </p:nvSpPr>
            <p:spPr bwMode="auto">
              <a:xfrm>
                <a:off x="190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Rectangle 1488"/>
              <p:cNvSpPr>
                <a:spLocks noChangeArrowheads="1"/>
              </p:cNvSpPr>
              <p:nvPr/>
            </p:nvSpPr>
            <p:spPr bwMode="auto">
              <a:xfrm>
                <a:off x="198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Rectangle 1489"/>
              <p:cNvSpPr>
                <a:spLocks noChangeArrowheads="1"/>
              </p:cNvSpPr>
              <p:nvPr/>
            </p:nvSpPr>
            <p:spPr bwMode="auto">
              <a:xfrm>
                <a:off x="207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Rectangle 1490"/>
              <p:cNvSpPr>
                <a:spLocks noChangeArrowheads="1"/>
              </p:cNvSpPr>
              <p:nvPr/>
            </p:nvSpPr>
            <p:spPr bwMode="auto">
              <a:xfrm>
                <a:off x="215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Rectangle 1491"/>
              <p:cNvSpPr>
                <a:spLocks noChangeArrowheads="1"/>
              </p:cNvSpPr>
              <p:nvPr/>
            </p:nvSpPr>
            <p:spPr bwMode="auto">
              <a:xfrm>
                <a:off x="224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Rectangle 1492"/>
              <p:cNvSpPr>
                <a:spLocks noChangeArrowheads="1"/>
              </p:cNvSpPr>
              <p:nvPr/>
            </p:nvSpPr>
            <p:spPr bwMode="auto">
              <a:xfrm>
                <a:off x="233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Rectangle 1493"/>
              <p:cNvSpPr>
                <a:spLocks noChangeArrowheads="1"/>
              </p:cNvSpPr>
              <p:nvPr/>
            </p:nvSpPr>
            <p:spPr bwMode="auto">
              <a:xfrm>
                <a:off x="241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Rectangle 1494"/>
              <p:cNvSpPr>
                <a:spLocks noChangeArrowheads="1"/>
              </p:cNvSpPr>
              <p:nvPr/>
            </p:nvSpPr>
            <p:spPr bwMode="auto">
              <a:xfrm>
                <a:off x="2503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Rectangle 1495"/>
              <p:cNvSpPr>
                <a:spLocks noChangeArrowheads="1"/>
              </p:cNvSpPr>
              <p:nvPr/>
            </p:nvSpPr>
            <p:spPr bwMode="auto">
              <a:xfrm>
                <a:off x="259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Rectangle 1496"/>
              <p:cNvSpPr>
                <a:spLocks noChangeArrowheads="1"/>
              </p:cNvSpPr>
              <p:nvPr/>
            </p:nvSpPr>
            <p:spPr bwMode="auto">
              <a:xfrm>
                <a:off x="267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Rectangle 1497"/>
              <p:cNvSpPr>
                <a:spLocks noChangeArrowheads="1"/>
              </p:cNvSpPr>
              <p:nvPr/>
            </p:nvSpPr>
            <p:spPr bwMode="auto">
              <a:xfrm>
                <a:off x="276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Rectangle 1498"/>
              <p:cNvSpPr>
                <a:spLocks noChangeArrowheads="1"/>
              </p:cNvSpPr>
              <p:nvPr/>
            </p:nvSpPr>
            <p:spPr bwMode="auto">
              <a:xfrm>
                <a:off x="2848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Rectangle 1499"/>
              <p:cNvSpPr>
                <a:spLocks noChangeArrowheads="1"/>
              </p:cNvSpPr>
              <p:nvPr/>
            </p:nvSpPr>
            <p:spPr bwMode="auto">
              <a:xfrm>
                <a:off x="293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Rectangle 1500"/>
              <p:cNvSpPr>
                <a:spLocks noChangeArrowheads="1"/>
              </p:cNvSpPr>
              <p:nvPr/>
            </p:nvSpPr>
            <p:spPr bwMode="auto">
              <a:xfrm>
                <a:off x="302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Rectangle 1501"/>
              <p:cNvSpPr>
                <a:spLocks noChangeArrowheads="1"/>
              </p:cNvSpPr>
              <p:nvPr/>
            </p:nvSpPr>
            <p:spPr bwMode="auto">
              <a:xfrm>
                <a:off x="310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Rectangle 1502"/>
              <p:cNvSpPr>
                <a:spLocks noChangeArrowheads="1"/>
              </p:cNvSpPr>
              <p:nvPr/>
            </p:nvSpPr>
            <p:spPr bwMode="auto">
              <a:xfrm>
                <a:off x="319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Rectangle 1503"/>
              <p:cNvSpPr>
                <a:spLocks noChangeArrowheads="1"/>
              </p:cNvSpPr>
              <p:nvPr/>
            </p:nvSpPr>
            <p:spPr bwMode="auto">
              <a:xfrm>
                <a:off x="328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Rectangle 1504"/>
              <p:cNvSpPr>
                <a:spLocks noChangeArrowheads="1"/>
              </p:cNvSpPr>
              <p:nvPr/>
            </p:nvSpPr>
            <p:spPr bwMode="auto">
              <a:xfrm>
                <a:off x="336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Rectangle 1505"/>
              <p:cNvSpPr>
                <a:spLocks noChangeArrowheads="1"/>
              </p:cNvSpPr>
              <p:nvPr/>
            </p:nvSpPr>
            <p:spPr bwMode="auto">
              <a:xfrm>
                <a:off x="345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Rectangle 1506"/>
              <p:cNvSpPr>
                <a:spLocks noChangeArrowheads="1"/>
              </p:cNvSpPr>
              <p:nvPr/>
            </p:nvSpPr>
            <p:spPr bwMode="auto">
              <a:xfrm>
                <a:off x="353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Rectangle 1507"/>
              <p:cNvSpPr>
                <a:spLocks noChangeArrowheads="1"/>
              </p:cNvSpPr>
              <p:nvPr/>
            </p:nvSpPr>
            <p:spPr bwMode="auto">
              <a:xfrm>
                <a:off x="362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Rectangle 1508"/>
              <p:cNvSpPr>
                <a:spLocks noChangeArrowheads="1"/>
              </p:cNvSpPr>
              <p:nvPr/>
            </p:nvSpPr>
            <p:spPr bwMode="auto">
              <a:xfrm>
                <a:off x="371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Rectangle 1509"/>
              <p:cNvSpPr>
                <a:spLocks noChangeArrowheads="1"/>
              </p:cNvSpPr>
              <p:nvPr/>
            </p:nvSpPr>
            <p:spPr bwMode="auto">
              <a:xfrm>
                <a:off x="379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Rectangle 1510"/>
              <p:cNvSpPr>
                <a:spLocks noChangeArrowheads="1"/>
              </p:cNvSpPr>
              <p:nvPr/>
            </p:nvSpPr>
            <p:spPr bwMode="auto">
              <a:xfrm>
                <a:off x="388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Rectangle 1511"/>
              <p:cNvSpPr>
                <a:spLocks noChangeArrowheads="1"/>
              </p:cNvSpPr>
              <p:nvPr/>
            </p:nvSpPr>
            <p:spPr bwMode="auto">
              <a:xfrm>
                <a:off x="397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Rectangle 1512"/>
              <p:cNvSpPr>
                <a:spLocks noChangeArrowheads="1"/>
              </p:cNvSpPr>
              <p:nvPr/>
            </p:nvSpPr>
            <p:spPr bwMode="auto">
              <a:xfrm>
                <a:off x="405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Rectangle 1513"/>
              <p:cNvSpPr>
                <a:spLocks noChangeArrowheads="1"/>
              </p:cNvSpPr>
              <p:nvPr/>
            </p:nvSpPr>
            <p:spPr bwMode="auto">
              <a:xfrm>
                <a:off x="4142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Rectangle 1514"/>
              <p:cNvSpPr>
                <a:spLocks noChangeArrowheads="1"/>
              </p:cNvSpPr>
              <p:nvPr/>
            </p:nvSpPr>
            <p:spPr bwMode="auto">
              <a:xfrm>
                <a:off x="422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Rectangle 1515"/>
              <p:cNvSpPr>
                <a:spLocks noChangeArrowheads="1"/>
              </p:cNvSpPr>
              <p:nvPr/>
            </p:nvSpPr>
            <p:spPr bwMode="auto">
              <a:xfrm>
                <a:off x="431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Rectangle 1516"/>
              <p:cNvSpPr>
                <a:spLocks noChangeArrowheads="1"/>
              </p:cNvSpPr>
              <p:nvPr/>
            </p:nvSpPr>
            <p:spPr bwMode="auto">
              <a:xfrm>
                <a:off x="440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Rectangle 1517"/>
              <p:cNvSpPr>
                <a:spLocks noChangeArrowheads="1"/>
              </p:cNvSpPr>
              <p:nvPr/>
            </p:nvSpPr>
            <p:spPr bwMode="auto">
              <a:xfrm>
                <a:off x="4487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Rectangle 1518"/>
              <p:cNvSpPr>
                <a:spLocks noChangeArrowheads="1"/>
              </p:cNvSpPr>
              <p:nvPr/>
            </p:nvSpPr>
            <p:spPr bwMode="auto">
              <a:xfrm>
                <a:off x="457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Rectangle 1519"/>
              <p:cNvSpPr>
                <a:spLocks noChangeArrowheads="1"/>
              </p:cNvSpPr>
              <p:nvPr/>
            </p:nvSpPr>
            <p:spPr bwMode="auto">
              <a:xfrm>
                <a:off x="466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Rectangle 1520"/>
              <p:cNvSpPr>
                <a:spLocks noChangeArrowheads="1"/>
              </p:cNvSpPr>
              <p:nvPr/>
            </p:nvSpPr>
            <p:spPr bwMode="auto">
              <a:xfrm>
                <a:off x="474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Rectangle 1521"/>
              <p:cNvSpPr>
                <a:spLocks noChangeArrowheads="1"/>
              </p:cNvSpPr>
              <p:nvPr/>
            </p:nvSpPr>
            <p:spPr bwMode="auto">
              <a:xfrm>
                <a:off x="4832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Rectangle 1522"/>
              <p:cNvSpPr>
                <a:spLocks noChangeArrowheads="1"/>
              </p:cNvSpPr>
              <p:nvPr/>
            </p:nvSpPr>
            <p:spPr bwMode="auto">
              <a:xfrm>
                <a:off x="491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Rectangle 1523"/>
              <p:cNvSpPr>
                <a:spLocks noChangeArrowheads="1"/>
              </p:cNvSpPr>
              <p:nvPr/>
            </p:nvSpPr>
            <p:spPr bwMode="auto">
              <a:xfrm>
                <a:off x="500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Rectangle 1524"/>
              <p:cNvSpPr>
                <a:spLocks noChangeArrowheads="1"/>
              </p:cNvSpPr>
              <p:nvPr/>
            </p:nvSpPr>
            <p:spPr bwMode="auto">
              <a:xfrm>
                <a:off x="509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Rectangle 1525"/>
              <p:cNvSpPr>
                <a:spLocks noChangeArrowheads="1"/>
              </p:cNvSpPr>
              <p:nvPr/>
            </p:nvSpPr>
            <p:spPr bwMode="auto">
              <a:xfrm>
                <a:off x="517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Rectangle 1526"/>
              <p:cNvSpPr>
                <a:spLocks noChangeArrowheads="1"/>
              </p:cNvSpPr>
              <p:nvPr/>
            </p:nvSpPr>
            <p:spPr bwMode="auto">
              <a:xfrm>
                <a:off x="526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Rectangle 1527"/>
              <p:cNvSpPr>
                <a:spLocks noChangeArrowheads="1"/>
              </p:cNvSpPr>
              <p:nvPr/>
            </p:nvSpPr>
            <p:spPr bwMode="auto">
              <a:xfrm>
                <a:off x="535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Rectangle 1528"/>
              <p:cNvSpPr>
                <a:spLocks noChangeArrowheads="1"/>
              </p:cNvSpPr>
              <p:nvPr/>
            </p:nvSpPr>
            <p:spPr bwMode="auto">
              <a:xfrm>
                <a:off x="543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Rectangle 1529"/>
              <p:cNvSpPr>
                <a:spLocks noChangeArrowheads="1"/>
              </p:cNvSpPr>
              <p:nvPr/>
            </p:nvSpPr>
            <p:spPr bwMode="auto">
              <a:xfrm>
                <a:off x="552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Rectangle 1530"/>
              <p:cNvSpPr>
                <a:spLocks noChangeArrowheads="1"/>
              </p:cNvSpPr>
              <p:nvPr/>
            </p:nvSpPr>
            <p:spPr bwMode="auto">
              <a:xfrm>
                <a:off x="560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Rectangle 1531"/>
              <p:cNvSpPr>
                <a:spLocks noChangeArrowheads="1"/>
              </p:cNvSpPr>
              <p:nvPr/>
            </p:nvSpPr>
            <p:spPr bwMode="auto">
              <a:xfrm>
                <a:off x="569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Rectangle 1532"/>
              <p:cNvSpPr>
                <a:spLocks noChangeArrowheads="1"/>
              </p:cNvSpPr>
              <p:nvPr/>
            </p:nvSpPr>
            <p:spPr bwMode="auto">
              <a:xfrm>
                <a:off x="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Rectangle 1533"/>
              <p:cNvSpPr>
                <a:spLocks noChangeArrowheads="1"/>
              </p:cNvSpPr>
              <p:nvPr/>
            </p:nvSpPr>
            <p:spPr bwMode="auto">
              <a:xfrm>
                <a:off x="8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Rectangle 1534"/>
              <p:cNvSpPr>
                <a:spLocks noChangeArrowheads="1"/>
              </p:cNvSpPr>
              <p:nvPr/>
            </p:nvSpPr>
            <p:spPr bwMode="auto">
              <a:xfrm>
                <a:off x="17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Rectangle 1535"/>
              <p:cNvSpPr>
                <a:spLocks noChangeArrowheads="1"/>
              </p:cNvSpPr>
              <p:nvPr/>
            </p:nvSpPr>
            <p:spPr bwMode="auto">
              <a:xfrm>
                <a:off x="26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Rectangle 1536"/>
              <p:cNvSpPr>
                <a:spLocks noChangeArrowheads="1"/>
              </p:cNvSpPr>
              <p:nvPr/>
            </p:nvSpPr>
            <p:spPr bwMode="auto">
              <a:xfrm>
                <a:off x="34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Rectangle 1537"/>
              <p:cNvSpPr>
                <a:spLocks noChangeArrowheads="1"/>
              </p:cNvSpPr>
              <p:nvPr/>
            </p:nvSpPr>
            <p:spPr bwMode="auto">
              <a:xfrm>
                <a:off x="43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Rectangle 1538"/>
              <p:cNvSpPr>
                <a:spLocks noChangeArrowheads="1"/>
              </p:cNvSpPr>
              <p:nvPr/>
            </p:nvSpPr>
            <p:spPr bwMode="auto">
              <a:xfrm>
                <a:off x="519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Rectangle 1539"/>
              <p:cNvSpPr>
                <a:spLocks noChangeArrowheads="1"/>
              </p:cNvSpPr>
              <p:nvPr/>
            </p:nvSpPr>
            <p:spPr bwMode="auto">
              <a:xfrm>
                <a:off x="60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Rectangle 1540"/>
              <p:cNvSpPr>
                <a:spLocks noChangeArrowheads="1"/>
              </p:cNvSpPr>
              <p:nvPr/>
            </p:nvSpPr>
            <p:spPr bwMode="auto">
              <a:xfrm>
                <a:off x="69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Rectangle 1541"/>
              <p:cNvSpPr>
                <a:spLocks noChangeArrowheads="1"/>
              </p:cNvSpPr>
              <p:nvPr/>
            </p:nvSpPr>
            <p:spPr bwMode="auto">
              <a:xfrm>
                <a:off x="77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Rectangle 1542"/>
              <p:cNvSpPr>
                <a:spLocks noChangeArrowheads="1"/>
              </p:cNvSpPr>
              <p:nvPr/>
            </p:nvSpPr>
            <p:spPr bwMode="auto">
              <a:xfrm>
                <a:off x="864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Rectangle 1543"/>
              <p:cNvSpPr>
                <a:spLocks noChangeArrowheads="1"/>
              </p:cNvSpPr>
              <p:nvPr/>
            </p:nvSpPr>
            <p:spPr bwMode="auto">
              <a:xfrm>
                <a:off x="95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Rectangle 1544"/>
              <p:cNvSpPr>
                <a:spLocks noChangeArrowheads="1"/>
              </p:cNvSpPr>
              <p:nvPr/>
            </p:nvSpPr>
            <p:spPr bwMode="auto">
              <a:xfrm>
                <a:off x="103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Rectangle 1545"/>
              <p:cNvSpPr>
                <a:spLocks noChangeArrowheads="1"/>
              </p:cNvSpPr>
              <p:nvPr/>
            </p:nvSpPr>
            <p:spPr bwMode="auto">
              <a:xfrm>
                <a:off x="112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Rectangle 1546"/>
              <p:cNvSpPr>
                <a:spLocks noChangeArrowheads="1"/>
              </p:cNvSpPr>
              <p:nvPr/>
            </p:nvSpPr>
            <p:spPr bwMode="auto">
              <a:xfrm>
                <a:off x="1209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Rectangle 1547"/>
              <p:cNvSpPr>
                <a:spLocks noChangeArrowheads="1"/>
              </p:cNvSpPr>
              <p:nvPr/>
            </p:nvSpPr>
            <p:spPr bwMode="auto">
              <a:xfrm>
                <a:off x="129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Rectangle 1548"/>
              <p:cNvSpPr>
                <a:spLocks noChangeArrowheads="1"/>
              </p:cNvSpPr>
              <p:nvPr/>
            </p:nvSpPr>
            <p:spPr bwMode="auto">
              <a:xfrm>
                <a:off x="138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Rectangle 1549"/>
              <p:cNvSpPr>
                <a:spLocks noChangeArrowheads="1"/>
              </p:cNvSpPr>
              <p:nvPr/>
            </p:nvSpPr>
            <p:spPr bwMode="auto">
              <a:xfrm>
                <a:off x="146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Rectangle 1550"/>
              <p:cNvSpPr>
                <a:spLocks noChangeArrowheads="1"/>
              </p:cNvSpPr>
              <p:nvPr/>
            </p:nvSpPr>
            <p:spPr bwMode="auto">
              <a:xfrm>
                <a:off x="155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Rectangle 1551"/>
              <p:cNvSpPr>
                <a:spLocks noChangeArrowheads="1"/>
              </p:cNvSpPr>
              <p:nvPr/>
            </p:nvSpPr>
            <p:spPr bwMode="auto">
              <a:xfrm>
                <a:off x="164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Rectangle 1552"/>
              <p:cNvSpPr>
                <a:spLocks noChangeArrowheads="1"/>
              </p:cNvSpPr>
              <p:nvPr/>
            </p:nvSpPr>
            <p:spPr bwMode="auto">
              <a:xfrm>
                <a:off x="172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Rectangle 1553"/>
              <p:cNvSpPr>
                <a:spLocks noChangeArrowheads="1"/>
              </p:cNvSpPr>
              <p:nvPr/>
            </p:nvSpPr>
            <p:spPr bwMode="auto">
              <a:xfrm>
                <a:off x="181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Rectangle 1554"/>
              <p:cNvSpPr>
                <a:spLocks noChangeArrowheads="1"/>
              </p:cNvSpPr>
              <p:nvPr/>
            </p:nvSpPr>
            <p:spPr bwMode="auto">
              <a:xfrm>
                <a:off x="190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Rectangle 1555"/>
              <p:cNvSpPr>
                <a:spLocks noChangeArrowheads="1"/>
              </p:cNvSpPr>
              <p:nvPr/>
            </p:nvSpPr>
            <p:spPr bwMode="auto">
              <a:xfrm>
                <a:off x="198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Rectangle 1556"/>
              <p:cNvSpPr>
                <a:spLocks noChangeArrowheads="1"/>
              </p:cNvSpPr>
              <p:nvPr/>
            </p:nvSpPr>
            <p:spPr bwMode="auto">
              <a:xfrm>
                <a:off x="207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Rectangle 1557"/>
              <p:cNvSpPr>
                <a:spLocks noChangeArrowheads="1"/>
              </p:cNvSpPr>
              <p:nvPr/>
            </p:nvSpPr>
            <p:spPr bwMode="auto">
              <a:xfrm>
                <a:off x="215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Rectangle 1558"/>
              <p:cNvSpPr>
                <a:spLocks noChangeArrowheads="1"/>
              </p:cNvSpPr>
              <p:nvPr/>
            </p:nvSpPr>
            <p:spPr bwMode="auto">
              <a:xfrm>
                <a:off x="224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Rectangle 1559"/>
              <p:cNvSpPr>
                <a:spLocks noChangeArrowheads="1"/>
              </p:cNvSpPr>
              <p:nvPr/>
            </p:nvSpPr>
            <p:spPr bwMode="auto">
              <a:xfrm>
                <a:off x="233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Rectangle 1560"/>
              <p:cNvSpPr>
                <a:spLocks noChangeArrowheads="1"/>
              </p:cNvSpPr>
              <p:nvPr/>
            </p:nvSpPr>
            <p:spPr bwMode="auto">
              <a:xfrm>
                <a:off x="241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Rectangle 1561"/>
              <p:cNvSpPr>
                <a:spLocks noChangeArrowheads="1"/>
              </p:cNvSpPr>
              <p:nvPr/>
            </p:nvSpPr>
            <p:spPr bwMode="auto">
              <a:xfrm>
                <a:off x="2503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Rectangle 1562"/>
              <p:cNvSpPr>
                <a:spLocks noChangeArrowheads="1"/>
              </p:cNvSpPr>
              <p:nvPr/>
            </p:nvSpPr>
            <p:spPr bwMode="auto">
              <a:xfrm>
                <a:off x="259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Rectangle 1563"/>
              <p:cNvSpPr>
                <a:spLocks noChangeArrowheads="1"/>
              </p:cNvSpPr>
              <p:nvPr/>
            </p:nvSpPr>
            <p:spPr bwMode="auto">
              <a:xfrm>
                <a:off x="267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Rectangle 1564"/>
              <p:cNvSpPr>
                <a:spLocks noChangeArrowheads="1"/>
              </p:cNvSpPr>
              <p:nvPr/>
            </p:nvSpPr>
            <p:spPr bwMode="auto">
              <a:xfrm>
                <a:off x="276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Rectangle 1565"/>
              <p:cNvSpPr>
                <a:spLocks noChangeArrowheads="1"/>
              </p:cNvSpPr>
              <p:nvPr/>
            </p:nvSpPr>
            <p:spPr bwMode="auto">
              <a:xfrm>
                <a:off x="2848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Rectangle 1566"/>
              <p:cNvSpPr>
                <a:spLocks noChangeArrowheads="1"/>
              </p:cNvSpPr>
              <p:nvPr/>
            </p:nvSpPr>
            <p:spPr bwMode="auto">
              <a:xfrm>
                <a:off x="293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Rectangle 1567"/>
              <p:cNvSpPr>
                <a:spLocks noChangeArrowheads="1"/>
              </p:cNvSpPr>
              <p:nvPr/>
            </p:nvSpPr>
            <p:spPr bwMode="auto">
              <a:xfrm>
                <a:off x="302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Rectangle 1568"/>
              <p:cNvSpPr>
                <a:spLocks noChangeArrowheads="1"/>
              </p:cNvSpPr>
              <p:nvPr/>
            </p:nvSpPr>
            <p:spPr bwMode="auto">
              <a:xfrm>
                <a:off x="310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Rectangle 1569"/>
              <p:cNvSpPr>
                <a:spLocks noChangeArrowheads="1"/>
              </p:cNvSpPr>
              <p:nvPr/>
            </p:nvSpPr>
            <p:spPr bwMode="auto">
              <a:xfrm>
                <a:off x="319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Rectangle 1570"/>
              <p:cNvSpPr>
                <a:spLocks noChangeArrowheads="1"/>
              </p:cNvSpPr>
              <p:nvPr/>
            </p:nvSpPr>
            <p:spPr bwMode="auto">
              <a:xfrm>
                <a:off x="328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Rectangle 1571"/>
              <p:cNvSpPr>
                <a:spLocks noChangeArrowheads="1"/>
              </p:cNvSpPr>
              <p:nvPr/>
            </p:nvSpPr>
            <p:spPr bwMode="auto">
              <a:xfrm>
                <a:off x="336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Rectangle 1572"/>
              <p:cNvSpPr>
                <a:spLocks noChangeArrowheads="1"/>
              </p:cNvSpPr>
              <p:nvPr/>
            </p:nvSpPr>
            <p:spPr bwMode="auto">
              <a:xfrm>
                <a:off x="345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Rectangle 1573"/>
              <p:cNvSpPr>
                <a:spLocks noChangeArrowheads="1"/>
              </p:cNvSpPr>
              <p:nvPr/>
            </p:nvSpPr>
            <p:spPr bwMode="auto">
              <a:xfrm>
                <a:off x="353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Rectangle 1574"/>
              <p:cNvSpPr>
                <a:spLocks noChangeArrowheads="1"/>
              </p:cNvSpPr>
              <p:nvPr/>
            </p:nvSpPr>
            <p:spPr bwMode="auto">
              <a:xfrm>
                <a:off x="362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Rectangle 1575"/>
              <p:cNvSpPr>
                <a:spLocks noChangeArrowheads="1"/>
              </p:cNvSpPr>
              <p:nvPr/>
            </p:nvSpPr>
            <p:spPr bwMode="auto">
              <a:xfrm>
                <a:off x="371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Rectangle 1576"/>
              <p:cNvSpPr>
                <a:spLocks noChangeArrowheads="1"/>
              </p:cNvSpPr>
              <p:nvPr/>
            </p:nvSpPr>
            <p:spPr bwMode="auto">
              <a:xfrm>
                <a:off x="379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Rectangle 1577"/>
              <p:cNvSpPr>
                <a:spLocks noChangeArrowheads="1"/>
              </p:cNvSpPr>
              <p:nvPr/>
            </p:nvSpPr>
            <p:spPr bwMode="auto">
              <a:xfrm>
                <a:off x="388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Rectangle 1578"/>
              <p:cNvSpPr>
                <a:spLocks noChangeArrowheads="1"/>
              </p:cNvSpPr>
              <p:nvPr/>
            </p:nvSpPr>
            <p:spPr bwMode="auto">
              <a:xfrm>
                <a:off x="397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Rectangle 1579"/>
              <p:cNvSpPr>
                <a:spLocks noChangeArrowheads="1"/>
              </p:cNvSpPr>
              <p:nvPr/>
            </p:nvSpPr>
            <p:spPr bwMode="auto">
              <a:xfrm>
                <a:off x="405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Rectangle 1580"/>
              <p:cNvSpPr>
                <a:spLocks noChangeArrowheads="1"/>
              </p:cNvSpPr>
              <p:nvPr/>
            </p:nvSpPr>
            <p:spPr bwMode="auto">
              <a:xfrm>
                <a:off x="4142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Rectangle 1581"/>
              <p:cNvSpPr>
                <a:spLocks noChangeArrowheads="1"/>
              </p:cNvSpPr>
              <p:nvPr/>
            </p:nvSpPr>
            <p:spPr bwMode="auto">
              <a:xfrm>
                <a:off x="422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Rectangle 1582"/>
              <p:cNvSpPr>
                <a:spLocks noChangeArrowheads="1"/>
              </p:cNvSpPr>
              <p:nvPr/>
            </p:nvSpPr>
            <p:spPr bwMode="auto">
              <a:xfrm>
                <a:off x="431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Rectangle 1583"/>
              <p:cNvSpPr>
                <a:spLocks noChangeArrowheads="1"/>
              </p:cNvSpPr>
              <p:nvPr/>
            </p:nvSpPr>
            <p:spPr bwMode="auto">
              <a:xfrm>
                <a:off x="440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Rectangle 1584"/>
              <p:cNvSpPr>
                <a:spLocks noChangeArrowheads="1"/>
              </p:cNvSpPr>
              <p:nvPr/>
            </p:nvSpPr>
            <p:spPr bwMode="auto">
              <a:xfrm>
                <a:off x="4487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Rectangle 1585"/>
              <p:cNvSpPr>
                <a:spLocks noChangeArrowheads="1"/>
              </p:cNvSpPr>
              <p:nvPr/>
            </p:nvSpPr>
            <p:spPr bwMode="auto">
              <a:xfrm>
                <a:off x="457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Rectangle 1586"/>
              <p:cNvSpPr>
                <a:spLocks noChangeArrowheads="1"/>
              </p:cNvSpPr>
              <p:nvPr/>
            </p:nvSpPr>
            <p:spPr bwMode="auto">
              <a:xfrm>
                <a:off x="466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Rectangle 1587"/>
              <p:cNvSpPr>
                <a:spLocks noChangeArrowheads="1"/>
              </p:cNvSpPr>
              <p:nvPr/>
            </p:nvSpPr>
            <p:spPr bwMode="auto">
              <a:xfrm>
                <a:off x="474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Rectangle 1588"/>
              <p:cNvSpPr>
                <a:spLocks noChangeArrowheads="1"/>
              </p:cNvSpPr>
              <p:nvPr/>
            </p:nvSpPr>
            <p:spPr bwMode="auto">
              <a:xfrm>
                <a:off x="4832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Rectangle 1589"/>
              <p:cNvSpPr>
                <a:spLocks noChangeArrowheads="1"/>
              </p:cNvSpPr>
              <p:nvPr/>
            </p:nvSpPr>
            <p:spPr bwMode="auto">
              <a:xfrm>
                <a:off x="491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Rectangle 1590"/>
              <p:cNvSpPr>
                <a:spLocks noChangeArrowheads="1"/>
              </p:cNvSpPr>
              <p:nvPr/>
            </p:nvSpPr>
            <p:spPr bwMode="auto">
              <a:xfrm>
                <a:off x="500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Rectangle 1591"/>
              <p:cNvSpPr>
                <a:spLocks noChangeArrowheads="1"/>
              </p:cNvSpPr>
              <p:nvPr/>
            </p:nvSpPr>
            <p:spPr bwMode="auto">
              <a:xfrm>
                <a:off x="509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Rectangle 1592"/>
              <p:cNvSpPr>
                <a:spLocks noChangeArrowheads="1"/>
              </p:cNvSpPr>
              <p:nvPr/>
            </p:nvSpPr>
            <p:spPr bwMode="auto">
              <a:xfrm>
                <a:off x="517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Rectangle 1593"/>
              <p:cNvSpPr>
                <a:spLocks noChangeArrowheads="1"/>
              </p:cNvSpPr>
              <p:nvPr/>
            </p:nvSpPr>
            <p:spPr bwMode="auto">
              <a:xfrm>
                <a:off x="526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Rectangle 1594"/>
              <p:cNvSpPr>
                <a:spLocks noChangeArrowheads="1"/>
              </p:cNvSpPr>
              <p:nvPr/>
            </p:nvSpPr>
            <p:spPr bwMode="auto">
              <a:xfrm>
                <a:off x="535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Rectangle 1595"/>
              <p:cNvSpPr>
                <a:spLocks noChangeArrowheads="1"/>
              </p:cNvSpPr>
              <p:nvPr/>
            </p:nvSpPr>
            <p:spPr bwMode="auto">
              <a:xfrm>
                <a:off x="543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Rectangle 1596"/>
              <p:cNvSpPr>
                <a:spLocks noChangeArrowheads="1"/>
              </p:cNvSpPr>
              <p:nvPr/>
            </p:nvSpPr>
            <p:spPr bwMode="auto">
              <a:xfrm>
                <a:off x="552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Rectangle 1597"/>
              <p:cNvSpPr>
                <a:spLocks noChangeArrowheads="1"/>
              </p:cNvSpPr>
              <p:nvPr/>
            </p:nvSpPr>
            <p:spPr bwMode="auto">
              <a:xfrm>
                <a:off x="560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Rectangle 1598"/>
              <p:cNvSpPr>
                <a:spLocks noChangeArrowheads="1"/>
              </p:cNvSpPr>
              <p:nvPr/>
            </p:nvSpPr>
            <p:spPr bwMode="auto">
              <a:xfrm>
                <a:off x="569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70" name="Picture 1599" descr="C:\Mijn documenten\erasmus_mc\logo_wmf_zwart\E_ZW.WM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" y="163"/>
              <a:ext cx="85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7" name="Group 146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3" name="Picture 1460" descr="C:\Mijn documenten\erasmus_mc\logo_ondergronden\sb_wit.pcx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Rectangle 1323"/>
            <p:cNvSpPr>
              <a:spLocks noChangeArrowheads="1"/>
            </p:cNvSpPr>
            <p:nvPr/>
          </p:nvSpPr>
          <p:spPr bwMode="hidden">
            <a:xfrm>
              <a:off x="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Rectangle 1324"/>
            <p:cNvSpPr>
              <a:spLocks noChangeArrowheads="1"/>
            </p:cNvSpPr>
            <p:nvPr/>
          </p:nvSpPr>
          <p:spPr bwMode="hidden">
            <a:xfrm>
              <a:off x="8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1325"/>
            <p:cNvSpPr>
              <a:spLocks noChangeArrowheads="1"/>
            </p:cNvSpPr>
            <p:nvPr/>
          </p:nvSpPr>
          <p:spPr bwMode="hidden">
            <a:xfrm>
              <a:off x="17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Rectangle 1326"/>
            <p:cNvSpPr>
              <a:spLocks noChangeArrowheads="1"/>
            </p:cNvSpPr>
            <p:nvPr/>
          </p:nvSpPr>
          <p:spPr bwMode="hidden">
            <a:xfrm>
              <a:off x="26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Rectangle 1327"/>
            <p:cNvSpPr>
              <a:spLocks noChangeArrowheads="1"/>
            </p:cNvSpPr>
            <p:nvPr/>
          </p:nvSpPr>
          <p:spPr bwMode="hidden">
            <a:xfrm>
              <a:off x="34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Rectangle 1328"/>
            <p:cNvSpPr>
              <a:spLocks noChangeArrowheads="1"/>
            </p:cNvSpPr>
            <p:nvPr/>
          </p:nvSpPr>
          <p:spPr bwMode="hidden">
            <a:xfrm>
              <a:off x="43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Rectangle 1329"/>
            <p:cNvSpPr>
              <a:spLocks noChangeArrowheads="1"/>
            </p:cNvSpPr>
            <p:nvPr/>
          </p:nvSpPr>
          <p:spPr bwMode="hidden">
            <a:xfrm>
              <a:off x="51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330"/>
            <p:cNvSpPr>
              <a:spLocks noChangeArrowheads="1"/>
            </p:cNvSpPr>
            <p:nvPr/>
          </p:nvSpPr>
          <p:spPr bwMode="hidden">
            <a:xfrm>
              <a:off x="60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31"/>
            <p:cNvSpPr>
              <a:spLocks noChangeArrowheads="1"/>
            </p:cNvSpPr>
            <p:nvPr/>
          </p:nvSpPr>
          <p:spPr bwMode="hidden">
            <a:xfrm>
              <a:off x="69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Rectangle 1332"/>
            <p:cNvSpPr>
              <a:spLocks noChangeArrowheads="1"/>
            </p:cNvSpPr>
            <p:nvPr/>
          </p:nvSpPr>
          <p:spPr bwMode="hidden">
            <a:xfrm>
              <a:off x="77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Rectangle 1333"/>
            <p:cNvSpPr>
              <a:spLocks noChangeArrowheads="1"/>
            </p:cNvSpPr>
            <p:nvPr/>
          </p:nvSpPr>
          <p:spPr bwMode="hidden">
            <a:xfrm>
              <a:off x="864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Rectangle 1334"/>
            <p:cNvSpPr>
              <a:spLocks noChangeArrowheads="1"/>
            </p:cNvSpPr>
            <p:nvPr/>
          </p:nvSpPr>
          <p:spPr bwMode="hidden">
            <a:xfrm>
              <a:off x="95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Rectangle 1335"/>
            <p:cNvSpPr>
              <a:spLocks noChangeArrowheads="1"/>
            </p:cNvSpPr>
            <p:nvPr/>
          </p:nvSpPr>
          <p:spPr bwMode="hidden">
            <a:xfrm>
              <a:off x="103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Rectangle 1336"/>
            <p:cNvSpPr>
              <a:spLocks noChangeArrowheads="1"/>
            </p:cNvSpPr>
            <p:nvPr/>
          </p:nvSpPr>
          <p:spPr bwMode="hidden">
            <a:xfrm>
              <a:off x="112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Rectangle 1337"/>
            <p:cNvSpPr>
              <a:spLocks noChangeArrowheads="1"/>
            </p:cNvSpPr>
            <p:nvPr/>
          </p:nvSpPr>
          <p:spPr bwMode="hidden">
            <a:xfrm>
              <a:off x="1209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Rectangle 1338"/>
            <p:cNvSpPr>
              <a:spLocks noChangeArrowheads="1"/>
            </p:cNvSpPr>
            <p:nvPr/>
          </p:nvSpPr>
          <p:spPr bwMode="hidden">
            <a:xfrm>
              <a:off x="129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Rectangle 1339"/>
            <p:cNvSpPr>
              <a:spLocks noChangeArrowheads="1"/>
            </p:cNvSpPr>
            <p:nvPr/>
          </p:nvSpPr>
          <p:spPr bwMode="hidden">
            <a:xfrm>
              <a:off x="138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Rectangle 1340"/>
            <p:cNvSpPr>
              <a:spLocks noChangeArrowheads="1"/>
            </p:cNvSpPr>
            <p:nvPr/>
          </p:nvSpPr>
          <p:spPr bwMode="hidden">
            <a:xfrm>
              <a:off x="146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Rectangle 1341"/>
            <p:cNvSpPr>
              <a:spLocks noChangeArrowheads="1"/>
            </p:cNvSpPr>
            <p:nvPr/>
          </p:nvSpPr>
          <p:spPr bwMode="hidden">
            <a:xfrm>
              <a:off x="155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Rectangle 1342"/>
            <p:cNvSpPr>
              <a:spLocks noChangeArrowheads="1"/>
            </p:cNvSpPr>
            <p:nvPr/>
          </p:nvSpPr>
          <p:spPr bwMode="hidden">
            <a:xfrm>
              <a:off x="164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Rectangle 1343"/>
            <p:cNvSpPr>
              <a:spLocks noChangeArrowheads="1"/>
            </p:cNvSpPr>
            <p:nvPr/>
          </p:nvSpPr>
          <p:spPr bwMode="hidden">
            <a:xfrm>
              <a:off x="172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Rectangle 1344"/>
            <p:cNvSpPr>
              <a:spLocks noChangeArrowheads="1"/>
            </p:cNvSpPr>
            <p:nvPr/>
          </p:nvSpPr>
          <p:spPr bwMode="hidden">
            <a:xfrm>
              <a:off x="181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Rectangle 1345"/>
            <p:cNvSpPr>
              <a:spLocks noChangeArrowheads="1"/>
            </p:cNvSpPr>
            <p:nvPr/>
          </p:nvSpPr>
          <p:spPr bwMode="hidden">
            <a:xfrm>
              <a:off x="190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Rectangle 1346"/>
            <p:cNvSpPr>
              <a:spLocks noChangeArrowheads="1"/>
            </p:cNvSpPr>
            <p:nvPr/>
          </p:nvSpPr>
          <p:spPr bwMode="hidden">
            <a:xfrm>
              <a:off x="198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Rectangle 1347"/>
            <p:cNvSpPr>
              <a:spLocks noChangeArrowheads="1"/>
            </p:cNvSpPr>
            <p:nvPr/>
          </p:nvSpPr>
          <p:spPr bwMode="hidden">
            <a:xfrm>
              <a:off x="207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Rectangle 1348"/>
            <p:cNvSpPr>
              <a:spLocks noChangeArrowheads="1"/>
            </p:cNvSpPr>
            <p:nvPr/>
          </p:nvSpPr>
          <p:spPr bwMode="hidden">
            <a:xfrm>
              <a:off x="215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Rectangle 1349"/>
            <p:cNvSpPr>
              <a:spLocks noChangeArrowheads="1"/>
            </p:cNvSpPr>
            <p:nvPr/>
          </p:nvSpPr>
          <p:spPr bwMode="hidden">
            <a:xfrm>
              <a:off x="224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Rectangle 1350"/>
            <p:cNvSpPr>
              <a:spLocks noChangeArrowheads="1"/>
            </p:cNvSpPr>
            <p:nvPr/>
          </p:nvSpPr>
          <p:spPr bwMode="hidden">
            <a:xfrm>
              <a:off x="233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1351"/>
            <p:cNvSpPr>
              <a:spLocks noChangeArrowheads="1"/>
            </p:cNvSpPr>
            <p:nvPr/>
          </p:nvSpPr>
          <p:spPr bwMode="hidden">
            <a:xfrm>
              <a:off x="241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Rectangle 1352"/>
            <p:cNvSpPr>
              <a:spLocks noChangeArrowheads="1"/>
            </p:cNvSpPr>
            <p:nvPr/>
          </p:nvSpPr>
          <p:spPr bwMode="hidden">
            <a:xfrm>
              <a:off x="2503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Rectangle 1353"/>
            <p:cNvSpPr>
              <a:spLocks noChangeArrowheads="1"/>
            </p:cNvSpPr>
            <p:nvPr/>
          </p:nvSpPr>
          <p:spPr bwMode="hidden">
            <a:xfrm>
              <a:off x="259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Rectangle 1354"/>
            <p:cNvSpPr>
              <a:spLocks noChangeArrowheads="1"/>
            </p:cNvSpPr>
            <p:nvPr/>
          </p:nvSpPr>
          <p:spPr bwMode="hidden">
            <a:xfrm>
              <a:off x="267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Rectangle 1355"/>
            <p:cNvSpPr>
              <a:spLocks noChangeArrowheads="1"/>
            </p:cNvSpPr>
            <p:nvPr/>
          </p:nvSpPr>
          <p:spPr bwMode="hidden">
            <a:xfrm>
              <a:off x="276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Rectangle 1356"/>
            <p:cNvSpPr>
              <a:spLocks noChangeArrowheads="1"/>
            </p:cNvSpPr>
            <p:nvPr/>
          </p:nvSpPr>
          <p:spPr bwMode="hidden">
            <a:xfrm>
              <a:off x="2848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Rectangle 1357"/>
            <p:cNvSpPr>
              <a:spLocks noChangeArrowheads="1"/>
            </p:cNvSpPr>
            <p:nvPr/>
          </p:nvSpPr>
          <p:spPr bwMode="hidden">
            <a:xfrm>
              <a:off x="293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Rectangle 1358"/>
            <p:cNvSpPr>
              <a:spLocks noChangeArrowheads="1"/>
            </p:cNvSpPr>
            <p:nvPr/>
          </p:nvSpPr>
          <p:spPr bwMode="hidden">
            <a:xfrm>
              <a:off x="302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Rectangle 1359"/>
            <p:cNvSpPr>
              <a:spLocks noChangeArrowheads="1"/>
            </p:cNvSpPr>
            <p:nvPr/>
          </p:nvSpPr>
          <p:spPr bwMode="hidden">
            <a:xfrm>
              <a:off x="310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Rectangle 1360"/>
            <p:cNvSpPr>
              <a:spLocks noChangeArrowheads="1"/>
            </p:cNvSpPr>
            <p:nvPr/>
          </p:nvSpPr>
          <p:spPr bwMode="hidden">
            <a:xfrm>
              <a:off x="319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Rectangle 1361"/>
            <p:cNvSpPr>
              <a:spLocks noChangeArrowheads="1"/>
            </p:cNvSpPr>
            <p:nvPr/>
          </p:nvSpPr>
          <p:spPr bwMode="hidden">
            <a:xfrm>
              <a:off x="328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Rectangle 1362"/>
            <p:cNvSpPr>
              <a:spLocks noChangeArrowheads="1"/>
            </p:cNvSpPr>
            <p:nvPr/>
          </p:nvSpPr>
          <p:spPr bwMode="hidden">
            <a:xfrm>
              <a:off x="336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Rectangle 1363"/>
            <p:cNvSpPr>
              <a:spLocks noChangeArrowheads="1"/>
            </p:cNvSpPr>
            <p:nvPr/>
          </p:nvSpPr>
          <p:spPr bwMode="hidden">
            <a:xfrm>
              <a:off x="3452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Rectangle 1364"/>
            <p:cNvSpPr>
              <a:spLocks noChangeArrowheads="1"/>
            </p:cNvSpPr>
            <p:nvPr/>
          </p:nvSpPr>
          <p:spPr bwMode="hidden">
            <a:xfrm>
              <a:off x="353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Rectangle 1365"/>
            <p:cNvSpPr>
              <a:spLocks noChangeArrowheads="1"/>
            </p:cNvSpPr>
            <p:nvPr/>
          </p:nvSpPr>
          <p:spPr bwMode="hidden">
            <a:xfrm>
              <a:off x="362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Rectangle 1366"/>
            <p:cNvSpPr>
              <a:spLocks noChangeArrowheads="1"/>
            </p:cNvSpPr>
            <p:nvPr/>
          </p:nvSpPr>
          <p:spPr bwMode="hidden">
            <a:xfrm>
              <a:off x="371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Rectangle 1367"/>
            <p:cNvSpPr>
              <a:spLocks noChangeArrowheads="1"/>
            </p:cNvSpPr>
            <p:nvPr/>
          </p:nvSpPr>
          <p:spPr bwMode="hidden">
            <a:xfrm>
              <a:off x="3797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Rectangle 1368"/>
            <p:cNvSpPr>
              <a:spLocks noChangeArrowheads="1"/>
            </p:cNvSpPr>
            <p:nvPr/>
          </p:nvSpPr>
          <p:spPr bwMode="hidden">
            <a:xfrm>
              <a:off x="388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Rectangle 1369"/>
            <p:cNvSpPr>
              <a:spLocks noChangeArrowheads="1"/>
            </p:cNvSpPr>
            <p:nvPr/>
          </p:nvSpPr>
          <p:spPr bwMode="hidden">
            <a:xfrm>
              <a:off x="397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Rectangle 1370"/>
            <p:cNvSpPr>
              <a:spLocks noChangeArrowheads="1"/>
            </p:cNvSpPr>
            <p:nvPr/>
          </p:nvSpPr>
          <p:spPr bwMode="hidden">
            <a:xfrm>
              <a:off x="405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Rectangle 1371"/>
            <p:cNvSpPr>
              <a:spLocks noChangeArrowheads="1"/>
            </p:cNvSpPr>
            <p:nvPr/>
          </p:nvSpPr>
          <p:spPr bwMode="hidden">
            <a:xfrm>
              <a:off x="4142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Rectangle 1372"/>
            <p:cNvSpPr>
              <a:spLocks noChangeArrowheads="1"/>
            </p:cNvSpPr>
            <p:nvPr/>
          </p:nvSpPr>
          <p:spPr bwMode="hidden">
            <a:xfrm>
              <a:off x="422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Rectangle 1373"/>
            <p:cNvSpPr>
              <a:spLocks noChangeArrowheads="1"/>
            </p:cNvSpPr>
            <p:nvPr/>
          </p:nvSpPr>
          <p:spPr bwMode="hidden">
            <a:xfrm>
              <a:off x="431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Rectangle 1374"/>
            <p:cNvSpPr>
              <a:spLocks noChangeArrowheads="1"/>
            </p:cNvSpPr>
            <p:nvPr/>
          </p:nvSpPr>
          <p:spPr bwMode="hidden">
            <a:xfrm>
              <a:off x="440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Rectangle 1375"/>
            <p:cNvSpPr>
              <a:spLocks noChangeArrowheads="1"/>
            </p:cNvSpPr>
            <p:nvPr/>
          </p:nvSpPr>
          <p:spPr bwMode="hidden">
            <a:xfrm>
              <a:off x="4487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Rectangle 1376"/>
            <p:cNvSpPr>
              <a:spLocks noChangeArrowheads="1"/>
            </p:cNvSpPr>
            <p:nvPr/>
          </p:nvSpPr>
          <p:spPr bwMode="hidden">
            <a:xfrm>
              <a:off x="457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Rectangle 1377"/>
            <p:cNvSpPr>
              <a:spLocks noChangeArrowheads="1"/>
            </p:cNvSpPr>
            <p:nvPr/>
          </p:nvSpPr>
          <p:spPr bwMode="hidden">
            <a:xfrm>
              <a:off x="466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Rectangle 1378"/>
            <p:cNvSpPr>
              <a:spLocks noChangeArrowheads="1"/>
            </p:cNvSpPr>
            <p:nvPr/>
          </p:nvSpPr>
          <p:spPr bwMode="hidden">
            <a:xfrm>
              <a:off x="474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Rectangle 1379"/>
            <p:cNvSpPr>
              <a:spLocks noChangeArrowheads="1"/>
            </p:cNvSpPr>
            <p:nvPr/>
          </p:nvSpPr>
          <p:spPr bwMode="hidden">
            <a:xfrm>
              <a:off x="4832" y="4232"/>
              <a:ext cx="44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Rectangle 1380"/>
            <p:cNvSpPr>
              <a:spLocks noChangeArrowheads="1"/>
            </p:cNvSpPr>
            <p:nvPr/>
          </p:nvSpPr>
          <p:spPr bwMode="hidden">
            <a:xfrm>
              <a:off x="491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Rectangle 1381"/>
            <p:cNvSpPr>
              <a:spLocks noChangeArrowheads="1"/>
            </p:cNvSpPr>
            <p:nvPr/>
          </p:nvSpPr>
          <p:spPr bwMode="hidden">
            <a:xfrm>
              <a:off x="500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Rectangle 1382"/>
            <p:cNvSpPr>
              <a:spLocks noChangeArrowheads="1"/>
            </p:cNvSpPr>
            <p:nvPr/>
          </p:nvSpPr>
          <p:spPr bwMode="hidden">
            <a:xfrm>
              <a:off x="5091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Rectangle 1383"/>
            <p:cNvSpPr>
              <a:spLocks noChangeArrowheads="1"/>
            </p:cNvSpPr>
            <p:nvPr/>
          </p:nvSpPr>
          <p:spPr bwMode="hidden">
            <a:xfrm>
              <a:off x="5178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Rectangle 1384"/>
            <p:cNvSpPr>
              <a:spLocks noChangeArrowheads="1"/>
            </p:cNvSpPr>
            <p:nvPr/>
          </p:nvSpPr>
          <p:spPr bwMode="hidden">
            <a:xfrm>
              <a:off x="5264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Rectangle 1385"/>
            <p:cNvSpPr>
              <a:spLocks noChangeArrowheads="1"/>
            </p:cNvSpPr>
            <p:nvPr/>
          </p:nvSpPr>
          <p:spPr bwMode="hidden">
            <a:xfrm>
              <a:off x="5350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Rectangle 1386"/>
            <p:cNvSpPr>
              <a:spLocks noChangeArrowheads="1"/>
            </p:cNvSpPr>
            <p:nvPr/>
          </p:nvSpPr>
          <p:spPr bwMode="hidden">
            <a:xfrm>
              <a:off x="5436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Rectangle 1387"/>
            <p:cNvSpPr>
              <a:spLocks noChangeArrowheads="1"/>
            </p:cNvSpPr>
            <p:nvPr/>
          </p:nvSpPr>
          <p:spPr bwMode="hidden">
            <a:xfrm>
              <a:off x="5523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Rectangle 1388"/>
            <p:cNvSpPr>
              <a:spLocks noChangeArrowheads="1"/>
            </p:cNvSpPr>
            <p:nvPr/>
          </p:nvSpPr>
          <p:spPr bwMode="hidden">
            <a:xfrm>
              <a:off x="5609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Rectangle 1389"/>
            <p:cNvSpPr>
              <a:spLocks noChangeArrowheads="1"/>
            </p:cNvSpPr>
            <p:nvPr/>
          </p:nvSpPr>
          <p:spPr bwMode="hidden">
            <a:xfrm>
              <a:off x="5695" y="4232"/>
              <a:ext cx="43" cy="44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Rectangle 1390"/>
            <p:cNvSpPr>
              <a:spLocks noChangeArrowheads="1"/>
            </p:cNvSpPr>
            <p:nvPr/>
          </p:nvSpPr>
          <p:spPr bwMode="hidden">
            <a:xfrm>
              <a:off x="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Rectangle 1391"/>
            <p:cNvSpPr>
              <a:spLocks noChangeArrowheads="1"/>
            </p:cNvSpPr>
            <p:nvPr/>
          </p:nvSpPr>
          <p:spPr bwMode="hidden">
            <a:xfrm>
              <a:off x="8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Rectangle 1392"/>
            <p:cNvSpPr>
              <a:spLocks noChangeArrowheads="1"/>
            </p:cNvSpPr>
            <p:nvPr/>
          </p:nvSpPr>
          <p:spPr bwMode="hidden">
            <a:xfrm>
              <a:off x="17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Rectangle 1393"/>
            <p:cNvSpPr>
              <a:spLocks noChangeArrowheads="1"/>
            </p:cNvSpPr>
            <p:nvPr/>
          </p:nvSpPr>
          <p:spPr bwMode="hidden">
            <a:xfrm>
              <a:off x="26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Rectangle 1394"/>
            <p:cNvSpPr>
              <a:spLocks noChangeArrowheads="1"/>
            </p:cNvSpPr>
            <p:nvPr/>
          </p:nvSpPr>
          <p:spPr bwMode="hidden">
            <a:xfrm>
              <a:off x="34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Rectangle 1395"/>
            <p:cNvSpPr>
              <a:spLocks noChangeArrowheads="1"/>
            </p:cNvSpPr>
            <p:nvPr/>
          </p:nvSpPr>
          <p:spPr bwMode="hidden">
            <a:xfrm>
              <a:off x="43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Rectangle 1396"/>
            <p:cNvSpPr>
              <a:spLocks noChangeArrowheads="1"/>
            </p:cNvSpPr>
            <p:nvPr/>
          </p:nvSpPr>
          <p:spPr bwMode="hidden">
            <a:xfrm>
              <a:off x="51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Rectangle 1397"/>
            <p:cNvSpPr>
              <a:spLocks noChangeArrowheads="1"/>
            </p:cNvSpPr>
            <p:nvPr/>
          </p:nvSpPr>
          <p:spPr bwMode="hidden">
            <a:xfrm>
              <a:off x="60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Rectangle 1398"/>
            <p:cNvSpPr>
              <a:spLocks noChangeArrowheads="1"/>
            </p:cNvSpPr>
            <p:nvPr/>
          </p:nvSpPr>
          <p:spPr bwMode="hidden">
            <a:xfrm>
              <a:off x="69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Rectangle 1399"/>
            <p:cNvSpPr>
              <a:spLocks noChangeArrowheads="1"/>
            </p:cNvSpPr>
            <p:nvPr/>
          </p:nvSpPr>
          <p:spPr bwMode="hidden">
            <a:xfrm>
              <a:off x="77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Rectangle 1400"/>
            <p:cNvSpPr>
              <a:spLocks noChangeArrowheads="1"/>
            </p:cNvSpPr>
            <p:nvPr/>
          </p:nvSpPr>
          <p:spPr bwMode="hidden">
            <a:xfrm>
              <a:off x="864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Rectangle 1401"/>
            <p:cNvSpPr>
              <a:spLocks noChangeArrowheads="1"/>
            </p:cNvSpPr>
            <p:nvPr/>
          </p:nvSpPr>
          <p:spPr bwMode="hidden">
            <a:xfrm>
              <a:off x="95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Rectangle 1402"/>
            <p:cNvSpPr>
              <a:spLocks noChangeArrowheads="1"/>
            </p:cNvSpPr>
            <p:nvPr/>
          </p:nvSpPr>
          <p:spPr bwMode="hidden">
            <a:xfrm>
              <a:off x="103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Rectangle 1403"/>
            <p:cNvSpPr>
              <a:spLocks noChangeArrowheads="1"/>
            </p:cNvSpPr>
            <p:nvPr/>
          </p:nvSpPr>
          <p:spPr bwMode="hidden">
            <a:xfrm>
              <a:off x="112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Rectangle 1404"/>
            <p:cNvSpPr>
              <a:spLocks noChangeArrowheads="1"/>
            </p:cNvSpPr>
            <p:nvPr/>
          </p:nvSpPr>
          <p:spPr bwMode="hidden">
            <a:xfrm>
              <a:off x="1209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Rectangle 1405"/>
            <p:cNvSpPr>
              <a:spLocks noChangeArrowheads="1"/>
            </p:cNvSpPr>
            <p:nvPr/>
          </p:nvSpPr>
          <p:spPr bwMode="hidden">
            <a:xfrm>
              <a:off x="129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Rectangle 1406"/>
            <p:cNvSpPr>
              <a:spLocks noChangeArrowheads="1"/>
            </p:cNvSpPr>
            <p:nvPr/>
          </p:nvSpPr>
          <p:spPr bwMode="hidden">
            <a:xfrm>
              <a:off x="138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Rectangle 1407"/>
            <p:cNvSpPr>
              <a:spLocks noChangeArrowheads="1"/>
            </p:cNvSpPr>
            <p:nvPr/>
          </p:nvSpPr>
          <p:spPr bwMode="hidden">
            <a:xfrm>
              <a:off x="146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Rectangle 1408"/>
            <p:cNvSpPr>
              <a:spLocks noChangeArrowheads="1"/>
            </p:cNvSpPr>
            <p:nvPr/>
          </p:nvSpPr>
          <p:spPr bwMode="hidden">
            <a:xfrm>
              <a:off x="155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Rectangle 1409"/>
            <p:cNvSpPr>
              <a:spLocks noChangeArrowheads="1"/>
            </p:cNvSpPr>
            <p:nvPr/>
          </p:nvSpPr>
          <p:spPr bwMode="hidden">
            <a:xfrm>
              <a:off x="164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Rectangle 1410"/>
            <p:cNvSpPr>
              <a:spLocks noChangeArrowheads="1"/>
            </p:cNvSpPr>
            <p:nvPr/>
          </p:nvSpPr>
          <p:spPr bwMode="hidden">
            <a:xfrm>
              <a:off x="172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Rectangle 1411"/>
            <p:cNvSpPr>
              <a:spLocks noChangeArrowheads="1"/>
            </p:cNvSpPr>
            <p:nvPr/>
          </p:nvSpPr>
          <p:spPr bwMode="hidden">
            <a:xfrm>
              <a:off x="181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Rectangle 1412"/>
            <p:cNvSpPr>
              <a:spLocks noChangeArrowheads="1"/>
            </p:cNvSpPr>
            <p:nvPr/>
          </p:nvSpPr>
          <p:spPr bwMode="hidden">
            <a:xfrm>
              <a:off x="190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Rectangle 1413"/>
            <p:cNvSpPr>
              <a:spLocks noChangeArrowheads="1"/>
            </p:cNvSpPr>
            <p:nvPr/>
          </p:nvSpPr>
          <p:spPr bwMode="hidden">
            <a:xfrm>
              <a:off x="198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Rectangle 1414"/>
            <p:cNvSpPr>
              <a:spLocks noChangeArrowheads="1"/>
            </p:cNvSpPr>
            <p:nvPr/>
          </p:nvSpPr>
          <p:spPr bwMode="hidden">
            <a:xfrm>
              <a:off x="207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Rectangle 1415"/>
            <p:cNvSpPr>
              <a:spLocks noChangeArrowheads="1"/>
            </p:cNvSpPr>
            <p:nvPr/>
          </p:nvSpPr>
          <p:spPr bwMode="hidden">
            <a:xfrm>
              <a:off x="215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Rectangle 1416"/>
            <p:cNvSpPr>
              <a:spLocks noChangeArrowheads="1"/>
            </p:cNvSpPr>
            <p:nvPr/>
          </p:nvSpPr>
          <p:spPr bwMode="hidden">
            <a:xfrm>
              <a:off x="224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Rectangle 1417"/>
            <p:cNvSpPr>
              <a:spLocks noChangeArrowheads="1"/>
            </p:cNvSpPr>
            <p:nvPr/>
          </p:nvSpPr>
          <p:spPr bwMode="hidden">
            <a:xfrm>
              <a:off x="233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Rectangle 1418"/>
            <p:cNvSpPr>
              <a:spLocks noChangeArrowheads="1"/>
            </p:cNvSpPr>
            <p:nvPr/>
          </p:nvSpPr>
          <p:spPr bwMode="hidden">
            <a:xfrm>
              <a:off x="241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Rectangle 1419"/>
            <p:cNvSpPr>
              <a:spLocks noChangeArrowheads="1"/>
            </p:cNvSpPr>
            <p:nvPr/>
          </p:nvSpPr>
          <p:spPr bwMode="hidden">
            <a:xfrm>
              <a:off x="2503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Rectangle 1420"/>
            <p:cNvSpPr>
              <a:spLocks noChangeArrowheads="1"/>
            </p:cNvSpPr>
            <p:nvPr/>
          </p:nvSpPr>
          <p:spPr bwMode="hidden">
            <a:xfrm>
              <a:off x="259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Rectangle 1421"/>
            <p:cNvSpPr>
              <a:spLocks noChangeArrowheads="1"/>
            </p:cNvSpPr>
            <p:nvPr/>
          </p:nvSpPr>
          <p:spPr bwMode="hidden">
            <a:xfrm>
              <a:off x="267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Rectangle 1422"/>
            <p:cNvSpPr>
              <a:spLocks noChangeArrowheads="1"/>
            </p:cNvSpPr>
            <p:nvPr/>
          </p:nvSpPr>
          <p:spPr bwMode="hidden">
            <a:xfrm>
              <a:off x="276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Rectangle 1423"/>
            <p:cNvSpPr>
              <a:spLocks noChangeArrowheads="1"/>
            </p:cNvSpPr>
            <p:nvPr/>
          </p:nvSpPr>
          <p:spPr bwMode="hidden">
            <a:xfrm>
              <a:off x="2848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Rectangle 1424"/>
            <p:cNvSpPr>
              <a:spLocks noChangeArrowheads="1"/>
            </p:cNvSpPr>
            <p:nvPr/>
          </p:nvSpPr>
          <p:spPr bwMode="hidden">
            <a:xfrm>
              <a:off x="293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Rectangle 1425"/>
            <p:cNvSpPr>
              <a:spLocks noChangeArrowheads="1"/>
            </p:cNvSpPr>
            <p:nvPr/>
          </p:nvSpPr>
          <p:spPr bwMode="hidden">
            <a:xfrm>
              <a:off x="302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Rectangle 1426"/>
            <p:cNvSpPr>
              <a:spLocks noChangeArrowheads="1"/>
            </p:cNvSpPr>
            <p:nvPr/>
          </p:nvSpPr>
          <p:spPr bwMode="hidden">
            <a:xfrm>
              <a:off x="310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Rectangle 1427"/>
            <p:cNvSpPr>
              <a:spLocks noChangeArrowheads="1"/>
            </p:cNvSpPr>
            <p:nvPr/>
          </p:nvSpPr>
          <p:spPr bwMode="hidden">
            <a:xfrm>
              <a:off x="319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Rectangle 1428"/>
            <p:cNvSpPr>
              <a:spLocks noChangeArrowheads="1"/>
            </p:cNvSpPr>
            <p:nvPr/>
          </p:nvSpPr>
          <p:spPr bwMode="hidden">
            <a:xfrm>
              <a:off x="328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Rectangle 1429"/>
            <p:cNvSpPr>
              <a:spLocks noChangeArrowheads="1"/>
            </p:cNvSpPr>
            <p:nvPr/>
          </p:nvSpPr>
          <p:spPr bwMode="hidden">
            <a:xfrm>
              <a:off x="336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Rectangle 1430"/>
            <p:cNvSpPr>
              <a:spLocks noChangeArrowheads="1"/>
            </p:cNvSpPr>
            <p:nvPr/>
          </p:nvSpPr>
          <p:spPr bwMode="hidden">
            <a:xfrm>
              <a:off x="3452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Rectangle 1431"/>
            <p:cNvSpPr>
              <a:spLocks noChangeArrowheads="1"/>
            </p:cNvSpPr>
            <p:nvPr/>
          </p:nvSpPr>
          <p:spPr bwMode="hidden">
            <a:xfrm>
              <a:off x="353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Rectangle 1432"/>
            <p:cNvSpPr>
              <a:spLocks noChangeArrowheads="1"/>
            </p:cNvSpPr>
            <p:nvPr/>
          </p:nvSpPr>
          <p:spPr bwMode="hidden">
            <a:xfrm>
              <a:off x="362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Rectangle 1433"/>
            <p:cNvSpPr>
              <a:spLocks noChangeArrowheads="1"/>
            </p:cNvSpPr>
            <p:nvPr/>
          </p:nvSpPr>
          <p:spPr bwMode="hidden">
            <a:xfrm>
              <a:off x="371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Rectangle 1434"/>
            <p:cNvSpPr>
              <a:spLocks noChangeArrowheads="1"/>
            </p:cNvSpPr>
            <p:nvPr/>
          </p:nvSpPr>
          <p:spPr bwMode="hidden">
            <a:xfrm>
              <a:off x="3797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Rectangle 1435"/>
            <p:cNvSpPr>
              <a:spLocks noChangeArrowheads="1"/>
            </p:cNvSpPr>
            <p:nvPr/>
          </p:nvSpPr>
          <p:spPr bwMode="hidden">
            <a:xfrm>
              <a:off x="388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Rectangle 1436"/>
            <p:cNvSpPr>
              <a:spLocks noChangeArrowheads="1"/>
            </p:cNvSpPr>
            <p:nvPr/>
          </p:nvSpPr>
          <p:spPr bwMode="hidden">
            <a:xfrm>
              <a:off x="397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Rectangle 1437"/>
            <p:cNvSpPr>
              <a:spLocks noChangeArrowheads="1"/>
            </p:cNvSpPr>
            <p:nvPr/>
          </p:nvSpPr>
          <p:spPr bwMode="hidden">
            <a:xfrm>
              <a:off x="405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Rectangle 1438"/>
            <p:cNvSpPr>
              <a:spLocks noChangeArrowheads="1"/>
            </p:cNvSpPr>
            <p:nvPr/>
          </p:nvSpPr>
          <p:spPr bwMode="hidden">
            <a:xfrm>
              <a:off x="4142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Rectangle 1439"/>
            <p:cNvSpPr>
              <a:spLocks noChangeArrowheads="1"/>
            </p:cNvSpPr>
            <p:nvPr/>
          </p:nvSpPr>
          <p:spPr bwMode="hidden">
            <a:xfrm>
              <a:off x="422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Rectangle 1440"/>
            <p:cNvSpPr>
              <a:spLocks noChangeArrowheads="1"/>
            </p:cNvSpPr>
            <p:nvPr/>
          </p:nvSpPr>
          <p:spPr bwMode="hidden">
            <a:xfrm>
              <a:off x="431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Rectangle 1441"/>
            <p:cNvSpPr>
              <a:spLocks noChangeArrowheads="1"/>
            </p:cNvSpPr>
            <p:nvPr/>
          </p:nvSpPr>
          <p:spPr bwMode="hidden">
            <a:xfrm>
              <a:off x="440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Rectangle 1442"/>
            <p:cNvSpPr>
              <a:spLocks noChangeArrowheads="1"/>
            </p:cNvSpPr>
            <p:nvPr/>
          </p:nvSpPr>
          <p:spPr bwMode="hidden">
            <a:xfrm>
              <a:off x="4487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Rectangle 1443"/>
            <p:cNvSpPr>
              <a:spLocks noChangeArrowheads="1"/>
            </p:cNvSpPr>
            <p:nvPr/>
          </p:nvSpPr>
          <p:spPr bwMode="hidden">
            <a:xfrm>
              <a:off x="457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Rectangle 1444"/>
            <p:cNvSpPr>
              <a:spLocks noChangeArrowheads="1"/>
            </p:cNvSpPr>
            <p:nvPr/>
          </p:nvSpPr>
          <p:spPr bwMode="hidden">
            <a:xfrm>
              <a:off x="466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Rectangle 1445"/>
            <p:cNvSpPr>
              <a:spLocks noChangeArrowheads="1"/>
            </p:cNvSpPr>
            <p:nvPr/>
          </p:nvSpPr>
          <p:spPr bwMode="hidden">
            <a:xfrm>
              <a:off x="474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Rectangle 1446"/>
            <p:cNvSpPr>
              <a:spLocks noChangeArrowheads="1"/>
            </p:cNvSpPr>
            <p:nvPr/>
          </p:nvSpPr>
          <p:spPr bwMode="hidden">
            <a:xfrm>
              <a:off x="4832" y="49"/>
              <a:ext cx="44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Rectangle 1447"/>
            <p:cNvSpPr>
              <a:spLocks noChangeArrowheads="1"/>
            </p:cNvSpPr>
            <p:nvPr/>
          </p:nvSpPr>
          <p:spPr bwMode="hidden">
            <a:xfrm>
              <a:off x="491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Rectangle 1448"/>
            <p:cNvSpPr>
              <a:spLocks noChangeArrowheads="1"/>
            </p:cNvSpPr>
            <p:nvPr/>
          </p:nvSpPr>
          <p:spPr bwMode="hidden">
            <a:xfrm>
              <a:off x="500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Rectangle 1449"/>
            <p:cNvSpPr>
              <a:spLocks noChangeArrowheads="1"/>
            </p:cNvSpPr>
            <p:nvPr/>
          </p:nvSpPr>
          <p:spPr bwMode="hidden">
            <a:xfrm>
              <a:off x="5091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Rectangle 1450"/>
            <p:cNvSpPr>
              <a:spLocks noChangeArrowheads="1"/>
            </p:cNvSpPr>
            <p:nvPr/>
          </p:nvSpPr>
          <p:spPr bwMode="hidden">
            <a:xfrm>
              <a:off x="5178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Rectangle 1451"/>
            <p:cNvSpPr>
              <a:spLocks noChangeArrowheads="1"/>
            </p:cNvSpPr>
            <p:nvPr/>
          </p:nvSpPr>
          <p:spPr bwMode="hidden">
            <a:xfrm>
              <a:off x="5264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Rectangle 1452"/>
            <p:cNvSpPr>
              <a:spLocks noChangeArrowheads="1"/>
            </p:cNvSpPr>
            <p:nvPr/>
          </p:nvSpPr>
          <p:spPr bwMode="hidden">
            <a:xfrm>
              <a:off x="5350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Rectangle 1453"/>
            <p:cNvSpPr>
              <a:spLocks noChangeArrowheads="1"/>
            </p:cNvSpPr>
            <p:nvPr/>
          </p:nvSpPr>
          <p:spPr bwMode="hidden">
            <a:xfrm>
              <a:off x="5436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Rectangle 1454"/>
            <p:cNvSpPr>
              <a:spLocks noChangeArrowheads="1"/>
            </p:cNvSpPr>
            <p:nvPr/>
          </p:nvSpPr>
          <p:spPr bwMode="hidden">
            <a:xfrm>
              <a:off x="5523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Rectangle 1455"/>
            <p:cNvSpPr>
              <a:spLocks noChangeArrowheads="1"/>
            </p:cNvSpPr>
            <p:nvPr/>
          </p:nvSpPr>
          <p:spPr bwMode="hidden">
            <a:xfrm>
              <a:off x="5609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Rectangle 1456"/>
            <p:cNvSpPr>
              <a:spLocks noChangeArrowheads="1"/>
            </p:cNvSpPr>
            <p:nvPr/>
          </p:nvSpPr>
          <p:spPr bwMode="hidden">
            <a:xfrm>
              <a:off x="5695" y="49"/>
              <a:ext cx="43" cy="43"/>
            </a:xfrm>
            <a:prstGeom prst="rect">
              <a:avLst/>
            </a:prstGeom>
            <a:solidFill>
              <a:srgbClr val="C1C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9" name="Rectangle 5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400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16-10-2001</a:t>
            </a:r>
          </a:p>
        </p:txBody>
      </p:sp>
      <p:sp>
        <p:nvSpPr>
          <p:cNvPr id="1530" name="Rectangle 50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82B97C2-B57F-5544-B7D7-29A4D5D72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1" name="Rectangle 507"/>
          <p:cNvSpPr>
            <a:spLocks noChangeArrowheads="1"/>
          </p:cNvSpPr>
          <p:nvPr/>
        </p:nvSpPr>
        <p:spPr bwMode="auto">
          <a:xfrm>
            <a:off x="304800" y="6400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400" i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304800"/>
            <a:ext cx="7215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D1F7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82575" indent="-2825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65175" indent="-1905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39825" indent="-1841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519238" indent="-1841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9097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3669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8241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2813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738563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C2074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098"/>
          <p:cNvSpPr>
            <a:spLocks noGrp="1" noChangeArrowheads="1"/>
          </p:cNvSpPr>
          <p:nvPr>
            <p:ph type="ctrTitle"/>
          </p:nvPr>
        </p:nvSpPr>
        <p:spPr>
          <a:xfrm>
            <a:off x="187325" y="2208213"/>
            <a:ext cx="8586788" cy="15144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challenge of integrating research activities into a regular educational </a:t>
            </a:r>
            <a:r>
              <a:rPr lang="en-US" dirty="0" smtClean="0"/>
              <a:t>program </a:t>
            </a:r>
            <a:br>
              <a:rPr lang="en-US" dirty="0" smtClean="0"/>
            </a:br>
            <a:endParaRPr lang="en-US" dirty="0" smtClean="0">
              <a:cs typeface="+mj-cs"/>
            </a:endParaRPr>
          </a:p>
        </p:txBody>
      </p:sp>
      <p:sp>
        <p:nvSpPr>
          <p:cNvPr id="47107" name="Rectangle 409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080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An example of a study on approaches for the teaching of clinical reasoning 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>
              <a:cs typeface="+mj-cs"/>
            </a:endParaRPr>
          </a:p>
          <a:p>
            <a:pPr eaLnBrk="1" hangingPunct="1">
              <a:defRPr/>
            </a:pPr>
            <a:r>
              <a:rPr lang="en-US" sz="1800" i="1" dirty="0" smtClean="0">
                <a:cs typeface="+mj-cs"/>
              </a:rPr>
              <a:t>Walter van den </a:t>
            </a:r>
            <a:r>
              <a:rPr lang="en-US" sz="1800" i="1" dirty="0" err="1" smtClean="0">
                <a:cs typeface="+mj-cs"/>
              </a:rPr>
              <a:t>Broek</a:t>
            </a:r>
            <a:r>
              <a:rPr lang="en-US" sz="1800" i="1" dirty="0" smtClean="0">
                <a:cs typeface="+mj-cs"/>
              </a:rPr>
              <a:t>, </a:t>
            </a:r>
            <a:r>
              <a:rPr lang="en-US" sz="1800" i="1" dirty="0" err="1" smtClean="0">
                <a:cs typeface="+mj-cs"/>
              </a:rPr>
              <a:t>Sílvia</a:t>
            </a:r>
            <a:r>
              <a:rPr lang="en-US" sz="1800" i="1" dirty="0" smtClean="0">
                <a:cs typeface="+mj-cs"/>
              </a:rPr>
              <a:t> Mamede</a:t>
            </a:r>
          </a:p>
          <a:p>
            <a:pPr eaLnBrk="1" hangingPunct="1">
              <a:defRPr/>
            </a:pPr>
            <a:r>
              <a:rPr lang="en-US" sz="1800" i="1" dirty="0">
                <a:cs typeface="+mj-cs"/>
              </a:rPr>
              <a:t>I</a:t>
            </a:r>
            <a:r>
              <a:rPr lang="en-US" sz="1800" i="1" dirty="0" smtClean="0">
                <a:cs typeface="+mj-cs"/>
              </a:rPr>
              <a:t>nstitute of Medical Education Research Rotterdam </a:t>
            </a:r>
            <a:endParaRPr lang="en-US" sz="1800" i="1" dirty="0">
              <a:cs typeface="+mj-cs"/>
            </a:endParaRP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6" y="895998"/>
            <a:ext cx="8655024" cy="5604834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GB" dirty="0" smtClean="0"/>
              <a:t>The </a:t>
            </a:r>
            <a:r>
              <a:rPr lang="en-GB" dirty="0"/>
              <a:t>patient is an obese 56-year-old </a:t>
            </a:r>
            <a:r>
              <a:rPr lang="en-GB" dirty="0" smtClean="0"/>
              <a:t>woman, </a:t>
            </a:r>
            <a:r>
              <a:rPr lang="en-GB" dirty="0"/>
              <a:t>mother of </a:t>
            </a:r>
            <a:r>
              <a:rPr lang="en-GB" dirty="0" smtClean="0"/>
              <a:t>four </a:t>
            </a:r>
            <a:r>
              <a:rPr lang="en-GB" dirty="0"/>
              <a:t>children, without co-morbidities. She presents with a cough of one-week duration initially with green expectoration that became yellowish in the last days</a:t>
            </a:r>
            <a:r>
              <a:rPr lang="en-GB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i="1" dirty="0"/>
              <a:t>Which diagnostic hypotheses come to your mind?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dirty="0" smtClean="0"/>
              <a:t> Flu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dirty="0"/>
              <a:t>C</a:t>
            </a:r>
            <a:r>
              <a:rPr lang="en-US" dirty="0" smtClean="0"/>
              <a:t>ommunity-acquired pneumonia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dirty="0"/>
              <a:t>Foreign body </a:t>
            </a:r>
            <a:r>
              <a:rPr lang="en-US" dirty="0" smtClean="0"/>
              <a:t>aspiration</a:t>
            </a:r>
          </a:p>
          <a:p>
            <a:pPr lvl="1">
              <a:buFont typeface="Wingdings" charset="2"/>
              <a:buChar char="Ø"/>
              <a:defRPr/>
            </a:pPr>
            <a:endParaRPr lang="en-US" sz="2800" dirty="0" smtClean="0"/>
          </a:p>
          <a:p>
            <a:pPr>
              <a:defRPr/>
            </a:pPr>
            <a:r>
              <a:rPr lang="en-US" i="1" dirty="0" smtClean="0"/>
              <a:t>What else would you like to know (and why)? </a:t>
            </a:r>
          </a:p>
          <a:p>
            <a:pPr lvl="1">
              <a:buFont typeface="Wingdings" charset="2"/>
              <a:buChar char="Ø"/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04" y="650083"/>
            <a:ext cx="8745746" cy="5956577"/>
          </a:xfrm>
        </p:spPr>
        <p:txBody>
          <a:bodyPr>
            <a:no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GB" sz="2400" dirty="0" smtClean="0"/>
              <a:t>The </a:t>
            </a:r>
            <a:r>
              <a:rPr lang="en-GB" sz="2400" dirty="0"/>
              <a:t>patient is an obese 56-year-old </a:t>
            </a:r>
            <a:r>
              <a:rPr lang="en-GB" sz="2400" dirty="0" smtClean="0"/>
              <a:t>woman, </a:t>
            </a:r>
            <a:r>
              <a:rPr lang="en-GB" sz="2400" dirty="0"/>
              <a:t>mother of </a:t>
            </a:r>
            <a:r>
              <a:rPr lang="en-GB" sz="2400" dirty="0" smtClean="0"/>
              <a:t>four </a:t>
            </a:r>
            <a:r>
              <a:rPr lang="en-GB" sz="2400" dirty="0"/>
              <a:t>children, without co-morbidities. She presents with a cough of one-week duration initially with green expectoration that became yellowish in the last days</a:t>
            </a:r>
            <a:r>
              <a:rPr lang="en-GB" sz="2400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i="1" dirty="0" smtClean="0"/>
              <a:t>Which diagnostic hypotheses come to your mind?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000" dirty="0" smtClean="0"/>
              <a:t> Flu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000" dirty="0"/>
              <a:t>C</a:t>
            </a:r>
            <a:r>
              <a:rPr lang="en-US" sz="2000" dirty="0" smtClean="0"/>
              <a:t>ommunity-acquired pneumonia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000" dirty="0"/>
              <a:t>Foreign body </a:t>
            </a:r>
            <a:r>
              <a:rPr lang="en-US" sz="2000" dirty="0" smtClean="0"/>
              <a:t>aspiration</a:t>
            </a:r>
            <a:endParaRPr lang="en-US" sz="2400" dirty="0" smtClean="0"/>
          </a:p>
          <a:p>
            <a:pPr>
              <a:defRPr/>
            </a:pPr>
            <a:r>
              <a:rPr lang="en-US" sz="2400" i="1" dirty="0" smtClean="0"/>
              <a:t>What else would you like to know (and why)? 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000" dirty="0" smtClean="0"/>
              <a:t>Fever? 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000" dirty="0" smtClean="0"/>
              <a:t>Malaise? 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sz="2000" dirty="0" smtClean="0"/>
              <a:t>Wheezing? </a:t>
            </a:r>
          </a:p>
          <a:p>
            <a:pPr lvl="1">
              <a:buFont typeface="Wingdings" charset="2"/>
              <a:buChar char="Ø"/>
              <a:defRPr/>
            </a:pPr>
            <a:endParaRPr lang="en-US" sz="2000" dirty="0" smtClean="0"/>
          </a:p>
          <a:p>
            <a:pPr marL="0" indent="0">
              <a:buFont typeface="Wingdings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3038"/>
            <a:ext cx="8534400" cy="4625975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i="0" dirty="0" smtClean="0">
                <a:cs typeface="+mn-cs"/>
              </a:rPr>
              <a:t>Why serial</a:t>
            </a:r>
            <a:r>
              <a:rPr lang="en-US" i="0" dirty="0">
                <a:cs typeface="+mn-cs"/>
              </a:rPr>
              <a:t>-cue may not be better</a:t>
            </a:r>
          </a:p>
          <a:p>
            <a:pPr eaLnBrk="1" hangingPunct="1">
              <a:defRPr/>
            </a:pPr>
            <a:r>
              <a:rPr lang="en-US" i="0" dirty="0" smtClean="0">
                <a:cs typeface="+mn-cs"/>
              </a:rPr>
              <a:t>Medical expertise development: stages theory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3038"/>
            <a:ext cx="8534400" cy="4625975"/>
          </a:xfrm>
        </p:spPr>
        <p:txBody>
          <a:bodyPr/>
          <a:lstStyle/>
          <a:p>
            <a:pPr marL="457200" indent="-457200" eaLnBrk="1" hangingPunct="1">
              <a:buFont typeface="Arial"/>
              <a:buChar char="•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82575" indent="-28257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65175" indent="-1905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39825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519238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909763" indent="-19526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3669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8241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813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738563" indent="-1952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C2074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i="0" dirty="0" smtClean="0">
                <a:cs typeface="+mn-cs"/>
              </a:rPr>
              <a:t>Why serial</a:t>
            </a:r>
            <a:r>
              <a:rPr lang="en-US" i="0" dirty="0">
                <a:cs typeface="+mn-cs"/>
              </a:rPr>
              <a:t>-cue may not be better</a:t>
            </a:r>
          </a:p>
          <a:p>
            <a:pPr eaLnBrk="1" hangingPunct="1">
              <a:defRPr/>
            </a:pPr>
            <a:r>
              <a:rPr lang="en-US" i="0" dirty="0" smtClean="0">
                <a:cs typeface="+mn-cs"/>
              </a:rPr>
              <a:t>Medical expertise development: </a:t>
            </a:r>
            <a:r>
              <a:rPr lang="en-US" i="0" dirty="0" smtClean="0"/>
              <a:t>stages </a:t>
            </a:r>
            <a:r>
              <a:rPr lang="en-US" i="0" dirty="0"/>
              <a:t>theory 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i="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i="0" dirty="0" smtClean="0">
                <a:cs typeface="+mn-cs"/>
              </a:rPr>
              <a:t>Other approaches have been empirically investigated:</a:t>
            </a:r>
          </a:p>
          <a:p>
            <a:pPr lvl="1" eaLnBrk="1" hangingPunct="1">
              <a:defRPr/>
            </a:pPr>
            <a:r>
              <a:rPr lang="en-US" sz="2800" i="0" dirty="0" smtClean="0">
                <a:cs typeface="+mn-cs"/>
              </a:rPr>
              <a:t>Self-explanation</a:t>
            </a:r>
          </a:p>
          <a:p>
            <a:pPr lvl="1" eaLnBrk="1" hangingPunct="1">
              <a:defRPr/>
            </a:pPr>
            <a:r>
              <a:rPr lang="en-US" sz="2800" i="0" dirty="0" smtClean="0">
                <a:cs typeface="+mn-cs"/>
              </a:rPr>
              <a:t>Structured reflection</a:t>
            </a:r>
          </a:p>
          <a:p>
            <a:pPr eaLnBrk="1" hangingPunct="1">
              <a:defRPr/>
            </a:pPr>
            <a:endParaRPr lang="en-US" i="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1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Self-explanation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56" y="853755"/>
            <a:ext cx="8902030" cy="973218"/>
          </a:xfrm>
        </p:spPr>
        <p:txBody>
          <a:bodyPr>
            <a:noAutofit/>
          </a:bodyPr>
          <a:lstStyle/>
          <a:p>
            <a:pPr algn="l"/>
            <a:r>
              <a:rPr lang="en-CA" sz="2800" dirty="0" smtClean="0"/>
              <a:t>Students (8</a:t>
            </a:r>
            <a:r>
              <a:rPr lang="en-CA" sz="2800" baseline="30000" dirty="0" smtClean="0"/>
              <a:t>th</a:t>
            </a:r>
            <a:r>
              <a:rPr lang="en-CA" sz="2800" dirty="0" smtClean="0"/>
              <a:t> grade) generating self-explanations while reading a text on the circulatory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56" y="1826973"/>
            <a:ext cx="890203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 smtClean="0"/>
              <a:t>Fragment of the to-be-learned material: </a:t>
            </a:r>
          </a:p>
          <a:p>
            <a:pPr marL="400050" lvl="1" indent="0">
              <a:buNone/>
            </a:pPr>
            <a:r>
              <a:rPr lang="en-CA" sz="2600" i="1" dirty="0" smtClean="0"/>
              <a:t>“The septum divides the heart lengthwise into two sides. The right side pumps blood to the lungs, and the left side pumps blood to the other parts of the body” </a:t>
            </a:r>
          </a:p>
          <a:p>
            <a:pPr marL="0" indent="0">
              <a:buNone/>
            </a:pPr>
            <a:r>
              <a:rPr lang="en-CA" sz="2600" dirty="0" smtClean="0"/>
              <a:t>Fragment of a student’s self-explanation:</a:t>
            </a:r>
          </a:p>
          <a:p>
            <a:pPr marL="400050" lvl="1" indent="0">
              <a:buNone/>
            </a:pPr>
            <a:r>
              <a:rPr lang="en-CA" sz="2600" i="1" dirty="0" smtClean="0"/>
              <a:t>So the </a:t>
            </a:r>
            <a:r>
              <a:rPr lang="en-CA" sz="2600" i="1" dirty="0" smtClean="0">
                <a:solidFill>
                  <a:srgbClr val="FF0000"/>
                </a:solidFill>
              </a:rPr>
              <a:t>septum is like a wall </a:t>
            </a:r>
            <a:r>
              <a:rPr lang="en-CA" sz="2600" i="1" dirty="0" smtClean="0"/>
              <a:t>that divides the heart into two parts…it kind of like </a:t>
            </a:r>
            <a:r>
              <a:rPr lang="en-CA" sz="2600" i="1" dirty="0" smtClean="0">
                <a:solidFill>
                  <a:srgbClr val="FF0000"/>
                </a:solidFill>
              </a:rPr>
              <a:t>separates</a:t>
            </a:r>
            <a:r>
              <a:rPr lang="en-CA" sz="2600" i="1" dirty="0" smtClean="0">
                <a:solidFill>
                  <a:srgbClr val="008000"/>
                </a:solidFill>
              </a:rPr>
              <a:t> </a:t>
            </a:r>
            <a:r>
              <a:rPr lang="en-CA" sz="2600" i="1" dirty="0" smtClean="0"/>
              <a:t>it so </a:t>
            </a:r>
            <a:r>
              <a:rPr lang="en-CA" sz="2600" i="1" dirty="0" smtClean="0">
                <a:solidFill>
                  <a:srgbClr val="FF0000"/>
                </a:solidFill>
              </a:rPr>
              <a:t>that the blood doesn’t get mixed up…</a:t>
            </a:r>
            <a:r>
              <a:rPr lang="en-CA" sz="2600" i="1" dirty="0" smtClean="0"/>
              <a:t>”. </a:t>
            </a:r>
          </a:p>
          <a:p>
            <a:pPr marL="400050" lvl="1" indent="0" algn="r">
              <a:buNone/>
            </a:pPr>
            <a:r>
              <a:rPr lang="en-CA" sz="1800" i="1" dirty="0" smtClean="0"/>
              <a:t>(Chi 1994)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047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68" y="1219115"/>
            <a:ext cx="8720632" cy="56388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While diagnosing clinical cases, students read the case and explain to themselves:</a:t>
            </a:r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100" dirty="0"/>
              <a:t>how the </a:t>
            </a:r>
            <a:r>
              <a:rPr lang="en-US" sz="5100" dirty="0" smtClean="0"/>
              <a:t>clinical findings could </a:t>
            </a:r>
            <a:r>
              <a:rPr lang="en-US" sz="5100" dirty="0"/>
              <a:t>have been produced </a:t>
            </a:r>
            <a:endParaRPr lang="en-US" sz="5100" dirty="0" smtClean="0"/>
          </a:p>
          <a:p>
            <a:r>
              <a:rPr lang="en-US" sz="5100" dirty="0" smtClean="0"/>
              <a:t>how </a:t>
            </a:r>
            <a:r>
              <a:rPr lang="en-US" sz="5100" dirty="0"/>
              <a:t>these signs and symptoms relate to each </a:t>
            </a:r>
            <a:r>
              <a:rPr lang="en-US" sz="5100" dirty="0" smtClean="0"/>
              <a:t>other</a:t>
            </a:r>
            <a:endParaRPr lang="en-US" sz="5100" dirty="0"/>
          </a:p>
          <a:p>
            <a:r>
              <a:rPr lang="en-US" sz="5100" dirty="0" smtClean="0"/>
              <a:t> </a:t>
            </a:r>
            <a:r>
              <a:rPr lang="en-US" sz="5100" dirty="0"/>
              <a:t>how they relate to the possible </a:t>
            </a:r>
            <a:r>
              <a:rPr lang="en-US" sz="5100" dirty="0" smtClean="0"/>
              <a:t>diagnoses</a:t>
            </a:r>
            <a:endParaRPr lang="en-US" sz="5100" dirty="0" smtClean="0">
              <a:effectLst/>
            </a:endParaRPr>
          </a:p>
          <a:p>
            <a:endParaRPr lang="en-US" sz="3300" dirty="0"/>
          </a:p>
          <a:p>
            <a:pPr marL="0" indent="0" algn="r">
              <a:buNone/>
            </a:pPr>
            <a:endParaRPr lang="en-US" sz="2600" i="1" dirty="0" smtClean="0"/>
          </a:p>
          <a:p>
            <a:pPr marL="0" indent="0" algn="r">
              <a:buNone/>
            </a:pPr>
            <a:endParaRPr lang="en-US" sz="2600" i="1" dirty="0"/>
          </a:p>
          <a:p>
            <a:pPr marL="0" indent="0" algn="r">
              <a:buNone/>
            </a:pPr>
            <a:endParaRPr lang="en-US" sz="2600" i="1" dirty="0" smtClean="0"/>
          </a:p>
          <a:p>
            <a:pPr marL="0" indent="0" algn="r">
              <a:buNone/>
            </a:pPr>
            <a:r>
              <a:rPr lang="en-US" sz="3800" i="1" dirty="0" smtClean="0"/>
              <a:t>(</a:t>
            </a:r>
            <a:r>
              <a:rPr lang="en-US" sz="3800" i="1" dirty="0" err="1" smtClean="0"/>
              <a:t>Chamberland</a:t>
            </a:r>
            <a:r>
              <a:rPr lang="en-US" sz="3800" i="1" dirty="0" smtClean="0"/>
              <a:t> et al., 2011; 2013; 2015):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0963" y="362837"/>
            <a:ext cx="697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 smtClean="0"/>
              <a:t>Self-explanation in medical education</a:t>
            </a:r>
          </a:p>
          <a:p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39111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"/>
          <p:cNvSpPr txBox="1">
            <a:spLocks/>
          </p:cNvSpPr>
          <p:nvPr/>
        </p:nvSpPr>
        <p:spPr>
          <a:xfrm>
            <a:off x="491428" y="704725"/>
            <a:ext cx="8229600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i="0" dirty="0" smtClean="0">
                <a:latin typeface="Arial Narrow"/>
                <a:cs typeface="Arial Narrow"/>
              </a:rPr>
              <a:t>A 70-year-old </a:t>
            </a:r>
            <a:r>
              <a:rPr lang="fr-FR" sz="2000" i="0" dirty="0" err="1" smtClean="0">
                <a:latin typeface="Arial Narrow"/>
                <a:cs typeface="Arial Narrow"/>
              </a:rPr>
              <a:t>woman</a:t>
            </a:r>
            <a:r>
              <a:rPr lang="fr-FR" sz="2000" i="0" dirty="0" smtClean="0"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latin typeface="Arial Narrow"/>
                <a:cs typeface="Arial Narrow"/>
              </a:rPr>
              <a:t>presents</a:t>
            </a:r>
            <a:r>
              <a:rPr lang="fr-FR" sz="2000" i="0" dirty="0" smtClean="0"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latin typeface="Arial Narrow"/>
                <a:cs typeface="Arial Narrow"/>
              </a:rPr>
              <a:t>with</a:t>
            </a:r>
            <a:r>
              <a:rPr lang="fr-FR" sz="2000" i="0" dirty="0" smtClean="0">
                <a:latin typeface="Arial Narrow"/>
                <a:cs typeface="Arial Narrow"/>
              </a:rPr>
              <a:t> progressive </a:t>
            </a:r>
            <a:r>
              <a:rPr lang="fr-FR" sz="2000" i="0" dirty="0" err="1" smtClean="0">
                <a:latin typeface="Arial Narrow"/>
                <a:cs typeface="Arial Narrow"/>
              </a:rPr>
              <a:t>jaundice</a:t>
            </a:r>
            <a:r>
              <a:rPr lang="fr-FR" sz="2000" i="0" dirty="0" smtClean="0">
                <a:latin typeface="Arial Narrow"/>
                <a:cs typeface="Arial Narrow"/>
              </a:rPr>
              <a:t>. 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The patient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presents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gradual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yellow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discoloration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skin over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three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weeks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with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nausea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.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noticed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that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urine has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become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dark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.</a:t>
            </a:r>
            <a:r>
              <a:rPr lang="fr-FR" sz="2000" i="0" dirty="0" smtClean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has no abdominal pain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other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than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vague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epigastric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discomfort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nausea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.</a:t>
            </a:r>
            <a:r>
              <a:rPr lang="fr-FR" sz="2000" i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reports no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diarrhea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stools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are normal</a:t>
            </a:r>
            <a:r>
              <a:rPr lang="fr-FR" sz="2000" i="0" dirty="0" smtClean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had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low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grade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fever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is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complaining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of joint pain over the last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week</a:t>
            </a:r>
            <a:r>
              <a:rPr lang="fr-FR" sz="2000" i="0" dirty="0" smtClean="0">
                <a:solidFill>
                  <a:srgbClr val="FF0000"/>
                </a:solidFill>
                <a:latin typeface="Arial Narrow"/>
                <a:cs typeface="Arial Narrow"/>
              </a:rPr>
              <a:t>…</a:t>
            </a:r>
            <a:endParaRPr lang="fr-FR" sz="2000" i="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892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 txBox="1">
            <a:spLocks noGrp="1"/>
          </p:cNvSpPr>
          <p:nvPr>
            <p:ph idx="1"/>
          </p:nvPr>
        </p:nvSpPr>
        <p:spPr>
          <a:xfrm>
            <a:off x="597270" y="2720333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000" dirty="0">
                <a:latin typeface="Arial Narrow"/>
                <a:cs typeface="Arial Narrow"/>
              </a:rPr>
              <a:t>A 70-year-old </a:t>
            </a:r>
            <a:r>
              <a:rPr lang="fr-FR" sz="2000" dirty="0" err="1">
                <a:latin typeface="Arial Narrow"/>
                <a:cs typeface="Arial Narrow"/>
              </a:rPr>
              <a:t>woman</a:t>
            </a:r>
            <a:r>
              <a:rPr lang="fr-FR" sz="2000" dirty="0">
                <a:latin typeface="Arial Narrow"/>
                <a:cs typeface="Arial Narrow"/>
              </a:rPr>
              <a:t> </a:t>
            </a:r>
            <a:r>
              <a:rPr lang="fr-FR" sz="2000" dirty="0" err="1">
                <a:latin typeface="Arial Narrow"/>
                <a:cs typeface="Arial Narrow"/>
              </a:rPr>
              <a:t>presents</a:t>
            </a:r>
            <a:r>
              <a:rPr lang="fr-FR" sz="2000" dirty="0">
                <a:latin typeface="Arial Narrow"/>
                <a:cs typeface="Arial Narrow"/>
              </a:rPr>
              <a:t> </a:t>
            </a:r>
            <a:r>
              <a:rPr lang="fr-FR" sz="2000" dirty="0" err="1">
                <a:latin typeface="Arial Narrow"/>
                <a:cs typeface="Arial Narrow"/>
              </a:rPr>
              <a:t>with</a:t>
            </a:r>
            <a:r>
              <a:rPr lang="fr-FR" sz="2000" dirty="0">
                <a:latin typeface="Arial Narrow"/>
                <a:cs typeface="Arial Narrow"/>
              </a:rPr>
              <a:t> progressive </a:t>
            </a:r>
            <a:r>
              <a:rPr lang="fr-FR" sz="2000" dirty="0" err="1" smtClean="0">
                <a:latin typeface="Arial Narrow"/>
                <a:cs typeface="Arial Narrow"/>
              </a:rPr>
              <a:t>jaundice</a:t>
            </a:r>
            <a:r>
              <a:rPr lang="fr-FR" sz="2000" dirty="0" smtClean="0">
                <a:latin typeface="Arial Narrow"/>
                <a:cs typeface="Arial Narrow"/>
              </a:rPr>
              <a:t>.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The patient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presents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gradual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yellow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discoloration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her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skin over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three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weeks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with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nausea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.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noticed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that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her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urine has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become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dark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. 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It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might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because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there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is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more bilirubine in the urine.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has no abdominal pain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other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than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vague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epigastric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discomfort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nausea</a:t>
            </a:r>
            <a:r>
              <a:rPr lang="fr-FR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Well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,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that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doesn’t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sound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very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specific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…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might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related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to the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liver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?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reports no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diarrhea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er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stools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are normal</a:t>
            </a:r>
            <a:r>
              <a:rPr lang="fr-FR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I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remember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,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sometimes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in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jaundice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, the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stools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become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more pale… in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fact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when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there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is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no bilirubine …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when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there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is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like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an obstruction in the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biliary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track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. So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it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might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not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the case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here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had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low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grade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fever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complaining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of joint pain over the last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week</a:t>
            </a:r>
            <a:r>
              <a:rPr lang="fr-FR" sz="2000" dirty="0" smtClean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Joint pain?...I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don’t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actually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see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how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this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might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be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related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to the </a:t>
            </a:r>
            <a:r>
              <a:rPr lang="fr-FR" sz="2000" i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problem</a:t>
            </a:r>
            <a:r>
              <a:rPr lang="fr-FR" sz="20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…</a:t>
            </a:r>
            <a:endParaRPr lang="fr-FR" sz="2000" i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" name="ZoneTexte 1"/>
          <p:cNvSpPr txBox="1">
            <a:spLocks/>
          </p:cNvSpPr>
          <p:nvPr/>
        </p:nvSpPr>
        <p:spPr>
          <a:xfrm>
            <a:off x="491428" y="704725"/>
            <a:ext cx="8229600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i="0" dirty="0" smtClean="0">
                <a:latin typeface="Arial Narrow"/>
                <a:cs typeface="Arial Narrow"/>
              </a:rPr>
              <a:t>A 70-year-old </a:t>
            </a:r>
            <a:r>
              <a:rPr lang="fr-FR" sz="2000" i="0" dirty="0" err="1" smtClean="0">
                <a:latin typeface="Arial Narrow"/>
                <a:cs typeface="Arial Narrow"/>
              </a:rPr>
              <a:t>woman</a:t>
            </a:r>
            <a:r>
              <a:rPr lang="fr-FR" sz="2000" i="0" dirty="0" smtClean="0"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latin typeface="Arial Narrow"/>
                <a:cs typeface="Arial Narrow"/>
              </a:rPr>
              <a:t>presents</a:t>
            </a:r>
            <a:r>
              <a:rPr lang="fr-FR" sz="2000" i="0" dirty="0" smtClean="0"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latin typeface="Arial Narrow"/>
                <a:cs typeface="Arial Narrow"/>
              </a:rPr>
              <a:t>with</a:t>
            </a:r>
            <a:r>
              <a:rPr lang="fr-FR" sz="2000" i="0" dirty="0" smtClean="0">
                <a:latin typeface="Arial Narrow"/>
                <a:cs typeface="Arial Narrow"/>
              </a:rPr>
              <a:t> progressive </a:t>
            </a:r>
            <a:r>
              <a:rPr lang="fr-FR" sz="2000" i="0" dirty="0" err="1" smtClean="0">
                <a:latin typeface="Arial Narrow"/>
                <a:cs typeface="Arial Narrow"/>
              </a:rPr>
              <a:t>jaundice</a:t>
            </a:r>
            <a:r>
              <a:rPr lang="fr-FR" sz="2000" i="0" dirty="0" smtClean="0">
                <a:latin typeface="Arial Narrow"/>
                <a:cs typeface="Arial Narrow"/>
              </a:rPr>
              <a:t>. 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The patient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presents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gradual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yellow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discoloration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skin over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three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weeks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with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nausea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.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noticed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that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urine has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become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dark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.</a:t>
            </a:r>
            <a:r>
              <a:rPr lang="fr-FR" sz="2000" i="0" dirty="0" smtClean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has no abdominal pain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other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than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vague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epigastric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discomfort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nausea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.</a:t>
            </a:r>
            <a:r>
              <a:rPr lang="fr-FR" sz="2000" i="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reports no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diarrhea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stools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are normal</a:t>
            </a:r>
            <a:r>
              <a:rPr lang="fr-FR" sz="2000" i="0" dirty="0" smtClean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She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had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low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grade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fever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and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is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complaining</a:t>
            </a:r>
            <a:r>
              <a:rPr lang="fr-FR" sz="20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 of joint pain over the last </a:t>
            </a:r>
            <a:r>
              <a:rPr lang="fr-FR" sz="2000" i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week</a:t>
            </a:r>
            <a:r>
              <a:rPr lang="fr-FR" sz="2000" i="0" dirty="0" smtClean="0">
                <a:solidFill>
                  <a:srgbClr val="FF0000"/>
                </a:solidFill>
                <a:latin typeface="Arial Narrow"/>
                <a:cs typeface="Arial Narrow"/>
              </a:rPr>
              <a:t>…</a:t>
            </a:r>
            <a:endParaRPr lang="fr-FR" sz="2000" i="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087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3759"/>
            <a:ext cx="8229600" cy="81771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/>
                <a:ea typeface="ＭＳ Ｐゴシック" charset="0"/>
                <a:cs typeface="Arial"/>
              </a:rPr>
              <a:t>Structured Reflection</a:t>
            </a:r>
            <a:endParaRPr lang="en-GB" sz="32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367836" y="1271193"/>
            <a:ext cx="8686800" cy="469213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 bit of background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Training of clinical reasoning at </a:t>
            </a:r>
            <a:r>
              <a:rPr lang="en-US" dirty="0" err="1" smtClean="0">
                <a:cs typeface="+mn-cs"/>
              </a:rPr>
              <a:t>ErasmusMC</a:t>
            </a:r>
            <a:r>
              <a:rPr lang="en-US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dirty="0" smtClean="0"/>
              <a:t>Current </a:t>
            </a:r>
            <a:r>
              <a:rPr lang="en-US" dirty="0"/>
              <a:t>format:</a:t>
            </a:r>
          </a:p>
          <a:p>
            <a:pPr eaLnBrk="1" hangingPunct="1">
              <a:defRPr/>
            </a:pPr>
            <a:endParaRPr lang="en-US" dirty="0" smtClean="0">
              <a:cs typeface="+mj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3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3759"/>
            <a:ext cx="8229600" cy="81771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/>
                <a:ea typeface="ＭＳ Ｐゴシック" charset="0"/>
                <a:cs typeface="Arial"/>
              </a:rPr>
              <a:t>Structured Reflection</a:t>
            </a:r>
            <a:endParaRPr lang="en-GB" sz="32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367836" y="1271193"/>
            <a:ext cx="8686800" cy="469213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Instructions to participants:</a:t>
            </a:r>
          </a:p>
          <a:p>
            <a:pPr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Read the case and provide a diagnostic hypothesis</a:t>
            </a:r>
          </a:p>
          <a:p>
            <a:pPr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Which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signs and symptoms support your diagnostic hypothesis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Dx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)?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List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them.</a:t>
            </a: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Which signs and symptoms </a:t>
            </a:r>
            <a:r>
              <a:rPr lang="en-GB" sz="2400" i="1" dirty="0">
                <a:latin typeface="Arial" charset="0"/>
                <a:ea typeface="ＭＳ Ｐゴシック" charset="0"/>
                <a:cs typeface="ＭＳ Ｐゴシック" charset="0"/>
              </a:rPr>
              <a:t>do not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support your </a:t>
            </a:r>
            <a:r>
              <a:rPr lang="en-GB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Dx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? List them.</a:t>
            </a:r>
          </a:p>
          <a:p>
            <a:pPr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Which findings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should have been there if your </a:t>
            </a:r>
            <a:r>
              <a:rPr lang="en-GB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Dx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is correct and are not? List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them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Is there an </a:t>
            </a: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alternative </a:t>
            </a:r>
            <a:r>
              <a:rPr lang="en-GB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Dx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? Write it down and start over.</a:t>
            </a:r>
          </a:p>
          <a:p>
            <a:pPr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Now, what is your decision on the most likely diagnosis?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2884" y="6397403"/>
            <a:ext cx="315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Arial"/>
                <a:ea typeface="ＭＳ Ｐゴシック" charset="0"/>
                <a:cs typeface="Arial"/>
              </a:rPr>
              <a:t>(Mamede et al, 2012; 2014)</a:t>
            </a:r>
            <a:endParaRPr lang="en-US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6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622232"/>
            <a:ext cx="8889700" cy="6867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 smtClean="0"/>
              <a:t>A </a:t>
            </a:r>
            <a:r>
              <a:rPr lang="pt-BR" sz="1400" dirty="0"/>
              <a:t>48-year-old </a:t>
            </a:r>
            <a:r>
              <a:rPr lang="pt-BR" sz="1400" dirty="0" err="1"/>
              <a:t>man</a:t>
            </a:r>
            <a:r>
              <a:rPr lang="pt-BR" sz="1400" dirty="0"/>
              <a:t>, </a:t>
            </a:r>
            <a:r>
              <a:rPr lang="pt-BR" sz="1400" dirty="0" err="1"/>
              <a:t>previously</a:t>
            </a:r>
            <a:r>
              <a:rPr lang="pt-BR" sz="1400" dirty="0"/>
              <a:t> </a:t>
            </a:r>
            <a:r>
              <a:rPr lang="pt-BR" sz="1400" dirty="0" err="1"/>
              <a:t>healthy</a:t>
            </a:r>
            <a:r>
              <a:rPr lang="pt-BR" sz="1400" dirty="0"/>
              <a:t>, </a:t>
            </a:r>
            <a:r>
              <a:rPr lang="pt-BR" sz="1400" dirty="0" err="1"/>
              <a:t>presented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emergency</a:t>
            </a:r>
            <a:r>
              <a:rPr lang="pt-BR" sz="1400" dirty="0"/>
              <a:t> </a:t>
            </a:r>
            <a:r>
              <a:rPr lang="pt-BR" sz="1400" dirty="0" err="1"/>
              <a:t>department</a:t>
            </a:r>
            <a:r>
              <a:rPr lang="pt-BR" sz="1400" dirty="0"/>
              <a:t> </a:t>
            </a:r>
            <a:r>
              <a:rPr lang="pt-BR" sz="1400" dirty="0" err="1"/>
              <a:t>after</a:t>
            </a:r>
            <a:r>
              <a:rPr lang="pt-BR" sz="1400" dirty="0"/>
              <a:t> a </a:t>
            </a:r>
            <a:r>
              <a:rPr lang="pt-BR" sz="1400" dirty="0" err="1"/>
              <a:t>sudden</a:t>
            </a:r>
            <a:r>
              <a:rPr lang="pt-BR" sz="1400" dirty="0"/>
              <a:t> </a:t>
            </a:r>
            <a:r>
              <a:rPr lang="pt-BR" sz="1400" dirty="0" err="1"/>
              <a:t>episode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cough</a:t>
            </a:r>
            <a:r>
              <a:rPr lang="pt-BR" sz="1400" dirty="0"/>
              <a:t>, </a:t>
            </a:r>
            <a:r>
              <a:rPr lang="pt-BR" sz="1400" dirty="0" err="1"/>
              <a:t>dyspnea</a:t>
            </a:r>
            <a:r>
              <a:rPr lang="pt-BR" sz="1400" dirty="0"/>
              <a:t>, </a:t>
            </a:r>
            <a:r>
              <a:rPr lang="pt-BR" sz="1400" dirty="0" err="1"/>
              <a:t>and</a:t>
            </a:r>
            <a:r>
              <a:rPr lang="pt-BR" sz="1400" dirty="0"/>
              <a:t> a </a:t>
            </a:r>
            <a:r>
              <a:rPr lang="pt-BR" sz="1400" dirty="0" err="1"/>
              <a:t>sensation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“</a:t>
            </a:r>
            <a:r>
              <a:rPr lang="pt-BR" sz="1400" dirty="0" err="1"/>
              <a:t>chest</a:t>
            </a:r>
            <a:r>
              <a:rPr lang="pt-BR" sz="1400" dirty="0"/>
              <a:t> </a:t>
            </a:r>
            <a:r>
              <a:rPr lang="pt-BR" sz="1400" dirty="0" err="1"/>
              <a:t>tightness</a:t>
            </a:r>
            <a:r>
              <a:rPr lang="pt-BR" sz="1400" dirty="0"/>
              <a:t>” </a:t>
            </a:r>
            <a:r>
              <a:rPr lang="pt-BR" sz="1400" dirty="0" err="1"/>
              <a:t>that</a:t>
            </a:r>
            <a:r>
              <a:rPr lang="pt-BR" sz="1400" dirty="0"/>
              <a:t> </a:t>
            </a:r>
            <a:r>
              <a:rPr lang="pt-BR" sz="1400" dirty="0" err="1"/>
              <a:t>happened</a:t>
            </a:r>
            <a:r>
              <a:rPr lang="pt-BR" sz="1400" dirty="0"/>
              <a:t> </a:t>
            </a:r>
            <a:r>
              <a:rPr lang="pt-BR" sz="1400" dirty="0" err="1"/>
              <a:t>while</a:t>
            </a:r>
            <a:r>
              <a:rPr lang="pt-BR" sz="1400" dirty="0"/>
              <a:t> </a:t>
            </a:r>
            <a:r>
              <a:rPr lang="pt-BR" sz="1400" dirty="0" err="1"/>
              <a:t>he</a:t>
            </a:r>
            <a:r>
              <a:rPr lang="pt-BR" sz="1400" dirty="0"/>
              <a:t> </a:t>
            </a:r>
            <a:r>
              <a:rPr lang="pt-BR" sz="1400" dirty="0" err="1"/>
              <a:t>was</a:t>
            </a:r>
            <a:r>
              <a:rPr lang="pt-BR" sz="1400" dirty="0"/>
              <a:t> </a:t>
            </a:r>
            <a:r>
              <a:rPr lang="pt-BR" sz="1400" dirty="0" err="1"/>
              <a:t>climbing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stairs</a:t>
            </a:r>
            <a:r>
              <a:rPr lang="pt-BR" sz="1400" dirty="0"/>
              <a:t> in </a:t>
            </a:r>
            <a:r>
              <a:rPr lang="pt-BR" sz="1400" dirty="0" err="1"/>
              <a:t>his</a:t>
            </a:r>
            <a:r>
              <a:rPr lang="pt-BR" sz="1400" dirty="0"/>
              <a:t> </a:t>
            </a:r>
            <a:r>
              <a:rPr lang="pt-BR" sz="1400" dirty="0" err="1"/>
              <a:t>apartment</a:t>
            </a:r>
            <a:r>
              <a:rPr lang="pt-BR" sz="1400" dirty="0"/>
              <a:t>.  The </a:t>
            </a:r>
            <a:r>
              <a:rPr lang="pt-BR" sz="1400" dirty="0" err="1"/>
              <a:t>patient</a:t>
            </a:r>
            <a:r>
              <a:rPr lang="pt-BR" sz="1400" dirty="0"/>
              <a:t> </a:t>
            </a:r>
            <a:r>
              <a:rPr lang="pt-BR" sz="1400" dirty="0" err="1"/>
              <a:t>reports</a:t>
            </a:r>
            <a:r>
              <a:rPr lang="pt-BR" sz="1400" dirty="0"/>
              <a:t> </a:t>
            </a:r>
            <a:r>
              <a:rPr lang="pt-BR" sz="1400" dirty="0" err="1"/>
              <a:t>two</a:t>
            </a:r>
            <a:r>
              <a:rPr lang="pt-BR" sz="1400" dirty="0"/>
              <a:t> similar </a:t>
            </a:r>
            <a:r>
              <a:rPr lang="pt-BR" sz="1400" dirty="0" err="1"/>
              <a:t>episodes</a:t>
            </a:r>
            <a:r>
              <a:rPr lang="pt-BR" sz="1400" dirty="0"/>
              <a:t> </a:t>
            </a:r>
            <a:r>
              <a:rPr lang="pt-BR" sz="1400" dirty="0" err="1"/>
              <a:t>during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last</a:t>
            </a:r>
            <a:r>
              <a:rPr lang="pt-BR" sz="1400" dirty="0"/>
              <a:t> </a:t>
            </a:r>
            <a:r>
              <a:rPr lang="pt-BR" sz="1400" dirty="0" err="1"/>
              <a:t>month</a:t>
            </a:r>
            <a:r>
              <a:rPr lang="pt-BR" sz="1400" dirty="0"/>
              <a:t>, </a:t>
            </a:r>
            <a:r>
              <a:rPr lang="pt-BR" sz="1400" dirty="0" err="1"/>
              <a:t>one</a:t>
            </a:r>
            <a:r>
              <a:rPr lang="pt-BR" sz="1400" dirty="0"/>
              <a:t> </a:t>
            </a:r>
            <a:r>
              <a:rPr lang="pt-BR" sz="1400" dirty="0" err="1"/>
              <a:t>when</a:t>
            </a:r>
            <a:r>
              <a:rPr lang="pt-BR" sz="1400" dirty="0"/>
              <a:t> </a:t>
            </a:r>
            <a:r>
              <a:rPr lang="pt-BR" sz="1400" dirty="0" err="1"/>
              <a:t>he</a:t>
            </a:r>
            <a:r>
              <a:rPr lang="pt-BR" sz="1400" dirty="0"/>
              <a:t> </a:t>
            </a:r>
            <a:r>
              <a:rPr lang="pt-BR" sz="1400" dirty="0" err="1"/>
              <a:t>was</a:t>
            </a:r>
            <a:r>
              <a:rPr lang="pt-BR" sz="1400" dirty="0"/>
              <a:t> </a:t>
            </a:r>
            <a:r>
              <a:rPr lang="pt-BR" sz="1400" dirty="0" err="1"/>
              <a:t>cutting</a:t>
            </a:r>
            <a:r>
              <a:rPr lang="pt-BR" sz="1400" dirty="0"/>
              <a:t> </a:t>
            </a:r>
            <a:r>
              <a:rPr lang="pt-BR" sz="1400" dirty="0" err="1"/>
              <a:t>threes</a:t>
            </a:r>
            <a:r>
              <a:rPr lang="pt-BR" sz="1400" dirty="0"/>
              <a:t> in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garden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other</a:t>
            </a:r>
            <a:r>
              <a:rPr lang="pt-BR" sz="1400" dirty="0"/>
              <a:t> </a:t>
            </a:r>
            <a:r>
              <a:rPr lang="pt-BR" sz="1400" dirty="0" err="1"/>
              <a:t>while</a:t>
            </a:r>
            <a:r>
              <a:rPr lang="pt-BR" sz="1400" dirty="0"/>
              <a:t> </a:t>
            </a:r>
            <a:r>
              <a:rPr lang="pt-BR" sz="1400" dirty="0" err="1"/>
              <a:t>he</a:t>
            </a:r>
            <a:r>
              <a:rPr lang="pt-BR" sz="1400" dirty="0"/>
              <a:t> </a:t>
            </a:r>
            <a:r>
              <a:rPr lang="pt-BR" sz="1400" dirty="0" err="1"/>
              <a:t>was</a:t>
            </a:r>
            <a:r>
              <a:rPr lang="pt-BR" sz="1400" dirty="0"/>
              <a:t> </a:t>
            </a:r>
            <a:r>
              <a:rPr lang="pt-BR" sz="1400" dirty="0" err="1"/>
              <a:t>repairing</a:t>
            </a:r>
            <a:r>
              <a:rPr lang="pt-BR" sz="1400" dirty="0"/>
              <a:t> a </a:t>
            </a:r>
            <a:r>
              <a:rPr lang="pt-BR" sz="1400" dirty="0" err="1"/>
              <a:t>sport</a:t>
            </a:r>
            <a:r>
              <a:rPr lang="pt-BR" sz="1400" dirty="0"/>
              <a:t> </a:t>
            </a:r>
            <a:r>
              <a:rPr lang="pt-BR" sz="1400" dirty="0" err="1"/>
              <a:t>court</a:t>
            </a:r>
            <a:r>
              <a:rPr lang="pt-BR" sz="1400" dirty="0"/>
              <a:t>. In </a:t>
            </a:r>
            <a:r>
              <a:rPr lang="pt-BR" sz="1400" dirty="0" err="1"/>
              <a:t>all</a:t>
            </a:r>
            <a:r>
              <a:rPr lang="pt-BR" sz="1400" dirty="0"/>
              <a:t> </a:t>
            </a:r>
            <a:r>
              <a:rPr lang="pt-BR" sz="1400" dirty="0" err="1"/>
              <a:t>occasions</a:t>
            </a:r>
            <a:r>
              <a:rPr lang="pt-BR" sz="1400" dirty="0"/>
              <a:t>,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symptoms</a:t>
            </a:r>
            <a:r>
              <a:rPr lang="pt-BR" sz="1400" dirty="0"/>
              <a:t> </a:t>
            </a:r>
            <a:r>
              <a:rPr lang="pt-BR" sz="1400" dirty="0" err="1"/>
              <a:t>stopped</a:t>
            </a:r>
            <a:r>
              <a:rPr lang="pt-BR" sz="1400" dirty="0"/>
              <a:t> </a:t>
            </a:r>
            <a:r>
              <a:rPr lang="pt-BR" sz="1400" dirty="0" err="1"/>
              <a:t>spontaneously</a:t>
            </a:r>
            <a:r>
              <a:rPr lang="pt-BR" sz="1400" dirty="0"/>
              <a:t> in a </a:t>
            </a:r>
            <a:r>
              <a:rPr lang="pt-BR" sz="1400" dirty="0" err="1"/>
              <a:t>few</a:t>
            </a:r>
            <a:r>
              <a:rPr lang="pt-BR" sz="1400" dirty="0"/>
              <a:t> hours, </a:t>
            </a:r>
            <a:r>
              <a:rPr lang="pt-BR" sz="1400" dirty="0" err="1"/>
              <a:t>without</a:t>
            </a:r>
            <a:r>
              <a:rPr lang="pt-BR" sz="1400" dirty="0"/>
              <a:t> </a:t>
            </a:r>
            <a:r>
              <a:rPr lang="pt-BR" sz="1400" dirty="0" err="1"/>
              <a:t>any</a:t>
            </a:r>
            <a:r>
              <a:rPr lang="pt-BR" sz="1400" dirty="0"/>
              <a:t> </a:t>
            </a:r>
            <a:r>
              <a:rPr lang="pt-BR" sz="1400" dirty="0" err="1"/>
              <a:t>other</a:t>
            </a:r>
            <a:r>
              <a:rPr lang="pt-BR" sz="1400" dirty="0"/>
              <a:t> </a:t>
            </a:r>
            <a:r>
              <a:rPr lang="pt-BR" sz="1400" dirty="0" err="1"/>
              <a:t>intervention</a:t>
            </a:r>
            <a:r>
              <a:rPr lang="pt-BR" sz="1400" dirty="0"/>
              <a:t> </a:t>
            </a:r>
            <a:r>
              <a:rPr lang="pt-BR" sz="1400" dirty="0" err="1"/>
              <a:t>besides</a:t>
            </a:r>
            <a:r>
              <a:rPr lang="pt-BR" sz="1400" dirty="0"/>
              <a:t> </a:t>
            </a:r>
            <a:r>
              <a:rPr lang="pt-BR" sz="1400" dirty="0" err="1"/>
              <a:t>resting</a:t>
            </a:r>
            <a:r>
              <a:rPr lang="pt-BR" sz="1400" dirty="0"/>
              <a:t>. </a:t>
            </a:r>
            <a:r>
              <a:rPr lang="pt-BR" sz="1400" dirty="0" err="1"/>
              <a:t>Between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episodes</a:t>
            </a:r>
            <a:r>
              <a:rPr lang="pt-BR" sz="1400" dirty="0"/>
              <a:t>,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patient</a:t>
            </a:r>
            <a:r>
              <a:rPr lang="pt-BR" sz="1400" dirty="0"/>
              <a:t> </a:t>
            </a:r>
            <a:r>
              <a:rPr lang="pt-BR" sz="1400" dirty="0" err="1"/>
              <a:t>felt</a:t>
            </a:r>
            <a:r>
              <a:rPr lang="pt-BR" sz="1400" dirty="0"/>
              <a:t> </a:t>
            </a:r>
            <a:r>
              <a:rPr lang="pt-BR" sz="1400" dirty="0" err="1"/>
              <a:t>well</a:t>
            </a:r>
            <a:r>
              <a:rPr lang="pt-BR" sz="1400" dirty="0"/>
              <a:t>, </a:t>
            </a:r>
            <a:r>
              <a:rPr lang="pt-BR" sz="1400" dirty="0" err="1"/>
              <a:t>without</a:t>
            </a:r>
            <a:r>
              <a:rPr lang="pt-BR" sz="1400" dirty="0"/>
              <a:t> </a:t>
            </a:r>
            <a:r>
              <a:rPr lang="pt-BR" sz="1400" dirty="0" err="1"/>
              <a:t>noticing</a:t>
            </a:r>
            <a:r>
              <a:rPr lang="pt-BR" sz="1400" dirty="0"/>
              <a:t> </a:t>
            </a:r>
            <a:r>
              <a:rPr lang="pt-BR" sz="1400" dirty="0" err="1"/>
              <a:t>restrictions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physical</a:t>
            </a:r>
            <a:r>
              <a:rPr lang="pt-BR" sz="1400" dirty="0"/>
              <a:t> </a:t>
            </a:r>
            <a:r>
              <a:rPr lang="pt-BR" sz="1400" dirty="0" err="1"/>
              <a:t>exercises</a:t>
            </a:r>
            <a:r>
              <a:rPr lang="pt-BR" sz="1400" dirty="0"/>
              <a:t>. </a:t>
            </a:r>
            <a:endParaRPr lang="en-US" sz="1400" dirty="0"/>
          </a:p>
          <a:p>
            <a:pPr marL="0" indent="0">
              <a:buNone/>
            </a:pPr>
            <a:r>
              <a:rPr lang="pt-BR" sz="1400" dirty="0"/>
              <a:t>He </a:t>
            </a:r>
            <a:r>
              <a:rPr lang="pt-BR" sz="1400" dirty="0" err="1"/>
              <a:t>smoked</a:t>
            </a:r>
            <a:r>
              <a:rPr lang="pt-BR" sz="1400" dirty="0"/>
              <a:t> 30 </a:t>
            </a:r>
            <a:r>
              <a:rPr lang="pt-BR" sz="1400" dirty="0" err="1"/>
              <a:t>cigarretes</a:t>
            </a:r>
            <a:r>
              <a:rPr lang="pt-BR" sz="1400" dirty="0"/>
              <a:t> per </a:t>
            </a:r>
            <a:r>
              <a:rPr lang="pt-BR" sz="1400" dirty="0" err="1"/>
              <a:t>day</a:t>
            </a:r>
            <a:r>
              <a:rPr lang="pt-BR" sz="1400" dirty="0"/>
              <a:t> </a:t>
            </a:r>
            <a:r>
              <a:rPr lang="pt-BR" sz="1400" dirty="0" err="1"/>
              <a:t>during</a:t>
            </a:r>
            <a:r>
              <a:rPr lang="pt-BR" sz="1400" dirty="0"/>
              <a:t> </a:t>
            </a:r>
            <a:r>
              <a:rPr lang="pt-BR" sz="1400" dirty="0" err="1"/>
              <a:t>around</a:t>
            </a:r>
            <a:r>
              <a:rPr lang="pt-BR" sz="1400" dirty="0"/>
              <a:t> 20 </a:t>
            </a:r>
            <a:r>
              <a:rPr lang="pt-BR" sz="1400" dirty="0" err="1"/>
              <a:t>years</a:t>
            </a:r>
            <a:r>
              <a:rPr lang="pt-BR" sz="1400" dirty="0"/>
              <a:t>, </a:t>
            </a:r>
            <a:r>
              <a:rPr lang="pt-BR" sz="1400" dirty="0" err="1"/>
              <a:t>but</a:t>
            </a:r>
            <a:r>
              <a:rPr lang="pt-BR" sz="1400" dirty="0"/>
              <a:t> </a:t>
            </a:r>
            <a:r>
              <a:rPr lang="pt-BR" sz="1400" dirty="0" err="1"/>
              <a:t>stoped</a:t>
            </a:r>
            <a:r>
              <a:rPr lang="pt-BR" sz="1400" dirty="0"/>
              <a:t> </a:t>
            </a:r>
            <a:r>
              <a:rPr lang="pt-BR" sz="1400" dirty="0" err="1"/>
              <a:t>completely</a:t>
            </a:r>
            <a:r>
              <a:rPr lang="pt-BR" sz="1400" dirty="0"/>
              <a:t> 3 </a:t>
            </a:r>
            <a:r>
              <a:rPr lang="pt-BR" sz="1400" dirty="0" err="1"/>
              <a:t>years</a:t>
            </a:r>
            <a:r>
              <a:rPr lang="pt-BR" sz="1400" dirty="0"/>
              <a:t> ago. He does </a:t>
            </a:r>
            <a:r>
              <a:rPr lang="pt-BR" sz="1400" dirty="0" err="1"/>
              <a:t>not</a:t>
            </a:r>
            <a:r>
              <a:rPr lang="pt-BR" sz="1400" dirty="0"/>
              <a:t> use </a:t>
            </a:r>
            <a:r>
              <a:rPr lang="pt-BR" sz="1400" dirty="0" err="1"/>
              <a:t>any</a:t>
            </a:r>
            <a:r>
              <a:rPr lang="pt-BR" sz="1400" dirty="0"/>
              <a:t> </a:t>
            </a:r>
            <a:r>
              <a:rPr lang="pt-BR" sz="1400" dirty="0" err="1"/>
              <a:t>medication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there</a:t>
            </a:r>
            <a:r>
              <a:rPr lang="pt-BR" sz="1400" dirty="0"/>
              <a:t> </a:t>
            </a:r>
            <a:r>
              <a:rPr lang="pt-BR" sz="1400" dirty="0" err="1"/>
              <a:t>is</a:t>
            </a:r>
            <a:r>
              <a:rPr lang="pt-BR" sz="1400" dirty="0"/>
              <a:t> no </a:t>
            </a:r>
            <a:r>
              <a:rPr lang="pt-BR" sz="1400" dirty="0" err="1"/>
              <a:t>hystory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allergy</a:t>
            </a:r>
            <a:r>
              <a:rPr lang="pt-BR" sz="1400" dirty="0"/>
              <a:t>. Family </a:t>
            </a:r>
            <a:r>
              <a:rPr lang="pt-BR" sz="1400" dirty="0" err="1"/>
              <a:t>history</a:t>
            </a:r>
            <a:r>
              <a:rPr lang="pt-BR" sz="1400" dirty="0"/>
              <a:t>: His </a:t>
            </a:r>
            <a:r>
              <a:rPr lang="pt-BR" sz="1400" dirty="0" err="1"/>
              <a:t>father</a:t>
            </a:r>
            <a:r>
              <a:rPr lang="pt-BR" sz="1400" dirty="0"/>
              <a:t> </a:t>
            </a:r>
            <a:r>
              <a:rPr lang="pt-BR" sz="1400" dirty="0" err="1"/>
              <a:t>died</a:t>
            </a:r>
            <a:r>
              <a:rPr lang="pt-BR" sz="1400" dirty="0"/>
              <a:t> </a:t>
            </a:r>
            <a:r>
              <a:rPr lang="pt-BR" sz="1400" dirty="0" err="1"/>
              <a:t>due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myocardial</a:t>
            </a:r>
            <a:r>
              <a:rPr lang="pt-BR" sz="1400" dirty="0"/>
              <a:t> </a:t>
            </a:r>
            <a:r>
              <a:rPr lang="pt-BR" sz="1400" dirty="0" err="1"/>
              <a:t>infarction</a:t>
            </a:r>
            <a:r>
              <a:rPr lang="pt-BR" sz="1400" dirty="0"/>
              <a:t> </a:t>
            </a:r>
            <a:r>
              <a:rPr lang="pt-BR" sz="1400" dirty="0" err="1"/>
              <a:t>when</a:t>
            </a:r>
            <a:r>
              <a:rPr lang="pt-BR" sz="1400" dirty="0"/>
              <a:t> </a:t>
            </a:r>
            <a:r>
              <a:rPr lang="pt-BR" sz="1400" dirty="0" err="1"/>
              <a:t>he</a:t>
            </a:r>
            <a:r>
              <a:rPr lang="pt-BR" sz="1400" dirty="0"/>
              <a:t> </a:t>
            </a:r>
            <a:r>
              <a:rPr lang="pt-BR" sz="1400" dirty="0" err="1"/>
              <a:t>was</a:t>
            </a:r>
            <a:r>
              <a:rPr lang="pt-BR" sz="1400" dirty="0"/>
              <a:t> 60. </a:t>
            </a:r>
            <a:endParaRPr lang="en-US" sz="1400" dirty="0"/>
          </a:p>
          <a:p>
            <a:pPr marL="0" indent="0">
              <a:buNone/>
            </a:pPr>
            <a:r>
              <a:rPr lang="pt-BR" sz="1400" b="1" dirty="0" err="1"/>
              <a:t>Physical</a:t>
            </a:r>
            <a:r>
              <a:rPr lang="pt-BR" sz="1400" b="1" dirty="0"/>
              <a:t> </a:t>
            </a:r>
            <a:r>
              <a:rPr lang="pt-BR" sz="1400" b="1" dirty="0" err="1"/>
              <a:t>examination</a:t>
            </a:r>
            <a:r>
              <a:rPr lang="pt-BR" sz="1400" b="1" dirty="0"/>
              <a:t>:</a:t>
            </a:r>
            <a:endParaRPr lang="en-US" sz="1400" dirty="0"/>
          </a:p>
          <a:p>
            <a:pPr marL="0" indent="0">
              <a:buNone/>
            </a:pPr>
            <a:r>
              <a:rPr lang="pt-BR" sz="1400" dirty="0"/>
              <a:t>BP: 120/80mmHg 	Pulse: 90 </a:t>
            </a:r>
            <a:r>
              <a:rPr lang="pt-BR" sz="1400" dirty="0" err="1"/>
              <a:t>bpm</a:t>
            </a:r>
            <a:r>
              <a:rPr lang="pt-BR" sz="1400" dirty="0"/>
              <a:t>	Temp:36,50</a:t>
            </a:r>
            <a:r>
              <a:rPr lang="pt-BR" sz="1400" baseline="30000" dirty="0"/>
              <a:t>o</a:t>
            </a:r>
            <a:r>
              <a:rPr lang="pt-BR" sz="1400" dirty="0"/>
              <a:t>C   </a:t>
            </a:r>
            <a:r>
              <a:rPr lang="pt-BR" sz="1400" dirty="0" err="1"/>
              <a:t>Respiratory</a:t>
            </a:r>
            <a:r>
              <a:rPr lang="pt-BR" sz="1400" dirty="0"/>
              <a:t>: 20rpm</a:t>
            </a:r>
            <a:endParaRPr lang="en-US" sz="1400" dirty="0"/>
          </a:p>
          <a:p>
            <a:pPr marL="0" indent="0">
              <a:buNone/>
            </a:pPr>
            <a:r>
              <a:rPr lang="pt-BR" sz="1400" dirty="0" err="1"/>
              <a:t>Patient</a:t>
            </a:r>
            <a:r>
              <a:rPr lang="pt-BR" sz="1400" dirty="0"/>
              <a:t> </a:t>
            </a:r>
            <a:r>
              <a:rPr lang="pt-BR" sz="1400" dirty="0" err="1"/>
              <a:t>appeared</a:t>
            </a:r>
            <a:r>
              <a:rPr lang="pt-BR" sz="1400" dirty="0"/>
              <a:t> </a:t>
            </a:r>
            <a:r>
              <a:rPr lang="pt-BR" sz="1400" dirty="0" err="1"/>
              <a:t>healthy</a:t>
            </a:r>
            <a:r>
              <a:rPr lang="pt-BR" sz="1400" dirty="0"/>
              <a:t> </a:t>
            </a:r>
            <a:r>
              <a:rPr lang="pt-BR" sz="1400" dirty="0" err="1"/>
              <a:t>but</a:t>
            </a:r>
            <a:r>
              <a:rPr lang="pt-BR" sz="1400" dirty="0"/>
              <a:t> in </a:t>
            </a:r>
            <a:r>
              <a:rPr lang="pt-BR" sz="1400" dirty="0" err="1"/>
              <a:t>respiratory</a:t>
            </a:r>
            <a:r>
              <a:rPr lang="pt-BR" sz="1400" dirty="0"/>
              <a:t> </a:t>
            </a:r>
            <a:r>
              <a:rPr lang="pt-BR" sz="1400" dirty="0" err="1"/>
              <a:t>distress</a:t>
            </a:r>
            <a:r>
              <a:rPr lang="pt-BR" sz="1400" dirty="0"/>
              <a:t>.  Jugular </a:t>
            </a:r>
            <a:r>
              <a:rPr lang="pt-BR" sz="1400" dirty="0" err="1"/>
              <a:t>veins</a:t>
            </a:r>
            <a:r>
              <a:rPr lang="pt-BR" sz="1400" dirty="0"/>
              <a:t>: no </a:t>
            </a:r>
            <a:r>
              <a:rPr lang="pt-BR" sz="1400" dirty="0" err="1"/>
              <a:t>abnormalities</a:t>
            </a:r>
            <a:r>
              <a:rPr lang="pt-BR" sz="1400" dirty="0"/>
              <a:t>. Heart: </a:t>
            </a:r>
            <a:r>
              <a:rPr lang="pt-BR" sz="1400" dirty="0" err="1"/>
              <a:t>auscultation</a:t>
            </a:r>
            <a:r>
              <a:rPr lang="pt-BR" sz="1400" dirty="0"/>
              <a:t> </a:t>
            </a:r>
            <a:r>
              <a:rPr lang="pt-BR" sz="1400" dirty="0" err="1"/>
              <a:t>without</a:t>
            </a:r>
            <a:r>
              <a:rPr lang="pt-BR" sz="1400" dirty="0"/>
              <a:t> </a:t>
            </a:r>
            <a:r>
              <a:rPr lang="pt-BR" sz="1400" dirty="0" err="1"/>
              <a:t>abnormalities</a:t>
            </a:r>
            <a:r>
              <a:rPr lang="pt-BR" sz="1400" dirty="0"/>
              <a:t>. </a:t>
            </a:r>
            <a:r>
              <a:rPr lang="pt-BR" sz="1400" dirty="0" err="1"/>
              <a:t>Lungs</a:t>
            </a:r>
            <a:r>
              <a:rPr lang="pt-BR" sz="1400" dirty="0"/>
              <a:t>: bilateral </a:t>
            </a:r>
            <a:r>
              <a:rPr lang="pt-BR" sz="1400" dirty="0" err="1"/>
              <a:t>ronchi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whezees</a:t>
            </a:r>
            <a:r>
              <a:rPr lang="pt-BR" sz="1400" dirty="0"/>
              <a:t>. No </a:t>
            </a:r>
            <a:r>
              <a:rPr lang="pt-BR" sz="1400" dirty="0" err="1"/>
              <a:t>other</a:t>
            </a:r>
            <a:r>
              <a:rPr lang="pt-BR" sz="1400" dirty="0"/>
              <a:t> </a:t>
            </a:r>
            <a:r>
              <a:rPr lang="pt-BR" sz="1400" dirty="0" err="1"/>
              <a:t>abnormalities</a:t>
            </a:r>
            <a:r>
              <a:rPr lang="pt-BR" sz="1400" dirty="0"/>
              <a:t> in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physicial</a:t>
            </a:r>
            <a:r>
              <a:rPr lang="pt-BR" sz="1400" dirty="0"/>
              <a:t> </a:t>
            </a:r>
            <a:r>
              <a:rPr lang="pt-BR" sz="1400" dirty="0" err="1"/>
              <a:t>examination</a:t>
            </a:r>
            <a:r>
              <a:rPr lang="pt-BR" sz="1400" dirty="0"/>
              <a:t>. </a:t>
            </a:r>
            <a:endParaRPr lang="en-US" sz="1400" dirty="0"/>
          </a:p>
          <a:p>
            <a:pPr marL="0" indent="0">
              <a:buNone/>
            </a:pPr>
            <a:r>
              <a:rPr lang="pt-BR" sz="1400" b="1" dirty="0" err="1"/>
              <a:t>Laboratory</a:t>
            </a:r>
            <a:r>
              <a:rPr lang="pt-BR" sz="1400" b="1" dirty="0"/>
              <a:t> data:</a:t>
            </a:r>
            <a:endParaRPr lang="en-US" sz="1400" dirty="0"/>
          </a:p>
          <a:p>
            <a:pPr marL="0" indent="0">
              <a:buNone/>
            </a:pPr>
            <a:r>
              <a:rPr lang="pt-BR" sz="1400" dirty="0" err="1"/>
              <a:t>Ht</a:t>
            </a:r>
            <a:r>
              <a:rPr lang="pt-BR" sz="1400" dirty="0"/>
              <a:t>: 45%; </a:t>
            </a:r>
            <a:r>
              <a:rPr lang="pt-BR" sz="1400" dirty="0" err="1"/>
              <a:t>Leukocytes</a:t>
            </a:r>
            <a:r>
              <a:rPr lang="pt-BR" sz="1400" dirty="0"/>
              <a:t>: 13,5 </a:t>
            </a:r>
            <a:r>
              <a:rPr lang="pt-BR" sz="1400" dirty="0" err="1"/>
              <a:t>x</a:t>
            </a:r>
            <a:r>
              <a:rPr lang="pt-BR" sz="1400" dirty="0"/>
              <a:t> 10</a:t>
            </a:r>
            <a:r>
              <a:rPr lang="pt-BR" sz="1400" baseline="30000" dirty="0"/>
              <a:t>9</a:t>
            </a:r>
            <a:r>
              <a:rPr lang="pt-BR" sz="1400" dirty="0"/>
              <a:t>/L, 82% </a:t>
            </a:r>
            <a:r>
              <a:rPr lang="pt-BR" sz="1400" dirty="0" err="1"/>
              <a:t>neutrophils</a:t>
            </a:r>
            <a:r>
              <a:rPr lang="pt-BR" sz="1400" dirty="0"/>
              <a:t>, 11% </a:t>
            </a:r>
            <a:r>
              <a:rPr lang="pt-BR" sz="1400" dirty="0" err="1"/>
              <a:t>lymphocytes</a:t>
            </a:r>
            <a:r>
              <a:rPr lang="pt-BR" sz="1400" dirty="0"/>
              <a:t>, 5% </a:t>
            </a:r>
            <a:r>
              <a:rPr lang="pt-BR" sz="1400" dirty="0" err="1"/>
              <a:t>monocytes</a:t>
            </a:r>
            <a:r>
              <a:rPr lang="pt-BR" sz="1400" dirty="0"/>
              <a:t>, 2% </a:t>
            </a:r>
            <a:r>
              <a:rPr lang="pt-BR" sz="1400" dirty="0" err="1"/>
              <a:t>eosinophyl</a:t>
            </a:r>
            <a:r>
              <a:rPr lang="pt-BR" sz="1400" dirty="0"/>
              <a:t>. </a:t>
            </a:r>
            <a:r>
              <a:rPr lang="pt-BR" sz="1400" dirty="0" err="1"/>
              <a:t>Electrolytes</a:t>
            </a:r>
            <a:r>
              <a:rPr lang="pt-BR" sz="1400" dirty="0"/>
              <a:t>, </a:t>
            </a:r>
            <a:r>
              <a:rPr lang="pt-BR" sz="1400" dirty="0" err="1"/>
              <a:t>ureum</a:t>
            </a:r>
            <a:r>
              <a:rPr lang="pt-BR" sz="1400" dirty="0"/>
              <a:t>, </a:t>
            </a:r>
            <a:r>
              <a:rPr lang="pt-BR" sz="1400" dirty="0" err="1"/>
              <a:t>kreatinine</a:t>
            </a:r>
            <a:r>
              <a:rPr lang="pt-BR" sz="1400" dirty="0"/>
              <a:t>, glucose: </a:t>
            </a:r>
            <a:r>
              <a:rPr lang="pt-BR" sz="1400" dirty="0" err="1"/>
              <a:t>values</a:t>
            </a:r>
            <a:r>
              <a:rPr lang="pt-BR" sz="1400" dirty="0"/>
              <a:t> </a:t>
            </a:r>
            <a:r>
              <a:rPr lang="pt-BR" sz="1400" dirty="0" err="1"/>
              <a:t>within</a:t>
            </a:r>
            <a:r>
              <a:rPr lang="pt-BR" sz="1400" dirty="0"/>
              <a:t> normal range. </a:t>
            </a:r>
            <a:r>
              <a:rPr lang="pt-BR" sz="1400" dirty="0" err="1"/>
              <a:t>Blood</a:t>
            </a:r>
            <a:r>
              <a:rPr lang="pt-BR" sz="1400" dirty="0"/>
              <a:t> gases (</a:t>
            </a:r>
            <a:r>
              <a:rPr lang="pt-BR" sz="1400" dirty="0" err="1"/>
              <a:t>patient</a:t>
            </a:r>
            <a:r>
              <a:rPr lang="pt-BR" sz="1400" dirty="0"/>
              <a:t> </a:t>
            </a:r>
            <a:r>
              <a:rPr lang="pt-BR" sz="1400" dirty="0" err="1"/>
              <a:t>breathing</a:t>
            </a:r>
            <a:r>
              <a:rPr lang="pt-BR" sz="1400" dirty="0"/>
              <a:t> </a:t>
            </a:r>
            <a:r>
              <a:rPr lang="pt-BR" sz="1400" dirty="0" err="1"/>
              <a:t>environmental</a:t>
            </a:r>
            <a:r>
              <a:rPr lang="pt-BR" sz="1400" dirty="0"/>
              <a:t> </a:t>
            </a:r>
            <a:r>
              <a:rPr lang="pt-BR" sz="1400" dirty="0" err="1"/>
              <a:t>air</a:t>
            </a:r>
            <a:r>
              <a:rPr lang="pt-BR" sz="1400" dirty="0"/>
              <a:t>) - pO2: 6,9 kPa, pCO2: 4,6 kPa, pH: </a:t>
            </a:r>
            <a:r>
              <a:rPr lang="pt-BR" sz="1400" baseline="30000" dirty="0"/>
              <a:t> </a:t>
            </a:r>
            <a:r>
              <a:rPr lang="pt-BR" sz="1400" dirty="0"/>
              <a:t>7.44. </a:t>
            </a:r>
            <a:endParaRPr lang="en-US" sz="1400" dirty="0"/>
          </a:p>
          <a:p>
            <a:pPr marL="0" indent="0">
              <a:buNone/>
            </a:pPr>
            <a:r>
              <a:rPr lang="pt-BR" sz="1400" dirty="0"/>
              <a:t>ECG: </a:t>
            </a:r>
            <a:r>
              <a:rPr lang="pt-BR" sz="1400" dirty="0" err="1"/>
              <a:t>without</a:t>
            </a:r>
            <a:r>
              <a:rPr lang="pt-BR" sz="1400" dirty="0"/>
              <a:t> </a:t>
            </a:r>
            <a:r>
              <a:rPr lang="pt-BR" sz="1400" dirty="0" err="1"/>
              <a:t>abnormalities</a:t>
            </a:r>
            <a:r>
              <a:rPr lang="pt-BR" sz="1400" dirty="0"/>
              <a:t> </a:t>
            </a:r>
            <a:r>
              <a:rPr lang="pt-BR" sz="1400" dirty="0" err="1"/>
              <a:t>except</a:t>
            </a:r>
            <a:r>
              <a:rPr lang="pt-BR" sz="1400" dirty="0"/>
              <a:t> non-</a:t>
            </a:r>
            <a:r>
              <a:rPr lang="pt-BR" sz="1400" dirty="0" err="1"/>
              <a:t>specific</a:t>
            </a:r>
            <a:r>
              <a:rPr lang="pt-BR" sz="1400" dirty="0"/>
              <a:t> </a:t>
            </a:r>
            <a:r>
              <a:rPr lang="pt-BR" sz="1400" dirty="0" err="1"/>
              <a:t>alterations</a:t>
            </a:r>
            <a:r>
              <a:rPr lang="pt-BR" sz="1400" dirty="0"/>
              <a:t> in </a:t>
            </a:r>
            <a:r>
              <a:rPr lang="pt-BR" sz="1400" dirty="0" err="1"/>
              <a:t>the</a:t>
            </a:r>
            <a:r>
              <a:rPr lang="pt-BR" sz="1400" dirty="0"/>
              <a:t> ST-</a:t>
            </a:r>
            <a:r>
              <a:rPr lang="pt-BR" sz="1400" dirty="0" err="1"/>
              <a:t>segment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T</a:t>
            </a:r>
            <a:r>
              <a:rPr lang="pt-BR" sz="1400" dirty="0"/>
              <a:t> </a:t>
            </a:r>
            <a:r>
              <a:rPr lang="pt-BR" sz="1400" dirty="0" err="1"/>
              <a:t>waves</a:t>
            </a:r>
            <a:r>
              <a:rPr lang="pt-BR" sz="1400" dirty="0"/>
              <a:t>. </a:t>
            </a:r>
            <a:endParaRPr lang="en-US" sz="1400" dirty="0"/>
          </a:p>
          <a:p>
            <a:pPr marL="0" indent="0">
              <a:buNone/>
            </a:pPr>
            <a:r>
              <a:rPr lang="pt-BR" sz="1400" dirty="0" err="1"/>
              <a:t>Blood</a:t>
            </a:r>
            <a:r>
              <a:rPr lang="pt-BR" sz="1400" dirty="0"/>
              <a:t> gases in a </a:t>
            </a:r>
            <a:r>
              <a:rPr lang="pt-BR" sz="1400" dirty="0" err="1"/>
              <a:t>subsequent</a:t>
            </a:r>
            <a:r>
              <a:rPr lang="pt-BR" sz="1400" dirty="0"/>
              <a:t> </a:t>
            </a:r>
            <a:r>
              <a:rPr lang="pt-BR" sz="1400" dirty="0" err="1"/>
              <a:t>measurement</a:t>
            </a:r>
            <a:r>
              <a:rPr lang="pt-BR" sz="1400" dirty="0"/>
              <a:t> (</a:t>
            </a:r>
            <a:r>
              <a:rPr lang="pt-BR" sz="1400" dirty="0" err="1"/>
              <a:t>patient</a:t>
            </a:r>
            <a:r>
              <a:rPr lang="pt-BR" sz="1400" dirty="0"/>
              <a:t> </a:t>
            </a:r>
            <a:r>
              <a:rPr lang="pt-BR" sz="1400" dirty="0" err="1"/>
              <a:t>breathing</a:t>
            </a:r>
            <a:r>
              <a:rPr lang="pt-BR" sz="1400" dirty="0"/>
              <a:t> </a:t>
            </a:r>
            <a:r>
              <a:rPr lang="pt-BR" sz="1400" dirty="0" err="1"/>
              <a:t>environmental</a:t>
            </a:r>
            <a:r>
              <a:rPr lang="pt-BR" sz="1400" dirty="0"/>
              <a:t> </a:t>
            </a:r>
            <a:r>
              <a:rPr lang="pt-BR" sz="1400" dirty="0" err="1"/>
              <a:t>air</a:t>
            </a:r>
            <a:r>
              <a:rPr lang="pt-BR" sz="1400" dirty="0"/>
              <a:t>), </a:t>
            </a:r>
            <a:r>
              <a:rPr lang="pt-BR" sz="1400" dirty="0" err="1"/>
              <a:t>after</a:t>
            </a:r>
            <a:r>
              <a:rPr lang="pt-BR" sz="1400" dirty="0"/>
              <a:t>  em nova mensuração, </a:t>
            </a:r>
            <a:r>
              <a:rPr lang="pt-BR" sz="1400" dirty="0" err="1"/>
              <a:t>after</a:t>
            </a:r>
            <a:r>
              <a:rPr lang="pt-BR" sz="1400" dirty="0"/>
              <a:t> </a:t>
            </a:r>
            <a:r>
              <a:rPr lang="pt-BR" sz="1400" dirty="0" err="1"/>
              <a:t>symptoms</a:t>
            </a:r>
            <a:r>
              <a:rPr lang="pt-BR" sz="1400" dirty="0"/>
              <a:t> </a:t>
            </a:r>
            <a:r>
              <a:rPr lang="pt-BR" sz="1400" dirty="0" err="1"/>
              <a:t>remission</a:t>
            </a:r>
            <a:r>
              <a:rPr lang="pt-BR" sz="1400" dirty="0"/>
              <a:t> - pO2: 13,5 kPa, pCO2: 4.3 kPa, pH: </a:t>
            </a:r>
            <a:r>
              <a:rPr lang="pt-BR" sz="1400" baseline="30000" dirty="0"/>
              <a:t> </a:t>
            </a:r>
            <a:r>
              <a:rPr lang="pt-BR" sz="1400" dirty="0"/>
              <a:t>7.41. </a:t>
            </a:r>
            <a:endParaRPr lang="pt-BR" sz="1400" dirty="0" smtClean="0"/>
          </a:p>
          <a:p>
            <a:pPr marL="0" indent="0">
              <a:buNone/>
            </a:pPr>
            <a:r>
              <a:rPr lang="pt-BR" sz="1400" b="1" dirty="0" err="1"/>
              <a:t>X</a:t>
            </a:r>
            <a:r>
              <a:rPr lang="pt-BR" sz="1400" b="1" dirty="0"/>
              <a:t>-Ray: </a:t>
            </a:r>
            <a:r>
              <a:rPr lang="pt-BR" sz="1400" dirty="0" err="1"/>
              <a:t>Thorax</a:t>
            </a:r>
            <a:r>
              <a:rPr lang="pt-BR" sz="1400" dirty="0"/>
              <a:t>: normal </a:t>
            </a:r>
            <a:r>
              <a:rPr lang="pt-BR" sz="1400" dirty="0" err="1"/>
              <a:t>cardiac</a:t>
            </a:r>
            <a:r>
              <a:rPr lang="pt-BR" sz="1400" dirty="0"/>
              <a:t> </a:t>
            </a:r>
            <a:r>
              <a:rPr lang="pt-BR" sz="1400" dirty="0" err="1"/>
              <a:t>area</a:t>
            </a:r>
            <a:r>
              <a:rPr lang="pt-BR" sz="1400" dirty="0"/>
              <a:t>, </a:t>
            </a:r>
            <a:r>
              <a:rPr lang="pt-BR" sz="1400" dirty="0" err="1"/>
              <a:t>clear</a:t>
            </a:r>
            <a:r>
              <a:rPr lang="pt-BR" sz="1400" dirty="0"/>
              <a:t> </a:t>
            </a:r>
            <a:r>
              <a:rPr lang="pt-BR" sz="1400" dirty="0" err="1"/>
              <a:t>lung</a:t>
            </a:r>
            <a:r>
              <a:rPr lang="pt-BR" sz="1400" dirty="0"/>
              <a:t> </a:t>
            </a:r>
            <a:r>
              <a:rPr lang="pt-BR" sz="1400" dirty="0" err="1"/>
              <a:t>fields</a:t>
            </a:r>
            <a:r>
              <a:rPr lang="pt-BR" sz="1400" dirty="0"/>
              <a:t>. No </a:t>
            </a:r>
            <a:r>
              <a:rPr lang="pt-BR" sz="1400" dirty="0" err="1"/>
              <a:t>signs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congestive</a:t>
            </a:r>
            <a:r>
              <a:rPr lang="pt-BR" sz="1400" dirty="0"/>
              <a:t> </a:t>
            </a:r>
            <a:r>
              <a:rPr lang="pt-BR" sz="1400" dirty="0" err="1"/>
              <a:t>cardiac</a:t>
            </a:r>
            <a:r>
              <a:rPr lang="pt-BR" sz="1400" dirty="0"/>
              <a:t> </a:t>
            </a:r>
            <a:r>
              <a:rPr lang="pt-BR" sz="1400" dirty="0" err="1"/>
              <a:t>insufficiency</a:t>
            </a:r>
            <a:r>
              <a:rPr lang="pt-BR" sz="1400" dirty="0"/>
              <a:t>. 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02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179388" y="-26988"/>
          <a:ext cx="8640762" cy="700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Document" r:id="rId5" imgW="6311900" imgH="5118100" progId="Word.Document.12">
                  <p:embed/>
                </p:oleObj>
              </mc:Choice>
              <mc:Fallback>
                <p:oleObj name="Document" r:id="rId5" imgW="6311900" imgH="5118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-26988"/>
                        <a:ext cx="8640762" cy="700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8820150" y="188913"/>
            <a:ext cx="0" cy="655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1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Summing 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serial-cue is the most prevalent teaching approach</a:t>
            </a:r>
            <a:endParaRPr lang="en-US" sz="2800" dirty="0"/>
          </a:p>
          <a:p>
            <a:r>
              <a:rPr lang="en-US" dirty="0"/>
              <a:t>i</a:t>
            </a:r>
            <a:r>
              <a:rPr lang="en-US" sz="2800" dirty="0" smtClean="0"/>
              <a:t>t does not seem consistent with how clinical reasoning is learned</a:t>
            </a:r>
          </a:p>
          <a:p>
            <a:r>
              <a:rPr lang="en-US" sz="2800" dirty="0" smtClean="0"/>
              <a:t>the scarce empirical research available has investigated (and supported) other approaches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54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05" y="856761"/>
            <a:ext cx="8400010" cy="98851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Studies on approaches for teaching clinical reasoning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05" y="2096032"/>
            <a:ext cx="8839200" cy="460514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Purpose: To compare the effectiveness of three different teaching approaches (self-explanation, structured reflection, serial-cue) in different phases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Design: two-phase experiment, with a learning phase and a one-week later test phase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Using sessions of the regular curriculum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6988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2" name="Text Box 11"/>
          <p:cNvSpPr txBox="1">
            <a:spLocks noChangeArrowheads="1"/>
          </p:cNvSpPr>
          <p:nvPr/>
        </p:nvSpPr>
        <p:spPr bwMode="auto">
          <a:xfrm>
            <a:off x="2270125" y="4772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963" name="Text Box 12"/>
          <p:cNvSpPr txBox="1">
            <a:spLocks noChangeArrowheads="1"/>
          </p:cNvSpPr>
          <p:nvPr/>
        </p:nvSpPr>
        <p:spPr bwMode="auto">
          <a:xfrm>
            <a:off x="2057400" y="326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964" name="Line 17"/>
          <p:cNvSpPr>
            <a:spLocks noChangeShapeType="1"/>
          </p:cNvSpPr>
          <p:nvPr/>
        </p:nvSpPr>
        <p:spPr bwMode="auto">
          <a:xfrm>
            <a:off x="7543800" y="3489325"/>
            <a:ext cx="0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18"/>
          <p:cNvSpPr>
            <a:spLocks noChangeShapeType="1"/>
          </p:cNvSpPr>
          <p:nvPr/>
        </p:nvSpPr>
        <p:spPr bwMode="auto">
          <a:xfrm>
            <a:off x="7543800" y="4784725"/>
            <a:ext cx="0" cy="38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19"/>
          <p:cNvSpPr>
            <a:spLocks noChangeShapeType="1"/>
          </p:cNvSpPr>
          <p:nvPr/>
        </p:nvSpPr>
        <p:spPr bwMode="auto">
          <a:xfrm>
            <a:off x="7543800" y="5927725"/>
            <a:ext cx="0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24"/>
          <p:cNvSpPr>
            <a:spLocks noChangeShapeType="1"/>
          </p:cNvSpPr>
          <p:nvPr/>
        </p:nvSpPr>
        <p:spPr bwMode="auto">
          <a:xfrm flipV="1">
            <a:off x="4343400" y="4708525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25"/>
          <p:cNvSpPr>
            <a:spLocks noChangeShapeType="1"/>
          </p:cNvSpPr>
          <p:nvPr/>
        </p:nvSpPr>
        <p:spPr bwMode="auto">
          <a:xfrm flipV="1">
            <a:off x="4343400" y="5775325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0" y="1341438"/>
            <a:ext cx="1143000" cy="551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Box 6"/>
          <p:cNvSpPr txBox="1">
            <a:spLocks noChangeArrowheads="1"/>
          </p:cNvSpPr>
          <p:nvPr/>
        </p:nvSpPr>
        <p:spPr bwMode="auto">
          <a:xfrm>
            <a:off x="3527425" y="1433513"/>
            <a:ext cx="3744913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alibri" charset="0"/>
                <a:cs typeface="Calibri" charset="0"/>
              </a:rPr>
              <a:t>(385 2</a:t>
            </a:r>
            <a:r>
              <a:rPr lang="en-US" baseline="30000">
                <a:latin typeface="Calibri" charset="0"/>
                <a:cs typeface="Calibri" charset="0"/>
              </a:rPr>
              <a:t>nd</a:t>
            </a:r>
            <a:r>
              <a:rPr lang="en-US">
                <a:latin typeface="Calibri" charset="0"/>
                <a:cs typeface="Calibri" charset="0"/>
              </a:rPr>
              <a:t>-year medical students)</a:t>
            </a:r>
          </a:p>
        </p:txBody>
      </p:sp>
      <p:sp>
        <p:nvSpPr>
          <p:cNvPr id="40971" name="TextBox 17"/>
          <p:cNvSpPr txBox="1">
            <a:spLocks noChangeArrowheads="1"/>
          </p:cNvSpPr>
          <p:nvPr/>
        </p:nvSpPr>
        <p:spPr bwMode="auto">
          <a:xfrm>
            <a:off x="1941513" y="2897188"/>
            <a:ext cx="1719262" cy="10144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alibri" charset="0"/>
                <a:cs typeface="Calibri" charset="0"/>
              </a:rPr>
              <a:t>Differential diagnosis </a:t>
            </a:r>
          </a:p>
          <a:p>
            <a:pPr algn="ctr"/>
            <a:r>
              <a:rPr lang="en-US">
                <a:latin typeface="Calibri" charset="0"/>
                <a:cs typeface="Calibri" charset="0"/>
              </a:rPr>
              <a:t>(89)</a:t>
            </a:r>
          </a:p>
        </p:txBody>
      </p:sp>
      <p:sp>
        <p:nvSpPr>
          <p:cNvPr id="40972" name="TextBox 18"/>
          <p:cNvSpPr txBox="1">
            <a:spLocks noChangeArrowheads="1"/>
          </p:cNvSpPr>
          <p:nvPr/>
        </p:nvSpPr>
        <p:spPr bwMode="auto">
          <a:xfrm>
            <a:off x="5514975" y="2897188"/>
            <a:ext cx="1555750" cy="10144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Self-explanation</a:t>
            </a:r>
          </a:p>
          <a:p>
            <a:pPr algn="ctr"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(85)</a:t>
            </a:r>
          </a:p>
        </p:txBody>
      </p:sp>
      <p:sp>
        <p:nvSpPr>
          <p:cNvPr id="40973" name="TextBox 19"/>
          <p:cNvSpPr txBox="1">
            <a:spLocks noChangeArrowheads="1"/>
          </p:cNvSpPr>
          <p:nvPr/>
        </p:nvSpPr>
        <p:spPr bwMode="auto">
          <a:xfrm>
            <a:off x="7272338" y="2884488"/>
            <a:ext cx="1536700" cy="101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Structured 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reflection</a:t>
            </a:r>
          </a:p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(76)</a:t>
            </a:r>
          </a:p>
        </p:txBody>
      </p:sp>
      <p:sp>
        <p:nvSpPr>
          <p:cNvPr id="40974" name="TextBox 21"/>
          <p:cNvSpPr txBox="1">
            <a:spLocks noChangeArrowheads="1"/>
          </p:cNvSpPr>
          <p:nvPr/>
        </p:nvSpPr>
        <p:spPr bwMode="auto">
          <a:xfrm>
            <a:off x="69850" y="2706688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Week 1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Learning phase</a:t>
            </a:r>
          </a:p>
        </p:txBody>
      </p:sp>
      <p:sp>
        <p:nvSpPr>
          <p:cNvPr id="40975" name="TextBox 22"/>
          <p:cNvSpPr txBox="1">
            <a:spLocks noChangeArrowheads="1"/>
          </p:cNvSpPr>
          <p:nvPr/>
        </p:nvSpPr>
        <p:spPr bwMode="auto">
          <a:xfrm>
            <a:off x="69850" y="5030788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Week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3</a:t>
            </a:r>
            <a:endParaRPr lang="en-US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Test phase</a:t>
            </a:r>
          </a:p>
        </p:txBody>
      </p:sp>
      <p:sp>
        <p:nvSpPr>
          <p:cNvPr id="40976" name="TextBox 23"/>
          <p:cNvSpPr txBox="1">
            <a:spLocks noChangeArrowheads="1"/>
          </p:cNvSpPr>
          <p:nvPr/>
        </p:nvSpPr>
        <p:spPr bwMode="auto">
          <a:xfrm>
            <a:off x="3908425" y="5045075"/>
            <a:ext cx="295275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alibri" charset="0"/>
                <a:cs typeface="Calibri" charset="0"/>
              </a:rPr>
              <a:t>Diagnostic test</a:t>
            </a:r>
          </a:p>
          <a:p>
            <a:pPr algn="ctr"/>
            <a:r>
              <a:rPr lang="en-US">
                <a:latin typeface="Calibri" charset="0"/>
                <a:cs typeface="Calibri" charset="0"/>
              </a:rPr>
              <a:t>(324)</a:t>
            </a:r>
          </a:p>
        </p:txBody>
      </p:sp>
      <p:cxnSp>
        <p:nvCxnSpPr>
          <p:cNvPr id="26" name="Straight Arrow Connector 25"/>
          <p:cNvCxnSpPr>
            <a:stCxn id="40970" idx="2"/>
            <a:endCxn id="40971" idx="0"/>
          </p:cNvCxnSpPr>
          <p:nvPr/>
        </p:nvCxnSpPr>
        <p:spPr>
          <a:xfrm flipH="1">
            <a:off x="2801938" y="1833563"/>
            <a:ext cx="2598737" cy="106362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0970" idx="2"/>
            <a:endCxn id="40973" idx="0"/>
          </p:cNvCxnSpPr>
          <p:nvPr/>
        </p:nvCxnSpPr>
        <p:spPr>
          <a:xfrm>
            <a:off x="5400675" y="1833563"/>
            <a:ext cx="2640013" cy="105092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0970" idx="2"/>
            <a:endCxn id="40972" idx="0"/>
          </p:cNvCxnSpPr>
          <p:nvPr/>
        </p:nvCxnSpPr>
        <p:spPr>
          <a:xfrm>
            <a:off x="5400675" y="1833563"/>
            <a:ext cx="892175" cy="106362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08" name="Straight Arrow Connector 17407"/>
          <p:cNvCxnSpPr>
            <a:stCxn id="40971" idx="2"/>
            <a:endCxn id="40976" idx="0"/>
          </p:cNvCxnSpPr>
          <p:nvPr/>
        </p:nvCxnSpPr>
        <p:spPr>
          <a:xfrm>
            <a:off x="2801938" y="3911600"/>
            <a:ext cx="2582862" cy="113347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0" name="Straight Arrow Connector 17409"/>
          <p:cNvCxnSpPr>
            <a:stCxn id="40972" idx="2"/>
          </p:cNvCxnSpPr>
          <p:nvPr/>
        </p:nvCxnSpPr>
        <p:spPr>
          <a:xfrm flipH="1">
            <a:off x="5384800" y="3911600"/>
            <a:ext cx="908050" cy="11557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2" name="Straight Arrow Connector 17411"/>
          <p:cNvCxnSpPr>
            <a:stCxn id="40973" idx="2"/>
            <a:endCxn id="40976" idx="0"/>
          </p:cNvCxnSpPr>
          <p:nvPr/>
        </p:nvCxnSpPr>
        <p:spPr>
          <a:xfrm flipH="1">
            <a:off x="5384800" y="3900488"/>
            <a:ext cx="2655888" cy="114458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3" name="TextBox 18"/>
          <p:cNvSpPr txBox="1">
            <a:spLocks noChangeArrowheads="1"/>
          </p:cNvSpPr>
          <p:nvPr/>
        </p:nvSpPr>
        <p:spPr bwMode="auto">
          <a:xfrm>
            <a:off x="3794125" y="2901950"/>
            <a:ext cx="1555750" cy="101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Serial-cue</a:t>
            </a:r>
          </a:p>
          <a:p>
            <a:pPr algn="ctr"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(74)</a:t>
            </a:r>
          </a:p>
          <a:p>
            <a:pPr algn="ctr" eaLnBrk="1" hangingPunct="1"/>
            <a:endParaRPr lang="en-US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46" name="Straight Arrow Connector 45"/>
          <p:cNvCxnSpPr>
            <a:endCxn id="40983" idx="0"/>
          </p:cNvCxnSpPr>
          <p:nvPr/>
        </p:nvCxnSpPr>
        <p:spPr>
          <a:xfrm flipH="1">
            <a:off x="4572000" y="1833563"/>
            <a:ext cx="812800" cy="106838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983" idx="2"/>
          </p:cNvCxnSpPr>
          <p:nvPr/>
        </p:nvCxnSpPr>
        <p:spPr>
          <a:xfrm>
            <a:off x="4572000" y="3917950"/>
            <a:ext cx="777875" cy="111283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6988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6" name="Text Box 11"/>
          <p:cNvSpPr txBox="1">
            <a:spLocks noChangeArrowheads="1"/>
          </p:cNvSpPr>
          <p:nvPr/>
        </p:nvSpPr>
        <p:spPr bwMode="auto">
          <a:xfrm>
            <a:off x="2270125" y="4772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1987" name="Text Box 12"/>
          <p:cNvSpPr txBox="1">
            <a:spLocks noChangeArrowheads="1"/>
          </p:cNvSpPr>
          <p:nvPr/>
        </p:nvSpPr>
        <p:spPr bwMode="auto">
          <a:xfrm>
            <a:off x="2057400" y="326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1988" name="Line 17"/>
          <p:cNvSpPr>
            <a:spLocks noChangeShapeType="1"/>
          </p:cNvSpPr>
          <p:nvPr/>
        </p:nvSpPr>
        <p:spPr bwMode="auto">
          <a:xfrm>
            <a:off x="7543800" y="3489325"/>
            <a:ext cx="0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8"/>
          <p:cNvSpPr>
            <a:spLocks noChangeShapeType="1"/>
          </p:cNvSpPr>
          <p:nvPr/>
        </p:nvSpPr>
        <p:spPr bwMode="auto">
          <a:xfrm>
            <a:off x="7543800" y="4784725"/>
            <a:ext cx="0" cy="38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9"/>
          <p:cNvSpPr>
            <a:spLocks noChangeShapeType="1"/>
          </p:cNvSpPr>
          <p:nvPr/>
        </p:nvSpPr>
        <p:spPr bwMode="auto">
          <a:xfrm>
            <a:off x="7543800" y="5927725"/>
            <a:ext cx="0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24"/>
          <p:cNvSpPr>
            <a:spLocks noChangeShapeType="1"/>
          </p:cNvSpPr>
          <p:nvPr/>
        </p:nvSpPr>
        <p:spPr bwMode="auto">
          <a:xfrm flipV="1">
            <a:off x="4343400" y="4708525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25"/>
          <p:cNvSpPr>
            <a:spLocks noChangeShapeType="1"/>
          </p:cNvSpPr>
          <p:nvPr/>
        </p:nvSpPr>
        <p:spPr bwMode="auto">
          <a:xfrm flipV="1">
            <a:off x="4343400" y="5775325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Rectangle 23"/>
          <p:cNvSpPr>
            <a:spLocks noChangeArrowheads="1"/>
          </p:cNvSpPr>
          <p:nvPr/>
        </p:nvSpPr>
        <p:spPr bwMode="auto">
          <a:xfrm>
            <a:off x="0" y="1341438"/>
            <a:ext cx="1143000" cy="551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TextBox 6"/>
          <p:cNvSpPr txBox="1">
            <a:spLocks noChangeArrowheads="1"/>
          </p:cNvSpPr>
          <p:nvPr/>
        </p:nvSpPr>
        <p:spPr bwMode="auto">
          <a:xfrm>
            <a:off x="3527425" y="1433513"/>
            <a:ext cx="3744913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alibri" charset="0"/>
                <a:cs typeface="Calibri" charset="0"/>
              </a:rPr>
              <a:t>(385 2</a:t>
            </a:r>
            <a:r>
              <a:rPr lang="en-US" baseline="30000">
                <a:latin typeface="Calibri" charset="0"/>
                <a:cs typeface="Calibri" charset="0"/>
              </a:rPr>
              <a:t>nd</a:t>
            </a:r>
            <a:r>
              <a:rPr lang="en-US">
                <a:latin typeface="Calibri" charset="0"/>
                <a:cs typeface="Calibri" charset="0"/>
              </a:rPr>
              <a:t>-year medical students)</a:t>
            </a:r>
          </a:p>
        </p:txBody>
      </p:sp>
      <p:sp>
        <p:nvSpPr>
          <p:cNvPr id="41995" name="TextBox 17"/>
          <p:cNvSpPr txBox="1">
            <a:spLocks noChangeArrowheads="1"/>
          </p:cNvSpPr>
          <p:nvPr/>
        </p:nvSpPr>
        <p:spPr bwMode="auto">
          <a:xfrm>
            <a:off x="1941513" y="2897188"/>
            <a:ext cx="1719262" cy="7064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alibri" charset="0"/>
                <a:cs typeface="Calibri" charset="0"/>
              </a:rPr>
              <a:t>Differential diagnosis</a:t>
            </a:r>
          </a:p>
        </p:txBody>
      </p:sp>
      <p:sp>
        <p:nvSpPr>
          <p:cNvPr id="41996" name="TextBox 18"/>
          <p:cNvSpPr txBox="1">
            <a:spLocks noChangeArrowheads="1"/>
          </p:cNvSpPr>
          <p:nvPr/>
        </p:nvSpPr>
        <p:spPr bwMode="auto">
          <a:xfrm>
            <a:off x="5514975" y="2897188"/>
            <a:ext cx="1555750" cy="7064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Self-explanation</a:t>
            </a:r>
          </a:p>
        </p:txBody>
      </p:sp>
      <p:sp>
        <p:nvSpPr>
          <p:cNvPr id="41997" name="TextBox 19"/>
          <p:cNvSpPr txBox="1">
            <a:spLocks noChangeArrowheads="1"/>
          </p:cNvSpPr>
          <p:nvPr/>
        </p:nvSpPr>
        <p:spPr bwMode="auto">
          <a:xfrm>
            <a:off x="7272338" y="2884488"/>
            <a:ext cx="1536700" cy="708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Structured reflection</a:t>
            </a:r>
            <a:endParaRPr lang="en-US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41998" name="TextBox 21"/>
          <p:cNvSpPr txBox="1">
            <a:spLocks noChangeArrowheads="1"/>
          </p:cNvSpPr>
          <p:nvPr/>
        </p:nvSpPr>
        <p:spPr bwMode="auto">
          <a:xfrm>
            <a:off x="69850" y="2706688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Week 1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Learning phase</a:t>
            </a:r>
          </a:p>
        </p:txBody>
      </p:sp>
      <p:sp>
        <p:nvSpPr>
          <p:cNvPr id="41999" name="TextBox 22"/>
          <p:cNvSpPr txBox="1">
            <a:spLocks noChangeArrowheads="1"/>
          </p:cNvSpPr>
          <p:nvPr/>
        </p:nvSpPr>
        <p:spPr bwMode="auto">
          <a:xfrm>
            <a:off x="69850" y="5030788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Week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3</a:t>
            </a:r>
            <a:endParaRPr lang="en-US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Test phase</a:t>
            </a:r>
          </a:p>
        </p:txBody>
      </p:sp>
      <p:sp>
        <p:nvSpPr>
          <p:cNvPr id="42000" name="TextBox 23"/>
          <p:cNvSpPr txBox="1">
            <a:spLocks noChangeArrowheads="1"/>
          </p:cNvSpPr>
          <p:nvPr/>
        </p:nvSpPr>
        <p:spPr bwMode="auto">
          <a:xfrm>
            <a:off x="3908425" y="5045075"/>
            <a:ext cx="295275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alibri" charset="0"/>
                <a:cs typeface="Calibri" charset="0"/>
              </a:rPr>
              <a:t>Diagnostic test</a:t>
            </a:r>
          </a:p>
          <a:p>
            <a:pPr algn="ctr"/>
            <a:r>
              <a:rPr lang="en-US">
                <a:latin typeface="Calibri" charset="0"/>
                <a:cs typeface="Calibri" charset="0"/>
              </a:rPr>
              <a:t>(324)</a:t>
            </a:r>
          </a:p>
        </p:txBody>
      </p:sp>
      <p:cxnSp>
        <p:nvCxnSpPr>
          <p:cNvPr id="26" name="Straight Arrow Connector 25"/>
          <p:cNvCxnSpPr>
            <a:stCxn id="41994" idx="2"/>
            <a:endCxn id="41995" idx="0"/>
          </p:cNvCxnSpPr>
          <p:nvPr/>
        </p:nvCxnSpPr>
        <p:spPr>
          <a:xfrm flipH="1">
            <a:off x="2801938" y="1833563"/>
            <a:ext cx="2598737" cy="106362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1994" idx="2"/>
            <a:endCxn id="41997" idx="0"/>
          </p:cNvCxnSpPr>
          <p:nvPr/>
        </p:nvCxnSpPr>
        <p:spPr>
          <a:xfrm>
            <a:off x="5400675" y="1833563"/>
            <a:ext cx="2640013" cy="105092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1994" idx="2"/>
            <a:endCxn id="41996" idx="0"/>
          </p:cNvCxnSpPr>
          <p:nvPr/>
        </p:nvCxnSpPr>
        <p:spPr>
          <a:xfrm>
            <a:off x="5400675" y="1833563"/>
            <a:ext cx="892175" cy="106362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08" name="Straight Arrow Connector 17407"/>
          <p:cNvCxnSpPr>
            <a:stCxn id="41995" idx="2"/>
            <a:endCxn id="42000" idx="0"/>
          </p:cNvCxnSpPr>
          <p:nvPr/>
        </p:nvCxnSpPr>
        <p:spPr>
          <a:xfrm>
            <a:off x="2801938" y="3603625"/>
            <a:ext cx="2582862" cy="144145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0" name="Straight Arrow Connector 17409"/>
          <p:cNvCxnSpPr>
            <a:stCxn id="41996" idx="2"/>
          </p:cNvCxnSpPr>
          <p:nvPr/>
        </p:nvCxnSpPr>
        <p:spPr>
          <a:xfrm flipH="1">
            <a:off x="5384800" y="3603625"/>
            <a:ext cx="908050" cy="146367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12" name="Straight Arrow Connector 17411"/>
          <p:cNvCxnSpPr>
            <a:stCxn id="41997" idx="2"/>
            <a:endCxn id="42000" idx="0"/>
          </p:cNvCxnSpPr>
          <p:nvPr/>
        </p:nvCxnSpPr>
        <p:spPr>
          <a:xfrm flipH="1">
            <a:off x="5384800" y="3592513"/>
            <a:ext cx="2655888" cy="145256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07" name="TextBox 18"/>
          <p:cNvSpPr txBox="1">
            <a:spLocks noChangeArrowheads="1"/>
          </p:cNvSpPr>
          <p:nvPr/>
        </p:nvSpPr>
        <p:spPr bwMode="auto">
          <a:xfrm>
            <a:off x="3794125" y="2901950"/>
            <a:ext cx="1555750" cy="708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  <a:latin typeface="Calibri" charset="0"/>
                <a:cs typeface="Calibri" charset="0"/>
              </a:rPr>
              <a:t>Serial-cue</a:t>
            </a:r>
          </a:p>
          <a:p>
            <a:pPr algn="ctr" eaLnBrk="1" hangingPunct="1"/>
            <a:endParaRPr lang="en-US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46" name="Straight Arrow Connector 45"/>
          <p:cNvCxnSpPr>
            <a:endCxn id="42007" idx="0"/>
          </p:cNvCxnSpPr>
          <p:nvPr/>
        </p:nvCxnSpPr>
        <p:spPr>
          <a:xfrm flipH="1">
            <a:off x="4572000" y="1833563"/>
            <a:ext cx="812800" cy="106838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572000" y="3609975"/>
            <a:ext cx="777875" cy="1420813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10" name="TextBox 26"/>
          <p:cNvSpPr txBox="1">
            <a:spLocks noChangeArrowheads="1"/>
          </p:cNvSpPr>
          <p:nvPr/>
        </p:nvSpPr>
        <p:spPr bwMode="auto">
          <a:xfrm>
            <a:off x="2801938" y="182563"/>
            <a:ext cx="5859462" cy="4000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alibri" charset="0"/>
                <a:cs typeface="Calibri" charset="0"/>
              </a:rPr>
              <a:t>Assessment of prior knowledge and clinical experience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349875" y="582613"/>
            <a:ext cx="0" cy="6651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6440488" y="1247775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20713"/>
            <a:ext cx="604209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312738" y="220663"/>
            <a:ext cx="663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Final diagnostic accuracy score (N = 324)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9" y="717550"/>
            <a:ext cx="59436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312738" y="220663"/>
            <a:ext cx="663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Final diagnostic accuracy score (N = 145)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Influencing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5100"/>
            <a:ext cx="8839200" cy="4178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</a:t>
            </a:r>
            <a:r>
              <a:rPr lang="en-US" dirty="0" smtClean="0">
                <a:cs typeface="+mn-cs"/>
              </a:rPr>
              <a:t>nitial competence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Participants’ perceptions of the study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Unusual format, deviating from familiar tasks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Different environment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Teachers unaware of the study 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 Insufficient previous information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Participants’ different reactions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>
          <a:xfrm>
            <a:off x="304800" y="174625"/>
            <a:ext cx="7215188" cy="133985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j-cs"/>
            </a:endParaRP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1897063"/>
            <a:ext cx="8534400" cy="51816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36" y="229031"/>
            <a:ext cx="5768173" cy="633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Influencing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5100"/>
            <a:ext cx="8839200" cy="4178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Compliance with treatment: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Time on task in the learning phase:</a:t>
            </a:r>
          </a:p>
          <a:p>
            <a:pPr marL="955675" lvl="2" indent="0" eaLnBrk="1" hangingPunct="1"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Previous studies*: 7 min </a:t>
            </a:r>
          </a:p>
          <a:p>
            <a:pPr marL="955675" lvl="2" indent="0" eaLnBrk="1" hangingPunct="1"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Self-explanation: 27/85; Reflection: 41/76</a:t>
            </a:r>
          </a:p>
          <a:p>
            <a:pPr marL="1038225" lvl="1" indent="-457200" eaLnBrk="1" hangingPunct="1">
              <a:defRPr/>
            </a:pPr>
            <a:r>
              <a:rPr lang="en-US" sz="2800" dirty="0" smtClean="0">
                <a:cs typeface="+mn-cs"/>
              </a:rPr>
              <a:t>Amount of reflection (preliminary analysis) 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632075" y="6165850"/>
            <a:ext cx="651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rgbClr val="0D1F74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dirty="0"/>
              <a:t>*</a:t>
            </a:r>
            <a:r>
              <a:rPr lang="en-US" sz="1800" dirty="0" err="1"/>
              <a:t>Chamberland</a:t>
            </a:r>
            <a:r>
              <a:rPr lang="en-US" sz="1800" dirty="0"/>
              <a:t> et al., 2011; Mamede et al. 2012, 2014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0D1F74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ac14836536126c8adc48a4b7a4bacaa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45" y="137695"/>
            <a:ext cx="5795709" cy="67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>
          <a:xfrm>
            <a:off x="304799" y="174625"/>
            <a:ext cx="8224603" cy="13398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Evidence based </a:t>
            </a:r>
            <a:r>
              <a:rPr lang="en-US" smtClean="0">
                <a:cs typeface="+mn-cs"/>
              </a:rPr>
              <a:t>medical education</a:t>
            </a:r>
            <a:endParaRPr lang="en-US" dirty="0" smtClean="0">
              <a:cs typeface="+mj-cs"/>
            </a:endParaRP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1897063"/>
            <a:ext cx="8534400" cy="5181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215187" cy="126749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How to teach clinical reasoning: A bit of 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38" y="1774825"/>
            <a:ext cx="8839200" cy="46259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Traditional teaching of clinical reasoning: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Clinical rotations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Drawbacks: limited practice, suboptimal supervision and feedback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Many medical schools: clinical reasoning </a:t>
            </a:r>
            <a:r>
              <a:rPr lang="en-US" sz="2800" dirty="0" smtClean="0"/>
              <a:t>courses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 bit of 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24" y="1587500"/>
            <a:ext cx="8678975" cy="48133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Clinical reasoning courses: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Primary learning resource: clinical cases</a:t>
            </a:r>
          </a:p>
          <a:p>
            <a:pPr lvl="1" eaLnBrk="1" hangingPunct="1">
              <a:defRPr/>
            </a:pPr>
            <a:r>
              <a:rPr lang="en-US" sz="2800" dirty="0" smtClean="0">
                <a:cs typeface="+mn-cs"/>
              </a:rPr>
              <a:t>Different formats of presentation </a:t>
            </a:r>
          </a:p>
          <a:p>
            <a:pPr lvl="1" eaLnBrk="1" hangingPunct="1">
              <a:defRPr/>
            </a:pPr>
            <a:r>
              <a:rPr lang="en-US" sz="2800" dirty="0" smtClean="0"/>
              <a:t>Most prevalent approach: simulation of a real clinical encounter (“serial-cue”) 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/>
          </a:p>
          <a:p>
            <a:pPr marL="574675" lvl="1" indent="0" algn="r" eaLnBrk="1" hangingPunct="1">
              <a:buNone/>
              <a:defRPr/>
            </a:pPr>
            <a:r>
              <a:rPr lang="en-US" sz="1800" i="1" dirty="0" smtClean="0"/>
              <a:t>(Schmidt &amp; Mamede, 2015)</a:t>
            </a:r>
            <a:endParaRPr lang="en-US" sz="1800" i="1" dirty="0"/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endParaRPr lang="en-US" sz="2800" dirty="0"/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9935"/>
            <a:ext cx="8515350" cy="5272087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GB" dirty="0" smtClean="0"/>
              <a:t>The </a:t>
            </a:r>
            <a:r>
              <a:rPr lang="en-GB" dirty="0"/>
              <a:t>patient is an obese 56-year-old </a:t>
            </a:r>
            <a:r>
              <a:rPr lang="en-GB" dirty="0" smtClean="0"/>
              <a:t>woman, </a:t>
            </a:r>
            <a:r>
              <a:rPr lang="en-GB" dirty="0"/>
              <a:t>mother of </a:t>
            </a:r>
            <a:r>
              <a:rPr lang="en-GB" dirty="0" smtClean="0"/>
              <a:t>four </a:t>
            </a:r>
            <a:r>
              <a:rPr lang="en-GB" dirty="0"/>
              <a:t>children, without co-morbidities. She presents with a cough of one-week duration initially with green expectoration that became yellowish in the last days</a:t>
            </a:r>
            <a:r>
              <a:rPr lang="en-GB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GB" dirty="0"/>
          </a:p>
          <a:p>
            <a:pPr marL="457200" lvl="1" indent="0">
              <a:buFont typeface="Wingdings" charset="0"/>
              <a:buNone/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117"/>
            <a:ext cx="8515350" cy="5272087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GB" dirty="0" smtClean="0"/>
              <a:t>The </a:t>
            </a:r>
            <a:r>
              <a:rPr lang="en-GB" dirty="0"/>
              <a:t>patient is an obese 56-year-old </a:t>
            </a:r>
            <a:r>
              <a:rPr lang="en-GB" dirty="0" smtClean="0"/>
              <a:t>woman, </a:t>
            </a:r>
            <a:r>
              <a:rPr lang="en-GB" dirty="0"/>
              <a:t>mother of </a:t>
            </a:r>
            <a:r>
              <a:rPr lang="en-GB" dirty="0" smtClean="0"/>
              <a:t>four </a:t>
            </a:r>
            <a:r>
              <a:rPr lang="en-GB" dirty="0"/>
              <a:t>children, without co-morbidities. She presents with a cough of one-week duration initially with green expectoration that became yellowish in the last days</a:t>
            </a:r>
            <a:r>
              <a:rPr lang="en-GB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i="1" dirty="0" smtClean="0"/>
              <a:t>Which diagnostic hypotheses come to your mind?</a:t>
            </a:r>
          </a:p>
          <a:p>
            <a:pPr marL="457200" lvl="1" indent="0">
              <a:buFont typeface="Wingdings" charset="0"/>
              <a:buNone/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126"/>
            <a:ext cx="8515350" cy="5272087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GB" dirty="0" smtClean="0"/>
              <a:t>The </a:t>
            </a:r>
            <a:r>
              <a:rPr lang="en-GB" dirty="0"/>
              <a:t>patient is an obese 56-year-old </a:t>
            </a:r>
            <a:r>
              <a:rPr lang="en-GB" dirty="0" smtClean="0"/>
              <a:t>woman, </a:t>
            </a:r>
            <a:r>
              <a:rPr lang="en-GB" dirty="0"/>
              <a:t>mother of </a:t>
            </a:r>
            <a:r>
              <a:rPr lang="en-GB" dirty="0" smtClean="0"/>
              <a:t>four </a:t>
            </a:r>
            <a:r>
              <a:rPr lang="en-GB" dirty="0"/>
              <a:t>children, without co-morbidities. She presents with a cough of one-week duration initially with green expectoration that became yellowish in the last days</a:t>
            </a:r>
            <a:r>
              <a:rPr lang="en-GB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i="1" dirty="0"/>
              <a:t>Which diagnostic hypotheses come to your mind?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dirty="0" smtClean="0"/>
              <a:t> Flu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dirty="0"/>
              <a:t>C</a:t>
            </a:r>
            <a:r>
              <a:rPr lang="en-US" dirty="0" smtClean="0"/>
              <a:t>ommunity-acquired pneumonia</a:t>
            </a:r>
          </a:p>
          <a:p>
            <a:pPr lvl="1">
              <a:buFont typeface="Wingdings" charset="2"/>
              <a:buChar char="Ø"/>
              <a:defRPr/>
            </a:pPr>
            <a:r>
              <a:rPr lang="en-US" dirty="0"/>
              <a:t>Foreign body </a:t>
            </a:r>
            <a:r>
              <a:rPr lang="en-US" dirty="0" smtClean="0"/>
              <a:t>aspiration</a:t>
            </a: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 marL="457200" lvl="1" indent="0">
              <a:buFont typeface="Wingdings" charset="0"/>
              <a:buNone/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 van den Broek_S Mamede_Innovation room_Nov 2016">
  <a:themeElements>
    <a:clrScheme name="">
      <a:dk1>
        <a:srgbClr val="0C2074"/>
      </a:dk1>
      <a:lt1>
        <a:srgbClr val="FFFFFF"/>
      </a:lt1>
      <a:dk2>
        <a:srgbClr val="7DCFE2"/>
      </a:dk2>
      <a:lt2>
        <a:srgbClr val="000000"/>
      </a:lt2>
      <a:accent1>
        <a:srgbClr val="4B78B5"/>
      </a:accent1>
      <a:accent2>
        <a:srgbClr val="E0DC24"/>
      </a:accent2>
      <a:accent3>
        <a:srgbClr val="FFFFFF"/>
      </a:accent3>
      <a:accent4>
        <a:srgbClr val="091A62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>
            <a:ln>
              <a:noFill/>
            </a:ln>
            <a:solidFill>
              <a:srgbClr val="0D1F7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>
            <a:ln>
              <a:noFill/>
            </a:ln>
            <a:solidFill>
              <a:srgbClr val="0D1F7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 van den Broek_S Mamede_Innovation room_Nov 2016.pot</Template>
  <TotalTime>899</TotalTime>
  <Words>1897</Words>
  <Application>Microsoft Office PowerPoint</Application>
  <PresentationFormat>On-screen Show (4:3)</PresentationFormat>
  <Paragraphs>200</Paragraphs>
  <Slides>31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W van den Broek_S Mamede_Innovation room_Nov 2016</vt:lpstr>
      <vt:lpstr>Document</vt:lpstr>
      <vt:lpstr>The challenge of integrating research activities into a regular educational program  </vt:lpstr>
      <vt:lpstr>A bit of background </vt:lpstr>
      <vt:lpstr>PowerPoint Presentation</vt:lpstr>
      <vt:lpstr>Evidence based medical education</vt:lpstr>
      <vt:lpstr>How to teach clinical reasoning: A bit of background </vt:lpstr>
      <vt:lpstr>A bit of background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Self-explanation</vt:lpstr>
      <vt:lpstr>Students (8th grade) generating self-explanations while reading a text on the circulatory system</vt:lpstr>
      <vt:lpstr>PowerPoint Presentation</vt:lpstr>
      <vt:lpstr>PowerPoint Presentation</vt:lpstr>
      <vt:lpstr>PowerPoint Presentation</vt:lpstr>
      <vt:lpstr>Structured Reflection</vt:lpstr>
      <vt:lpstr>Structured Reflection</vt:lpstr>
      <vt:lpstr>PowerPoint Presentation</vt:lpstr>
      <vt:lpstr>PowerPoint Presentation</vt:lpstr>
      <vt:lpstr>PowerPoint Presentation</vt:lpstr>
      <vt:lpstr>Studies on approaches for teaching clinical reasoning </vt:lpstr>
      <vt:lpstr>PowerPoint Presentation</vt:lpstr>
      <vt:lpstr>PowerPoint Presentation</vt:lpstr>
      <vt:lpstr>PowerPoint Presentation</vt:lpstr>
      <vt:lpstr>PowerPoint Presentation</vt:lpstr>
      <vt:lpstr>Influencing factors</vt:lpstr>
      <vt:lpstr>Influencing factors </vt:lpstr>
      <vt:lpstr>PowerPoint Presentation</vt:lpstr>
    </vt:vector>
  </TitlesOfParts>
  <Company>Ontwerpwerk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Sylvia Walsarie Wolff</cp:lastModifiedBy>
  <cp:revision>59</cp:revision>
  <dcterms:created xsi:type="dcterms:W3CDTF">2002-04-09T07:42:52Z</dcterms:created>
  <dcterms:modified xsi:type="dcterms:W3CDTF">2016-11-11T10:51:41Z</dcterms:modified>
</cp:coreProperties>
</file>