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0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61" r:id="rId22"/>
    <p:sldId id="277" r:id="rId23"/>
    <p:sldId id="282" r:id="rId24"/>
    <p:sldId id="278" r:id="rId25"/>
    <p:sldId id="286" r:id="rId26"/>
    <p:sldId id="287" r:id="rId27"/>
    <p:sldId id="279" r:id="rId28"/>
    <p:sldId id="284" r:id="rId29"/>
    <p:sldId id="280" r:id="rId30"/>
    <p:sldId id="283" r:id="rId31"/>
    <p:sldId id="285" r:id="rId32"/>
    <p:sldId id="281" r:id="rId3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A4F9"/>
    <a:srgbClr val="3C56B2"/>
    <a:srgbClr val="3D56B2"/>
    <a:srgbClr val="E6E6E6"/>
    <a:srgbClr val="132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5"/>
    <p:restoredTop sz="96327"/>
  </p:normalViewPr>
  <p:slideViewPr>
    <p:cSldViewPr snapToGrid="0" snapToObjects="1">
      <p:cViewPr varScale="1">
        <p:scale>
          <a:sx n="156" d="100"/>
          <a:sy n="156" d="100"/>
        </p:scale>
        <p:origin x="20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Survey</c:v>
                </c:pt>
                <c:pt idx="1">
                  <c:v>Chatbot</c:v>
                </c:pt>
                <c:pt idx="2">
                  <c:v>No Preference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87.5</c:v>
                </c:pt>
                <c:pt idx="2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3-A748-A4DB-AAB891877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500960"/>
        <c:axId val="332502608"/>
      </c:barChart>
      <c:catAx>
        <c:axId val="33250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32502608"/>
        <c:crosses val="autoZero"/>
        <c:auto val="1"/>
        <c:lblAlgn val="ctr"/>
        <c:lblOffset val="100"/>
        <c:noMultiLvlLbl val="0"/>
      </c:catAx>
      <c:valAx>
        <c:axId val="33250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%</a:t>
                </a:r>
                <a:r>
                  <a:rPr lang="en-GB" baseline="0" dirty="0"/>
                  <a:t> of Participants</a:t>
                </a:r>
                <a:endParaRPr lang="en-GB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32500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1.4</c:v>
                </c:pt>
                <c:pt idx="1">
                  <c:v>8.1</c:v>
                </c:pt>
                <c:pt idx="2">
                  <c:v>27</c:v>
                </c:pt>
                <c:pt idx="3">
                  <c:v>47.3</c:v>
                </c:pt>
                <c:pt idx="4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86-8542-B9E2-2502EAFA8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2500960"/>
        <c:axId val="332502608"/>
      </c:barChart>
      <c:catAx>
        <c:axId val="332500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Usefulness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32502608"/>
        <c:crosses val="autoZero"/>
        <c:auto val="1"/>
        <c:lblAlgn val="ctr"/>
        <c:lblOffset val="100"/>
        <c:noMultiLvlLbl val="0"/>
      </c:catAx>
      <c:valAx>
        <c:axId val="33250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L"/>
          </a:p>
        </c:txPr>
        <c:crossAx val="332500960"/>
        <c:crosses val="autoZero"/>
        <c:crossBetween val="between"/>
        <c:majorUnit val="2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11BE9C-C540-984E-90C1-4FB66C997B1D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564316C-AE9B-544E-AFD6-49610DE6CE1A}">
      <dgm:prSet phldrT="[Text]"/>
      <dgm:spPr/>
      <dgm:t>
        <a:bodyPr/>
        <a:lstStyle/>
        <a:p>
          <a:r>
            <a:rPr lang="en-GB" b="1" u="none" dirty="0"/>
            <a:t>Forethought Phase: </a:t>
          </a:r>
        </a:p>
        <a:p>
          <a:r>
            <a:rPr lang="en-GB" dirty="0"/>
            <a:t>Goal Setting &amp; Planning</a:t>
          </a:r>
        </a:p>
      </dgm:t>
    </dgm:pt>
    <dgm:pt modelId="{6089D224-77A6-154A-9CAA-96C7190C3AFE}" type="parTrans" cxnId="{1DD436D4-86B9-294A-AD17-E712F04FD376}">
      <dgm:prSet/>
      <dgm:spPr/>
      <dgm:t>
        <a:bodyPr/>
        <a:lstStyle/>
        <a:p>
          <a:endParaRPr lang="en-GB"/>
        </a:p>
      </dgm:t>
    </dgm:pt>
    <dgm:pt modelId="{FCC3C898-8B1A-5A43-960C-7E6137C16429}" type="sibTrans" cxnId="{1DD436D4-86B9-294A-AD17-E712F04FD376}">
      <dgm:prSet/>
      <dgm:spPr/>
      <dgm:t>
        <a:bodyPr/>
        <a:lstStyle/>
        <a:p>
          <a:endParaRPr lang="en-GB"/>
        </a:p>
      </dgm:t>
    </dgm:pt>
    <dgm:pt modelId="{A5303428-48E7-1A40-95CF-561DD5FFC4A7}">
      <dgm:prSet phldrT="[Text]"/>
      <dgm:spPr/>
      <dgm:t>
        <a:bodyPr/>
        <a:lstStyle/>
        <a:p>
          <a:r>
            <a:rPr lang="en-GB" b="1" dirty="0"/>
            <a:t>Performance Phase:</a:t>
          </a:r>
        </a:p>
        <a:p>
          <a:r>
            <a:rPr lang="en-GB" dirty="0"/>
            <a:t>Action &amp; Self-monitoring </a:t>
          </a:r>
        </a:p>
      </dgm:t>
    </dgm:pt>
    <dgm:pt modelId="{5165E368-7D6A-C145-8D7C-7C1FE71F62DD}" type="parTrans" cxnId="{C92714BA-BB8B-4744-AAD8-A429BA67A2DC}">
      <dgm:prSet/>
      <dgm:spPr/>
      <dgm:t>
        <a:bodyPr/>
        <a:lstStyle/>
        <a:p>
          <a:endParaRPr lang="en-GB"/>
        </a:p>
      </dgm:t>
    </dgm:pt>
    <dgm:pt modelId="{B132F842-6004-5F4D-B03B-E04C58831340}" type="sibTrans" cxnId="{C92714BA-BB8B-4744-AAD8-A429BA67A2DC}">
      <dgm:prSet/>
      <dgm:spPr/>
      <dgm:t>
        <a:bodyPr/>
        <a:lstStyle/>
        <a:p>
          <a:endParaRPr lang="en-GB"/>
        </a:p>
      </dgm:t>
    </dgm:pt>
    <dgm:pt modelId="{D86238C6-ABB0-7E43-ACEC-6DD51F8E5579}">
      <dgm:prSet phldrT="[Text]"/>
      <dgm:spPr/>
      <dgm:t>
        <a:bodyPr/>
        <a:lstStyle/>
        <a:p>
          <a:r>
            <a:rPr lang="en-GB" b="1" dirty="0"/>
            <a:t>Reflection Phase:</a:t>
          </a:r>
        </a:p>
        <a:p>
          <a:r>
            <a:rPr lang="en-GB" dirty="0"/>
            <a:t>Self-reflection &amp; Adaptation</a:t>
          </a:r>
        </a:p>
      </dgm:t>
    </dgm:pt>
    <dgm:pt modelId="{A2A114B9-CA2A-F647-9D78-282FD0273A24}" type="parTrans" cxnId="{05A66C7D-A68B-A741-9E25-BC597F7C0DC2}">
      <dgm:prSet/>
      <dgm:spPr/>
      <dgm:t>
        <a:bodyPr/>
        <a:lstStyle/>
        <a:p>
          <a:endParaRPr lang="en-GB"/>
        </a:p>
      </dgm:t>
    </dgm:pt>
    <dgm:pt modelId="{58D02572-0954-2E4C-850F-ACD6A3C5CA0E}" type="sibTrans" cxnId="{05A66C7D-A68B-A741-9E25-BC597F7C0DC2}">
      <dgm:prSet/>
      <dgm:spPr/>
      <dgm:t>
        <a:bodyPr/>
        <a:lstStyle/>
        <a:p>
          <a:endParaRPr lang="en-GB"/>
        </a:p>
      </dgm:t>
    </dgm:pt>
    <dgm:pt modelId="{977F173A-CE78-D046-9B03-315898241576}" type="pres">
      <dgm:prSet presAssocID="{C311BE9C-C540-984E-90C1-4FB66C997B1D}" presName="cycle" presStyleCnt="0">
        <dgm:presLayoutVars>
          <dgm:dir/>
          <dgm:resizeHandles val="exact"/>
        </dgm:presLayoutVars>
      </dgm:prSet>
      <dgm:spPr/>
    </dgm:pt>
    <dgm:pt modelId="{24B365CB-9619-9240-B3E0-7846BC976D81}" type="pres">
      <dgm:prSet presAssocID="{3564316C-AE9B-544E-AFD6-49610DE6CE1A}" presName="node" presStyleLbl="node1" presStyleIdx="0" presStyleCnt="3">
        <dgm:presLayoutVars>
          <dgm:bulletEnabled val="1"/>
        </dgm:presLayoutVars>
      </dgm:prSet>
      <dgm:spPr/>
    </dgm:pt>
    <dgm:pt modelId="{CE713BC3-6B8E-B341-ACF8-FFA743532B3B}" type="pres">
      <dgm:prSet presAssocID="{3564316C-AE9B-544E-AFD6-49610DE6CE1A}" presName="spNode" presStyleCnt="0"/>
      <dgm:spPr/>
    </dgm:pt>
    <dgm:pt modelId="{4928753C-39BD-174C-96FF-9AFA6295ABFC}" type="pres">
      <dgm:prSet presAssocID="{FCC3C898-8B1A-5A43-960C-7E6137C16429}" presName="sibTrans" presStyleLbl="sibTrans1D1" presStyleIdx="0" presStyleCnt="3"/>
      <dgm:spPr/>
    </dgm:pt>
    <dgm:pt modelId="{5A79B592-FC87-1945-9043-0FDBF5DE7153}" type="pres">
      <dgm:prSet presAssocID="{A5303428-48E7-1A40-95CF-561DD5FFC4A7}" presName="node" presStyleLbl="node1" presStyleIdx="1" presStyleCnt="3">
        <dgm:presLayoutVars>
          <dgm:bulletEnabled val="1"/>
        </dgm:presLayoutVars>
      </dgm:prSet>
      <dgm:spPr/>
    </dgm:pt>
    <dgm:pt modelId="{15DCBD35-988A-E048-8BA2-B3FA9CF8E159}" type="pres">
      <dgm:prSet presAssocID="{A5303428-48E7-1A40-95CF-561DD5FFC4A7}" presName="spNode" presStyleCnt="0"/>
      <dgm:spPr/>
    </dgm:pt>
    <dgm:pt modelId="{22447177-60C4-6C42-85DC-C550FA21085C}" type="pres">
      <dgm:prSet presAssocID="{B132F842-6004-5F4D-B03B-E04C58831340}" presName="sibTrans" presStyleLbl="sibTrans1D1" presStyleIdx="1" presStyleCnt="3"/>
      <dgm:spPr/>
    </dgm:pt>
    <dgm:pt modelId="{BC2382F9-F9D2-D64B-9AC4-FA57864A14C1}" type="pres">
      <dgm:prSet presAssocID="{D86238C6-ABB0-7E43-ACEC-6DD51F8E5579}" presName="node" presStyleLbl="node1" presStyleIdx="2" presStyleCnt="3">
        <dgm:presLayoutVars>
          <dgm:bulletEnabled val="1"/>
        </dgm:presLayoutVars>
      </dgm:prSet>
      <dgm:spPr/>
    </dgm:pt>
    <dgm:pt modelId="{FCB7A460-EDFE-3143-9DDD-9F15E15F06FC}" type="pres">
      <dgm:prSet presAssocID="{D86238C6-ABB0-7E43-ACEC-6DD51F8E5579}" presName="spNode" presStyleCnt="0"/>
      <dgm:spPr/>
    </dgm:pt>
    <dgm:pt modelId="{B0CAF999-E11F-FF46-96AB-246071323E8C}" type="pres">
      <dgm:prSet presAssocID="{58D02572-0954-2E4C-850F-ACD6A3C5CA0E}" presName="sibTrans" presStyleLbl="sibTrans1D1" presStyleIdx="2" presStyleCnt="3"/>
      <dgm:spPr/>
    </dgm:pt>
  </dgm:ptLst>
  <dgm:cxnLst>
    <dgm:cxn modelId="{8A5D4606-AD00-CC4C-8D52-ADA0DBB9EE5E}" type="presOf" srcId="{3564316C-AE9B-544E-AFD6-49610DE6CE1A}" destId="{24B365CB-9619-9240-B3E0-7846BC976D81}" srcOrd="0" destOrd="0" presId="urn:microsoft.com/office/officeart/2005/8/layout/cycle5"/>
    <dgm:cxn modelId="{CD55AF11-D6E9-CC49-81A2-C37D89445A57}" type="presOf" srcId="{A5303428-48E7-1A40-95CF-561DD5FFC4A7}" destId="{5A79B592-FC87-1945-9043-0FDBF5DE7153}" srcOrd="0" destOrd="0" presId="urn:microsoft.com/office/officeart/2005/8/layout/cycle5"/>
    <dgm:cxn modelId="{C3B6242E-7E1C-A24B-BA89-99F7BAD81A16}" type="presOf" srcId="{58D02572-0954-2E4C-850F-ACD6A3C5CA0E}" destId="{B0CAF999-E11F-FF46-96AB-246071323E8C}" srcOrd="0" destOrd="0" presId="urn:microsoft.com/office/officeart/2005/8/layout/cycle5"/>
    <dgm:cxn modelId="{FADA403F-42F9-F34C-91B9-8C6F922DEB6C}" type="presOf" srcId="{B132F842-6004-5F4D-B03B-E04C58831340}" destId="{22447177-60C4-6C42-85DC-C550FA21085C}" srcOrd="0" destOrd="0" presId="urn:microsoft.com/office/officeart/2005/8/layout/cycle5"/>
    <dgm:cxn modelId="{E633AC52-74F5-5148-BBA7-DBEB754A8A59}" type="presOf" srcId="{C311BE9C-C540-984E-90C1-4FB66C997B1D}" destId="{977F173A-CE78-D046-9B03-315898241576}" srcOrd="0" destOrd="0" presId="urn:microsoft.com/office/officeart/2005/8/layout/cycle5"/>
    <dgm:cxn modelId="{133E8467-F13A-AC4B-AF04-96D732A8B8AD}" type="presOf" srcId="{FCC3C898-8B1A-5A43-960C-7E6137C16429}" destId="{4928753C-39BD-174C-96FF-9AFA6295ABFC}" srcOrd="0" destOrd="0" presId="urn:microsoft.com/office/officeart/2005/8/layout/cycle5"/>
    <dgm:cxn modelId="{05A66C7D-A68B-A741-9E25-BC597F7C0DC2}" srcId="{C311BE9C-C540-984E-90C1-4FB66C997B1D}" destId="{D86238C6-ABB0-7E43-ACEC-6DD51F8E5579}" srcOrd="2" destOrd="0" parTransId="{A2A114B9-CA2A-F647-9D78-282FD0273A24}" sibTransId="{58D02572-0954-2E4C-850F-ACD6A3C5CA0E}"/>
    <dgm:cxn modelId="{C92714BA-BB8B-4744-AAD8-A429BA67A2DC}" srcId="{C311BE9C-C540-984E-90C1-4FB66C997B1D}" destId="{A5303428-48E7-1A40-95CF-561DD5FFC4A7}" srcOrd="1" destOrd="0" parTransId="{5165E368-7D6A-C145-8D7C-7C1FE71F62DD}" sibTransId="{B132F842-6004-5F4D-B03B-E04C58831340}"/>
    <dgm:cxn modelId="{6AFB0AD3-8C2A-AC46-AB7F-2203C3F25A79}" type="presOf" srcId="{D86238C6-ABB0-7E43-ACEC-6DD51F8E5579}" destId="{BC2382F9-F9D2-D64B-9AC4-FA57864A14C1}" srcOrd="0" destOrd="0" presId="urn:microsoft.com/office/officeart/2005/8/layout/cycle5"/>
    <dgm:cxn modelId="{1DD436D4-86B9-294A-AD17-E712F04FD376}" srcId="{C311BE9C-C540-984E-90C1-4FB66C997B1D}" destId="{3564316C-AE9B-544E-AFD6-49610DE6CE1A}" srcOrd="0" destOrd="0" parTransId="{6089D224-77A6-154A-9CAA-96C7190C3AFE}" sibTransId="{FCC3C898-8B1A-5A43-960C-7E6137C16429}"/>
    <dgm:cxn modelId="{44826E1A-0F58-964B-B561-4A0785290554}" type="presParOf" srcId="{977F173A-CE78-D046-9B03-315898241576}" destId="{24B365CB-9619-9240-B3E0-7846BC976D81}" srcOrd="0" destOrd="0" presId="urn:microsoft.com/office/officeart/2005/8/layout/cycle5"/>
    <dgm:cxn modelId="{DCF90228-9E3E-5D4B-A073-880C2F720228}" type="presParOf" srcId="{977F173A-CE78-D046-9B03-315898241576}" destId="{CE713BC3-6B8E-B341-ACF8-FFA743532B3B}" srcOrd="1" destOrd="0" presId="urn:microsoft.com/office/officeart/2005/8/layout/cycle5"/>
    <dgm:cxn modelId="{596AC510-B92F-F844-A28C-42B667BACAF0}" type="presParOf" srcId="{977F173A-CE78-D046-9B03-315898241576}" destId="{4928753C-39BD-174C-96FF-9AFA6295ABFC}" srcOrd="2" destOrd="0" presId="urn:microsoft.com/office/officeart/2005/8/layout/cycle5"/>
    <dgm:cxn modelId="{2BC61FB8-FB5C-3D46-B7AB-5CEB20AE19E4}" type="presParOf" srcId="{977F173A-CE78-D046-9B03-315898241576}" destId="{5A79B592-FC87-1945-9043-0FDBF5DE7153}" srcOrd="3" destOrd="0" presId="urn:microsoft.com/office/officeart/2005/8/layout/cycle5"/>
    <dgm:cxn modelId="{F2E5C804-4E45-3241-97A2-363775C30D59}" type="presParOf" srcId="{977F173A-CE78-D046-9B03-315898241576}" destId="{15DCBD35-988A-E048-8BA2-B3FA9CF8E159}" srcOrd="4" destOrd="0" presId="urn:microsoft.com/office/officeart/2005/8/layout/cycle5"/>
    <dgm:cxn modelId="{EBA6F770-F38F-004C-B0C9-1F1046ECD650}" type="presParOf" srcId="{977F173A-CE78-D046-9B03-315898241576}" destId="{22447177-60C4-6C42-85DC-C550FA21085C}" srcOrd="5" destOrd="0" presId="urn:microsoft.com/office/officeart/2005/8/layout/cycle5"/>
    <dgm:cxn modelId="{8B03CC88-8198-9741-9875-5375E1DB811A}" type="presParOf" srcId="{977F173A-CE78-D046-9B03-315898241576}" destId="{BC2382F9-F9D2-D64B-9AC4-FA57864A14C1}" srcOrd="6" destOrd="0" presId="urn:microsoft.com/office/officeart/2005/8/layout/cycle5"/>
    <dgm:cxn modelId="{730B75B6-E418-1149-8B45-574DC95C11A7}" type="presParOf" srcId="{977F173A-CE78-D046-9B03-315898241576}" destId="{FCB7A460-EDFE-3143-9DDD-9F15E15F06FC}" srcOrd="7" destOrd="0" presId="urn:microsoft.com/office/officeart/2005/8/layout/cycle5"/>
    <dgm:cxn modelId="{CD1199BB-056C-2F4A-8799-731F62F179AE}" type="presParOf" srcId="{977F173A-CE78-D046-9B03-315898241576}" destId="{B0CAF999-E11F-FF46-96AB-246071323E8C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365CB-9619-9240-B3E0-7846BC976D81}">
      <dsp:nvSpPr>
        <dsp:cNvPr id="0" name=""/>
        <dsp:cNvSpPr/>
      </dsp:nvSpPr>
      <dsp:spPr>
        <a:xfrm>
          <a:off x="1682991" y="15006"/>
          <a:ext cx="2238515" cy="1455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none" kern="1200" dirty="0"/>
            <a:t>Forethought Phase: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Goal Setting &amp; Planning</a:t>
          </a:r>
        </a:p>
      </dsp:txBody>
      <dsp:txXfrm>
        <a:off x="1754020" y="86035"/>
        <a:ext cx="2096457" cy="1312977"/>
      </dsp:txXfrm>
    </dsp:sp>
    <dsp:sp modelId="{4928753C-39BD-174C-96FF-9AFA6295ABFC}">
      <dsp:nvSpPr>
        <dsp:cNvPr id="0" name=""/>
        <dsp:cNvSpPr/>
      </dsp:nvSpPr>
      <dsp:spPr>
        <a:xfrm>
          <a:off x="860477" y="742524"/>
          <a:ext cx="3883543" cy="3883543"/>
        </a:xfrm>
        <a:custGeom>
          <a:avLst/>
          <a:gdLst/>
          <a:ahLst/>
          <a:cxnLst/>
          <a:rect l="0" t="0" r="0" b="0"/>
          <a:pathLst>
            <a:path>
              <a:moveTo>
                <a:pt x="3361952" y="617549"/>
              </a:moveTo>
              <a:arcTo wR="1941771" hR="1941771" stAng="19020152" swAng="23036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9B592-FC87-1945-9043-0FDBF5DE7153}">
      <dsp:nvSpPr>
        <dsp:cNvPr id="0" name=""/>
        <dsp:cNvSpPr/>
      </dsp:nvSpPr>
      <dsp:spPr>
        <a:xfrm>
          <a:off x="3364615" y="2927664"/>
          <a:ext cx="2238515" cy="1455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Performance Phase: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Action &amp; Self-monitoring </a:t>
          </a:r>
        </a:p>
      </dsp:txBody>
      <dsp:txXfrm>
        <a:off x="3435644" y="2998693"/>
        <a:ext cx="2096457" cy="1312977"/>
      </dsp:txXfrm>
    </dsp:sp>
    <dsp:sp modelId="{22447177-60C4-6C42-85DC-C550FA21085C}">
      <dsp:nvSpPr>
        <dsp:cNvPr id="0" name=""/>
        <dsp:cNvSpPr/>
      </dsp:nvSpPr>
      <dsp:spPr>
        <a:xfrm>
          <a:off x="860477" y="742524"/>
          <a:ext cx="3883543" cy="3883543"/>
        </a:xfrm>
        <a:custGeom>
          <a:avLst/>
          <a:gdLst/>
          <a:ahLst/>
          <a:cxnLst/>
          <a:rect l="0" t="0" r="0" b="0"/>
          <a:pathLst>
            <a:path>
              <a:moveTo>
                <a:pt x="2538115" y="3789703"/>
              </a:moveTo>
              <a:arcTo wR="1941771" hR="1941771" stAng="4326879" swAng="214624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2F9-F9D2-D64B-9AC4-FA57864A14C1}">
      <dsp:nvSpPr>
        <dsp:cNvPr id="0" name=""/>
        <dsp:cNvSpPr/>
      </dsp:nvSpPr>
      <dsp:spPr>
        <a:xfrm>
          <a:off x="1367" y="2927664"/>
          <a:ext cx="2238515" cy="14550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Reflection Phase: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Self-reflection &amp; Adaptation</a:t>
          </a:r>
        </a:p>
      </dsp:txBody>
      <dsp:txXfrm>
        <a:off x="72396" y="2998693"/>
        <a:ext cx="2096457" cy="1312977"/>
      </dsp:txXfrm>
    </dsp:sp>
    <dsp:sp modelId="{B0CAF999-E11F-FF46-96AB-246071323E8C}">
      <dsp:nvSpPr>
        <dsp:cNvPr id="0" name=""/>
        <dsp:cNvSpPr/>
      </dsp:nvSpPr>
      <dsp:spPr>
        <a:xfrm>
          <a:off x="860477" y="742524"/>
          <a:ext cx="3883543" cy="3883543"/>
        </a:xfrm>
        <a:custGeom>
          <a:avLst/>
          <a:gdLst/>
          <a:ahLst/>
          <a:cxnLst/>
          <a:rect l="0" t="0" r="0" b="0"/>
          <a:pathLst>
            <a:path>
              <a:moveTo>
                <a:pt x="6265" y="1785906"/>
              </a:moveTo>
              <a:arcTo wR="1941771" hR="1941771" stAng="11076244" swAng="230360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6A90-337C-6C42-A4FE-D03C4FACC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DC42EF-7930-B247-8481-DFB866C72B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EC85C-B504-6B4E-8740-CB92990E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6BB07-9454-B84D-83BD-448F2B44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51A1-5A93-F641-A13B-4EE7BA7D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72980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4B5A-EAFF-D04D-9339-3E6771924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6795A-B396-734D-9804-5577D8CA3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CB847-F855-6F46-A37F-4A2685B2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2C315-D6E0-FE47-B64B-CEB28B029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26DF-C12F-D341-83B4-97258A86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9209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4B668-90D1-6F41-AFF9-DE4B8C486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8C248-755C-6446-8DF4-A3F699BBF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6A55-462B-0A41-8DCB-3968E2755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B2C04-B434-C142-B9EA-936632BCF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C0A1D-2317-F94E-BF64-47CC6BB4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2735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A68D7-33A6-5844-80EF-FAEAE139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60B5A-D28A-414A-A77F-B129B689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DA2E3-8027-8E4E-BCAF-6A1853EDA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DFB8E-BCED-D748-8FEF-58EC0C6A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7F97C-BD44-2A46-8CAB-C011F94CA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5599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B28E-FBE9-6A4F-979D-7A90E5B7A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272DB-72F3-7A4A-9D73-BD79455B5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60995-8819-1D44-A921-AE6B64E29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06FE0-9F03-1648-AF03-81249FB7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77BBB-BE9F-C14B-8674-6B32F6BA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03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2D8BF-A3C9-EF43-97E9-09F9FF6A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86404-69E4-D942-A24B-2F4F55209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A313C-646C-6C41-A11C-8912845E9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96CAF3-45E4-8E4A-ACCA-F74F61CB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98814-D867-3C41-A3F1-C028D6BE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143D2-C3D0-4545-A768-4108E002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1073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D7219-9233-3446-8E97-B9FE81CD5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12C8F-305D-DC41-B6A7-BCC3D7F8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8CE7F-431D-3D4F-A09D-05FAE95D8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A0B7F-24CE-2A4A-8D77-DB9A96053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A54AA4-A99C-D740-99B1-4EF1E2830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2B09F-A05C-E446-87EE-8E49A2A8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AA58B8-0701-1C4C-9328-9EB5CB0B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0E50C-46DD-7F44-BF66-0395796A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9460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D774A-5FF6-A346-886B-A64145D2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89BCA7-F7E1-0746-8300-4DD6B190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7BD84-1991-3F4B-A8CA-45CCE713A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19CDA-C8BD-AD4C-8538-4D1BC14C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6581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AD066-1294-C84F-A1F8-3D934F41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B6424-9F87-4C4F-820F-94D40240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8ADF2-94F2-4B46-888D-FCFD15970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114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283E-C945-9943-A5C7-A52FE8960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50948-9F1A-B048-A604-BB8295AA4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A8D36-CAF4-1642-AA09-DEA4689DD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C5925-A3F0-5645-9F53-F284E32D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72B0B-00E3-604F-87D9-180349E0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03EAB-668A-984B-A5C0-7EC47B4C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060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6B4BC-237D-2641-97B9-CE4ADF6F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70C029-E460-FD4E-B8CF-DF8C45891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9B685-A2BA-284D-A357-AB49F24EA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94504-E68C-2542-902C-F8F51056F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2E35F-C777-D945-BA43-9AA853E3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96E31-0222-EB4C-92E0-75C8D59A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2676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7C4D7E-96C4-3149-9FF6-755A8F8AD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F3D6-9327-7D46-AC44-2BE22EB1A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9BB93-1998-8E47-AFC3-6AD6247B6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34F0A-3228-E348-B858-1EFA7BEA33B4}" type="datetimeFigureOut">
              <a:rPr lang="en-NL" smtClean="0"/>
              <a:t>09/12/2022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69108-4D64-3C4E-AA34-988B4A6529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2340-216C-5E44-8955-46639A3A2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C2824-7749-3243-B541-27216F1AB61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8755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C0DD98-0E81-4E41-A36B-BB1EA883B796}"/>
              </a:ext>
            </a:extLst>
          </p:cNvPr>
          <p:cNvGrpSpPr/>
          <p:nvPr/>
        </p:nvGrpSpPr>
        <p:grpSpPr>
          <a:xfrm>
            <a:off x="0" y="6050491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F45EC30-5A80-BC46-9FA6-AC09E4CB8D8A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FBDCD0-8550-8B49-AE14-DDF6F4FF69A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6" y="376609"/>
            <a:ext cx="437018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Goal-Setting Assistance Bot</a:t>
            </a:r>
            <a:endParaRPr sz="28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44" name="Google Shape;251;p29">
            <a:extLst>
              <a:ext uri="{FF2B5EF4-FFF2-40B4-BE49-F238E27FC236}">
                <a16:creationId xmlns:a16="http://schemas.microsoft.com/office/drawing/2014/main" id="{E8DB4AF8-BA41-A94B-B180-CD13A2A98486}"/>
              </a:ext>
            </a:extLst>
          </p:cNvPr>
          <p:cNvGrpSpPr/>
          <p:nvPr/>
        </p:nvGrpSpPr>
        <p:grpSpPr>
          <a:xfrm>
            <a:off x="7995654" y="1234702"/>
            <a:ext cx="3468212" cy="4394881"/>
            <a:chOff x="5777388" y="1251949"/>
            <a:chExt cx="2656075" cy="2969256"/>
          </a:xfrm>
        </p:grpSpPr>
        <p:sp>
          <p:nvSpPr>
            <p:cNvPr id="45" name="Google Shape;252;p29">
              <a:extLst>
                <a:ext uri="{FF2B5EF4-FFF2-40B4-BE49-F238E27FC236}">
                  <a16:creationId xmlns:a16="http://schemas.microsoft.com/office/drawing/2014/main" id="{8E4B2E4E-B1ED-0542-BA84-B505B452C34E}"/>
                </a:ext>
              </a:extLst>
            </p:cNvPr>
            <p:cNvSpPr/>
            <p:nvPr/>
          </p:nvSpPr>
          <p:spPr>
            <a:xfrm>
              <a:off x="5939224" y="3178369"/>
              <a:ext cx="2178935" cy="433747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3;p29">
              <a:extLst>
                <a:ext uri="{FF2B5EF4-FFF2-40B4-BE49-F238E27FC236}">
                  <a16:creationId xmlns:a16="http://schemas.microsoft.com/office/drawing/2014/main" id="{8D129BB0-B136-3B4C-9605-6655D6D59601}"/>
                </a:ext>
              </a:extLst>
            </p:cNvPr>
            <p:cNvSpPr/>
            <p:nvPr/>
          </p:nvSpPr>
          <p:spPr>
            <a:xfrm flipH="1">
              <a:off x="6092665" y="3787458"/>
              <a:ext cx="2178935" cy="433747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;p29">
              <a:extLst>
                <a:ext uri="{FF2B5EF4-FFF2-40B4-BE49-F238E27FC236}">
                  <a16:creationId xmlns:a16="http://schemas.microsoft.com/office/drawing/2014/main" id="{38FDF45E-D6C4-DE45-ABB5-487615A938DD}"/>
                </a:ext>
              </a:extLst>
            </p:cNvPr>
            <p:cNvSpPr/>
            <p:nvPr/>
          </p:nvSpPr>
          <p:spPr>
            <a:xfrm>
              <a:off x="5939213" y="2215159"/>
              <a:ext cx="2179000" cy="787867"/>
            </a:xfrm>
            <a:custGeom>
              <a:avLst/>
              <a:gdLst/>
              <a:ahLst/>
              <a:cxnLst/>
              <a:rect l="l" t="t" r="r" b="b"/>
              <a:pathLst>
                <a:path w="66438" h="24024" extrusionOk="0">
                  <a:moveTo>
                    <a:pt x="212" y="0"/>
                  </a:moveTo>
                  <a:cubicBezTo>
                    <a:pt x="124" y="0"/>
                    <a:pt x="54" y="52"/>
                    <a:pt x="19" y="140"/>
                  </a:cubicBezTo>
                  <a:cubicBezTo>
                    <a:pt x="1" y="210"/>
                    <a:pt x="37" y="296"/>
                    <a:pt x="107" y="331"/>
                  </a:cubicBezTo>
                  <a:lnTo>
                    <a:pt x="4660" y="3245"/>
                  </a:lnTo>
                  <a:lnTo>
                    <a:pt x="4660" y="21581"/>
                  </a:lnTo>
                  <a:cubicBezTo>
                    <a:pt x="4660" y="22925"/>
                    <a:pt x="5760" y="24023"/>
                    <a:pt x="7102" y="24023"/>
                  </a:cubicBezTo>
                  <a:lnTo>
                    <a:pt x="63995" y="24023"/>
                  </a:lnTo>
                  <a:cubicBezTo>
                    <a:pt x="65338" y="24023"/>
                    <a:pt x="66437" y="22925"/>
                    <a:pt x="66437" y="21581"/>
                  </a:cubicBezTo>
                  <a:lnTo>
                    <a:pt x="66437" y="2443"/>
                  </a:lnTo>
                  <a:cubicBezTo>
                    <a:pt x="66437" y="1099"/>
                    <a:pt x="65338" y="0"/>
                    <a:pt x="63995" y="0"/>
                  </a:cubicBezTo>
                  <a:close/>
                </a:path>
              </a:pathLst>
            </a:cu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5;p29">
              <a:extLst>
                <a:ext uri="{FF2B5EF4-FFF2-40B4-BE49-F238E27FC236}">
                  <a16:creationId xmlns:a16="http://schemas.microsoft.com/office/drawing/2014/main" id="{15C8518F-1860-DF46-BEC0-006FAD8DE172}"/>
                </a:ext>
              </a:extLst>
            </p:cNvPr>
            <p:cNvSpPr/>
            <p:nvPr/>
          </p:nvSpPr>
          <p:spPr>
            <a:xfrm flipH="1">
              <a:off x="6092638" y="1251949"/>
              <a:ext cx="2179000" cy="787867"/>
            </a:xfrm>
            <a:custGeom>
              <a:avLst/>
              <a:gdLst/>
              <a:ahLst/>
              <a:cxnLst/>
              <a:rect l="l" t="t" r="r" b="b"/>
              <a:pathLst>
                <a:path w="66438" h="24024" extrusionOk="0">
                  <a:moveTo>
                    <a:pt x="212" y="0"/>
                  </a:moveTo>
                  <a:cubicBezTo>
                    <a:pt x="124" y="0"/>
                    <a:pt x="54" y="52"/>
                    <a:pt x="19" y="140"/>
                  </a:cubicBezTo>
                  <a:cubicBezTo>
                    <a:pt x="1" y="210"/>
                    <a:pt x="37" y="296"/>
                    <a:pt x="107" y="331"/>
                  </a:cubicBezTo>
                  <a:lnTo>
                    <a:pt x="4660" y="3245"/>
                  </a:lnTo>
                  <a:lnTo>
                    <a:pt x="4660" y="21581"/>
                  </a:lnTo>
                  <a:cubicBezTo>
                    <a:pt x="4660" y="22925"/>
                    <a:pt x="5760" y="24023"/>
                    <a:pt x="7102" y="24023"/>
                  </a:cubicBezTo>
                  <a:lnTo>
                    <a:pt x="63995" y="24023"/>
                  </a:lnTo>
                  <a:cubicBezTo>
                    <a:pt x="65338" y="24023"/>
                    <a:pt x="66437" y="22925"/>
                    <a:pt x="66437" y="21581"/>
                  </a:cubicBezTo>
                  <a:lnTo>
                    <a:pt x="66437" y="2443"/>
                  </a:lnTo>
                  <a:cubicBezTo>
                    <a:pt x="66437" y="1099"/>
                    <a:pt x="65338" y="0"/>
                    <a:pt x="63995" y="0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6;p29">
              <a:extLst>
                <a:ext uri="{FF2B5EF4-FFF2-40B4-BE49-F238E27FC236}">
                  <a16:creationId xmlns:a16="http://schemas.microsoft.com/office/drawing/2014/main" id="{2CA4B7A5-24F6-A946-B674-2CDC654D70B6}"/>
                </a:ext>
              </a:extLst>
            </p:cNvPr>
            <p:cNvSpPr/>
            <p:nvPr/>
          </p:nvSpPr>
          <p:spPr>
            <a:xfrm>
              <a:off x="8271638" y="1565188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7;p29">
              <a:extLst>
                <a:ext uri="{FF2B5EF4-FFF2-40B4-BE49-F238E27FC236}">
                  <a16:creationId xmlns:a16="http://schemas.microsoft.com/office/drawing/2014/main" id="{25532949-C681-CC4C-90FD-15D125D1AD93}"/>
                </a:ext>
              </a:extLst>
            </p:cNvPr>
            <p:cNvSpPr/>
            <p:nvPr/>
          </p:nvSpPr>
          <p:spPr>
            <a:xfrm>
              <a:off x="5777388" y="2528375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8;p29">
              <a:extLst>
                <a:ext uri="{FF2B5EF4-FFF2-40B4-BE49-F238E27FC236}">
                  <a16:creationId xmlns:a16="http://schemas.microsoft.com/office/drawing/2014/main" id="{7A4F8989-F7DA-E94F-9335-BD8E0524F70B}"/>
                </a:ext>
              </a:extLst>
            </p:cNvPr>
            <p:cNvSpPr/>
            <p:nvPr/>
          </p:nvSpPr>
          <p:spPr>
            <a:xfrm>
              <a:off x="5777388" y="3314550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9;p29">
              <a:extLst>
                <a:ext uri="{FF2B5EF4-FFF2-40B4-BE49-F238E27FC236}">
                  <a16:creationId xmlns:a16="http://schemas.microsoft.com/office/drawing/2014/main" id="{4950BE3D-4C75-6040-A851-06A3F4DA51AF}"/>
                </a:ext>
              </a:extLst>
            </p:cNvPr>
            <p:cNvSpPr/>
            <p:nvPr/>
          </p:nvSpPr>
          <p:spPr>
            <a:xfrm>
              <a:off x="8271638" y="3923613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225;p29">
            <a:extLst>
              <a:ext uri="{FF2B5EF4-FFF2-40B4-BE49-F238E27FC236}">
                <a16:creationId xmlns:a16="http://schemas.microsoft.com/office/drawing/2014/main" id="{C4E49B59-DD41-484D-B6E1-848375093423}"/>
              </a:ext>
            </a:extLst>
          </p:cNvPr>
          <p:cNvSpPr/>
          <p:nvPr/>
        </p:nvSpPr>
        <p:spPr>
          <a:xfrm>
            <a:off x="525269" y="4831031"/>
            <a:ext cx="6530584" cy="822339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226;p29">
            <a:extLst>
              <a:ext uri="{FF2B5EF4-FFF2-40B4-BE49-F238E27FC236}">
                <a16:creationId xmlns:a16="http://schemas.microsoft.com/office/drawing/2014/main" id="{15FB8548-85DB-7D4F-915D-C256DEFC325C}"/>
              </a:ext>
            </a:extLst>
          </p:cNvPr>
          <p:cNvSpPr txBox="1">
            <a:spLocks/>
          </p:cNvSpPr>
          <p:nvPr/>
        </p:nvSpPr>
        <p:spPr>
          <a:xfrm>
            <a:off x="525269" y="1678880"/>
            <a:ext cx="6530584" cy="2721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Lexend Deca"/>
              <a:buNone/>
              <a:defRPr sz="5200" b="1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lvl="0">
              <a:buClr>
                <a:srgbClr val="000000"/>
              </a:buClr>
            </a:pPr>
            <a:r>
              <a:rPr lang="en-US" sz="4800" kern="0" dirty="0">
                <a:solidFill>
                  <a:srgbClr val="000000"/>
                </a:solidFill>
              </a:rPr>
              <a:t>Goal Setting and Chatbots and Learning Analytics, oh my!</a:t>
            </a:r>
          </a:p>
        </p:txBody>
      </p:sp>
      <p:sp>
        <p:nvSpPr>
          <p:cNvPr id="55" name="Google Shape;227;p29">
            <a:extLst>
              <a:ext uri="{FF2B5EF4-FFF2-40B4-BE49-F238E27FC236}">
                <a16:creationId xmlns:a16="http://schemas.microsoft.com/office/drawing/2014/main" id="{7EBDC111-D06A-E948-8BF7-C7D37D63190A}"/>
              </a:ext>
            </a:extLst>
          </p:cNvPr>
          <p:cNvSpPr txBox="1">
            <a:spLocks/>
          </p:cNvSpPr>
          <p:nvPr/>
        </p:nvSpPr>
        <p:spPr>
          <a:xfrm>
            <a:off x="815838" y="4995300"/>
            <a:ext cx="5940562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1600" b="0" i="0" u="none" strike="noStrike" cap="none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ork Sans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14279B"/>
                </a:solidFill>
                <a:effectLst/>
                <a:uLnTx/>
                <a:uFillTx/>
                <a:latin typeface="Work Sans"/>
                <a:sym typeface="Work Sans"/>
              </a:rPr>
              <a:t>Gabrielle Martins Van Jaarsveld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7DCFC222-FC37-8A45-985D-B1E1E626F09D}"/>
              </a:ext>
            </a:extLst>
          </p:cNvPr>
          <p:cNvSpPr/>
          <p:nvPr/>
        </p:nvSpPr>
        <p:spPr>
          <a:xfrm>
            <a:off x="1016226" y="6222278"/>
            <a:ext cx="8813695" cy="493526"/>
          </a:xfrm>
          <a:prstGeom prst="roundRect">
            <a:avLst>
              <a:gd name="adj" fmla="val 50000"/>
            </a:avLst>
          </a:prstGeom>
          <a:solidFill>
            <a:srgbClr val="8AA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BB9E1C-04D2-754D-A39D-9233EA99443B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87" name="Google Shape;895;p47">
              <a:extLst>
                <a:ext uri="{FF2B5EF4-FFF2-40B4-BE49-F238E27FC236}">
                  <a16:creationId xmlns:a16="http://schemas.microsoft.com/office/drawing/2014/main" id="{E1DADE3E-A249-4145-B722-4F7B2D5C8DB3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88" name="Google Shape;906;p47">
              <a:extLst>
                <a:ext uri="{FF2B5EF4-FFF2-40B4-BE49-F238E27FC236}">
                  <a16:creationId xmlns:a16="http://schemas.microsoft.com/office/drawing/2014/main" id="{66C5161D-0CA5-6448-BAC2-DC63EC4965AB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89" name="Google Shape;907;p47">
                <a:extLst>
                  <a:ext uri="{FF2B5EF4-FFF2-40B4-BE49-F238E27FC236}">
                    <a16:creationId xmlns:a16="http://schemas.microsoft.com/office/drawing/2014/main" id="{A811D679-0649-4444-92A9-A80134DD1E36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8;p47">
                <a:extLst>
                  <a:ext uri="{FF2B5EF4-FFF2-40B4-BE49-F238E27FC236}">
                    <a16:creationId xmlns:a16="http://schemas.microsoft.com/office/drawing/2014/main" id="{85C8CA64-125D-3B47-B794-4567185F9AF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0622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What Does a Goal Setting Chatbot Look Like?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C85A41AF-144D-7B48-9801-32B08DBD75A8}"/>
              </a:ext>
            </a:extLst>
          </p:cNvPr>
          <p:cNvSpPr/>
          <p:nvPr/>
        </p:nvSpPr>
        <p:spPr>
          <a:xfrm>
            <a:off x="1025894" y="1541997"/>
            <a:ext cx="2211066" cy="1146967"/>
          </a:xfrm>
          <a:prstGeom prst="roundRect">
            <a:avLst/>
          </a:prstGeom>
          <a:solidFill>
            <a:srgbClr val="8AA4F9"/>
          </a:solidFill>
          <a:ln w="25400" cap="flat" cmpd="sng" algn="ctr">
            <a:solidFill>
              <a:srgbClr val="8AA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NL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  <a:sym typeface="Arial"/>
              </a:rPr>
              <a:t>Goal Setting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96CCF343-4FE0-BD4A-8C5A-2DE527BDF53A}"/>
              </a:ext>
            </a:extLst>
          </p:cNvPr>
          <p:cNvSpPr/>
          <p:nvPr/>
        </p:nvSpPr>
        <p:spPr>
          <a:xfrm>
            <a:off x="1025894" y="3209270"/>
            <a:ext cx="2211066" cy="1146967"/>
          </a:xfrm>
          <a:prstGeom prst="roundRect">
            <a:avLst/>
          </a:prstGeom>
          <a:solidFill>
            <a:srgbClr val="8AA4F9"/>
          </a:solidFill>
          <a:ln w="25400" cap="flat" cmpd="sng" algn="ctr">
            <a:solidFill>
              <a:srgbClr val="8AA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NL" sz="2000" kern="0" dirty="0">
                <a:solidFill>
                  <a:srgbClr val="FFFFFF"/>
                </a:solidFill>
                <a:latin typeface="Work Sans" pitchFamily="2" charset="77"/>
                <a:sym typeface="Arial"/>
              </a:rPr>
              <a:t>Goal Reflection</a:t>
            </a:r>
            <a:endParaRPr kumimoji="0" lang="en-NL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09D7C39C-C99B-5A48-801E-B85436DD41A7}"/>
              </a:ext>
            </a:extLst>
          </p:cNvPr>
          <p:cNvSpPr/>
          <p:nvPr/>
        </p:nvSpPr>
        <p:spPr>
          <a:xfrm>
            <a:off x="1025894" y="4876543"/>
            <a:ext cx="2211066" cy="1146967"/>
          </a:xfrm>
          <a:prstGeom prst="roundRect">
            <a:avLst/>
          </a:prstGeom>
          <a:solidFill>
            <a:srgbClr val="8AA4F9"/>
          </a:solidFill>
          <a:ln w="25400" cap="flat" cmpd="sng" algn="ctr">
            <a:solidFill>
              <a:srgbClr val="8AA4F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NL" sz="2000" kern="0" dirty="0">
                <a:solidFill>
                  <a:srgbClr val="FFFFFF"/>
                </a:solidFill>
                <a:latin typeface="Work Sans" pitchFamily="2" charset="77"/>
                <a:sym typeface="Arial"/>
              </a:rPr>
              <a:t>Goal Feedback</a:t>
            </a:r>
            <a:endParaRPr kumimoji="0" lang="en-NL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Work Sans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B2FA9C9-7AA7-D340-ADE7-35DD838E9A64}"/>
              </a:ext>
            </a:extLst>
          </p:cNvPr>
          <p:cNvSpPr/>
          <p:nvPr/>
        </p:nvSpPr>
        <p:spPr>
          <a:xfrm>
            <a:off x="3685627" y="1761537"/>
            <a:ext cx="7920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>
              <a:spcBef>
                <a:spcPts val="1600"/>
              </a:spcBef>
              <a:buClr>
                <a:srgbClr val="000000"/>
              </a:buClr>
              <a:buSzPts val="1200"/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Gives prompts which guide students through the process of setting </a:t>
            </a:r>
            <a:r>
              <a:rPr lang="en-GB" sz="2000" b="1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effective study goals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33613C0-6A3E-0E45-8138-B751007A946D}"/>
              </a:ext>
            </a:extLst>
          </p:cNvPr>
          <p:cNvSpPr/>
          <p:nvPr/>
        </p:nvSpPr>
        <p:spPr>
          <a:xfrm>
            <a:off x="3685630" y="3428810"/>
            <a:ext cx="7932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>
              <a:spcBef>
                <a:spcPts val="1600"/>
              </a:spcBef>
              <a:buClr>
                <a:srgbClr val="000000"/>
              </a:buClr>
              <a:buSzPts val="1200"/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After a week, prompts students to reflect on whether they feel they have </a:t>
            </a:r>
            <a:r>
              <a:rPr lang="en-GB" sz="2000" b="1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attained the goal they set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2D06B0E1-4D78-734E-826E-321CB0BE31F9}"/>
              </a:ext>
            </a:extLst>
          </p:cNvPr>
          <p:cNvSpPr/>
          <p:nvPr/>
        </p:nvSpPr>
        <p:spPr>
          <a:xfrm>
            <a:off x="3685627" y="5096083"/>
            <a:ext cx="7932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2400">
              <a:spcBef>
                <a:spcPts val="1600"/>
              </a:spcBef>
              <a:buClr>
                <a:srgbClr val="000000"/>
              </a:buClr>
              <a:buSzPts val="1200"/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Gives </a:t>
            </a:r>
            <a:r>
              <a:rPr lang="en-GB" sz="2000" b="1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feedback</a:t>
            </a:r>
            <a:r>
              <a:rPr lang="en-GB" sz="2000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 on the </a:t>
            </a:r>
            <a:r>
              <a:rPr lang="en-GB" sz="2000" b="1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quality of their previous goal</a:t>
            </a:r>
            <a:r>
              <a:rPr lang="en-GB" sz="2000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, and tips for setting a more effective goal next time</a:t>
            </a: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B00DF66-B98F-2344-842B-FEF6B731CC2C}"/>
              </a:ext>
            </a:extLst>
          </p:cNvPr>
          <p:cNvCxnSpPr>
            <a:cxnSpLocks/>
            <a:endCxn id="122" idx="0"/>
          </p:cNvCxnSpPr>
          <p:nvPr/>
        </p:nvCxnSpPr>
        <p:spPr>
          <a:xfrm>
            <a:off x="2131427" y="2688964"/>
            <a:ext cx="0" cy="5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EE88EED9-C734-5547-9ED3-AF111994A475}"/>
              </a:ext>
            </a:extLst>
          </p:cNvPr>
          <p:cNvCxnSpPr>
            <a:cxnSpLocks/>
          </p:cNvCxnSpPr>
          <p:nvPr/>
        </p:nvCxnSpPr>
        <p:spPr>
          <a:xfrm>
            <a:off x="2131427" y="4356237"/>
            <a:ext cx="0" cy="52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urved Connector 141">
            <a:extLst>
              <a:ext uri="{FF2B5EF4-FFF2-40B4-BE49-F238E27FC236}">
                <a16:creationId xmlns:a16="http://schemas.microsoft.com/office/drawing/2014/main" id="{B2BCA5A0-FB60-7141-A158-4AA7BF89179B}"/>
              </a:ext>
            </a:extLst>
          </p:cNvPr>
          <p:cNvCxnSpPr>
            <a:cxnSpLocks/>
            <a:stCxn id="123" idx="1"/>
            <a:endCxn id="121" idx="1"/>
          </p:cNvCxnSpPr>
          <p:nvPr/>
        </p:nvCxnSpPr>
        <p:spPr>
          <a:xfrm rot="10800000">
            <a:off x="1025894" y="2115481"/>
            <a:ext cx="12700" cy="3334546"/>
          </a:xfrm>
          <a:prstGeom prst="curvedConnector3">
            <a:avLst>
              <a:gd name="adj1" fmla="val 446666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4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What Does an Effective Goal Look Like?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3" name="Google Shape;1471;p53">
            <a:extLst>
              <a:ext uri="{FF2B5EF4-FFF2-40B4-BE49-F238E27FC236}">
                <a16:creationId xmlns:a16="http://schemas.microsoft.com/office/drawing/2014/main" id="{944336A5-FB27-8144-9995-EB1DE44BC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590165"/>
              </p:ext>
            </p:extLst>
          </p:nvPr>
        </p:nvGraphicFramePr>
        <p:xfrm>
          <a:off x="1270988" y="1264502"/>
          <a:ext cx="9650024" cy="51854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125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12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8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noProof="0" dirty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4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noProof="0" dirty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56B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noProof="0" dirty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I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4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 b="1" noProof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P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5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6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1" noProof="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1" noProof="0" dirty="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1" noProof="0" dirty="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1" noProof="0">
                        <a:latin typeface="Lexend Deca"/>
                        <a:ea typeface="Lexend Deca"/>
                        <a:cs typeface="Lexend Deca"/>
                        <a:sym typeface="Lexend Dec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8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noProof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Specific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4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noProof="0" dirty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Measurable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56B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noProof="0" dirty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Important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AA4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noProof="0" dirty="0">
                          <a:solidFill>
                            <a:srgbClr val="FFFFFF"/>
                          </a:solidFill>
                          <a:latin typeface="Lexend Deca"/>
                          <a:ea typeface="Lexend Deca"/>
                          <a:cs typeface="Lexend Deca"/>
                          <a:sym typeface="Lexend Deca"/>
                        </a:rPr>
                        <a:t>Multisource Plan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56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noProof="0" dirty="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Gives concrete details about what should be achieved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Should be able to measure their progress and achievement of the goal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Goal should have personal relevance, and the importance should be explicitly mentioned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noProof="0" dirty="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Includes a plan with multiple steps, regarding how the goal can be achieved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279B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B4F56500-0023-2F4F-B084-EB3729610934}"/>
              </a:ext>
            </a:extLst>
          </p:cNvPr>
          <p:cNvGrpSpPr/>
          <p:nvPr/>
        </p:nvGrpSpPr>
        <p:grpSpPr>
          <a:xfrm>
            <a:off x="9460406" y="2701404"/>
            <a:ext cx="608100" cy="608100"/>
            <a:chOff x="7191308" y="1879100"/>
            <a:chExt cx="608100" cy="608100"/>
          </a:xfrm>
        </p:grpSpPr>
        <p:sp>
          <p:nvSpPr>
            <p:cNvPr id="36" name="Google Shape;1475;p53">
              <a:extLst>
                <a:ext uri="{FF2B5EF4-FFF2-40B4-BE49-F238E27FC236}">
                  <a16:creationId xmlns:a16="http://schemas.microsoft.com/office/drawing/2014/main" id="{FD9C9AE4-02EF-BB49-BD9B-A3B695E6DB5F}"/>
                </a:ext>
              </a:extLst>
            </p:cNvPr>
            <p:cNvSpPr/>
            <p:nvPr/>
          </p:nvSpPr>
          <p:spPr>
            <a:xfrm>
              <a:off x="7191308" y="1879100"/>
              <a:ext cx="608100" cy="608100"/>
            </a:xfrm>
            <a:prstGeom prst="ellipse">
              <a:avLst/>
            </a:prstGeom>
            <a:solidFill>
              <a:srgbClr val="3D5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8134;p74">
              <a:extLst>
                <a:ext uri="{FF2B5EF4-FFF2-40B4-BE49-F238E27FC236}">
                  <a16:creationId xmlns:a16="http://schemas.microsoft.com/office/drawing/2014/main" id="{E43B9C51-4341-0243-AE6C-A9040BF8A2CA}"/>
                </a:ext>
              </a:extLst>
            </p:cNvPr>
            <p:cNvGrpSpPr/>
            <p:nvPr/>
          </p:nvGrpSpPr>
          <p:grpSpPr>
            <a:xfrm>
              <a:off x="7300927" y="2004075"/>
              <a:ext cx="372756" cy="354343"/>
              <a:chOff x="-32576675" y="3944600"/>
              <a:chExt cx="307200" cy="292025"/>
            </a:xfrm>
            <a:solidFill>
              <a:srgbClr val="FFFFFF"/>
            </a:solidFill>
          </p:grpSpPr>
          <p:sp>
            <p:nvSpPr>
              <p:cNvPr id="39" name="Google Shape;8135;p74">
                <a:extLst>
                  <a:ext uri="{FF2B5EF4-FFF2-40B4-BE49-F238E27FC236}">
                    <a16:creationId xmlns:a16="http://schemas.microsoft.com/office/drawing/2014/main" id="{1CC09FF3-B40D-144E-8D26-34D68ECFDF36}"/>
                  </a:ext>
                </a:extLst>
              </p:cNvPr>
              <p:cNvSpPr/>
              <p:nvPr/>
            </p:nvSpPr>
            <p:spPr>
              <a:xfrm>
                <a:off x="-32482950" y="3944600"/>
                <a:ext cx="213475" cy="214650"/>
              </a:xfrm>
              <a:custGeom>
                <a:avLst/>
                <a:gdLst/>
                <a:ahLst/>
                <a:cxnLst/>
                <a:rect l="l" t="t" r="r" b="b"/>
                <a:pathLst>
                  <a:path w="8539" h="8586" extrusionOk="0">
                    <a:moveTo>
                      <a:pt x="5156" y="1"/>
                    </a:moveTo>
                    <a:cubicBezTo>
                      <a:pt x="4372" y="1"/>
                      <a:pt x="3593" y="308"/>
                      <a:pt x="2994" y="922"/>
                    </a:cubicBezTo>
                    <a:lnTo>
                      <a:pt x="1450" y="2466"/>
                    </a:lnTo>
                    <a:cubicBezTo>
                      <a:pt x="1681" y="2417"/>
                      <a:pt x="1916" y="2392"/>
                      <a:pt x="2152" y="2392"/>
                    </a:cubicBezTo>
                    <a:cubicBezTo>
                      <a:pt x="2529" y="2392"/>
                      <a:pt x="2909" y="2456"/>
                      <a:pt x="3277" y="2592"/>
                    </a:cubicBezTo>
                    <a:lnTo>
                      <a:pt x="3939" y="1899"/>
                    </a:lnTo>
                    <a:cubicBezTo>
                      <a:pt x="4270" y="1568"/>
                      <a:pt x="4703" y="1402"/>
                      <a:pt x="5136" y="1402"/>
                    </a:cubicBezTo>
                    <a:cubicBezTo>
                      <a:pt x="5569" y="1402"/>
                      <a:pt x="6003" y="1568"/>
                      <a:pt x="6333" y="1899"/>
                    </a:cubicBezTo>
                    <a:cubicBezTo>
                      <a:pt x="7027" y="2592"/>
                      <a:pt x="7027" y="3631"/>
                      <a:pt x="6333" y="4325"/>
                    </a:cubicBezTo>
                    <a:lnTo>
                      <a:pt x="3939" y="6719"/>
                    </a:lnTo>
                    <a:cubicBezTo>
                      <a:pt x="3608" y="7050"/>
                      <a:pt x="3175" y="7215"/>
                      <a:pt x="2742" y="7215"/>
                    </a:cubicBezTo>
                    <a:cubicBezTo>
                      <a:pt x="2309" y="7215"/>
                      <a:pt x="1875" y="7050"/>
                      <a:pt x="1545" y="6719"/>
                    </a:cubicBezTo>
                    <a:cubicBezTo>
                      <a:pt x="1261" y="6435"/>
                      <a:pt x="1104" y="6089"/>
                      <a:pt x="1072" y="5742"/>
                    </a:cubicBezTo>
                    <a:lnTo>
                      <a:pt x="1" y="6782"/>
                    </a:lnTo>
                    <a:cubicBezTo>
                      <a:pt x="158" y="7097"/>
                      <a:pt x="348" y="7381"/>
                      <a:pt x="600" y="7664"/>
                    </a:cubicBezTo>
                    <a:cubicBezTo>
                      <a:pt x="1214" y="8278"/>
                      <a:pt x="2002" y="8586"/>
                      <a:pt x="2781" y="8586"/>
                    </a:cubicBezTo>
                    <a:cubicBezTo>
                      <a:pt x="3561" y="8586"/>
                      <a:pt x="4333" y="8278"/>
                      <a:pt x="4916" y="7664"/>
                    </a:cubicBezTo>
                    <a:lnTo>
                      <a:pt x="7342" y="5270"/>
                    </a:lnTo>
                    <a:cubicBezTo>
                      <a:pt x="8539" y="4073"/>
                      <a:pt x="8539" y="2151"/>
                      <a:pt x="7342" y="922"/>
                    </a:cubicBezTo>
                    <a:cubicBezTo>
                      <a:pt x="6727" y="308"/>
                      <a:pt x="5940" y="1"/>
                      <a:pt x="515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8136;p74">
                <a:extLst>
                  <a:ext uri="{FF2B5EF4-FFF2-40B4-BE49-F238E27FC236}">
                    <a16:creationId xmlns:a16="http://schemas.microsoft.com/office/drawing/2014/main" id="{1B7B739B-79D0-914D-8326-DA1A18C8ABEC}"/>
                  </a:ext>
                </a:extLst>
              </p:cNvPr>
              <p:cNvSpPr/>
              <p:nvPr/>
            </p:nvSpPr>
            <p:spPr>
              <a:xfrm>
                <a:off x="-32576675" y="4020200"/>
                <a:ext cx="215850" cy="216425"/>
              </a:xfrm>
              <a:custGeom>
                <a:avLst/>
                <a:gdLst/>
                <a:ahLst/>
                <a:cxnLst/>
                <a:rect l="l" t="t" r="r" b="b"/>
                <a:pathLst>
                  <a:path w="8634" h="8657" extrusionOk="0">
                    <a:moveTo>
                      <a:pt x="5865" y="1"/>
                    </a:moveTo>
                    <a:cubicBezTo>
                      <a:pt x="5081" y="1"/>
                      <a:pt x="4301" y="308"/>
                      <a:pt x="3718" y="922"/>
                    </a:cubicBezTo>
                    <a:lnTo>
                      <a:pt x="1230" y="3411"/>
                    </a:lnTo>
                    <a:cubicBezTo>
                      <a:pt x="1" y="4640"/>
                      <a:pt x="1" y="6562"/>
                      <a:pt x="1230" y="7759"/>
                    </a:cubicBezTo>
                    <a:cubicBezTo>
                      <a:pt x="1844" y="8358"/>
                      <a:pt x="2632" y="8657"/>
                      <a:pt x="3415" y="8657"/>
                    </a:cubicBezTo>
                    <a:cubicBezTo>
                      <a:pt x="4199" y="8657"/>
                      <a:pt x="4979" y="8358"/>
                      <a:pt x="5577" y="7759"/>
                    </a:cubicBezTo>
                    <a:lnTo>
                      <a:pt x="7152" y="6184"/>
                    </a:lnTo>
                    <a:lnTo>
                      <a:pt x="7152" y="6184"/>
                    </a:lnTo>
                    <a:cubicBezTo>
                      <a:pt x="6938" y="6218"/>
                      <a:pt x="6719" y="6235"/>
                      <a:pt x="6499" y="6235"/>
                    </a:cubicBezTo>
                    <a:cubicBezTo>
                      <a:pt x="6106" y="6235"/>
                      <a:pt x="5709" y="6179"/>
                      <a:pt x="5325" y="6058"/>
                    </a:cubicBezTo>
                    <a:lnTo>
                      <a:pt x="4569" y="6814"/>
                    </a:lnTo>
                    <a:cubicBezTo>
                      <a:pt x="4238" y="7145"/>
                      <a:pt x="3805" y="7310"/>
                      <a:pt x="3372" y="7310"/>
                    </a:cubicBezTo>
                    <a:cubicBezTo>
                      <a:pt x="2939" y="7310"/>
                      <a:pt x="2505" y="7145"/>
                      <a:pt x="2175" y="6814"/>
                    </a:cubicBezTo>
                    <a:cubicBezTo>
                      <a:pt x="1513" y="6121"/>
                      <a:pt x="1513" y="5081"/>
                      <a:pt x="2175" y="4388"/>
                    </a:cubicBezTo>
                    <a:lnTo>
                      <a:pt x="4664" y="1899"/>
                    </a:lnTo>
                    <a:cubicBezTo>
                      <a:pt x="4994" y="1568"/>
                      <a:pt x="5428" y="1403"/>
                      <a:pt x="5861" y="1403"/>
                    </a:cubicBezTo>
                    <a:cubicBezTo>
                      <a:pt x="6294" y="1403"/>
                      <a:pt x="6727" y="1568"/>
                      <a:pt x="7058" y="1899"/>
                    </a:cubicBezTo>
                    <a:cubicBezTo>
                      <a:pt x="7342" y="2183"/>
                      <a:pt x="7499" y="2561"/>
                      <a:pt x="7531" y="2907"/>
                    </a:cubicBezTo>
                    <a:lnTo>
                      <a:pt x="8287" y="2151"/>
                    </a:lnTo>
                    <a:lnTo>
                      <a:pt x="8633" y="1805"/>
                    </a:lnTo>
                    <a:cubicBezTo>
                      <a:pt x="8476" y="1490"/>
                      <a:pt x="8287" y="1206"/>
                      <a:pt x="8035" y="922"/>
                    </a:cubicBezTo>
                    <a:cubicBezTo>
                      <a:pt x="7436" y="308"/>
                      <a:pt x="6648" y="1"/>
                      <a:pt x="58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B5F146-4284-0449-8B4E-EE1762745805}"/>
              </a:ext>
            </a:extLst>
          </p:cNvPr>
          <p:cNvGrpSpPr/>
          <p:nvPr/>
        </p:nvGrpSpPr>
        <p:grpSpPr>
          <a:xfrm>
            <a:off x="7002306" y="2725337"/>
            <a:ext cx="608100" cy="608100"/>
            <a:chOff x="3314297" y="1876923"/>
            <a:chExt cx="608100" cy="608100"/>
          </a:xfrm>
        </p:grpSpPr>
        <p:sp>
          <p:nvSpPr>
            <p:cNvPr id="34" name="Google Shape;1473;p53">
              <a:extLst>
                <a:ext uri="{FF2B5EF4-FFF2-40B4-BE49-F238E27FC236}">
                  <a16:creationId xmlns:a16="http://schemas.microsoft.com/office/drawing/2014/main" id="{428B253C-931D-614C-BD28-42960CF315D9}"/>
                </a:ext>
              </a:extLst>
            </p:cNvPr>
            <p:cNvSpPr/>
            <p:nvPr/>
          </p:nvSpPr>
          <p:spPr>
            <a:xfrm>
              <a:off x="3314297" y="1876923"/>
              <a:ext cx="608100" cy="608100"/>
            </a:xfrm>
            <a:prstGeom prst="ellipse">
              <a:avLst/>
            </a:pr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6643;p71">
              <a:extLst>
                <a:ext uri="{FF2B5EF4-FFF2-40B4-BE49-F238E27FC236}">
                  <a16:creationId xmlns:a16="http://schemas.microsoft.com/office/drawing/2014/main" id="{ECFD2776-1693-3D48-B4D4-DE8CBC0EE876}"/>
                </a:ext>
              </a:extLst>
            </p:cNvPr>
            <p:cNvGrpSpPr/>
            <p:nvPr/>
          </p:nvGrpSpPr>
          <p:grpSpPr>
            <a:xfrm>
              <a:off x="3447876" y="2011346"/>
              <a:ext cx="339253" cy="339253"/>
              <a:chOff x="5660400" y="238125"/>
              <a:chExt cx="481825" cy="481825"/>
            </a:xfrm>
            <a:solidFill>
              <a:srgbClr val="FFFFFF"/>
            </a:solidFill>
          </p:grpSpPr>
          <p:sp>
            <p:nvSpPr>
              <p:cNvPr id="42" name="Google Shape;6644;p71">
                <a:extLst>
                  <a:ext uri="{FF2B5EF4-FFF2-40B4-BE49-F238E27FC236}">
                    <a16:creationId xmlns:a16="http://schemas.microsoft.com/office/drawing/2014/main" id="{DA51542B-F81F-9B43-AA13-8F455FDE9982}"/>
                  </a:ext>
                </a:extLst>
              </p:cNvPr>
              <p:cNvSpPr/>
              <p:nvPr/>
            </p:nvSpPr>
            <p:spPr>
              <a:xfrm>
                <a:off x="5660400" y="436700"/>
                <a:ext cx="481825" cy="28325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1330" extrusionOk="0">
                    <a:moveTo>
                      <a:pt x="5120" y="1130"/>
                    </a:moveTo>
                    <a:cubicBezTo>
                      <a:pt x="5433" y="1130"/>
                      <a:pt x="5683" y="1380"/>
                      <a:pt x="5683" y="1693"/>
                    </a:cubicBezTo>
                    <a:cubicBezTo>
                      <a:pt x="5683" y="2006"/>
                      <a:pt x="5433" y="2259"/>
                      <a:pt x="5120" y="2259"/>
                    </a:cubicBezTo>
                    <a:lnTo>
                      <a:pt x="2861" y="2259"/>
                    </a:lnTo>
                    <a:cubicBezTo>
                      <a:pt x="2548" y="2259"/>
                      <a:pt x="2298" y="2006"/>
                      <a:pt x="2298" y="1693"/>
                    </a:cubicBezTo>
                    <a:cubicBezTo>
                      <a:pt x="2298" y="1380"/>
                      <a:pt x="2548" y="1130"/>
                      <a:pt x="2861" y="1130"/>
                    </a:cubicBezTo>
                    <a:close/>
                    <a:moveTo>
                      <a:pt x="10766" y="1130"/>
                    </a:moveTo>
                    <a:cubicBezTo>
                      <a:pt x="11079" y="1130"/>
                      <a:pt x="11329" y="1380"/>
                      <a:pt x="11329" y="1693"/>
                    </a:cubicBezTo>
                    <a:cubicBezTo>
                      <a:pt x="11329" y="2006"/>
                      <a:pt x="11079" y="2259"/>
                      <a:pt x="10766" y="2259"/>
                    </a:cubicBezTo>
                    <a:lnTo>
                      <a:pt x="8507" y="2259"/>
                    </a:lnTo>
                    <a:cubicBezTo>
                      <a:pt x="8194" y="2259"/>
                      <a:pt x="7944" y="2006"/>
                      <a:pt x="7944" y="1693"/>
                    </a:cubicBezTo>
                    <a:cubicBezTo>
                      <a:pt x="7944" y="1380"/>
                      <a:pt x="8194" y="1130"/>
                      <a:pt x="8507" y="1130"/>
                    </a:cubicBezTo>
                    <a:close/>
                    <a:moveTo>
                      <a:pt x="16412" y="1130"/>
                    </a:moveTo>
                    <a:cubicBezTo>
                      <a:pt x="16725" y="1130"/>
                      <a:pt x="16975" y="1380"/>
                      <a:pt x="16975" y="1693"/>
                    </a:cubicBezTo>
                    <a:cubicBezTo>
                      <a:pt x="16975" y="2006"/>
                      <a:pt x="16725" y="2259"/>
                      <a:pt x="16412" y="2259"/>
                    </a:cubicBezTo>
                    <a:lnTo>
                      <a:pt x="14153" y="2259"/>
                    </a:lnTo>
                    <a:cubicBezTo>
                      <a:pt x="13840" y="2259"/>
                      <a:pt x="13590" y="2006"/>
                      <a:pt x="13590" y="1693"/>
                    </a:cubicBezTo>
                    <a:cubicBezTo>
                      <a:pt x="13590" y="1380"/>
                      <a:pt x="13840" y="1130"/>
                      <a:pt x="14153" y="1130"/>
                    </a:cubicBezTo>
                    <a:close/>
                    <a:moveTo>
                      <a:pt x="5120" y="4518"/>
                    </a:moveTo>
                    <a:cubicBezTo>
                      <a:pt x="5433" y="4518"/>
                      <a:pt x="5683" y="4767"/>
                      <a:pt x="5683" y="5081"/>
                    </a:cubicBezTo>
                    <a:cubicBezTo>
                      <a:pt x="5683" y="5394"/>
                      <a:pt x="5433" y="5647"/>
                      <a:pt x="5120" y="5647"/>
                    </a:cubicBezTo>
                    <a:lnTo>
                      <a:pt x="2861" y="5647"/>
                    </a:lnTo>
                    <a:cubicBezTo>
                      <a:pt x="2548" y="5647"/>
                      <a:pt x="2298" y="5394"/>
                      <a:pt x="2298" y="5081"/>
                    </a:cubicBezTo>
                    <a:cubicBezTo>
                      <a:pt x="2298" y="4767"/>
                      <a:pt x="2548" y="4518"/>
                      <a:pt x="2861" y="4518"/>
                    </a:cubicBezTo>
                    <a:close/>
                    <a:moveTo>
                      <a:pt x="10766" y="4518"/>
                    </a:moveTo>
                    <a:cubicBezTo>
                      <a:pt x="11079" y="4518"/>
                      <a:pt x="11329" y="4767"/>
                      <a:pt x="11329" y="5081"/>
                    </a:cubicBezTo>
                    <a:cubicBezTo>
                      <a:pt x="11329" y="5394"/>
                      <a:pt x="11079" y="5647"/>
                      <a:pt x="10766" y="5647"/>
                    </a:cubicBezTo>
                    <a:lnTo>
                      <a:pt x="8507" y="5647"/>
                    </a:lnTo>
                    <a:cubicBezTo>
                      <a:pt x="8194" y="5647"/>
                      <a:pt x="7944" y="5394"/>
                      <a:pt x="7944" y="5081"/>
                    </a:cubicBezTo>
                    <a:cubicBezTo>
                      <a:pt x="7944" y="4767"/>
                      <a:pt x="8194" y="4518"/>
                      <a:pt x="8507" y="4518"/>
                    </a:cubicBezTo>
                    <a:close/>
                    <a:moveTo>
                      <a:pt x="16412" y="4518"/>
                    </a:moveTo>
                    <a:cubicBezTo>
                      <a:pt x="16725" y="4518"/>
                      <a:pt x="16975" y="4767"/>
                      <a:pt x="16975" y="5081"/>
                    </a:cubicBezTo>
                    <a:cubicBezTo>
                      <a:pt x="16975" y="5394"/>
                      <a:pt x="16725" y="5647"/>
                      <a:pt x="16412" y="5647"/>
                    </a:cubicBezTo>
                    <a:lnTo>
                      <a:pt x="14153" y="5647"/>
                    </a:lnTo>
                    <a:cubicBezTo>
                      <a:pt x="13840" y="5647"/>
                      <a:pt x="13590" y="5394"/>
                      <a:pt x="13590" y="5081"/>
                    </a:cubicBezTo>
                    <a:cubicBezTo>
                      <a:pt x="13590" y="4767"/>
                      <a:pt x="13840" y="4518"/>
                      <a:pt x="14153" y="4518"/>
                    </a:cubicBezTo>
                    <a:close/>
                    <a:moveTo>
                      <a:pt x="5120" y="7941"/>
                    </a:moveTo>
                    <a:cubicBezTo>
                      <a:pt x="5433" y="7941"/>
                      <a:pt x="5683" y="8194"/>
                      <a:pt x="5683" y="8507"/>
                    </a:cubicBezTo>
                    <a:cubicBezTo>
                      <a:pt x="5683" y="8818"/>
                      <a:pt x="5433" y="9071"/>
                      <a:pt x="5120" y="9071"/>
                    </a:cubicBezTo>
                    <a:lnTo>
                      <a:pt x="2861" y="9071"/>
                    </a:lnTo>
                    <a:cubicBezTo>
                      <a:pt x="2548" y="9071"/>
                      <a:pt x="2298" y="8818"/>
                      <a:pt x="2298" y="8507"/>
                    </a:cubicBezTo>
                    <a:cubicBezTo>
                      <a:pt x="2298" y="8194"/>
                      <a:pt x="2548" y="7941"/>
                      <a:pt x="2861" y="7941"/>
                    </a:cubicBezTo>
                    <a:close/>
                    <a:moveTo>
                      <a:pt x="10766" y="7941"/>
                    </a:moveTo>
                    <a:cubicBezTo>
                      <a:pt x="11079" y="7941"/>
                      <a:pt x="11329" y="8194"/>
                      <a:pt x="11329" y="8507"/>
                    </a:cubicBezTo>
                    <a:cubicBezTo>
                      <a:pt x="11329" y="8818"/>
                      <a:pt x="11079" y="9071"/>
                      <a:pt x="10766" y="9071"/>
                    </a:cubicBezTo>
                    <a:lnTo>
                      <a:pt x="8507" y="9071"/>
                    </a:lnTo>
                    <a:cubicBezTo>
                      <a:pt x="8194" y="9071"/>
                      <a:pt x="7944" y="8818"/>
                      <a:pt x="7944" y="8507"/>
                    </a:cubicBezTo>
                    <a:cubicBezTo>
                      <a:pt x="7944" y="8194"/>
                      <a:pt x="8194" y="7941"/>
                      <a:pt x="8507" y="7941"/>
                    </a:cubicBezTo>
                    <a:close/>
                    <a:moveTo>
                      <a:pt x="16412" y="7941"/>
                    </a:moveTo>
                    <a:cubicBezTo>
                      <a:pt x="16725" y="7941"/>
                      <a:pt x="16975" y="8194"/>
                      <a:pt x="16975" y="8507"/>
                    </a:cubicBezTo>
                    <a:cubicBezTo>
                      <a:pt x="16975" y="8818"/>
                      <a:pt x="16725" y="9071"/>
                      <a:pt x="16412" y="9071"/>
                    </a:cubicBezTo>
                    <a:lnTo>
                      <a:pt x="14153" y="9071"/>
                    </a:lnTo>
                    <a:cubicBezTo>
                      <a:pt x="13840" y="9071"/>
                      <a:pt x="13590" y="8818"/>
                      <a:pt x="13590" y="8507"/>
                    </a:cubicBezTo>
                    <a:cubicBezTo>
                      <a:pt x="13590" y="8194"/>
                      <a:pt x="13840" y="7941"/>
                      <a:pt x="14153" y="7941"/>
                    </a:cubicBezTo>
                    <a:close/>
                    <a:moveTo>
                      <a:pt x="1" y="1"/>
                    </a:moveTo>
                    <a:lnTo>
                      <a:pt x="1" y="9637"/>
                    </a:lnTo>
                    <a:cubicBezTo>
                      <a:pt x="1" y="10570"/>
                      <a:pt x="759" y="11329"/>
                      <a:pt x="1696" y="11329"/>
                    </a:cubicBezTo>
                    <a:lnTo>
                      <a:pt x="17580" y="11329"/>
                    </a:lnTo>
                    <a:cubicBezTo>
                      <a:pt x="18514" y="11329"/>
                      <a:pt x="19273" y="10570"/>
                      <a:pt x="19273" y="9637"/>
                    </a:cubicBezTo>
                    <a:lnTo>
                      <a:pt x="1927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6645;p71">
                <a:extLst>
                  <a:ext uri="{FF2B5EF4-FFF2-40B4-BE49-F238E27FC236}">
                    <a16:creationId xmlns:a16="http://schemas.microsoft.com/office/drawing/2014/main" id="{E90A2EAB-AE0A-CA46-B28F-050F746A9F64}"/>
                  </a:ext>
                </a:extLst>
              </p:cNvPr>
              <p:cNvSpPr/>
              <p:nvPr/>
            </p:nvSpPr>
            <p:spPr>
              <a:xfrm>
                <a:off x="5660400" y="238125"/>
                <a:ext cx="481825" cy="17037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6815" extrusionOk="0">
                    <a:moveTo>
                      <a:pt x="3990" y="1129"/>
                    </a:moveTo>
                    <a:cubicBezTo>
                      <a:pt x="4304" y="1129"/>
                      <a:pt x="4557" y="1382"/>
                      <a:pt x="4557" y="1695"/>
                    </a:cubicBezTo>
                    <a:lnTo>
                      <a:pt x="4557" y="3954"/>
                    </a:lnTo>
                    <a:cubicBezTo>
                      <a:pt x="4557" y="4264"/>
                      <a:pt x="4304" y="4517"/>
                      <a:pt x="3990" y="4517"/>
                    </a:cubicBezTo>
                    <a:cubicBezTo>
                      <a:pt x="3677" y="4517"/>
                      <a:pt x="3427" y="4264"/>
                      <a:pt x="3427" y="3954"/>
                    </a:cubicBezTo>
                    <a:lnTo>
                      <a:pt x="3427" y="1695"/>
                    </a:lnTo>
                    <a:cubicBezTo>
                      <a:pt x="3427" y="1382"/>
                      <a:pt x="3677" y="1129"/>
                      <a:pt x="3990" y="1129"/>
                    </a:cubicBezTo>
                    <a:close/>
                    <a:moveTo>
                      <a:pt x="9637" y="1129"/>
                    </a:moveTo>
                    <a:cubicBezTo>
                      <a:pt x="9950" y="1129"/>
                      <a:pt x="10203" y="1382"/>
                      <a:pt x="10203" y="1695"/>
                    </a:cubicBezTo>
                    <a:lnTo>
                      <a:pt x="10203" y="3954"/>
                    </a:lnTo>
                    <a:cubicBezTo>
                      <a:pt x="10203" y="4264"/>
                      <a:pt x="9950" y="4517"/>
                      <a:pt x="9637" y="4517"/>
                    </a:cubicBezTo>
                    <a:cubicBezTo>
                      <a:pt x="9323" y="4517"/>
                      <a:pt x="9073" y="4264"/>
                      <a:pt x="9073" y="3954"/>
                    </a:cubicBezTo>
                    <a:lnTo>
                      <a:pt x="9073" y="1695"/>
                    </a:lnTo>
                    <a:cubicBezTo>
                      <a:pt x="9073" y="1382"/>
                      <a:pt x="9323" y="1129"/>
                      <a:pt x="9637" y="1129"/>
                    </a:cubicBezTo>
                    <a:close/>
                    <a:moveTo>
                      <a:pt x="15283" y="1129"/>
                    </a:moveTo>
                    <a:cubicBezTo>
                      <a:pt x="15596" y="1129"/>
                      <a:pt x="15849" y="1382"/>
                      <a:pt x="15849" y="1695"/>
                    </a:cubicBezTo>
                    <a:lnTo>
                      <a:pt x="15849" y="3954"/>
                    </a:lnTo>
                    <a:cubicBezTo>
                      <a:pt x="15849" y="4264"/>
                      <a:pt x="15596" y="4517"/>
                      <a:pt x="15283" y="4517"/>
                    </a:cubicBezTo>
                    <a:cubicBezTo>
                      <a:pt x="14969" y="4517"/>
                      <a:pt x="14719" y="4264"/>
                      <a:pt x="14719" y="3954"/>
                    </a:cubicBezTo>
                    <a:lnTo>
                      <a:pt x="14719" y="1695"/>
                    </a:lnTo>
                    <a:cubicBezTo>
                      <a:pt x="14719" y="1382"/>
                      <a:pt x="14969" y="1129"/>
                      <a:pt x="15283" y="1129"/>
                    </a:cubicBezTo>
                    <a:close/>
                    <a:moveTo>
                      <a:pt x="3990" y="0"/>
                    </a:moveTo>
                    <a:cubicBezTo>
                      <a:pt x="3054" y="0"/>
                      <a:pt x="2298" y="759"/>
                      <a:pt x="2298" y="1695"/>
                    </a:cubicBezTo>
                    <a:lnTo>
                      <a:pt x="2298" y="2258"/>
                    </a:lnTo>
                    <a:lnTo>
                      <a:pt x="1696" y="2258"/>
                    </a:lnTo>
                    <a:cubicBezTo>
                      <a:pt x="759" y="2258"/>
                      <a:pt x="1" y="3017"/>
                      <a:pt x="1" y="3954"/>
                    </a:cubicBezTo>
                    <a:lnTo>
                      <a:pt x="1" y="6814"/>
                    </a:lnTo>
                    <a:lnTo>
                      <a:pt x="19273" y="6814"/>
                    </a:lnTo>
                    <a:lnTo>
                      <a:pt x="19273" y="3954"/>
                    </a:lnTo>
                    <a:cubicBezTo>
                      <a:pt x="19273" y="3017"/>
                      <a:pt x="18514" y="2258"/>
                      <a:pt x="17580" y="2258"/>
                    </a:cubicBezTo>
                    <a:lnTo>
                      <a:pt x="16978" y="2258"/>
                    </a:lnTo>
                    <a:lnTo>
                      <a:pt x="16978" y="1695"/>
                    </a:lnTo>
                    <a:cubicBezTo>
                      <a:pt x="16978" y="759"/>
                      <a:pt x="16219" y="0"/>
                      <a:pt x="15283" y="0"/>
                    </a:cubicBezTo>
                    <a:cubicBezTo>
                      <a:pt x="14346" y="0"/>
                      <a:pt x="13590" y="759"/>
                      <a:pt x="13590" y="1695"/>
                    </a:cubicBezTo>
                    <a:lnTo>
                      <a:pt x="13590" y="2258"/>
                    </a:lnTo>
                    <a:lnTo>
                      <a:pt x="11332" y="2258"/>
                    </a:lnTo>
                    <a:lnTo>
                      <a:pt x="11332" y="1695"/>
                    </a:lnTo>
                    <a:cubicBezTo>
                      <a:pt x="11332" y="759"/>
                      <a:pt x="10573" y="0"/>
                      <a:pt x="9637" y="0"/>
                    </a:cubicBezTo>
                    <a:cubicBezTo>
                      <a:pt x="8700" y="0"/>
                      <a:pt x="7944" y="759"/>
                      <a:pt x="7944" y="1695"/>
                    </a:cubicBezTo>
                    <a:lnTo>
                      <a:pt x="7944" y="2258"/>
                    </a:lnTo>
                    <a:lnTo>
                      <a:pt x="5686" y="2258"/>
                    </a:lnTo>
                    <a:lnTo>
                      <a:pt x="5686" y="1695"/>
                    </a:lnTo>
                    <a:cubicBezTo>
                      <a:pt x="5686" y="759"/>
                      <a:pt x="4927" y="0"/>
                      <a:pt x="39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407896D-7E79-BF4D-9E60-635CCA9FA3DA}"/>
              </a:ext>
            </a:extLst>
          </p:cNvPr>
          <p:cNvGrpSpPr/>
          <p:nvPr/>
        </p:nvGrpSpPr>
        <p:grpSpPr>
          <a:xfrm>
            <a:off x="4544206" y="2676914"/>
            <a:ext cx="608100" cy="608100"/>
            <a:chOff x="5231850" y="1898986"/>
            <a:chExt cx="608100" cy="608100"/>
          </a:xfrm>
        </p:grpSpPr>
        <p:sp>
          <p:nvSpPr>
            <p:cNvPr id="35" name="Google Shape;1474;p53">
              <a:extLst>
                <a:ext uri="{FF2B5EF4-FFF2-40B4-BE49-F238E27FC236}">
                  <a16:creationId xmlns:a16="http://schemas.microsoft.com/office/drawing/2014/main" id="{F755446E-60B8-2545-BDEC-C8A6A34D034C}"/>
                </a:ext>
              </a:extLst>
            </p:cNvPr>
            <p:cNvSpPr/>
            <p:nvPr/>
          </p:nvSpPr>
          <p:spPr>
            <a:xfrm>
              <a:off x="5231850" y="1898986"/>
              <a:ext cx="608100" cy="608100"/>
            </a:xfrm>
            <a:prstGeom prst="ellipse">
              <a:avLst/>
            </a:prstGeom>
            <a:solidFill>
              <a:srgbClr val="3C5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9428;p77">
              <a:extLst>
                <a:ext uri="{FF2B5EF4-FFF2-40B4-BE49-F238E27FC236}">
                  <a16:creationId xmlns:a16="http://schemas.microsoft.com/office/drawing/2014/main" id="{80157FE8-9886-0646-9444-56F4F0642423}"/>
                </a:ext>
              </a:extLst>
            </p:cNvPr>
            <p:cNvGrpSpPr/>
            <p:nvPr/>
          </p:nvGrpSpPr>
          <p:grpSpPr>
            <a:xfrm>
              <a:off x="5368436" y="1994403"/>
              <a:ext cx="393199" cy="374002"/>
              <a:chOff x="-6690625" y="3631325"/>
              <a:chExt cx="307225" cy="292225"/>
            </a:xfrm>
            <a:solidFill>
              <a:srgbClr val="FFFFFF"/>
            </a:solidFill>
          </p:grpSpPr>
          <p:sp>
            <p:nvSpPr>
              <p:cNvPr id="45" name="Google Shape;9429;p77">
                <a:extLst>
                  <a:ext uri="{FF2B5EF4-FFF2-40B4-BE49-F238E27FC236}">
                    <a16:creationId xmlns:a16="http://schemas.microsoft.com/office/drawing/2014/main" id="{E61D71F7-DC47-B34F-93B3-D5329434CC3B}"/>
                  </a:ext>
                </a:extLst>
              </p:cNvPr>
              <p:cNvSpPr/>
              <p:nvPr/>
            </p:nvSpPr>
            <p:spPr>
              <a:xfrm>
                <a:off x="-6690625" y="3631325"/>
                <a:ext cx="222925" cy="292225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1689" extrusionOk="0">
                    <a:moveTo>
                      <a:pt x="5861" y="2773"/>
                    </a:moveTo>
                    <a:cubicBezTo>
                      <a:pt x="6270" y="2773"/>
                      <a:pt x="6333" y="3435"/>
                      <a:pt x="5861" y="3435"/>
                    </a:cubicBezTo>
                    <a:lnTo>
                      <a:pt x="3813" y="3435"/>
                    </a:lnTo>
                    <a:cubicBezTo>
                      <a:pt x="3372" y="3435"/>
                      <a:pt x="3340" y="2773"/>
                      <a:pt x="3813" y="2773"/>
                    </a:cubicBezTo>
                    <a:close/>
                    <a:moveTo>
                      <a:pt x="2742" y="0"/>
                    </a:moveTo>
                    <a:lnTo>
                      <a:pt x="2742" y="2395"/>
                    </a:lnTo>
                    <a:cubicBezTo>
                      <a:pt x="2742" y="2584"/>
                      <a:pt x="2584" y="2741"/>
                      <a:pt x="2395" y="2741"/>
                    </a:cubicBezTo>
                    <a:lnTo>
                      <a:pt x="1" y="2741"/>
                    </a:lnTo>
                    <a:lnTo>
                      <a:pt x="1" y="10649"/>
                    </a:lnTo>
                    <a:cubicBezTo>
                      <a:pt x="1" y="11216"/>
                      <a:pt x="473" y="11689"/>
                      <a:pt x="1009" y="11689"/>
                    </a:cubicBezTo>
                    <a:lnTo>
                      <a:pt x="7909" y="11689"/>
                    </a:lnTo>
                    <a:cubicBezTo>
                      <a:pt x="8444" y="11689"/>
                      <a:pt x="8917" y="11248"/>
                      <a:pt x="8917" y="10649"/>
                    </a:cubicBezTo>
                    <a:lnTo>
                      <a:pt x="8917" y="7751"/>
                    </a:lnTo>
                    <a:lnTo>
                      <a:pt x="6491" y="10177"/>
                    </a:lnTo>
                    <a:cubicBezTo>
                      <a:pt x="6491" y="10271"/>
                      <a:pt x="6428" y="10303"/>
                      <a:pt x="6365" y="10303"/>
                    </a:cubicBezTo>
                    <a:lnTo>
                      <a:pt x="4317" y="10901"/>
                    </a:lnTo>
                    <a:cubicBezTo>
                      <a:pt x="4198" y="10938"/>
                      <a:pt x="4080" y="10955"/>
                      <a:pt x="3967" y="10955"/>
                    </a:cubicBezTo>
                    <a:cubicBezTo>
                      <a:pt x="3209" y="10955"/>
                      <a:pt x="2625" y="10192"/>
                      <a:pt x="2899" y="9452"/>
                    </a:cubicBezTo>
                    <a:lnTo>
                      <a:pt x="3057" y="8979"/>
                    </a:lnTo>
                    <a:lnTo>
                      <a:pt x="1765" y="8979"/>
                    </a:lnTo>
                    <a:cubicBezTo>
                      <a:pt x="1324" y="8979"/>
                      <a:pt x="1293" y="8255"/>
                      <a:pt x="1765" y="8255"/>
                    </a:cubicBezTo>
                    <a:lnTo>
                      <a:pt x="3277" y="8255"/>
                    </a:lnTo>
                    <a:lnTo>
                      <a:pt x="3529" y="7593"/>
                    </a:lnTo>
                    <a:lnTo>
                      <a:pt x="1797" y="7593"/>
                    </a:lnTo>
                    <a:cubicBezTo>
                      <a:pt x="1356" y="7593"/>
                      <a:pt x="1324" y="6869"/>
                      <a:pt x="1797" y="6869"/>
                    </a:cubicBezTo>
                    <a:lnTo>
                      <a:pt x="4034" y="6869"/>
                    </a:lnTo>
                    <a:lnTo>
                      <a:pt x="4695" y="6207"/>
                    </a:lnTo>
                    <a:lnTo>
                      <a:pt x="1765" y="6207"/>
                    </a:lnTo>
                    <a:cubicBezTo>
                      <a:pt x="1324" y="6207"/>
                      <a:pt x="1293" y="5514"/>
                      <a:pt x="1765" y="5514"/>
                    </a:cubicBezTo>
                    <a:lnTo>
                      <a:pt x="5388" y="5514"/>
                    </a:lnTo>
                    <a:lnTo>
                      <a:pt x="6050" y="4821"/>
                    </a:lnTo>
                    <a:lnTo>
                      <a:pt x="1734" y="4821"/>
                    </a:lnTo>
                    <a:cubicBezTo>
                      <a:pt x="1293" y="4821"/>
                      <a:pt x="1261" y="4128"/>
                      <a:pt x="1734" y="4128"/>
                    </a:cubicBezTo>
                    <a:lnTo>
                      <a:pt x="6711" y="4128"/>
                    </a:lnTo>
                    <a:cubicBezTo>
                      <a:pt x="6963" y="3876"/>
                      <a:pt x="8696" y="2080"/>
                      <a:pt x="8917" y="1891"/>
                    </a:cubicBezTo>
                    <a:lnTo>
                      <a:pt x="8917" y="1009"/>
                    </a:lnTo>
                    <a:cubicBezTo>
                      <a:pt x="8917" y="473"/>
                      <a:pt x="8507" y="0"/>
                      <a:pt x="79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9430;p77">
                <a:extLst>
                  <a:ext uri="{FF2B5EF4-FFF2-40B4-BE49-F238E27FC236}">
                    <a16:creationId xmlns:a16="http://schemas.microsoft.com/office/drawing/2014/main" id="{429F4A3A-EB53-C443-86D8-AD272221651E}"/>
                  </a:ext>
                </a:extLst>
              </p:cNvPr>
              <p:cNvSpPr/>
              <p:nvPr/>
            </p:nvSpPr>
            <p:spPr>
              <a:xfrm>
                <a:off x="-6604350" y="3832175"/>
                <a:ext cx="58675" cy="5655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2262" extrusionOk="0">
                    <a:moveTo>
                      <a:pt x="614" y="0"/>
                    </a:moveTo>
                    <a:lnTo>
                      <a:pt x="110" y="1607"/>
                    </a:lnTo>
                    <a:cubicBezTo>
                      <a:pt x="1" y="1934"/>
                      <a:pt x="222" y="2262"/>
                      <a:pt x="550" y="2262"/>
                    </a:cubicBezTo>
                    <a:cubicBezTo>
                      <a:pt x="600" y="2262"/>
                      <a:pt x="654" y="2254"/>
                      <a:pt x="709" y="2237"/>
                    </a:cubicBezTo>
                    <a:lnTo>
                      <a:pt x="2347" y="1701"/>
                    </a:lnTo>
                    <a:lnTo>
                      <a:pt x="6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9431;p77">
                <a:extLst>
                  <a:ext uri="{FF2B5EF4-FFF2-40B4-BE49-F238E27FC236}">
                    <a16:creationId xmlns:a16="http://schemas.microsoft.com/office/drawing/2014/main" id="{6FF4C634-86BB-3546-ACEE-0D1D135D4BCD}"/>
                  </a:ext>
                </a:extLst>
              </p:cNvPr>
              <p:cNvSpPr/>
              <p:nvPr/>
            </p:nvSpPr>
            <p:spPr>
              <a:xfrm>
                <a:off x="-6470875" y="3684775"/>
                <a:ext cx="8747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2872" extrusionOk="0">
                    <a:moveTo>
                      <a:pt x="1479" y="1"/>
                    </a:moveTo>
                    <a:cubicBezTo>
                      <a:pt x="1176" y="1"/>
                      <a:pt x="868" y="114"/>
                      <a:pt x="599" y="383"/>
                    </a:cubicBezTo>
                    <a:lnTo>
                      <a:pt x="1" y="950"/>
                    </a:lnTo>
                    <a:lnTo>
                      <a:pt x="1954" y="2872"/>
                    </a:lnTo>
                    <a:lnTo>
                      <a:pt x="2521" y="2305"/>
                    </a:lnTo>
                    <a:cubicBezTo>
                      <a:pt x="3498" y="1352"/>
                      <a:pt x="2524" y="1"/>
                      <a:pt x="14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9432;p77">
                <a:extLst>
                  <a:ext uri="{FF2B5EF4-FFF2-40B4-BE49-F238E27FC236}">
                    <a16:creationId xmlns:a16="http://schemas.microsoft.com/office/drawing/2014/main" id="{BD7354F6-FE99-D44E-9940-6A1C750BACF6}"/>
                  </a:ext>
                </a:extLst>
              </p:cNvPr>
              <p:cNvSpPr/>
              <p:nvPr/>
            </p:nvSpPr>
            <p:spPr>
              <a:xfrm>
                <a:off x="-6578775" y="3721900"/>
                <a:ext cx="1433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5735" extrusionOk="0">
                    <a:moveTo>
                      <a:pt x="3813" y="1"/>
                    </a:moveTo>
                    <a:lnTo>
                      <a:pt x="1" y="3813"/>
                    </a:lnTo>
                    <a:lnTo>
                      <a:pt x="1922" y="5734"/>
                    </a:lnTo>
                    <a:lnTo>
                      <a:pt x="4474" y="3183"/>
                    </a:lnTo>
                    <a:lnTo>
                      <a:pt x="5734" y="1922"/>
                    </a:lnTo>
                    <a:lnTo>
                      <a:pt x="381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9433;p77">
                <a:extLst>
                  <a:ext uri="{FF2B5EF4-FFF2-40B4-BE49-F238E27FC236}">
                    <a16:creationId xmlns:a16="http://schemas.microsoft.com/office/drawing/2014/main" id="{201E589D-31D3-3143-A23A-73EB82A48826}"/>
                  </a:ext>
                </a:extLst>
              </p:cNvPr>
              <p:cNvSpPr/>
              <p:nvPr/>
            </p:nvSpPr>
            <p:spPr>
              <a:xfrm>
                <a:off x="-6685100" y="3636850"/>
                <a:ext cx="47275" cy="46475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9" extrusionOk="0">
                    <a:moveTo>
                      <a:pt x="1891" y="0"/>
                    </a:moveTo>
                    <a:lnTo>
                      <a:pt x="0" y="1859"/>
                    </a:lnTo>
                    <a:lnTo>
                      <a:pt x="1891" y="1859"/>
                    </a:lnTo>
                    <a:lnTo>
                      <a:pt x="189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A4DC36-03F7-D544-880B-C974B45837C8}"/>
              </a:ext>
            </a:extLst>
          </p:cNvPr>
          <p:cNvGrpSpPr/>
          <p:nvPr/>
        </p:nvGrpSpPr>
        <p:grpSpPr>
          <a:xfrm>
            <a:off x="2123495" y="2673191"/>
            <a:ext cx="608100" cy="608100"/>
            <a:chOff x="1332119" y="1876923"/>
            <a:chExt cx="608100" cy="608100"/>
          </a:xfrm>
        </p:grpSpPr>
        <p:sp>
          <p:nvSpPr>
            <p:cNvPr id="37" name="Google Shape;1472;p53">
              <a:extLst>
                <a:ext uri="{FF2B5EF4-FFF2-40B4-BE49-F238E27FC236}">
                  <a16:creationId xmlns:a16="http://schemas.microsoft.com/office/drawing/2014/main" id="{0F916EAF-851D-394A-B4B1-B1953DC950BB}"/>
                </a:ext>
              </a:extLst>
            </p:cNvPr>
            <p:cNvSpPr/>
            <p:nvPr/>
          </p:nvSpPr>
          <p:spPr>
            <a:xfrm>
              <a:off x="1332119" y="1876923"/>
              <a:ext cx="608100" cy="608100"/>
            </a:xfrm>
            <a:prstGeom prst="ellipse">
              <a:avLst/>
            </a:pr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0" name="Google Shape;6738;p71">
              <a:extLst>
                <a:ext uri="{FF2B5EF4-FFF2-40B4-BE49-F238E27FC236}">
                  <a16:creationId xmlns:a16="http://schemas.microsoft.com/office/drawing/2014/main" id="{80B521F6-4181-5442-A9B9-773CA74E991B}"/>
                </a:ext>
              </a:extLst>
            </p:cNvPr>
            <p:cNvGrpSpPr/>
            <p:nvPr/>
          </p:nvGrpSpPr>
          <p:grpSpPr>
            <a:xfrm>
              <a:off x="1455945" y="2011346"/>
              <a:ext cx="342580" cy="339271"/>
              <a:chOff x="5049725" y="1435050"/>
              <a:chExt cx="486550" cy="481850"/>
            </a:xfrm>
            <a:solidFill>
              <a:srgbClr val="FFFFFF"/>
            </a:solidFill>
          </p:grpSpPr>
          <p:sp>
            <p:nvSpPr>
              <p:cNvPr id="51" name="Google Shape;6739;p71">
                <a:extLst>
                  <a:ext uri="{FF2B5EF4-FFF2-40B4-BE49-F238E27FC236}">
                    <a16:creationId xmlns:a16="http://schemas.microsoft.com/office/drawing/2014/main" id="{B2FE3C5C-3EA1-D94A-BBCF-56CF19D96DDF}"/>
                  </a:ext>
                </a:extLst>
              </p:cNvPr>
              <p:cNvSpPr/>
              <p:nvPr/>
            </p:nvSpPr>
            <p:spPr>
              <a:xfrm>
                <a:off x="5136300" y="1519775"/>
                <a:ext cx="310550" cy="3105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2422" extrusionOk="0">
                    <a:moveTo>
                      <a:pt x="6209" y="1"/>
                    </a:moveTo>
                    <a:cubicBezTo>
                      <a:pt x="2786" y="1"/>
                      <a:pt x="0" y="2786"/>
                      <a:pt x="0" y="6213"/>
                    </a:cubicBezTo>
                    <a:cubicBezTo>
                      <a:pt x="0" y="9637"/>
                      <a:pt x="2786" y="12422"/>
                      <a:pt x="6209" y="12422"/>
                    </a:cubicBezTo>
                    <a:cubicBezTo>
                      <a:pt x="9636" y="12422"/>
                      <a:pt x="12422" y="9637"/>
                      <a:pt x="12422" y="6213"/>
                    </a:cubicBezTo>
                    <a:cubicBezTo>
                      <a:pt x="12422" y="5219"/>
                      <a:pt x="12160" y="4258"/>
                      <a:pt x="11711" y="3388"/>
                    </a:cubicBezTo>
                    <a:lnTo>
                      <a:pt x="11428" y="3388"/>
                    </a:lnTo>
                    <a:lnTo>
                      <a:pt x="10780" y="4036"/>
                    </a:lnTo>
                    <a:cubicBezTo>
                      <a:pt x="11112" y="4713"/>
                      <a:pt x="11286" y="5457"/>
                      <a:pt x="11292" y="6213"/>
                    </a:cubicBezTo>
                    <a:cubicBezTo>
                      <a:pt x="11292" y="9013"/>
                      <a:pt x="9010" y="11293"/>
                      <a:pt x="6209" y="11293"/>
                    </a:cubicBezTo>
                    <a:cubicBezTo>
                      <a:pt x="3409" y="11293"/>
                      <a:pt x="1129" y="9013"/>
                      <a:pt x="1129" y="6213"/>
                    </a:cubicBezTo>
                    <a:cubicBezTo>
                      <a:pt x="1129" y="3409"/>
                      <a:pt x="3409" y="1130"/>
                      <a:pt x="6209" y="1130"/>
                    </a:cubicBezTo>
                    <a:cubicBezTo>
                      <a:pt x="6965" y="1133"/>
                      <a:pt x="7709" y="1307"/>
                      <a:pt x="8387" y="1639"/>
                    </a:cubicBezTo>
                    <a:lnTo>
                      <a:pt x="9034" y="994"/>
                    </a:lnTo>
                    <a:lnTo>
                      <a:pt x="9034" y="708"/>
                    </a:lnTo>
                    <a:cubicBezTo>
                      <a:pt x="8164" y="260"/>
                      <a:pt x="7203" y="1"/>
                      <a:pt x="62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6740;p71">
                <a:extLst>
                  <a:ext uri="{FF2B5EF4-FFF2-40B4-BE49-F238E27FC236}">
                    <a16:creationId xmlns:a16="http://schemas.microsoft.com/office/drawing/2014/main" id="{A8B40CD1-73AA-AA4A-AED0-CEAFEAA10374}"/>
                  </a:ext>
                </a:extLst>
              </p:cNvPr>
              <p:cNvSpPr/>
              <p:nvPr/>
            </p:nvSpPr>
            <p:spPr>
              <a:xfrm>
                <a:off x="5184925" y="1576250"/>
                <a:ext cx="205475" cy="197625"/>
              </a:xfrm>
              <a:custGeom>
                <a:avLst/>
                <a:gdLst/>
                <a:ahLst/>
                <a:cxnLst/>
                <a:rect l="l" t="t" r="r" b="b"/>
                <a:pathLst>
                  <a:path w="8219" h="7905" extrusionOk="0">
                    <a:moveTo>
                      <a:pt x="4264" y="0"/>
                    </a:moveTo>
                    <a:cubicBezTo>
                      <a:pt x="2665" y="0"/>
                      <a:pt x="1226" y="964"/>
                      <a:pt x="612" y="2439"/>
                    </a:cubicBezTo>
                    <a:cubicBezTo>
                      <a:pt x="0" y="3918"/>
                      <a:pt x="341" y="5616"/>
                      <a:pt x="1470" y="6748"/>
                    </a:cubicBezTo>
                    <a:cubicBezTo>
                      <a:pt x="2225" y="7503"/>
                      <a:pt x="3236" y="7904"/>
                      <a:pt x="4264" y="7904"/>
                    </a:cubicBezTo>
                    <a:cubicBezTo>
                      <a:pt x="4774" y="7904"/>
                      <a:pt x="5287" y="7806"/>
                      <a:pt x="5776" y="7603"/>
                    </a:cubicBezTo>
                    <a:cubicBezTo>
                      <a:pt x="7255" y="6992"/>
                      <a:pt x="8218" y="5550"/>
                      <a:pt x="8218" y="3954"/>
                    </a:cubicBezTo>
                    <a:cubicBezTo>
                      <a:pt x="8212" y="3502"/>
                      <a:pt x="8131" y="3059"/>
                      <a:pt x="7974" y="2638"/>
                    </a:cubicBezTo>
                    <a:lnTo>
                      <a:pt x="7050" y="3565"/>
                    </a:lnTo>
                    <a:cubicBezTo>
                      <a:pt x="7071" y="3692"/>
                      <a:pt x="7083" y="3821"/>
                      <a:pt x="7089" y="3954"/>
                    </a:cubicBezTo>
                    <a:cubicBezTo>
                      <a:pt x="7089" y="5095"/>
                      <a:pt x="6399" y="6125"/>
                      <a:pt x="5345" y="6562"/>
                    </a:cubicBezTo>
                    <a:cubicBezTo>
                      <a:pt x="4996" y="6706"/>
                      <a:pt x="4629" y="6776"/>
                      <a:pt x="4265" y="6776"/>
                    </a:cubicBezTo>
                    <a:cubicBezTo>
                      <a:pt x="3530" y="6776"/>
                      <a:pt x="2808" y="6489"/>
                      <a:pt x="2268" y="5947"/>
                    </a:cubicBezTo>
                    <a:cubicBezTo>
                      <a:pt x="1461" y="5140"/>
                      <a:pt x="1220" y="3927"/>
                      <a:pt x="1657" y="2873"/>
                    </a:cubicBezTo>
                    <a:cubicBezTo>
                      <a:pt x="2093" y="1816"/>
                      <a:pt x="3123" y="1129"/>
                      <a:pt x="4264" y="1129"/>
                    </a:cubicBezTo>
                    <a:cubicBezTo>
                      <a:pt x="4394" y="1132"/>
                      <a:pt x="4523" y="1144"/>
                      <a:pt x="4653" y="1168"/>
                    </a:cubicBezTo>
                    <a:lnTo>
                      <a:pt x="5580" y="241"/>
                    </a:lnTo>
                    <a:cubicBezTo>
                      <a:pt x="5159" y="84"/>
                      <a:pt x="4713" y="3"/>
                      <a:pt x="42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6741;p71">
                <a:extLst>
                  <a:ext uri="{FF2B5EF4-FFF2-40B4-BE49-F238E27FC236}">
                    <a16:creationId xmlns:a16="http://schemas.microsoft.com/office/drawing/2014/main" id="{1B4F5AD7-7095-8543-A454-6314C20D367A}"/>
                  </a:ext>
                </a:extLst>
              </p:cNvPr>
              <p:cNvSpPr/>
              <p:nvPr/>
            </p:nvSpPr>
            <p:spPr>
              <a:xfrm>
                <a:off x="5049725" y="1435075"/>
                <a:ext cx="481825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9672" y="1"/>
                    </a:moveTo>
                    <a:cubicBezTo>
                      <a:pt x="4379" y="1"/>
                      <a:pt x="0" y="4307"/>
                      <a:pt x="0" y="9601"/>
                    </a:cubicBezTo>
                    <a:cubicBezTo>
                      <a:pt x="0" y="14892"/>
                      <a:pt x="4379" y="19273"/>
                      <a:pt x="9672" y="19273"/>
                    </a:cubicBezTo>
                    <a:cubicBezTo>
                      <a:pt x="14966" y="19273"/>
                      <a:pt x="19272" y="14892"/>
                      <a:pt x="19272" y="9601"/>
                    </a:cubicBezTo>
                    <a:cubicBezTo>
                      <a:pt x="19269" y="8204"/>
                      <a:pt x="18962" y="6821"/>
                      <a:pt x="18369" y="5557"/>
                    </a:cubicBezTo>
                    <a:lnTo>
                      <a:pt x="17646" y="6279"/>
                    </a:lnTo>
                    <a:cubicBezTo>
                      <a:pt x="17327" y="6599"/>
                      <a:pt x="16896" y="6776"/>
                      <a:pt x="16448" y="6776"/>
                    </a:cubicBezTo>
                    <a:lnTo>
                      <a:pt x="16430" y="6776"/>
                    </a:lnTo>
                    <a:cubicBezTo>
                      <a:pt x="16809" y="7671"/>
                      <a:pt x="17008" y="8628"/>
                      <a:pt x="17014" y="9601"/>
                    </a:cubicBezTo>
                    <a:cubicBezTo>
                      <a:pt x="17014" y="13648"/>
                      <a:pt x="13720" y="16939"/>
                      <a:pt x="9672" y="16939"/>
                    </a:cubicBezTo>
                    <a:cubicBezTo>
                      <a:pt x="5625" y="16939"/>
                      <a:pt x="2334" y="13648"/>
                      <a:pt x="2334" y="9601"/>
                    </a:cubicBezTo>
                    <a:cubicBezTo>
                      <a:pt x="2334" y="5554"/>
                      <a:pt x="5625" y="2259"/>
                      <a:pt x="9672" y="2259"/>
                    </a:cubicBezTo>
                    <a:cubicBezTo>
                      <a:pt x="10642" y="2265"/>
                      <a:pt x="11603" y="2464"/>
                      <a:pt x="12497" y="2844"/>
                    </a:cubicBezTo>
                    <a:lnTo>
                      <a:pt x="12497" y="2825"/>
                    </a:lnTo>
                    <a:cubicBezTo>
                      <a:pt x="12494" y="2374"/>
                      <a:pt x="12672" y="1943"/>
                      <a:pt x="12991" y="1627"/>
                    </a:cubicBezTo>
                    <a:lnTo>
                      <a:pt x="13713" y="904"/>
                    </a:lnTo>
                    <a:cubicBezTo>
                      <a:pt x="12449" y="311"/>
                      <a:pt x="11070" y="4"/>
                      <a:pt x="96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6742;p71">
                <a:extLst>
                  <a:ext uri="{FF2B5EF4-FFF2-40B4-BE49-F238E27FC236}">
                    <a16:creationId xmlns:a16="http://schemas.microsoft.com/office/drawing/2014/main" id="{7AB5027E-2592-3140-B3E1-15244F17CCCF}"/>
                  </a:ext>
                </a:extLst>
              </p:cNvPr>
              <p:cNvSpPr/>
              <p:nvPr/>
            </p:nvSpPr>
            <p:spPr>
              <a:xfrm>
                <a:off x="5245825" y="1435050"/>
                <a:ext cx="290450" cy="2823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294" extrusionOk="0">
                    <a:moveTo>
                      <a:pt x="8601" y="1"/>
                    </a:moveTo>
                    <a:cubicBezTo>
                      <a:pt x="8461" y="1"/>
                      <a:pt x="8319" y="52"/>
                      <a:pt x="8203" y="168"/>
                    </a:cubicBezTo>
                    <a:lnTo>
                      <a:pt x="5945" y="2426"/>
                    </a:lnTo>
                    <a:cubicBezTo>
                      <a:pt x="5839" y="2531"/>
                      <a:pt x="5779" y="2676"/>
                      <a:pt x="5782" y="2826"/>
                    </a:cubicBezTo>
                    <a:lnTo>
                      <a:pt x="5782" y="4850"/>
                    </a:lnTo>
                    <a:lnTo>
                      <a:pt x="2554" y="8075"/>
                    </a:lnTo>
                    <a:cubicBezTo>
                      <a:pt x="2328" y="7967"/>
                      <a:pt x="2081" y="7906"/>
                      <a:pt x="1828" y="7906"/>
                    </a:cubicBezTo>
                    <a:cubicBezTo>
                      <a:pt x="1142" y="7906"/>
                      <a:pt x="525" y="8319"/>
                      <a:pt x="263" y="8951"/>
                    </a:cubicBezTo>
                    <a:cubicBezTo>
                      <a:pt x="1" y="9584"/>
                      <a:pt x="145" y="10312"/>
                      <a:pt x="630" y="10797"/>
                    </a:cubicBezTo>
                    <a:cubicBezTo>
                      <a:pt x="954" y="11122"/>
                      <a:pt x="1388" y="11294"/>
                      <a:pt x="1828" y="11294"/>
                    </a:cubicBezTo>
                    <a:cubicBezTo>
                      <a:pt x="2046" y="11294"/>
                      <a:pt x="2266" y="11251"/>
                      <a:pt x="2476" y="11165"/>
                    </a:cubicBezTo>
                    <a:cubicBezTo>
                      <a:pt x="3108" y="10903"/>
                      <a:pt x="3524" y="10285"/>
                      <a:pt x="3524" y="9602"/>
                    </a:cubicBezTo>
                    <a:cubicBezTo>
                      <a:pt x="3521" y="9349"/>
                      <a:pt x="3463" y="9102"/>
                      <a:pt x="3352" y="8876"/>
                    </a:cubicBezTo>
                    <a:lnTo>
                      <a:pt x="6580" y="5648"/>
                    </a:lnTo>
                    <a:lnTo>
                      <a:pt x="8604" y="5648"/>
                    </a:lnTo>
                    <a:cubicBezTo>
                      <a:pt x="8754" y="5648"/>
                      <a:pt x="8896" y="5588"/>
                      <a:pt x="9004" y="5482"/>
                    </a:cubicBezTo>
                    <a:lnTo>
                      <a:pt x="11263" y="3224"/>
                    </a:lnTo>
                    <a:cubicBezTo>
                      <a:pt x="11618" y="2869"/>
                      <a:pt x="11365" y="2260"/>
                      <a:pt x="10862" y="2260"/>
                    </a:cubicBezTo>
                    <a:lnTo>
                      <a:pt x="9170" y="2260"/>
                    </a:lnTo>
                    <a:lnTo>
                      <a:pt x="9170" y="568"/>
                    </a:lnTo>
                    <a:cubicBezTo>
                      <a:pt x="9170" y="226"/>
                      <a:pt x="8892" y="1"/>
                      <a:pt x="860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435D74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9214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4ABA7-BFB8-5C4D-91E5-B7CAB6B3ADBF}"/>
              </a:ext>
            </a:extLst>
          </p:cNvPr>
          <p:cNvGrpSpPr/>
          <p:nvPr/>
        </p:nvGrpSpPr>
        <p:grpSpPr>
          <a:xfrm>
            <a:off x="277929" y="2428273"/>
            <a:ext cx="11636141" cy="2001454"/>
            <a:chOff x="254335" y="2003279"/>
            <a:chExt cx="11636141" cy="2001454"/>
          </a:xfrm>
        </p:grpSpPr>
        <p:sp>
          <p:nvSpPr>
            <p:cNvPr id="49" name="Google Shape;225;p29">
              <a:extLst>
                <a:ext uri="{FF2B5EF4-FFF2-40B4-BE49-F238E27FC236}">
                  <a16:creationId xmlns:a16="http://schemas.microsoft.com/office/drawing/2014/main" id="{5B7D1202-B3ED-6945-A6E9-F471534B2FB5}"/>
                </a:ext>
              </a:extLst>
            </p:cNvPr>
            <p:cNvSpPr/>
            <p:nvPr/>
          </p:nvSpPr>
          <p:spPr>
            <a:xfrm>
              <a:off x="254335" y="2003279"/>
              <a:ext cx="11636141" cy="2001454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7;p29">
              <a:extLst>
                <a:ext uri="{FF2B5EF4-FFF2-40B4-BE49-F238E27FC236}">
                  <a16:creationId xmlns:a16="http://schemas.microsoft.com/office/drawing/2014/main" id="{ADB7F8C9-07BA-714B-BE5C-EE5E216186BD}"/>
                </a:ext>
              </a:extLst>
            </p:cNvPr>
            <p:cNvSpPr txBox="1">
              <a:spLocks/>
            </p:cNvSpPr>
            <p:nvPr/>
          </p:nvSpPr>
          <p:spPr>
            <a:xfrm>
              <a:off x="525269" y="2207456"/>
              <a:ext cx="11093008" cy="1593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1600" b="0" i="0" u="none" strike="noStrike" cap="none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Work Sans"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4279B"/>
                  </a:solidFill>
                  <a:effectLst/>
                  <a:uLnTx/>
                  <a:uFillTx/>
                  <a:latin typeface="Work Sans"/>
                  <a:sym typeface="Work Sans"/>
                </a:rPr>
                <a:t>Developing a Chatbot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201997-E693-104D-BEE5-419B0C0E9BE2}"/>
              </a:ext>
            </a:extLst>
          </p:cNvPr>
          <p:cNvGrpSpPr/>
          <p:nvPr/>
        </p:nvGrpSpPr>
        <p:grpSpPr>
          <a:xfrm>
            <a:off x="5508848" y="973667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52" name="Google Shape;406;p34">
              <a:extLst>
                <a:ext uri="{FF2B5EF4-FFF2-40B4-BE49-F238E27FC236}">
                  <a16:creationId xmlns:a16="http://schemas.microsoft.com/office/drawing/2014/main" id="{8D780791-806C-A649-ACF3-5E5270D7C8F1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04;p34">
              <a:extLst>
                <a:ext uri="{FF2B5EF4-FFF2-40B4-BE49-F238E27FC236}">
                  <a16:creationId xmlns:a16="http://schemas.microsoft.com/office/drawing/2014/main" id="{3EF4BB75-B7BD-D842-B328-165BF73EFA55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13269B"/>
                  </a:solidFill>
                  <a:effectLst/>
                  <a:uLnTx/>
                  <a:uFillTx/>
                  <a:latin typeface="Lexend Deca"/>
                  <a:sym typeface="Lexend Deca"/>
                </a:rPr>
                <a:t>2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118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Question for the Audience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" name="Google Shape;522;p37">
            <a:extLst>
              <a:ext uri="{FF2B5EF4-FFF2-40B4-BE49-F238E27FC236}">
                <a16:creationId xmlns:a16="http://schemas.microsoft.com/office/drawing/2014/main" id="{47D5D339-72C4-334C-A77B-8E76E6F3EC05}"/>
              </a:ext>
            </a:extLst>
          </p:cNvPr>
          <p:cNvSpPr/>
          <p:nvPr/>
        </p:nvSpPr>
        <p:spPr>
          <a:xfrm>
            <a:off x="181777" y="2573880"/>
            <a:ext cx="161825" cy="161400"/>
          </a:xfrm>
          <a:custGeom>
            <a:avLst/>
            <a:gdLst/>
            <a:ahLst/>
            <a:cxnLst/>
            <a:rect l="l" t="t" r="r" b="b"/>
            <a:pathLst>
              <a:path w="6473" h="6456" extrusionOk="0">
                <a:moveTo>
                  <a:pt x="4493" y="2120"/>
                </a:moveTo>
                <a:cubicBezTo>
                  <a:pt x="4611" y="2120"/>
                  <a:pt x="4729" y="2163"/>
                  <a:pt x="4816" y="2250"/>
                </a:cubicBezTo>
                <a:cubicBezTo>
                  <a:pt x="5007" y="2443"/>
                  <a:pt x="5007" y="2722"/>
                  <a:pt x="4816" y="2913"/>
                </a:cubicBezTo>
                <a:lnTo>
                  <a:pt x="3106" y="4623"/>
                </a:lnTo>
                <a:cubicBezTo>
                  <a:pt x="3010" y="4719"/>
                  <a:pt x="2892" y="4768"/>
                  <a:pt x="2774" y="4768"/>
                </a:cubicBezTo>
                <a:cubicBezTo>
                  <a:pt x="2656" y="4768"/>
                  <a:pt x="2539" y="4719"/>
                  <a:pt x="2443" y="4623"/>
                </a:cubicBezTo>
                <a:lnTo>
                  <a:pt x="1518" y="3716"/>
                </a:lnTo>
                <a:cubicBezTo>
                  <a:pt x="1343" y="3525"/>
                  <a:pt x="1343" y="3246"/>
                  <a:pt x="1518" y="3053"/>
                </a:cubicBezTo>
                <a:cubicBezTo>
                  <a:pt x="1614" y="2966"/>
                  <a:pt x="1736" y="2922"/>
                  <a:pt x="1856" y="2922"/>
                </a:cubicBezTo>
                <a:cubicBezTo>
                  <a:pt x="1976" y="2922"/>
                  <a:pt x="2094" y="2966"/>
                  <a:pt x="2181" y="3053"/>
                </a:cubicBezTo>
                <a:lnTo>
                  <a:pt x="2774" y="3646"/>
                </a:lnTo>
                <a:lnTo>
                  <a:pt x="4170" y="2250"/>
                </a:lnTo>
                <a:cubicBezTo>
                  <a:pt x="4257" y="2163"/>
                  <a:pt x="4375" y="2120"/>
                  <a:pt x="4493" y="2120"/>
                </a:cubicBezTo>
                <a:close/>
                <a:moveTo>
                  <a:pt x="3228" y="1"/>
                </a:moveTo>
                <a:cubicBezTo>
                  <a:pt x="1448" y="1"/>
                  <a:pt x="1" y="1448"/>
                  <a:pt x="1" y="3227"/>
                </a:cubicBezTo>
                <a:cubicBezTo>
                  <a:pt x="1" y="5007"/>
                  <a:pt x="1448" y="6456"/>
                  <a:pt x="3228" y="6456"/>
                </a:cubicBezTo>
                <a:cubicBezTo>
                  <a:pt x="5025" y="6456"/>
                  <a:pt x="6473" y="5007"/>
                  <a:pt x="6473" y="3227"/>
                </a:cubicBezTo>
                <a:cubicBezTo>
                  <a:pt x="6473" y="1448"/>
                  <a:pt x="5025" y="1"/>
                  <a:pt x="3228" y="1"/>
                </a:cubicBezTo>
                <a:close/>
              </a:path>
            </a:pathLst>
          </a:custGeom>
          <a:solidFill>
            <a:srgbClr val="142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8AE9F4-59F9-1D4C-A952-B0DBC38CCDE2}"/>
              </a:ext>
            </a:extLst>
          </p:cNvPr>
          <p:cNvGrpSpPr/>
          <p:nvPr/>
        </p:nvGrpSpPr>
        <p:grpSpPr>
          <a:xfrm>
            <a:off x="262688" y="2287525"/>
            <a:ext cx="11355589" cy="2997653"/>
            <a:chOff x="340155" y="1296925"/>
            <a:chExt cx="8558948" cy="572709"/>
          </a:xfrm>
        </p:grpSpPr>
        <p:sp>
          <p:nvSpPr>
            <p:cNvPr id="40" name="Google Shape;1593;p56">
              <a:extLst>
                <a:ext uri="{FF2B5EF4-FFF2-40B4-BE49-F238E27FC236}">
                  <a16:creationId xmlns:a16="http://schemas.microsoft.com/office/drawing/2014/main" id="{A8C747F0-670A-C24C-B0A0-E30A935E5236}"/>
                </a:ext>
              </a:extLst>
            </p:cNvPr>
            <p:cNvSpPr/>
            <p:nvPr/>
          </p:nvSpPr>
          <p:spPr>
            <a:xfrm>
              <a:off x="340155" y="1296925"/>
              <a:ext cx="3019516" cy="572709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93;p56">
              <a:extLst>
                <a:ext uri="{FF2B5EF4-FFF2-40B4-BE49-F238E27FC236}">
                  <a16:creationId xmlns:a16="http://schemas.microsoft.com/office/drawing/2014/main" id="{AE59C496-1CA7-044E-8905-13E940B71744}"/>
                </a:ext>
              </a:extLst>
            </p:cNvPr>
            <p:cNvSpPr/>
            <p:nvPr/>
          </p:nvSpPr>
          <p:spPr>
            <a:xfrm>
              <a:off x="2753835" y="1296925"/>
              <a:ext cx="4635510" cy="572709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93;p56">
              <a:extLst>
                <a:ext uri="{FF2B5EF4-FFF2-40B4-BE49-F238E27FC236}">
                  <a16:creationId xmlns:a16="http://schemas.microsoft.com/office/drawing/2014/main" id="{32E1F411-84BC-CE49-9B41-A8F2A0639D5C}"/>
                </a:ext>
              </a:extLst>
            </p:cNvPr>
            <p:cNvSpPr/>
            <p:nvPr/>
          </p:nvSpPr>
          <p:spPr>
            <a:xfrm>
              <a:off x="5879587" y="1296925"/>
              <a:ext cx="3019516" cy="572709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548;p37">
            <a:extLst>
              <a:ext uri="{FF2B5EF4-FFF2-40B4-BE49-F238E27FC236}">
                <a16:creationId xmlns:a16="http://schemas.microsoft.com/office/drawing/2014/main" id="{4B525CFB-638B-5649-8078-FC5642637D73}"/>
              </a:ext>
            </a:extLst>
          </p:cNvPr>
          <p:cNvSpPr txBox="1"/>
          <p:nvPr/>
        </p:nvSpPr>
        <p:spPr>
          <a:xfrm>
            <a:off x="642153" y="2706174"/>
            <a:ext cx="10703304" cy="2160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4400" b="1" kern="0" dirty="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How many of you have technical backgrounds, or backgrounds in computer science? </a:t>
            </a:r>
          </a:p>
        </p:txBody>
      </p:sp>
    </p:spTree>
    <p:extLst>
      <p:ext uri="{BB962C8B-B14F-4D97-AF65-F5344CB8AC3E}">
        <p14:creationId xmlns:p14="http://schemas.microsoft.com/office/powerpoint/2010/main" val="113045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A Little Info About My Background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Google Shape;11693;p74">
            <a:extLst>
              <a:ext uri="{FF2B5EF4-FFF2-40B4-BE49-F238E27FC236}">
                <a16:creationId xmlns:a16="http://schemas.microsoft.com/office/drawing/2014/main" id="{EA86AFC4-89BD-9D4D-91CC-3307B3F49422}"/>
              </a:ext>
            </a:extLst>
          </p:cNvPr>
          <p:cNvSpPr>
            <a:spLocks noChangeAspect="1"/>
          </p:cNvSpPr>
          <p:nvPr/>
        </p:nvSpPr>
        <p:spPr>
          <a:xfrm>
            <a:off x="396001" y="2771094"/>
            <a:ext cx="1800000" cy="1813756"/>
          </a:xfrm>
          <a:custGeom>
            <a:avLst/>
            <a:gdLst/>
            <a:ahLst/>
            <a:cxnLst/>
            <a:rect l="l" t="t" r="r" b="b"/>
            <a:pathLst>
              <a:path w="11943" h="9734" extrusionOk="0">
                <a:moveTo>
                  <a:pt x="11585" y="2638"/>
                </a:moveTo>
                <a:lnTo>
                  <a:pt x="11585" y="3066"/>
                </a:lnTo>
                <a:lnTo>
                  <a:pt x="9121" y="4007"/>
                </a:lnTo>
                <a:lnTo>
                  <a:pt x="9121" y="3566"/>
                </a:lnTo>
                <a:lnTo>
                  <a:pt x="11585" y="2638"/>
                </a:lnTo>
                <a:close/>
                <a:moveTo>
                  <a:pt x="370" y="2638"/>
                </a:moveTo>
                <a:lnTo>
                  <a:pt x="5787" y="4697"/>
                </a:lnTo>
                <a:lnTo>
                  <a:pt x="5787" y="5138"/>
                </a:lnTo>
                <a:lnTo>
                  <a:pt x="370" y="3066"/>
                </a:lnTo>
                <a:lnTo>
                  <a:pt x="370" y="2638"/>
                </a:lnTo>
                <a:close/>
                <a:moveTo>
                  <a:pt x="8764" y="3709"/>
                </a:moveTo>
                <a:lnTo>
                  <a:pt x="8764" y="4138"/>
                </a:lnTo>
                <a:lnTo>
                  <a:pt x="6144" y="5138"/>
                </a:lnTo>
                <a:lnTo>
                  <a:pt x="6144" y="4697"/>
                </a:lnTo>
                <a:lnTo>
                  <a:pt x="8764" y="3709"/>
                </a:lnTo>
                <a:close/>
                <a:moveTo>
                  <a:pt x="9657" y="4162"/>
                </a:moveTo>
                <a:lnTo>
                  <a:pt x="9657" y="6745"/>
                </a:lnTo>
                <a:cubicBezTo>
                  <a:pt x="9478" y="6876"/>
                  <a:pt x="9299" y="6995"/>
                  <a:pt x="9121" y="7114"/>
                </a:cubicBezTo>
                <a:lnTo>
                  <a:pt x="9121" y="4376"/>
                </a:lnTo>
                <a:lnTo>
                  <a:pt x="9657" y="4162"/>
                </a:lnTo>
                <a:close/>
                <a:moveTo>
                  <a:pt x="8961" y="8757"/>
                </a:moveTo>
                <a:cubicBezTo>
                  <a:pt x="9131" y="8757"/>
                  <a:pt x="9264" y="8907"/>
                  <a:pt x="9264" y="9079"/>
                </a:cubicBezTo>
                <a:cubicBezTo>
                  <a:pt x="9264" y="9258"/>
                  <a:pt x="9109" y="9389"/>
                  <a:pt x="8942" y="9389"/>
                </a:cubicBezTo>
                <a:cubicBezTo>
                  <a:pt x="8764" y="9389"/>
                  <a:pt x="8633" y="9246"/>
                  <a:pt x="8633" y="9079"/>
                </a:cubicBezTo>
                <a:cubicBezTo>
                  <a:pt x="8633" y="8900"/>
                  <a:pt x="8787" y="8757"/>
                  <a:pt x="8942" y="8757"/>
                </a:cubicBezTo>
                <a:cubicBezTo>
                  <a:pt x="8949" y="8757"/>
                  <a:pt x="8955" y="8757"/>
                  <a:pt x="8961" y="8757"/>
                </a:cubicBezTo>
                <a:close/>
                <a:moveTo>
                  <a:pt x="5949" y="0"/>
                </a:moveTo>
                <a:cubicBezTo>
                  <a:pt x="5930" y="0"/>
                  <a:pt x="5912" y="6"/>
                  <a:pt x="5894" y="18"/>
                </a:cubicBezTo>
                <a:lnTo>
                  <a:pt x="120" y="2221"/>
                </a:lnTo>
                <a:cubicBezTo>
                  <a:pt x="48" y="2245"/>
                  <a:pt x="1" y="2304"/>
                  <a:pt x="1" y="2376"/>
                </a:cubicBezTo>
                <a:lnTo>
                  <a:pt x="1" y="3185"/>
                </a:lnTo>
                <a:cubicBezTo>
                  <a:pt x="1" y="3257"/>
                  <a:pt x="48" y="3316"/>
                  <a:pt x="120" y="3352"/>
                </a:cubicBezTo>
                <a:lnTo>
                  <a:pt x="1917" y="4031"/>
                </a:lnTo>
                <a:lnTo>
                  <a:pt x="1917" y="4638"/>
                </a:lnTo>
                <a:cubicBezTo>
                  <a:pt x="1917" y="4745"/>
                  <a:pt x="2001" y="4817"/>
                  <a:pt x="2096" y="4817"/>
                </a:cubicBezTo>
                <a:cubicBezTo>
                  <a:pt x="2203" y="4817"/>
                  <a:pt x="2275" y="4745"/>
                  <a:pt x="2275" y="4638"/>
                </a:cubicBezTo>
                <a:lnTo>
                  <a:pt x="2275" y="4186"/>
                </a:lnTo>
                <a:lnTo>
                  <a:pt x="5894" y="5567"/>
                </a:lnTo>
                <a:cubicBezTo>
                  <a:pt x="5906" y="5579"/>
                  <a:pt x="5942" y="5579"/>
                  <a:pt x="5954" y="5579"/>
                </a:cubicBezTo>
                <a:cubicBezTo>
                  <a:pt x="5966" y="5579"/>
                  <a:pt x="6001" y="5579"/>
                  <a:pt x="6013" y="5567"/>
                </a:cubicBezTo>
                <a:lnTo>
                  <a:pt x="8740" y="4519"/>
                </a:lnTo>
                <a:lnTo>
                  <a:pt x="8740" y="7317"/>
                </a:lnTo>
                <a:cubicBezTo>
                  <a:pt x="7871" y="7769"/>
                  <a:pt x="6918" y="8007"/>
                  <a:pt x="5942" y="8007"/>
                </a:cubicBezTo>
                <a:cubicBezTo>
                  <a:pt x="4620" y="8007"/>
                  <a:pt x="3310" y="7555"/>
                  <a:pt x="2263" y="6745"/>
                </a:cubicBezTo>
                <a:lnTo>
                  <a:pt x="2263" y="5352"/>
                </a:lnTo>
                <a:cubicBezTo>
                  <a:pt x="2263" y="5257"/>
                  <a:pt x="2191" y="5174"/>
                  <a:pt x="2084" y="5174"/>
                </a:cubicBezTo>
                <a:cubicBezTo>
                  <a:pt x="1977" y="5174"/>
                  <a:pt x="1906" y="5257"/>
                  <a:pt x="1906" y="5352"/>
                </a:cubicBezTo>
                <a:lnTo>
                  <a:pt x="1906" y="6817"/>
                </a:lnTo>
                <a:cubicBezTo>
                  <a:pt x="1906" y="6876"/>
                  <a:pt x="1941" y="6924"/>
                  <a:pt x="1965" y="6948"/>
                </a:cubicBezTo>
                <a:cubicBezTo>
                  <a:pt x="3084" y="7841"/>
                  <a:pt x="4501" y="8353"/>
                  <a:pt x="5942" y="8353"/>
                </a:cubicBezTo>
                <a:cubicBezTo>
                  <a:pt x="6906" y="8353"/>
                  <a:pt x="7859" y="8126"/>
                  <a:pt x="8740" y="7698"/>
                </a:cubicBezTo>
                <a:lnTo>
                  <a:pt x="8740" y="8412"/>
                </a:lnTo>
                <a:cubicBezTo>
                  <a:pt x="8454" y="8484"/>
                  <a:pt x="8252" y="8746"/>
                  <a:pt x="8252" y="9067"/>
                </a:cubicBezTo>
                <a:cubicBezTo>
                  <a:pt x="8252" y="9436"/>
                  <a:pt x="8549" y="9734"/>
                  <a:pt x="8918" y="9734"/>
                </a:cubicBezTo>
                <a:cubicBezTo>
                  <a:pt x="9287" y="9734"/>
                  <a:pt x="9585" y="9436"/>
                  <a:pt x="9585" y="9067"/>
                </a:cubicBezTo>
                <a:cubicBezTo>
                  <a:pt x="9585" y="8746"/>
                  <a:pt x="9383" y="8496"/>
                  <a:pt x="9097" y="8412"/>
                </a:cubicBezTo>
                <a:lnTo>
                  <a:pt x="9097" y="7495"/>
                </a:lnTo>
                <a:cubicBezTo>
                  <a:pt x="9383" y="7341"/>
                  <a:pt x="9657" y="7138"/>
                  <a:pt x="9918" y="6936"/>
                </a:cubicBezTo>
                <a:cubicBezTo>
                  <a:pt x="9954" y="6900"/>
                  <a:pt x="9978" y="6841"/>
                  <a:pt x="9978" y="6805"/>
                </a:cubicBezTo>
                <a:lnTo>
                  <a:pt x="9978" y="4019"/>
                </a:lnTo>
                <a:lnTo>
                  <a:pt x="11776" y="3328"/>
                </a:lnTo>
                <a:cubicBezTo>
                  <a:pt x="11847" y="3304"/>
                  <a:pt x="11895" y="3245"/>
                  <a:pt x="11895" y="3173"/>
                </a:cubicBezTo>
                <a:lnTo>
                  <a:pt x="11895" y="2364"/>
                </a:lnTo>
                <a:cubicBezTo>
                  <a:pt x="11943" y="2304"/>
                  <a:pt x="11895" y="2245"/>
                  <a:pt x="11823" y="2221"/>
                </a:cubicBezTo>
                <a:lnTo>
                  <a:pt x="8049" y="792"/>
                </a:lnTo>
                <a:cubicBezTo>
                  <a:pt x="8030" y="784"/>
                  <a:pt x="8010" y="780"/>
                  <a:pt x="7989" y="780"/>
                </a:cubicBezTo>
                <a:cubicBezTo>
                  <a:pt x="7921" y="780"/>
                  <a:pt x="7853" y="823"/>
                  <a:pt x="7835" y="887"/>
                </a:cubicBezTo>
                <a:cubicBezTo>
                  <a:pt x="7799" y="983"/>
                  <a:pt x="7847" y="1090"/>
                  <a:pt x="7930" y="1114"/>
                </a:cubicBezTo>
                <a:lnTo>
                  <a:pt x="11264" y="2376"/>
                </a:lnTo>
                <a:lnTo>
                  <a:pt x="8966" y="3257"/>
                </a:lnTo>
                <a:lnTo>
                  <a:pt x="6061" y="1947"/>
                </a:lnTo>
                <a:cubicBezTo>
                  <a:pt x="6035" y="1934"/>
                  <a:pt x="6010" y="1928"/>
                  <a:pt x="5985" y="1928"/>
                </a:cubicBezTo>
                <a:cubicBezTo>
                  <a:pt x="5918" y="1928"/>
                  <a:pt x="5858" y="1973"/>
                  <a:pt x="5823" y="2042"/>
                </a:cubicBezTo>
                <a:cubicBezTo>
                  <a:pt x="5775" y="2126"/>
                  <a:pt x="5823" y="2233"/>
                  <a:pt x="5906" y="2281"/>
                </a:cubicBezTo>
                <a:lnTo>
                  <a:pt x="8490" y="3435"/>
                </a:lnTo>
                <a:lnTo>
                  <a:pt x="5966" y="4388"/>
                </a:lnTo>
                <a:lnTo>
                  <a:pt x="691" y="2376"/>
                </a:lnTo>
                <a:lnTo>
                  <a:pt x="5966" y="376"/>
                </a:lnTo>
                <a:lnTo>
                  <a:pt x="7263" y="864"/>
                </a:lnTo>
                <a:cubicBezTo>
                  <a:pt x="7282" y="868"/>
                  <a:pt x="7301" y="871"/>
                  <a:pt x="7320" y="871"/>
                </a:cubicBezTo>
                <a:cubicBezTo>
                  <a:pt x="7394" y="871"/>
                  <a:pt x="7461" y="833"/>
                  <a:pt x="7490" y="757"/>
                </a:cubicBezTo>
                <a:cubicBezTo>
                  <a:pt x="7513" y="673"/>
                  <a:pt x="7478" y="566"/>
                  <a:pt x="7382" y="530"/>
                </a:cubicBezTo>
                <a:lnTo>
                  <a:pt x="6013" y="18"/>
                </a:lnTo>
                <a:cubicBezTo>
                  <a:pt x="5989" y="6"/>
                  <a:pt x="5969" y="0"/>
                  <a:pt x="5949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11086;p73">
            <a:extLst>
              <a:ext uri="{FF2B5EF4-FFF2-40B4-BE49-F238E27FC236}">
                <a16:creationId xmlns:a16="http://schemas.microsoft.com/office/drawing/2014/main" id="{94867321-23C2-8A45-8372-6FD7B2942C1A}"/>
              </a:ext>
            </a:extLst>
          </p:cNvPr>
          <p:cNvGrpSpPr>
            <a:grpSpLocks noChangeAspect="1"/>
          </p:cNvGrpSpPr>
          <p:nvPr/>
        </p:nvGrpSpPr>
        <p:grpSpPr>
          <a:xfrm>
            <a:off x="5151838" y="2770327"/>
            <a:ext cx="1800000" cy="1815290"/>
            <a:chOff x="1958520" y="2302574"/>
            <a:chExt cx="359213" cy="327807"/>
          </a:xfrm>
        </p:grpSpPr>
        <p:sp>
          <p:nvSpPr>
            <p:cNvPr id="34" name="Google Shape;11087;p73">
              <a:extLst>
                <a:ext uri="{FF2B5EF4-FFF2-40B4-BE49-F238E27FC236}">
                  <a16:creationId xmlns:a16="http://schemas.microsoft.com/office/drawing/2014/main" id="{C96CEB29-EB98-CF4C-87F8-058C9A84C84B}"/>
                </a:ext>
              </a:extLst>
            </p:cNvPr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1088;p73">
              <a:extLst>
                <a:ext uri="{FF2B5EF4-FFF2-40B4-BE49-F238E27FC236}">
                  <a16:creationId xmlns:a16="http://schemas.microsoft.com/office/drawing/2014/main" id="{7F1AF0D9-A55D-6E4A-95C4-04C651422DA5}"/>
                </a:ext>
              </a:extLst>
            </p:cNvPr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1089;p73">
              <a:extLst>
                <a:ext uri="{FF2B5EF4-FFF2-40B4-BE49-F238E27FC236}">
                  <a16:creationId xmlns:a16="http://schemas.microsoft.com/office/drawing/2014/main" id="{E3917EE4-FEEB-594F-AC7E-43D9FD28BBA1}"/>
                </a:ext>
              </a:extLst>
            </p:cNvPr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B4CA16-094B-3E4B-93A0-EE9AA174273C}"/>
              </a:ext>
            </a:extLst>
          </p:cNvPr>
          <p:cNvGrpSpPr/>
          <p:nvPr/>
        </p:nvGrpSpPr>
        <p:grpSpPr>
          <a:xfrm>
            <a:off x="5238266" y="2524751"/>
            <a:ext cx="1627145" cy="1808498"/>
            <a:chOff x="3464968" y="3052233"/>
            <a:chExt cx="697430" cy="77516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31A1F10-7035-F44A-82CC-A6B247993B94}"/>
                </a:ext>
              </a:extLst>
            </p:cNvPr>
            <p:cNvCxnSpPr/>
            <p:nvPr/>
          </p:nvCxnSpPr>
          <p:spPr>
            <a:xfrm>
              <a:off x="3464968" y="3052233"/>
              <a:ext cx="697430" cy="7535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C268A3A-D6AC-0940-883F-55C4504101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4968" y="3073861"/>
              <a:ext cx="697430" cy="75353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oogle Shape;11817;p74">
            <a:extLst>
              <a:ext uri="{FF2B5EF4-FFF2-40B4-BE49-F238E27FC236}">
                <a16:creationId xmlns:a16="http://schemas.microsoft.com/office/drawing/2014/main" id="{F564A92C-2DC0-2548-B368-1B5C3D0D2D88}"/>
              </a:ext>
            </a:extLst>
          </p:cNvPr>
          <p:cNvGrpSpPr>
            <a:grpSpLocks noChangeAspect="1"/>
          </p:cNvGrpSpPr>
          <p:nvPr/>
        </p:nvGrpSpPr>
        <p:grpSpPr>
          <a:xfrm>
            <a:off x="9907675" y="2672656"/>
            <a:ext cx="1800000" cy="2010633"/>
            <a:chOff x="6219124" y="2902788"/>
            <a:chExt cx="318231" cy="355470"/>
          </a:xfrm>
        </p:grpSpPr>
        <p:sp>
          <p:nvSpPr>
            <p:cNvPr id="46" name="Google Shape;11818;p74">
              <a:extLst>
                <a:ext uri="{FF2B5EF4-FFF2-40B4-BE49-F238E27FC236}">
                  <a16:creationId xmlns:a16="http://schemas.microsoft.com/office/drawing/2014/main" id="{E936B11C-CAF5-D142-8C7B-388038A88C47}"/>
                </a:ext>
              </a:extLst>
            </p:cNvPr>
            <p:cNvSpPr/>
            <p:nvPr/>
          </p:nvSpPr>
          <p:spPr>
            <a:xfrm>
              <a:off x="6219124" y="2990994"/>
              <a:ext cx="140353" cy="267263"/>
            </a:xfrm>
            <a:custGeom>
              <a:avLst/>
              <a:gdLst/>
              <a:ahLst/>
              <a:cxnLst/>
              <a:rect l="l" t="t" r="r" b="b"/>
              <a:pathLst>
                <a:path w="4406" h="8390" extrusionOk="0">
                  <a:moveTo>
                    <a:pt x="1303" y="0"/>
                  </a:moveTo>
                  <a:cubicBezTo>
                    <a:pt x="1243" y="0"/>
                    <a:pt x="1178" y="40"/>
                    <a:pt x="1143" y="91"/>
                  </a:cubicBezTo>
                  <a:cubicBezTo>
                    <a:pt x="858" y="686"/>
                    <a:pt x="715" y="1329"/>
                    <a:pt x="715" y="1984"/>
                  </a:cubicBezTo>
                  <a:cubicBezTo>
                    <a:pt x="715" y="2222"/>
                    <a:pt x="774" y="2627"/>
                    <a:pt x="786" y="2758"/>
                  </a:cubicBezTo>
                  <a:lnTo>
                    <a:pt x="191" y="3806"/>
                  </a:lnTo>
                  <a:cubicBezTo>
                    <a:pt x="0" y="4127"/>
                    <a:pt x="143" y="4544"/>
                    <a:pt x="500" y="4699"/>
                  </a:cubicBezTo>
                  <a:lnTo>
                    <a:pt x="1143" y="4961"/>
                  </a:lnTo>
                  <a:lnTo>
                    <a:pt x="1143" y="6104"/>
                  </a:lnTo>
                  <a:cubicBezTo>
                    <a:pt x="1143" y="6628"/>
                    <a:pt x="1572" y="7056"/>
                    <a:pt x="2096" y="7056"/>
                  </a:cubicBezTo>
                  <a:lnTo>
                    <a:pt x="2965" y="7056"/>
                  </a:lnTo>
                  <a:lnTo>
                    <a:pt x="2965" y="8223"/>
                  </a:lnTo>
                  <a:cubicBezTo>
                    <a:pt x="2965" y="8306"/>
                    <a:pt x="3036" y="8390"/>
                    <a:pt x="3120" y="8390"/>
                  </a:cubicBezTo>
                  <a:cubicBezTo>
                    <a:pt x="3215" y="8390"/>
                    <a:pt x="3286" y="8306"/>
                    <a:pt x="3286" y="8223"/>
                  </a:cubicBezTo>
                  <a:lnTo>
                    <a:pt x="3286" y="7044"/>
                  </a:lnTo>
                  <a:cubicBezTo>
                    <a:pt x="3525" y="7032"/>
                    <a:pt x="4001" y="6937"/>
                    <a:pt x="4334" y="6663"/>
                  </a:cubicBezTo>
                  <a:cubicBezTo>
                    <a:pt x="4406" y="6604"/>
                    <a:pt x="4406" y="6497"/>
                    <a:pt x="4346" y="6437"/>
                  </a:cubicBezTo>
                  <a:cubicBezTo>
                    <a:pt x="4320" y="6398"/>
                    <a:pt x="4279" y="6380"/>
                    <a:pt x="4234" y="6380"/>
                  </a:cubicBezTo>
                  <a:cubicBezTo>
                    <a:pt x="4197" y="6380"/>
                    <a:pt x="4157" y="6392"/>
                    <a:pt x="4120" y="6413"/>
                  </a:cubicBezTo>
                  <a:cubicBezTo>
                    <a:pt x="3763" y="6735"/>
                    <a:pt x="3144" y="6735"/>
                    <a:pt x="3132" y="6735"/>
                  </a:cubicBezTo>
                  <a:lnTo>
                    <a:pt x="2096" y="6735"/>
                  </a:lnTo>
                  <a:cubicBezTo>
                    <a:pt x="1762" y="6735"/>
                    <a:pt x="1477" y="6449"/>
                    <a:pt x="1477" y="6104"/>
                  </a:cubicBezTo>
                  <a:lnTo>
                    <a:pt x="1477" y="4854"/>
                  </a:lnTo>
                  <a:cubicBezTo>
                    <a:pt x="1477" y="4782"/>
                    <a:pt x="1429" y="4723"/>
                    <a:pt x="1370" y="4711"/>
                  </a:cubicBezTo>
                  <a:lnTo>
                    <a:pt x="619" y="4389"/>
                  </a:lnTo>
                  <a:cubicBezTo>
                    <a:pt x="465" y="4318"/>
                    <a:pt x="381" y="4127"/>
                    <a:pt x="477" y="3961"/>
                  </a:cubicBezTo>
                  <a:cubicBezTo>
                    <a:pt x="1120" y="2818"/>
                    <a:pt x="1131" y="2865"/>
                    <a:pt x="1120" y="2770"/>
                  </a:cubicBezTo>
                  <a:cubicBezTo>
                    <a:pt x="1120" y="2770"/>
                    <a:pt x="1036" y="2246"/>
                    <a:pt x="1036" y="1984"/>
                  </a:cubicBezTo>
                  <a:cubicBezTo>
                    <a:pt x="1036" y="1377"/>
                    <a:pt x="1179" y="782"/>
                    <a:pt x="1441" y="246"/>
                  </a:cubicBezTo>
                  <a:cubicBezTo>
                    <a:pt x="1489" y="163"/>
                    <a:pt x="1441" y="67"/>
                    <a:pt x="1370" y="20"/>
                  </a:cubicBezTo>
                  <a:cubicBezTo>
                    <a:pt x="1350" y="6"/>
                    <a:pt x="1327" y="0"/>
                    <a:pt x="13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19;p74">
              <a:extLst>
                <a:ext uri="{FF2B5EF4-FFF2-40B4-BE49-F238E27FC236}">
                  <a16:creationId xmlns:a16="http://schemas.microsoft.com/office/drawing/2014/main" id="{850D3F53-7752-7248-9077-D762ABB3B7F3}"/>
                </a:ext>
              </a:extLst>
            </p:cNvPr>
            <p:cNvSpPr/>
            <p:nvPr/>
          </p:nvSpPr>
          <p:spPr>
            <a:xfrm>
              <a:off x="6268054" y="2902788"/>
              <a:ext cx="269302" cy="354705"/>
            </a:xfrm>
            <a:custGeom>
              <a:avLst/>
              <a:gdLst/>
              <a:ahLst/>
              <a:cxnLst/>
              <a:rect l="l" t="t" r="r" b="b"/>
              <a:pathLst>
                <a:path w="8454" h="11135" extrusionOk="0">
                  <a:moveTo>
                    <a:pt x="8246" y="1"/>
                  </a:moveTo>
                  <a:cubicBezTo>
                    <a:pt x="8218" y="1"/>
                    <a:pt x="8187" y="9"/>
                    <a:pt x="8156" y="26"/>
                  </a:cubicBezTo>
                  <a:lnTo>
                    <a:pt x="5930" y="1098"/>
                  </a:lnTo>
                  <a:cubicBezTo>
                    <a:pt x="5192" y="610"/>
                    <a:pt x="4366" y="377"/>
                    <a:pt x="3549" y="377"/>
                  </a:cubicBezTo>
                  <a:cubicBezTo>
                    <a:pt x="2216" y="377"/>
                    <a:pt x="909" y="997"/>
                    <a:pt x="60" y="2134"/>
                  </a:cubicBezTo>
                  <a:cubicBezTo>
                    <a:pt x="0" y="2205"/>
                    <a:pt x="12" y="2312"/>
                    <a:pt x="84" y="2360"/>
                  </a:cubicBezTo>
                  <a:cubicBezTo>
                    <a:pt x="113" y="2385"/>
                    <a:pt x="149" y="2397"/>
                    <a:pt x="185" y="2397"/>
                  </a:cubicBezTo>
                  <a:cubicBezTo>
                    <a:pt x="234" y="2397"/>
                    <a:pt x="282" y="2373"/>
                    <a:pt x="310" y="2324"/>
                  </a:cubicBezTo>
                  <a:cubicBezTo>
                    <a:pt x="1125" y="1233"/>
                    <a:pt x="2334" y="704"/>
                    <a:pt x="3540" y="704"/>
                  </a:cubicBezTo>
                  <a:cubicBezTo>
                    <a:pt x="4255" y="704"/>
                    <a:pt x="4967" y="890"/>
                    <a:pt x="5596" y="1253"/>
                  </a:cubicBezTo>
                  <a:lnTo>
                    <a:pt x="5596" y="1277"/>
                  </a:lnTo>
                  <a:cubicBezTo>
                    <a:pt x="5513" y="1336"/>
                    <a:pt x="5513" y="1396"/>
                    <a:pt x="5513" y="1396"/>
                  </a:cubicBezTo>
                  <a:cubicBezTo>
                    <a:pt x="5513" y="1396"/>
                    <a:pt x="5501" y="1479"/>
                    <a:pt x="5596" y="1538"/>
                  </a:cubicBezTo>
                  <a:lnTo>
                    <a:pt x="6370" y="2050"/>
                  </a:lnTo>
                  <a:lnTo>
                    <a:pt x="4989" y="3253"/>
                  </a:lnTo>
                  <a:cubicBezTo>
                    <a:pt x="4906" y="3324"/>
                    <a:pt x="4906" y="3455"/>
                    <a:pt x="5025" y="3515"/>
                  </a:cubicBezTo>
                  <a:cubicBezTo>
                    <a:pt x="5046" y="3524"/>
                    <a:pt x="5059" y="3531"/>
                    <a:pt x="5082" y="3531"/>
                  </a:cubicBezTo>
                  <a:cubicBezTo>
                    <a:pt x="5175" y="3531"/>
                    <a:pt x="5438" y="3414"/>
                    <a:pt x="7120" y="2860"/>
                  </a:cubicBezTo>
                  <a:lnTo>
                    <a:pt x="7120" y="2860"/>
                  </a:lnTo>
                  <a:cubicBezTo>
                    <a:pt x="7989" y="4515"/>
                    <a:pt x="7632" y="6611"/>
                    <a:pt x="6108" y="7849"/>
                  </a:cubicBezTo>
                  <a:cubicBezTo>
                    <a:pt x="5775" y="8135"/>
                    <a:pt x="5584" y="8551"/>
                    <a:pt x="5584" y="8992"/>
                  </a:cubicBezTo>
                  <a:lnTo>
                    <a:pt x="5584" y="10980"/>
                  </a:lnTo>
                  <a:cubicBezTo>
                    <a:pt x="5584" y="11063"/>
                    <a:pt x="5656" y="11135"/>
                    <a:pt x="5739" y="11135"/>
                  </a:cubicBezTo>
                  <a:cubicBezTo>
                    <a:pt x="5834" y="11135"/>
                    <a:pt x="5906" y="11063"/>
                    <a:pt x="5906" y="10980"/>
                  </a:cubicBezTo>
                  <a:lnTo>
                    <a:pt x="5906" y="8992"/>
                  </a:lnTo>
                  <a:cubicBezTo>
                    <a:pt x="5906" y="8635"/>
                    <a:pt x="6049" y="8313"/>
                    <a:pt x="6322" y="8099"/>
                  </a:cubicBezTo>
                  <a:cubicBezTo>
                    <a:pt x="7870" y="6825"/>
                    <a:pt x="8394" y="4634"/>
                    <a:pt x="7442" y="2765"/>
                  </a:cubicBezTo>
                  <a:lnTo>
                    <a:pt x="8347" y="2467"/>
                  </a:lnTo>
                  <a:cubicBezTo>
                    <a:pt x="8406" y="2443"/>
                    <a:pt x="8454" y="2384"/>
                    <a:pt x="8454" y="2324"/>
                  </a:cubicBezTo>
                  <a:cubicBezTo>
                    <a:pt x="8454" y="2265"/>
                    <a:pt x="8418" y="2205"/>
                    <a:pt x="8382" y="2181"/>
                  </a:cubicBezTo>
                  <a:lnTo>
                    <a:pt x="8085" y="1955"/>
                  </a:lnTo>
                  <a:cubicBezTo>
                    <a:pt x="8050" y="1930"/>
                    <a:pt x="8013" y="1918"/>
                    <a:pt x="7979" y="1918"/>
                  </a:cubicBezTo>
                  <a:cubicBezTo>
                    <a:pt x="7930" y="1918"/>
                    <a:pt x="7886" y="1942"/>
                    <a:pt x="7858" y="1991"/>
                  </a:cubicBezTo>
                  <a:cubicBezTo>
                    <a:pt x="7799" y="2062"/>
                    <a:pt x="7811" y="2170"/>
                    <a:pt x="7882" y="2205"/>
                  </a:cubicBezTo>
                  <a:lnTo>
                    <a:pt x="7930" y="2241"/>
                  </a:lnTo>
                  <a:lnTo>
                    <a:pt x="7144" y="2503"/>
                  </a:lnTo>
                  <a:lnTo>
                    <a:pt x="5822" y="2955"/>
                  </a:lnTo>
                  <a:lnTo>
                    <a:pt x="5822" y="2955"/>
                  </a:lnTo>
                  <a:lnTo>
                    <a:pt x="6751" y="2134"/>
                  </a:lnTo>
                  <a:cubicBezTo>
                    <a:pt x="6834" y="2062"/>
                    <a:pt x="6834" y="1931"/>
                    <a:pt x="6739" y="1872"/>
                  </a:cubicBezTo>
                  <a:lnTo>
                    <a:pt x="6025" y="1408"/>
                  </a:lnTo>
                  <a:lnTo>
                    <a:pt x="7692" y="598"/>
                  </a:lnTo>
                  <a:lnTo>
                    <a:pt x="7692" y="598"/>
                  </a:lnTo>
                  <a:cubicBezTo>
                    <a:pt x="7096" y="1419"/>
                    <a:pt x="7037" y="1408"/>
                    <a:pt x="7049" y="1527"/>
                  </a:cubicBezTo>
                  <a:cubicBezTo>
                    <a:pt x="7073" y="1634"/>
                    <a:pt x="7156" y="1658"/>
                    <a:pt x="7323" y="1777"/>
                  </a:cubicBezTo>
                  <a:cubicBezTo>
                    <a:pt x="7353" y="1802"/>
                    <a:pt x="7391" y="1815"/>
                    <a:pt x="7428" y="1815"/>
                  </a:cubicBezTo>
                  <a:cubicBezTo>
                    <a:pt x="7476" y="1815"/>
                    <a:pt x="7522" y="1793"/>
                    <a:pt x="7549" y="1753"/>
                  </a:cubicBezTo>
                  <a:cubicBezTo>
                    <a:pt x="7608" y="1669"/>
                    <a:pt x="7585" y="1574"/>
                    <a:pt x="7513" y="1527"/>
                  </a:cubicBezTo>
                  <a:lnTo>
                    <a:pt x="7454" y="1479"/>
                  </a:lnTo>
                  <a:lnTo>
                    <a:pt x="8358" y="265"/>
                  </a:lnTo>
                  <a:cubicBezTo>
                    <a:pt x="8446" y="148"/>
                    <a:pt x="8367" y="1"/>
                    <a:pt x="8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20;p74">
              <a:extLst>
                <a:ext uri="{FF2B5EF4-FFF2-40B4-BE49-F238E27FC236}">
                  <a16:creationId xmlns:a16="http://schemas.microsoft.com/office/drawing/2014/main" id="{079ABE3B-87FA-0246-B1D7-8F2DA8C61516}"/>
                </a:ext>
              </a:extLst>
            </p:cNvPr>
            <p:cNvSpPr/>
            <p:nvPr/>
          </p:nvSpPr>
          <p:spPr>
            <a:xfrm>
              <a:off x="6407993" y="2995773"/>
              <a:ext cx="31505" cy="37207"/>
            </a:xfrm>
            <a:custGeom>
              <a:avLst/>
              <a:gdLst/>
              <a:ahLst/>
              <a:cxnLst/>
              <a:rect l="l" t="t" r="r" b="b"/>
              <a:pathLst>
                <a:path w="989" h="1168" extrusionOk="0">
                  <a:moveTo>
                    <a:pt x="179" y="1"/>
                  </a:moveTo>
                  <a:cubicBezTo>
                    <a:pt x="84" y="1"/>
                    <a:pt x="13" y="84"/>
                    <a:pt x="13" y="167"/>
                  </a:cubicBezTo>
                  <a:cubicBezTo>
                    <a:pt x="1" y="763"/>
                    <a:pt x="263" y="1120"/>
                    <a:pt x="798" y="1167"/>
                  </a:cubicBezTo>
                  <a:cubicBezTo>
                    <a:pt x="894" y="1167"/>
                    <a:pt x="965" y="1108"/>
                    <a:pt x="977" y="1013"/>
                  </a:cubicBezTo>
                  <a:cubicBezTo>
                    <a:pt x="989" y="905"/>
                    <a:pt x="917" y="822"/>
                    <a:pt x="834" y="822"/>
                  </a:cubicBezTo>
                  <a:cubicBezTo>
                    <a:pt x="596" y="810"/>
                    <a:pt x="322" y="703"/>
                    <a:pt x="334" y="167"/>
                  </a:cubicBezTo>
                  <a:cubicBezTo>
                    <a:pt x="334" y="84"/>
                    <a:pt x="263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7C6541C-1AD0-5740-94AD-F85DC9E48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40" y="1373586"/>
            <a:ext cx="94234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Different Kinds of Chatbots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BA66094-F143-E245-9FFC-E766D214FD97}"/>
              </a:ext>
            </a:extLst>
          </p:cNvPr>
          <p:cNvGrpSpPr/>
          <p:nvPr/>
        </p:nvGrpSpPr>
        <p:grpSpPr>
          <a:xfrm>
            <a:off x="1030632" y="2145020"/>
            <a:ext cx="3794613" cy="3281800"/>
            <a:chOff x="377743" y="1635628"/>
            <a:chExt cx="3794613" cy="3281800"/>
          </a:xfrm>
        </p:grpSpPr>
        <p:sp>
          <p:nvSpPr>
            <p:cNvPr id="85" name="Google Shape;514;p37">
              <a:extLst>
                <a:ext uri="{FF2B5EF4-FFF2-40B4-BE49-F238E27FC236}">
                  <a16:creationId xmlns:a16="http://schemas.microsoft.com/office/drawing/2014/main" id="{D4C1971B-5C4D-694C-9CEC-B6CA384DF18D}"/>
                </a:ext>
              </a:extLst>
            </p:cNvPr>
            <p:cNvSpPr/>
            <p:nvPr/>
          </p:nvSpPr>
          <p:spPr>
            <a:xfrm>
              <a:off x="654013" y="1871472"/>
              <a:ext cx="3518343" cy="1947230"/>
            </a:xfrm>
            <a:custGeom>
              <a:avLst/>
              <a:gdLst/>
              <a:ahLst/>
              <a:cxnLst/>
              <a:rect l="l" t="t" r="r" b="b"/>
              <a:pathLst>
                <a:path w="66438" h="24024" extrusionOk="0">
                  <a:moveTo>
                    <a:pt x="212" y="0"/>
                  </a:moveTo>
                  <a:cubicBezTo>
                    <a:pt x="124" y="0"/>
                    <a:pt x="54" y="52"/>
                    <a:pt x="19" y="140"/>
                  </a:cubicBezTo>
                  <a:cubicBezTo>
                    <a:pt x="1" y="210"/>
                    <a:pt x="37" y="296"/>
                    <a:pt x="107" y="331"/>
                  </a:cubicBezTo>
                  <a:lnTo>
                    <a:pt x="4660" y="3245"/>
                  </a:lnTo>
                  <a:lnTo>
                    <a:pt x="4660" y="21581"/>
                  </a:lnTo>
                  <a:cubicBezTo>
                    <a:pt x="4660" y="22925"/>
                    <a:pt x="5760" y="24023"/>
                    <a:pt x="7102" y="24023"/>
                  </a:cubicBezTo>
                  <a:lnTo>
                    <a:pt x="63995" y="24023"/>
                  </a:lnTo>
                  <a:cubicBezTo>
                    <a:pt x="65338" y="24023"/>
                    <a:pt x="66437" y="22925"/>
                    <a:pt x="66437" y="21581"/>
                  </a:cubicBezTo>
                  <a:lnTo>
                    <a:pt x="66437" y="2443"/>
                  </a:lnTo>
                  <a:cubicBezTo>
                    <a:pt x="66437" y="1099"/>
                    <a:pt x="65338" y="0"/>
                    <a:pt x="63995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11743;p74">
              <a:extLst>
                <a:ext uri="{FF2B5EF4-FFF2-40B4-BE49-F238E27FC236}">
                  <a16:creationId xmlns:a16="http://schemas.microsoft.com/office/drawing/2014/main" id="{B32B55E8-E99A-8A45-9B50-AD12BC278A61}"/>
                </a:ext>
              </a:extLst>
            </p:cNvPr>
            <p:cNvGrpSpPr/>
            <p:nvPr/>
          </p:nvGrpSpPr>
          <p:grpSpPr>
            <a:xfrm>
              <a:off x="1644672" y="2078285"/>
              <a:ext cx="1537023" cy="1533602"/>
              <a:chOff x="1745217" y="1515470"/>
              <a:chExt cx="343269" cy="342505"/>
            </a:xfrm>
            <a:solidFill>
              <a:schemeClr val="bg1"/>
            </a:solidFill>
          </p:grpSpPr>
          <p:sp>
            <p:nvSpPr>
              <p:cNvPr id="65" name="Google Shape;11744;p74">
                <a:extLst>
                  <a:ext uri="{FF2B5EF4-FFF2-40B4-BE49-F238E27FC236}">
                    <a16:creationId xmlns:a16="http://schemas.microsoft.com/office/drawing/2014/main" id="{0BD793E5-025D-3E43-B231-E00F1ACDAA71}"/>
                  </a:ext>
                </a:extLst>
              </p:cNvPr>
              <p:cNvSpPr/>
              <p:nvPr/>
            </p:nvSpPr>
            <p:spPr>
              <a:xfrm>
                <a:off x="1854448" y="1647096"/>
                <a:ext cx="22012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79" extrusionOk="0">
                    <a:moveTo>
                      <a:pt x="346" y="0"/>
                    </a:moveTo>
                    <a:cubicBezTo>
                      <a:pt x="155" y="0"/>
                      <a:pt x="0" y="155"/>
                      <a:pt x="0" y="345"/>
                    </a:cubicBezTo>
                    <a:cubicBezTo>
                      <a:pt x="0" y="536"/>
                      <a:pt x="155" y="679"/>
                      <a:pt x="346" y="679"/>
                    </a:cubicBezTo>
                    <a:cubicBezTo>
                      <a:pt x="536" y="679"/>
                      <a:pt x="691" y="536"/>
                      <a:pt x="691" y="345"/>
                    </a:cubicBezTo>
                    <a:cubicBezTo>
                      <a:pt x="691" y="155"/>
                      <a:pt x="536" y="0"/>
                      <a:pt x="346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1745;p74">
                <a:extLst>
                  <a:ext uri="{FF2B5EF4-FFF2-40B4-BE49-F238E27FC236}">
                    <a16:creationId xmlns:a16="http://schemas.microsoft.com/office/drawing/2014/main" id="{CD4249F3-8B8F-954D-8ED8-41ACAD5A48F3}"/>
                  </a:ext>
                </a:extLst>
              </p:cNvPr>
              <p:cNvSpPr/>
              <p:nvPr/>
            </p:nvSpPr>
            <p:spPr>
              <a:xfrm>
                <a:off x="1906021" y="1647096"/>
                <a:ext cx="21661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679" extrusionOk="0">
                    <a:moveTo>
                      <a:pt x="334" y="0"/>
                    </a:moveTo>
                    <a:cubicBezTo>
                      <a:pt x="143" y="0"/>
                      <a:pt x="0" y="155"/>
                      <a:pt x="0" y="345"/>
                    </a:cubicBezTo>
                    <a:cubicBezTo>
                      <a:pt x="0" y="536"/>
                      <a:pt x="143" y="679"/>
                      <a:pt x="334" y="679"/>
                    </a:cubicBezTo>
                    <a:cubicBezTo>
                      <a:pt x="524" y="679"/>
                      <a:pt x="679" y="536"/>
                      <a:pt x="679" y="345"/>
                    </a:cubicBezTo>
                    <a:cubicBezTo>
                      <a:pt x="679" y="155"/>
                      <a:pt x="524" y="0"/>
                      <a:pt x="334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1746;p74">
                <a:extLst>
                  <a:ext uri="{FF2B5EF4-FFF2-40B4-BE49-F238E27FC236}">
                    <a16:creationId xmlns:a16="http://schemas.microsoft.com/office/drawing/2014/main" id="{C7E259D6-712D-2D42-A977-2DF6A0A9C976}"/>
                  </a:ext>
                </a:extLst>
              </p:cNvPr>
              <p:cNvSpPr/>
              <p:nvPr/>
            </p:nvSpPr>
            <p:spPr>
              <a:xfrm>
                <a:off x="1956830" y="1647096"/>
                <a:ext cx="22044" cy="2163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9" extrusionOk="0">
                    <a:moveTo>
                      <a:pt x="346" y="0"/>
                    </a:moveTo>
                    <a:cubicBezTo>
                      <a:pt x="156" y="0"/>
                      <a:pt x="1" y="155"/>
                      <a:pt x="1" y="345"/>
                    </a:cubicBezTo>
                    <a:cubicBezTo>
                      <a:pt x="1" y="536"/>
                      <a:pt x="156" y="679"/>
                      <a:pt x="346" y="679"/>
                    </a:cubicBezTo>
                    <a:cubicBezTo>
                      <a:pt x="537" y="679"/>
                      <a:pt x="691" y="536"/>
                      <a:pt x="691" y="345"/>
                    </a:cubicBezTo>
                    <a:cubicBezTo>
                      <a:pt x="691" y="155"/>
                      <a:pt x="537" y="0"/>
                      <a:pt x="346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1747;p74">
                <a:extLst>
                  <a:ext uri="{FF2B5EF4-FFF2-40B4-BE49-F238E27FC236}">
                    <a16:creationId xmlns:a16="http://schemas.microsoft.com/office/drawing/2014/main" id="{EC8CF478-30B5-1349-A17E-40C81D8E5673}"/>
                  </a:ext>
                </a:extLst>
              </p:cNvPr>
              <p:cNvSpPr/>
              <p:nvPr/>
            </p:nvSpPr>
            <p:spPr>
              <a:xfrm>
                <a:off x="1745217" y="1515470"/>
                <a:ext cx="343269" cy="342505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10752" extrusionOk="0">
                    <a:moveTo>
                      <a:pt x="5382" y="1"/>
                    </a:moveTo>
                    <a:cubicBezTo>
                      <a:pt x="3953" y="1"/>
                      <a:pt x="2608" y="453"/>
                      <a:pt x="1596" y="1286"/>
                    </a:cubicBezTo>
                    <a:cubicBezTo>
                      <a:pt x="560" y="2144"/>
                      <a:pt x="0" y="3251"/>
                      <a:pt x="0" y="4465"/>
                    </a:cubicBezTo>
                    <a:cubicBezTo>
                      <a:pt x="0" y="5513"/>
                      <a:pt x="465" y="6561"/>
                      <a:pt x="1274" y="7359"/>
                    </a:cubicBezTo>
                    <a:cubicBezTo>
                      <a:pt x="2072" y="8121"/>
                      <a:pt x="3120" y="8645"/>
                      <a:pt x="4298" y="8835"/>
                    </a:cubicBezTo>
                    <a:cubicBezTo>
                      <a:pt x="4310" y="9442"/>
                      <a:pt x="4108" y="10014"/>
                      <a:pt x="3703" y="10478"/>
                    </a:cubicBezTo>
                    <a:cubicBezTo>
                      <a:pt x="3655" y="10514"/>
                      <a:pt x="3644" y="10597"/>
                      <a:pt x="3679" y="10657"/>
                    </a:cubicBezTo>
                    <a:cubicBezTo>
                      <a:pt x="3703" y="10704"/>
                      <a:pt x="3763" y="10752"/>
                      <a:pt x="3834" y="10752"/>
                    </a:cubicBezTo>
                    <a:cubicBezTo>
                      <a:pt x="5025" y="10752"/>
                      <a:pt x="6084" y="9966"/>
                      <a:pt x="6442" y="8835"/>
                    </a:cubicBezTo>
                    <a:cubicBezTo>
                      <a:pt x="7406" y="8668"/>
                      <a:pt x="8287" y="8299"/>
                      <a:pt x="9013" y="7752"/>
                    </a:cubicBezTo>
                    <a:cubicBezTo>
                      <a:pt x="9097" y="7692"/>
                      <a:pt x="9109" y="7585"/>
                      <a:pt x="9049" y="7513"/>
                    </a:cubicBezTo>
                    <a:cubicBezTo>
                      <a:pt x="9014" y="7465"/>
                      <a:pt x="8963" y="7441"/>
                      <a:pt x="8913" y="7441"/>
                    </a:cubicBezTo>
                    <a:cubicBezTo>
                      <a:pt x="8877" y="7441"/>
                      <a:pt x="8841" y="7453"/>
                      <a:pt x="8811" y="7478"/>
                    </a:cubicBezTo>
                    <a:cubicBezTo>
                      <a:pt x="8096" y="8014"/>
                      <a:pt x="7215" y="8371"/>
                      <a:pt x="6275" y="8502"/>
                    </a:cubicBezTo>
                    <a:cubicBezTo>
                      <a:pt x="6203" y="8525"/>
                      <a:pt x="6156" y="8561"/>
                      <a:pt x="6132" y="8621"/>
                    </a:cubicBezTo>
                    <a:cubicBezTo>
                      <a:pt x="5894" y="9549"/>
                      <a:pt x="5120" y="10216"/>
                      <a:pt x="4215" y="10371"/>
                    </a:cubicBezTo>
                    <a:cubicBezTo>
                      <a:pt x="4537" y="9859"/>
                      <a:pt x="4703" y="9264"/>
                      <a:pt x="4644" y="8656"/>
                    </a:cubicBezTo>
                    <a:cubicBezTo>
                      <a:pt x="4644" y="8585"/>
                      <a:pt x="4572" y="8502"/>
                      <a:pt x="4489" y="8490"/>
                    </a:cubicBezTo>
                    <a:cubicBezTo>
                      <a:pt x="2084" y="8144"/>
                      <a:pt x="346" y="6442"/>
                      <a:pt x="346" y="4430"/>
                    </a:cubicBezTo>
                    <a:cubicBezTo>
                      <a:pt x="346" y="2156"/>
                      <a:pt x="2608" y="310"/>
                      <a:pt x="5382" y="310"/>
                    </a:cubicBezTo>
                    <a:cubicBezTo>
                      <a:pt x="8168" y="310"/>
                      <a:pt x="10430" y="2156"/>
                      <a:pt x="10430" y="4430"/>
                    </a:cubicBezTo>
                    <a:cubicBezTo>
                      <a:pt x="10430" y="5370"/>
                      <a:pt x="10025" y="6287"/>
                      <a:pt x="9311" y="7013"/>
                    </a:cubicBezTo>
                    <a:cubicBezTo>
                      <a:pt x="9251" y="7097"/>
                      <a:pt x="9251" y="7192"/>
                      <a:pt x="9311" y="7252"/>
                    </a:cubicBezTo>
                    <a:cubicBezTo>
                      <a:pt x="9353" y="7281"/>
                      <a:pt x="9397" y="7296"/>
                      <a:pt x="9439" y="7296"/>
                    </a:cubicBezTo>
                    <a:cubicBezTo>
                      <a:pt x="9481" y="7296"/>
                      <a:pt x="9519" y="7281"/>
                      <a:pt x="9549" y="7252"/>
                    </a:cubicBezTo>
                    <a:cubicBezTo>
                      <a:pt x="10347" y="6466"/>
                      <a:pt x="10775" y="5454"/>
                      <a:pt x="10775" y="4430"/>
                    </a:cubicBezTo>
                    <a:cubicBezTo>
                      <a:pt x="10775" y="3263"/>
                      <a:pt x="10204" y="2144"/>
                      <a:pt x="9180" y="1286"/>
                    </a:cubicBezTo>
                    <a:cubicBezTo>
                      <a:pt x="8168" y="453"/>
                      <a:pt x="6811" y="1"/>
                      <a:pt x="5382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20;p37">
              <a:extLst>
                <a:ext uri="{FF2B5EF4-FFF2-40B4-BE49-F238E27FC236}">
                  <a16:creationId xmlns:a16="http://schemas.microsoft.com/office/drawing/2014/main" id="{D02D6B78-D3F8-5041-A504-04248F5074AD}"/>
                </a:ext>
              </a:extLst>
            </p:cNvPr>
            <p:cNvSpPr txBox="1">
              <a:spLocks/>
            </p:cNvSpPr>
            <p:nvPr/>
          </p:nvSpPr>
          <p:spPr>
            <a:xfrm>
              <a:off x="904869" y="3999128"/>
              <a:ext cx="3120900" cy="9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Text-Based Chatbots</a:t>
              </a:r>
            </a:p>
          </p:txBody>
        </p:sp>
        <p:sp>
          <p:nvSpPr>
            <p:cNvPr id="56" name="Google Shape;521;p37">
              <a:extLst>
                <a:ext uri="{FF2B5EF4-FFF2-40B4-BE49-F238E27FC236}">
                  <a16:creationId xmlns:a16="http://schemas.microsoft.com/office/drawing/2014/main" id="{07F11B43-F968-A84D-B44B-944022110C1D}"/>
                </a:ext>
              </a:extLst>
            </p:cNvPr>
            <p:cNvSpPr txBox="1"/>
            <p:nvPr/>
          </p:nvSpPr>
          <p:spPr>
            <a:xfrm>
              <a:off x="3374090" y="1635628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000" kern="0" dirty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9:22 AM</a:t>
              </a:r>
              <a:endParaRPr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57" name="Google Shape;522;p37">
              <a:extLst>
                <a:ext uri="{FF2B5EF4-FFF2-40B4-BE49-F238E27FC236}">
                  <a16:creationId xmlns:a16="http://schemas.microsoft.com/office/drawing/2014/main" id="{4ED4EE86-2AA8-8344-9459-4050BCE55151}"/>
                </a:ext>
              </a:extLst>
            </p:cNvPr>
            <p:cNvSpPr/>
            <p:nvPr/>
          </p:nvSpPr>
          <p:spPr>
            <a:xfrm>
              <a:off x="377743" y="2182469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DA9B7-9B94-7048-AC75-43535004785A}"/>
              </a:ext>
            </a:extLst>
          </p:cNvPr>
          <p:cNvGrpSpPr/>
          <p:nvPr/>
        </p:nvGrpSpPr>
        <p:grpSpPr>
          <a:xfrm>
            <a:off x="6861762" y="2145020"/>
            <a:ext cx="3772480" cy="3303147"/>
            <a:chOff x="7289328" y="1614281"/>
            <a:chExt cx="3772480" cy="3303147"/>
          </a:xfrm>
        </p:grpSpPr>
        <p:sp>
          <p:nvSpPr>
            <p:cNvPr id="51" name="Google Shape;514;p37">
              <a:extLst>
                <a:ext uri="{FF2B5EF4-FFF2-40B4-BE49-F238E27FC236}">
                  <a16:creationId xmlns:a16="http://schemas.microsoft.com/office/drawing/2014/main" id="{0E19C54D-1C79-0545-BDFD-5F09F75B76BE}"/>
                </a:ext>
              </a:extLst>
            </p:cNvPr>
            <p:cNvSpPr/>
            <p:nvPr/>
          </p:nvSpPr>
          <p:spPr>
            <a:xfrm flipH="1">
              <a:off x="7289332" y="1871790"/>
              <a:ext cx="3518343" cy="1947230"/>
            </a:xfrm>
            <a:custGeom>
              <a:avLst/>
              <a:gdLst/>
              <a:ahLst/>
              <a:cxnLst/>
              <a:rect l="l" t="t" r="r" b="b"/>
              <a:pathLst>
                <a:path w="66438" h="24024" extrusionOk="0">
                  <a:moveTo>
                    <a:pt x="212" y="0"/>
                  </a:moveTo>
                  <a:cubicBezTo>
                    <a:pt x="124" y="0"/>
                    <a:pt x="54" y="52"/>
                    <a:pt x="19" y="140"/>
                  </a:cubicBezTo>
                  <a:cubicBezTo>
                    <a:pt x="1" y="210"/>
                    <a:pt x="37" y="296"/>
                    <a:pt x="107" y="331"/>
                  </a:cubicBezTo>
                  <a:lnTo>
                    <a:pt x="4660" y="3245"/>
                  </a:lnTo>
                  <a:lnTo>
                    <a:pt x="4660" y="21581"/>
                  </a:lnTo>
                  <a:cubicBezTo>
                    <a:pt x="4660" y="22925"/>
                    <a:pt x="5760" y="24023"/>
                    <a:pt x="7102" y="24023"/>
                  </a:cubicBezTo>
                  <a:lnTo>
                    <a:pt x="63995" y="24023"/>
                  </a:lnTo>
                  <a:cubicBezTo>
                    <a:pt x="65338" y="24023"/>
                    <a:pt x="66437" y="22925"/>
                    <a:pt x="66437" y="21581"/>
                  </a:cubicBezTo>
                  <a:lnTo>
                    <a:pt x="66437" y="2443"/>
                  </a:lnTo>
                  <a:cubicBezTo>
                    <a:pt x="66437" y="1099"/>
                    <a:pt x="65338" y="0"/>
                    <a:pt x="63995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15;p37">
              <a:extLst>
                <a:ext uri="{FF2B5EF4-FFF2-40B4-BE49-F238E27FC236}">
                  <a16:creationId xmlns:a16="http://schemas.microsoft.com/office/drawing/2014/main" id="{3B039358-ED76-F54B-9E56-9AA1EDC404E5}"/>
                </a:ext>
              </a:extLst>
            </p:cNvPr>
            <p:cNvSpPr/>
            <p:nvPr/>
          </p:nvSpPr>
          <p:spPr>
            <a:xfrm>
              <a:off x="10899983" y="2182469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16;p37">
              <a:extLst>
                <a:ext uri="{FF2B5EF4-FFF2-40B4-BE49-F238E27FC236}">
                  <a16:creationId xmlns:a16="http://schemas.microsoft.com/office/drawing/2014/main" id="{7EC810D8-B569-AC47-BF60-F9CC4519336B}"/>
                </a:ext>
              </a:extLst>
            </p:cNvPr>
            <p:cNvSpPr txBox="1"/>
            <p:nvPr/>
          </p:nvSpPr>
          <p:spPr>
            <a:xfrm>
              <a:off x="7289328" y="1614281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000" kern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12:20 PM</a:t>
              </a:r>
              <a:endParaRPr sz="1000" kern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54" name="Google Shape;518;p37">
              <a:extLst>
                <a:ext uri="{FF2B5EF4-FFF2-40B4-BE49-F238E27FC236}">
                  <a16:creationId xmlns:a16="http://schemas.microsoft.com/office/drawing/2014/main" id="{DD0399C4-6391-F642-81D7-CD0A8DC7B751}"/>
                </a:ext>
              </a:extLst>
            </p:cNvPr>
            <p:cNvSpPr txBox="1">
              <a:spLocks/>
            </p:cNvSpPr>
            <p:nvPr/>
          </p:nvSpPr>
          <p:spPr>
            <a:xfrm>
              <a:off x="7289328" y="3999128"/>
              <a:ext cx="3120900" cy="9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Voice-Based Chatbots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sym typeface="Work Sans"/>
              </a:endParaRPr>
            </a:p>
          </p:txBody>
        </p:sp>
        <p:grpSp>
          <p:nvGrpSpPr>
            <p:cNvPr id="69" name="Google Shape;11542;p74">
              <a:extLst>
                <a:ext uri="{FF2B5EF4-FFF2-40B4-BE49-F238E27FC236}">
                  <a16:creationId xmlns:a16="http://schemas.microsoft.com/office/drawing/2014/main" id="{28823648-563A-F546-A5AE-2C9BEA6443E8}"/>
                </a:ext>
              </a:extLst>
            </p:cNvPr>
            <p:cNvGrpSpPr/>
            <p:nvPr/>
          </p:nvGrpSpPr>
          <p:grpSpPr>
            <a:xfrm>
              <a:off x="8557152" y="1987798"/>
              <a:ext cx="982702" cy="1714577"/>
              <a:chOff x="7184363" y="3809604"/>
              <a:chExt cx="202184" cy="352762"/>
            </a:xfrm>
            <a:solidFill>
              <a:schemeClr val="bg1"/>
            </a:solidFill>
          </p:grpSpPr>
          <p:sp>
            <p:nvSpPr>
              <p:cNvPr id="83" name="Google Shape;11543;p74">
                <a:extLst>
                  <a:ext uri="{FF2B5EF4-FFF2-40B4-BE49-F238E27FC236}">
                    <a16:creationId xmlns:a16="http://schemas.microsoft.com/office/drawing/2014/main" id="{EE43E98A-1C9A-E04B-953F-347548FD4E7C}"/>
                  </a:ext>
                </a:extLst>
              </p:cNvPr>
              <p:cNvSpPr/>
              <p:nvPr/>
            </p:nvSpPr>
            <p:spPr>
              <a:xfrm>
                <a:off x="7273111" y="3823716"/>
                <a:ext cx="23541" cy="23573"/>
              </a:xfrm>
              <a:custGeom>
                <a:avLst/>
                <a:gdLst/>
                <a:ahLst/>
                <a:cxnLst/>
                <a:rect l="l" t="t" r="r" b="b"/>
                <a:pathLst>
                  <a:path w="739" h="740" extrusionOk="0">
                    <a:moveTo>
                      <a:pt x="370" y="1"/>
                    </a:moveTo>
                    <a:cubicBezTo>
                      <a:pt x="287" y="1"/>
                      <a:pt x="203" y="72"/>
                      <a:pt x="203" y="168"/>
                    </a:cubicBezTo>
                    <a:lnTo>
                      <a:pt x="203" y="203"/>
                    </a:lnTo>
                    <a:lnTo>
                      <a:pt x="168" y="203"/>
                    </a:lnTo>
                    <a:cubicBezTo>
                      <a:pt x="72" y="203"/>
                      <a:pt x="1" y="287"/>
                      <a:pt x="1" y="370"/>
                    </a:cubicBezTo>
                    <a:cubicBezTo>
                      <a:pt x="1" y="465"/>
                      <a:pt x="72" y="537"/>
                      <a:pt x="168" y="537"/>
                    </a:cubicBezTo>
                    <a:lnTo>
                      <a:pt x="203" y="537"/>
                    </a:lnTo>
                    <a:lnTo>
                      <a:pt x="203" y="584"/>
                    </a:lnTo>
                    <a:cubicBezTo>
                      <a:pt x="203" y="668"/>
                      <a:pt x="287" y="739"/>
                      <a:pt x="370" y="739"/>
                    </a:cubicBezTo>
                    <a:cubicBezTo>
                      <a:pt x="453" y="739"/>
                      <a:pt x="537" y="668"/>
                      <a:pt x="537" y="584"/>
                    </a:cubicBezTo>
                    <a:lnTo>
                      <a:pt x="537" y="537"/>
                    </a:lnTo>
                    <a:lnTo>
                      <a:pt x="572" y="537"/>
                    </a:lnTo>
                    <a:cubicBezTo>
                      <a:pt x="668" y="537"/>
                      <a:pt x="739" y="465"/>
                      <a:pt x="739" y="370"/>
                    </a:cubicBezTo>
                    <a:cubicBezTo>
                      <a:pt x="739" y="287"/>
                      <a:pt x="668" y="203"/>
                      <a:pt x="572" y="203"/>
                    </a:cubicBezTo>
                    <a:lnTo>
                      <a:pt x="537" y="203"/>
                    </a:lnTo>
                    <a:lnTo>
                      <a:pt x="537" y="168"/>
                    </a:lnTo>
                    <a:cubicBezTo>
                      <a:pt x="537" y="72"/>
                      <a:pt x="453" y="1"/>
                      <a:pt x="3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1544;p74">
                <a:extLst>
                  <a:ext uri="{FF2B5EF4-FFF2-40B4-BE49-F238E27FC236}">
                    <a16:creationId xmlns:a16="http://schemas.microsoft.com/office/drawing/2014/main" id="{7181D736-5D48-7E48-AFB5-DAC422FD3F9C}"/>
                  </a:ext>
                </a:extLst>
              </p:cNvPr>
              <p:cNvSpPr/>
              <p:nvPr/>
            </p:nvSpPr>
            <p:spPr>
              <a:xfrm>
                <a:off x="7184363" y="3809604"/>
                <a:ext cx="202184" cy="352762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1074" extrusionOk="0">
                    <a:moveTo>
                      <a:pt x="3159" y="310"/>
                    </a:moveTo>
                    <a:cubicBezTo>
                      <a:pt x="3623" y="310"/>
                      <a:pt x="4091" y="390"/>
                      <a:pt x="4561" y="551"/>
                    </a:cubicBezTo>
                    <a:lnTo>
                      <a:pt x="4347" y="1087"/>
                    </a:lnTo>
                    <a:lnTo>
                      <a:pt x="4168" y="1563"/>
                    </a:lnTo>
                    <a:cubicBezTo>
                      <a:pt x="3841" y="1450"/>
                      <a:pt x="3510" y="1393"/>
                      <a:pt x="3175" y="1393"/>
                    </a:cubicBezTo>
                    <a:cubicBezTo>
                      <a:pt x="2840" y="1393"/>
                      <a:pt x="2501" y="1450"/>
                      <a:pt x="2156" y="1563"/>
                    </a:cubicBezTo>
                    <a:lnTo>
                      <a:pt x="1775" y="551"/>
                    </a:lnTo>
                    <a:cubicBezTo>
                      <a:pt x="2233" y="390"/>
                      <a:pt x="2695" y="310"/>
                      <a:pt x="3159" y="310"/>
                    </a:cubicBezTo>
                    <a:close/>
                    <a:moveTo>
                      <a:pt x="4549" y="1408"/>
                    </a:moveTo>
                    <a:cubicBezTo>
                      <a:pt x="5025" y="1754"/>
                      <a:pt x="5299" y="2301"/>
                      <a:pt x="5299" y="2885"/>
                    </a:cubicBezTo>
                    <a:cubicBezTo>
                      <a:pt x="5299" y="3289"/>
                      <a:pt x="5287" y="4075"/>
                      <a:pt x="5240" y="4421"/>
                    </a:cubicBezTo>
                    <a:cubicBezTo>
                      <a:pt x="5192" y="4849"/>
                      <a:pt x="4835" y="5171"/>
                      <a:pt x="4406" y="5171"/>
                    </a:cubicBezTo>
                    <a:lnTo>
                      <a:pt x="4001" y="5171"/>
                    </a:lnTo>
                    <a:cubicBezTo>
                      <a:pt x="4430" y="4897"/>
                      <a:pt x="4716" y="4397"/>
                      <a:pt x="4716" y="3849"/>
                    </a:cubicBezTo>
                    <a:lnTo>
                      <a:pt x="4716" y="2611"/>
                    </a:lnTo>
                    <a:cubicBezTo>
                      <a:pt x="4716" y="2599"/>
                      <a:pt x="4692" y="2551"/>
                      <a:pt x="4692" y="2527"/>
                    </a:cubicBezTo>
                    <a:lnTo>
                      <a:pt x="4632" y="2468"/>
                    </a:lnTo>
                    <a:cubicBezTo>
                      <a:pt x="4168" y="2277"/>
                      <a:pt x="3799" y="1896"/>
                      <a:pt x="3799" y="1885"/>
                    </a:cubicBezTo>
                    <a:cubicBezTo>
                      <a:pt x="3767" y="1853"/>
                      <a:pt x="3726" y="1838"/>
                      <a:pt x="3685" y="1838"/>
                    </a:cubicBezTo>
                    <a:cubicBezTo>
                      <a:pt x="3649" y="1838"/>
                      <a:pt x="3613" y="1850"/>
                      <a:pt x="3585" y="1873"/>
                    </a:cubicBezTo>
                    <a:cubicBezTo>
                      <a:pt x="3585" y="1873"/>
                      <a:pt x="2823" y="2432"/>
                      <a:pt x="1727" y="2456"/>
                    </a:cubicBezTo>
                    <a:cubicBezTo>
                      <a:pt x="1715" y="2456"/>
                      <a:pt x="1680" y="2468"/>
                      <a:pt x="1668" y="2480"/>
                    </a:cubicBezTo>
                    <a:cubicBezTo>
                      <a:pt x="1656" y="2492"/>
                      <a:pt x="1620" y="2492"/>
                      <a:pt x="1608" y="2516"/>
                    </a:cubicBezTo>
                    <a:cubicBezTo>
                      <a:pt x="1596" y="2527"/>
                      <a:pt x="1596" y="2551"/>
                      <a:pt x="1572" y="2575"/>
                    </a:cubicBezTo>
                    <a:cubicBezTo>
                      <a:pt x="1560" y="2587"/>
                      <a:pt x="1549" y="2599"/>
                      <a:pt x="1549" y="2635"/>
                    </a:cubicBezTo>
                    <a:lnTo>
                      <a:pt x="1549" y="3087"/>
                    </a:lnTo>
                    <a:cubicBezTo>
                      <a:pt x="1549" y="3182"/>
                      <a:pt x="1620" y="3254"/>
                      <a:pt x="1715" y="3254"/>
                    </a:cubicBezTo>
                    <a:cubicBezTo>
                      <a:pt x="1799" y="3254"/>
                      <a:pt x="1870" y="3182"/>
                      <a:pt x="1870" y="3087"/>
                    </a:cubicBezTo>
                    <a:lnTo>
                      <a:pt x="1870" y="2778"/>
                    </a:lnTo>
                    <a:cubicBezTo>
                      <a:pt x="2751" y="2730"/>
                      <a:pt x="3406" y="2397"/>
                      <a:pt x="3644" y="2230"/>
                    </a:cubicBezTo>
                    <a:cubicBezTo>
                      <a:pt x="3775" y="2349"/>
                      <a:pt x="4061" y="2575"/>
                      <a:pt x="4394" y="2730"/>
                    </a:cubicBezTo>
                    <a:lnTo>
                      <a:pt x="4394" y="3861"/>
                    </a:lnTo>
                    <a:cubicBezTo>
                      <a:pt x="4394" y="4563"/>
                      <a:pt x="3823" y="5135"/>
                      <a:pt x="3120" y="5135"/>
                    </a:cubicBezTo>
                    <a:cubicBezTo>
                      <a:pt x="2430" y="5135"/>
                      <a:pt x="1858" y="4563"/>
                      <a:pt x="1858" y="3861"/>
                    </a:cubicBezTo>
                    <a:cubicBezTo>
                      <a:pt x="1858" y="3778"/>
                      <a:pt x="1787" y="3706"/>
                      <a:pt x="1691" y="3706"/>
                    </a:cubicBezTo>
                    <a:cubicBezTo>
                      <a:pt x="1608" y="3706"/>
                      <a:pt x="1537" y="3778"/>
                      <a:pt x="1537" y="3861"/>
                    </a:cubicBezTo>
                    <a:cubicBezTo>
                      <a:pt x="1537" y="4421"/>
                      <a:pt x="1811" y="4909"/>
                      <a:pt x="2251" y="5194"/>
                    </a:cubicBezTo>
                    <a:lnTo>
                      <a:pt x="1846" y="5194"/>
                    </a:lnTo>
                    <a:cubicBezTo>
                      <a:pt x="1441" y="5171"/>
                      <a:pt x="1084" y="4849"/>
                      <a:pt x="1049" y="4421"/>
                    </a:cubicBezTo>
                    <a:cubicBezTo>
                      <a:pt x="1013" y="4063"/>
                      <a:pt x="989" y="3289"/>
                      <a:pt x="989" y="2885"/>
                    </a:cubicBezTo>
                    <a:cubicBezTo>
                      <a:pt x="989" y="2289"/>
                      <a:pt x="1263" y="1754"/>
                      <a:pt x="1727" y="1408"/>
                    </a:cubicBezTo>
                    <a:cubicBezTo>
                      <a:pt x="1906" y="1825"/>
                      <a:pt x="1858" y="1885"/>
                      <a:pt x="2001" y="1932"/>
                    </a:cubicBezTo>
                    <a:cubicBezTo>
                      <a:pt x="2013" y="1932"/>
                      <a:pt x="2025" y="1944"/>
                      <a:pt x="2037" y="1944"/>
                    </a:cubicBezTo>
                    <a:cubicBezTo>
                      <a:pt x="2049" y="1944"/>
                      <a:pt x="2084" y="1944"/>
                      <a:pt x="2096" y="1932"/>
                    </a:cubicBezTo>
                    <a:cubicBezTo>
                      <a:pt x="2453" y="1795"/>
                      <a:pt x="2802" y="1727"/>
                      <a:pt x="3147" y="1727"/>
                    </a:cubicBezTo>
                    <a:cubicBezTo>
                      <a:pt x="3492" y="1727"/>
                      <a:pt x="3835" y="1795"/>
                      <a:pt x="4180" y="1932"/>
                    </a:cubicBezTo>
                    <a:cubicBezTo>
                      <a:pt x="4204" y="1938"/>
                      <a:pt x="4227" y="1941"/>
                      <a:pt x="4248" y="1941"/>
                    </a:cubicBezTo>
                    <a:cubicBezTo>
                      <a:pt x="4269" y="1941"/>
                      <a:pt x="4287" y="1938"/>
                      <a:pt x="4299" y="1932"/>
                    </a:cubicBezTo>
                    <a:cubicBezTo>
                      <a:pt x="4347" y="1920"/>
                      <a:pt x="4382" y="1885"/>
                      <a:pt x="4394" y="1837"/>
                    </a:cubicBezTo>
                    <a:lnTo>
                      <a:pt x="4549" y="1408"/>
                    </a:lnTo>
                    <a:close/>
                    <a:moveTo>
                      <a:pt x="3573" y="5445"/>
                    </a:moveTo>
                    <a:lnTo>
                      <a:pt x="3573" y="6028"/>
                    </a:lnTo>
                    <a:cubicBezTo>
                      <a:pt x="3573" y="6111"/>
                      <a:pt x="3644" y="6183"/>
                      <a:pt x="3739" y="6183"/>
                    </a:cubicBezTo>
                    <a:lnTo>
                      <a:pt x="3954" y="6183"/>
                    </a:lnTo>
                    <a:lnTo>
                      <a:pt x="3156" y="7576"/>
                    </a:lnTo>
                    <a:lnTo>
                      <a:pt x="2346" y="6183"/>
                    </a:lnTo>
                    <a:lnTo>
                      <a:pt x="2573" y="6183"/>
                    </a:lnTo>
                    <a:cubicBezTo>
                      <a:pt x="2668" y="6183"/>
                      <a:pt x="2739" y="6111"/>
                      <a:pt x="2739" y="6028"/>
                    </a:cubicBezTo>
                    <a:lnTo>
                      <a:pt x="2739" y="5445"/>
                    </a:lnTo>
                    <a:cubicBezTo>
                      <a:pt x="2876" y="5480"/>
                      <a:pt x="3019" y="5498"/>
                      <a:pt x="3160" y="5498"/>
                    </a:cubicBezTo>
                    <a:cubicBezTo>
                      <a:pt x="3302" y="5498"/>
                      <a:pt x="3442" y="5480"/>
                      <a:pt x="3573" y="5445"/>
                    </a:cubicBezTo>
                    <a:close/>
                    <a:moveTo>
                      <a:pt x="3180" y="0"/>
                    </a:moveTo>
                    <a:cubicBezTo>
                      <a:pt x="2626" y="0"/>
                      <a:pt x="2072" y="105"/>
                      <a:pt x="1525" y="313"/>
                    </a:cubicBezTo>
                    <a:cubicBezTo>
                      <a:pt x="1477" y="325"/>
                      <a:pt x="1441" y="349"/>
                      <a:pt x="1430" y="396"/>
                    </a:cubicBezTo>
                    <a:cubicBezTo>
                      <a:pt x="1418" y="444"/>
                      <a:pt x="1418" y="492"/>
                      <a:pt x="1430" y="515"/>
                    </a:cubicBezTo>
                    <a:lnTo>
                      <a:pt x="1656" y="1099"/>
                    </a:lnTo>
                    <a:cubicBezTo>
                      <a:pt x="1060" y="1504"/>
                      <a:pt x="703" y="2158"/>
                      <a:pt x="703" y="2861"/>
                    </a:cubicBezTo>
                    <a:cubicBezTo>
                      <a:pt x="703" y="3218"/>
                      <a:pt x="715" y="4051"/>
                      <a:pt x="763" y="4444"/>
                    </a:cubicBezTo>
                    <a:cubicBezTo>
                      <a:pt x="822" y="5040"/>
                      <a:pt x="1322" y="5504"/>
                      <a:pt x="1918" y="5504"/>
                    </a:cubicBezTo>
                    <a:lnTo>
                      <a:pt x="2453" y="5504"/>
                    </a:lnTo>
                    <a:lnTo>
                      <a:pt x="2453" y="5861"/>
                    </a:lnTo>
                    <a:cubicBezTo>
                      <a:pt x="1549" y="5873"/>
                      <a:pt x="775" y="6480"/>
                      <a:pt x="572" y="7361"/>
                    </a:cubicBezTo>
                    <a:lnTo>
                      <a:pt x="108" y="9255"/>
                    </a:lnTo>
                    <a:cubicBezTo>
                      <a:pt x="1" y="9671"/>
                      <a:pt x="191" y="10100"/>
                      <a:pt x="572" y="10314"/>
                    </a:cubicBezTo>
                    <a:cubicBezTo>
                      <a:pt x="1441" y="10820"/>
                      <a:pt x="2320" y="11073"/>
                      <a:pt x="3199" y="11073"/>
                    </a:cubicBezTo>
                    <a:cubicBezTo>
                      <a:pt x="4079" y="11073"/>
                      <a:pt x="4960" y="10820"/>
                      <a:pt x="5835" y="10314"/>
                    </a:cubicBezTo>
                    <a:cubicBezTo>
                      <a:pt x="6168" y="10100"/>
                      <a:pt x="6347" y="9659"/>
                      <a:pt x="6240" y="9255"/>
                    </a:cubicBezTo>
                    <a:lnTo>
                      <a:pt x="6061" y="8504"/>
                    </a:lnTo>
                    <a:cubicBezTo>
                      <a:pt x="6050" y="8430"/>
                      <a:pt x="5972" y="8384"/>
                      <a:pt x="5896" y="8384"/>
                    </a:cubicBezTo>
                    <a:cubicBezTo>
                      <a:pt x="5888" y="8384"/>
                      <a:pt x="5879" y="8384"/>
                      <a:pt x="5871" y="8385"/>
                    </a:cubicBezTo>
                    <a:cubicBezTo>
                      <a:pt x="5775" y="8409"/>
                      <a:pt x="5728" y="8493"/>
                      <a:pt x="5751" y="8588"/>
                    </a:cubicBezTo>
                    <a:lnTo>
                      <a:pt x="5930" y="9326"/>
                    </a:lnTo>
                    <a:cubicBezTo>
                      <a:pt x="5990" y="9600"/>
                      <a:pt x="5871" y="9897"/>
                      <a:pt x="5632" y="10028"/>
                    </a:cubicBezTo>
                    <a:cubicBezTo>
                      <a:pt x="4799" y="10505"/>
                      <a:pt x="3980" y="10743"/>
                      <a:pt x="3162" y="10743"/>
                    </a:cubicBezTo>
                    <a:cubicBezTo>
                      <a:pt x="2343" y="10743"/>
                      <a:pt x="1525" y="10505"/>
                      <a:pt x="691" y="10028"/>
                    </a:cubicBezTo>
                    <a:cubicBezTo>
                      <a:pt x="453" y="9897"/>
                      <a:pt x="310" y="9600"/>
                      <a:pt x="394" y="9326"/>
                    </a:cubicBezTo>
                    <a:lnTo>
                      <a:pt x="846" y="7433"/>
                    </a:lnTo>
                    <a:cubicBezTo>
                      <a:pt x="1001" y="6838"/>
                      <a:pt x="1441" y="6397"/>
                      <a:pt x="2025" y="6242"/>
                    </a:cubicBezTo>
                    <a:lnTo>
                      <a:pt x="3025" y="7992"/>
                    </a:lnTo>
                    <a:cubicBezTo>
                      <a:pt x="3055" y="8040"/>
                      <a:pt x="3111" y="8064"/>
                      <a:pt x="3168" y="8064"/>
                    </a:cubicBezTo>
                    <a:cubicBezTo>
                      <a:pt x="3224" y="8064"/>
                      <a:pt x="3281" y="8040"/>
                      <a:pt x="3311" y="7992"/>
                    </a:cubicBezTo>
                    <a:lnTo>
                      <a:pt x="4299" y="6242"/>
                    </a:lnTo>
                    <a:cubicBezTo>
                      <a:pt x="4870" y="6397"/>
                      <a:pt x="5335" y="6838"/>
                      <a:pt x="5478" y="7433"/>
                    </a:cubicBezTo>
                    <a:lnTo>
                      <a:pt x="5573" y="7826"/>
                    </a:lnTo>
                    <a:cubicBezTo>
                      <a:pt x="5584" y="7901"/>
                      <a:pt x="5652" y="7947"/>
                      <a:pt x="5735" y="7947"/>
                    </a:cubicBezTo>
                    <a:cubicBezTo>
                      <a:pt x="5744" y="7947"/>
                      <a:pt x="5754" y="7946"/>
                      <a:pt x="5763" y="7945"/>
                    </a:cubicBezTo>
                    <a:cubicBezTo>
                      <a:pt x="5847" y="7921"/>
                      <a:pt x="5894" y="7838"/>
                      <a:pt x="5882" y="7754"/>
                    </a:cubicBezTo>
                    <a:lnTo>
                      <a:pt x="5787" y="7361"/>
                    </a:lnTo>
                    <a:cubicBezTo>
                      <a:pt x="5585" y="6480"/>
                      <a:pt x="4811" y="5873"/>
                      <a:pt x="3906" y="5861"/>
                    </a:cubicBezTo>
                    <a:lnTo>
                      <a:pt x="3906" y="5504"/>
                    </a:lnTo>
                    <a:lnTo>
                      <a:pt x="4442" y="5504"/>
                    </a:lnTo>
                    <a:cubicBezTo>
                      <a:pt x="5037" y="5504"/>
                      <a:pt x="5537" y="5052"/>
                      <a:pt x="5597" y="4444"/>
                    </a:cubicBezTo>
                    <a:cubicBezTo>
                      <a:pt x="5644" y="4051"/>
                      <a:pt x="5656" y="3218"/>
                      <a:pt x="5656" y="2861"/>
                    </a:cubicBezTo>
                    <a:cubicBezTo>
                      <a:pt x="5656" y="2135"/>
                      <a:pt x="5287" y="1492"/>
                      <a:pt x="4704" y="1099"/>
                    </a:cubicBezTo>
                    <a:lnTo>
                      <a:pt x="4930" y="515"/>
                    </a:lnTo>
                    <a:cubicBezTo>
                      <a:pt x="4954" y="432"/>
                      <a:pt x="4918" y="337"/>
                      <a:pt x="4835" y="313"/>
                    </a:cubicBezTo>
                    <a:cubicBezTo>
                      <a:pt x="4287" y="105"/>
                      <a:pt x="3733" y="0"/>
                      <a:pt x="318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124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Different Kinds of Chatbots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Google Shape;514;p37">
            <a:extLst>
              <a:ext uri="{FF2B5EF4-FFF2-40B4-BE49-F238E27FC236}">
                <a16:creationId xmlns:a16="http://schemas.microsoft.com/office/drawing/2014/main" id="{D4C1971B-5C4D-694C-9CEC-B6CA384DF18D}"/>
              </a:ext>
            </a:extLst>
          </p:cNvPr>
          <p:cNvSpPr/>
          <p:nvPr/>
        </p:nvSpPr>
        <p:spPr>
          <a:xfrm>
            <a:off x="1306902" y="2380864"/>
            <a:ext cx="3518343" cy="1947230"/>
          </a:xfrm>
          <a:custGeom>
            <a:avLst/>
            <a:gdLst/>
            <a:ahLst/>
            <a:cxnLst/>
            <a:rect l="l" t="t" r="r" b="b"/>
            <a:pathLst>
              <a:path w="66438" h="24024" extrusionOk="0">
                <a:moveTo>
                  <a:pt x="212" y="0"/>
                </a:moveTo>
                <a:cubicBezTo>
                  <a:pt x="124" y="0"/>
                  <a:pt x="54" y="52"/>
                  <a:pt x="19" y="140"/>
                </a:cubicBezTo>
                <a:cubicBezTo>
                  <a:pt x="1" y="210"/>
                  <a:pt x="37" y="296"/>
                  <a:pt x="107" y="331"/>
                </a:cubicBezTo>
                <a:lnTo>
                  <a:pt x="4660" y="3245"/>
                </a:lnTo>
                <a:lnTo>
                  <a:pt x="4660" y="21581"/>
                </a:lnTo>
                <a:cubicBezTo>
                  <a:pt x="4660" y="22925"/>
                  <a:pt x="5760" y="24023"/>
                  <a:pt x="7102" y="24023"/>
                </a:cubicBezTo>
                <a:lnTo>
                  <a:pt x="63995" y="24023"/>
                </a:lnTo>
                <a:cubicBezTo>
                  <a:pt x="65338" y="24023"/>
                  <a:pt x="66437" y="22925"/>
                  <a:pt x="66437" y="21581"/>
                </a:cubicBezTo>
                <a:lnTo>
                  <a:pt x="66437" y="2443"/>
                </a:lnTo>
                <a:cubicBezTo>
                  <a:pt x="66437" y="1099"/>
                  <a:pt x="65338" y="0"/>
                  <a:pt x="63995" y="0"/>
                </a:cubicBezTo>
                <a:close/>
              </a:path>
            </a:pathLst>
          </a:custGeom>
          <a:solidFill>
            <a:srgbClr val="142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20;p37">
            <a:extLst>
              <a:ext uri="{FF2B5EF4-FFF2-40B4-BE49-F238E27FC236}">
                <a16:creationId xmlns:a16="http://schemas.microsoft.com/office/drawing/2014/main" id="{D02D6B78-D3F8-5041-A504-04248F5074AD}"/>
              </a:ext>
            </a:extLst>
          </p:cNvPr>
          <p:cNvSpPr txBox="1">
            <a:spLocks/>
          </p:cNvSpPr>
          <p:nvPr/>
        </p:nvSpPr>
        <p:spPr>
          <a:xfrm>
            <a:off x="1557758" y="4508520"/>
            <a:ext cx="3120900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ork Sans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sym typeface="Work Sans"/>
              </a:rPr>
              <a:t>Rule-Based Chatbots</a:t>
            </a:r>
          </a:p>
        </p:txBody>
      </p:sp>
      <p:sp>
        <p:nvSpPr>
          <p:cNvPr id="56" name="Google Shape;521;p37">
            <a:extLst>
              <a:ext uri="{FF2B5EF4-FFF2-40B4-BE49-F238E27FC236}">
                <a16:creationId xmlns:a16="http://schemas.microsoft.com/office/drawing/2014/main" id="{07F11B43-F968-A84D-B44B-944022110C1D}"/>
              </a:ext>
            </a:extLst>
          </p:cNvPr>
          <p:cNvSpPr txBox="1"/>
          <p:nvPr/>
        </p:nvSpPr>
        <p:spPr>
          <a:xfrm>
            <a:off x="4026979" y="2145020"/>
            <a:ext cx="777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rPr>
              <a:t>9:22 AM</a:t>
            </a:r>
            <a:endParaRPr sz="1000" kern="0" dirty="0">
              <a:solidFill>
                <a:srgbClr val="14279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57" name="Google Shape;522;p37">
            <a:extLst>
              <a:ext uri="{FF2B5EF4-FFF2-40B4-BE49-F238E27FC236}">
                <a16:creationId xmlns:a16="http://schemas.microsoft.com/office/drawing/2014/main" id="{4ED4EE86-2AA8-8344-9459-4050BCE55151}"/>
              </a:ext>
            </a:extLst>
          </p:cNvPr>
          <p:cNvSpPr/>
          <p:nvPr/>
        </p:nvSpPr>
        <p:spPr>
          <a:xfrm>
            <a:off x="1030632" y="2691861"/>
            <a:ext cx="161825" cy="161400"/>
          </a:xfrm>
          <a:custGeom>
            <a:avLst/>
            <a:gdLst/>
            <a:ahLst/>
            <a:cxnLst/>
            <a:rect l="l" t="t" r="r" b="b"/>
            <a:pathLst>
              <a:path w="6473" h="6456" extrusionOk="0">
                <a:moveTo>
                  <a:pt x="4493" y="2120"/>
                </a:moveTo>
                <a:cubicBezTo>
                  <a:pt x="4611" y="2120"/>
                  <a:pt x="4729" y="2163"/>
                  <a:pt x="4816" y="2250"/>
                </a:cubicBezTo>
                <a:cubicBezTo>
                  <a:pt x="5007" y="2443"/>
                  <a:pt x="5007" y="2722"/>
                  <a:pt x="4816" y="2913"/>
                </a:cubicBezTo>
                <a:lnTo>
                  <a:pt x="3106" y="4623"/>
                </a:lnTo>
                <a:cubicBezTo>
                  <a:pt x="3010" y="4719"/>
                  <a:pt x="2892" y="4768"/>
                  <a:pt x="2774" y="4768"/>
                </a:cubicBezTo>
                <a:cubicBezTo>
                  <a:pt x="2656" y="4768"/>
                  <a:pt x="2539" y="4719"/>
                  <a:pt x="2443" y="4623"/>
                </a:cubicBezTo>
                <a:lnTo>
                  <a:pt x="1518" y="3716"/>
                </a:lnTo>
                <a:cubicBezTo>
                  <a:pt x="1343" y="3525"/>
                  <a:pt x="1343" y="3246"/>
                  <a:pt x="1518" y="3053"/>
                </a:cubicBezTo>
                <a:cubicBezTo>
                  <a:pt x="1614" y="2966"/>
                  <a:pt x="1736" y="2922"/>
                  <a:pt x="1856" y="2922"/>
                </a:cubicBezTo>
                <a:cubicBezTo>
                  <a:pt x="1976" y="2922"/>
                  <a:pt x="2094" y="2966"/>
                  <a:pt x="2181" y="3053"/>
                </a:cubicBezTo>
                <a:lnTo>
                  <a:pt x="2774" y="3646"/>
                </a:lnTo>
                <a:lnTo>
                  <a:pt x="4170" y="2250"/>
                </a:lnTo>
                <a:cubicBezTo>
                  <a:pt x="4257" y="2163"/>
                  <a:pt x="4375" y="2120"/>
                  <a:pt x="4493" y="2120"/>
                </a:cubicBezTo>
                <a:close/>
                <a:moveTo>
                  <a:pt x="3228" y="1"/>
                </a:moveTo>
                <a:cubicBezTo>
                  <a:pt x="1448" y="1"/>
                  <a:pt x="1" y="1448"/>
                  <a:pt x="1" y="3227"/>
                </a:cubicBezTo>
                <a:cubicBezTo>
                  <a:pt x="1" y="5007"/>
                  <a:pt x="1448" y="6456"/>
                  <a:pt x="3228" y="6456"/>
                </a:cubicBezTo>
                <a:cubicBezTo>
                  <a:pt x="5025" y="6456"/>
                  <a:pt x="6473" y="5007"/>
                  <a:pt x="6473" y="3227"/>
                </a:cubicBezTo>
                <a:cubicBezTo>
                  <a:pt x="6473" y="1448"/>
                  <a:pt x="5025" y="1"/>
                  <a:pt x="3228" y="1"/>
                </a:cubicBezTo>
                <a:close/>
              </a:path>
            </a:pathLst>
          </a:custGeom>
          <a:solidFill>
            <a:srgbClr val="142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DA9B7-9B94-7048-AC75-43535004785A}"/>
              </a:ext>
            </a:extLst>
          </p:cNvPr>
          <p:cNvGrpSpPr/>
          <p:nvPr/>
        </p:nvGrpSpPr>
        <p:grpSpPr>
          <a:xfrm>
            <a:off x="6861762" y="2145020"/>
            <a:ext cx="3772480" cy="3303147"/>
            <a:chOff x="7289328" y="1614281"/>
            <a:chExt cx="3772480" cy="3303147"/>
          </a:xfrm>
        </p:grpSpPr>
        <p:sp>
          <p:nvSpPr>
            <p:cNvPr id="51" name="Google Shape;514;p37">
              <a:extLst>
                <a:ext uri="{FF2B5EF4-FFF2-40B4-BE49-F238E27FC236}">
                  <a16:creationId xmlns:a16="http://schemas.microsoft.com/office/drawing/2014/main" id="{0E19C54D-1C79-0545-BDFD-5F09F75B76BE}"/>
                </a:ext>
              </a:extLst>
            </p:cNvPr>
            <p:cNvSpPr/>
            <p:nvPr/>
          </p:nvSpPr>
          <p:spPr>
            <a:xfrm flipH="1">
              <a:off x="7289332" y="1871790"/>
              <a:ext cx="3518343" cy="1947230"/>
            </a:xfrm>
            <a:custGeom>
              <a:avLst/>
              <a:gdLst/>
              <a:ahLst/>
              <a:cxnLst/>
              <a:rect l="l" t="t" r="r" b="b"/>
              <a:pathLst>
                <a:path w="66438" h="24024" extrusionOk="0">
                  <a:moveTo>
                    <a:pt x="212" y="0"/>
                  </a:moveTo>
                  <a:cubicBezTo>
                    <a:pt x="124" y="0"/>
                    <a:pt x="54" y="52"/>
                    <a:pt x="19" y="140"/>
                  </a:cubicBezTo>
                  <a:cubicBezTo>
                    <a:pt x="1" y="210"/>
                    <a:pt x="37" y="296"/>
                    <a:pt x="107" y="331"/>
                  </a:cubicBezTo>
                  <a:lnTo>
                    <a:pt x="4660" y="3245"/>
                  </a:lnTo>
                  <a:lnTo>
                    <a:pt x="4660" y="21581"/>
                  </a:lnTo>
                  <a:cubicBezTo>
                    <a:pt x="4660" y="22925"/>
                    <a:pt x="5760" y="24023"/>
                    <a:pt x="7102" y="24023"/>
                  </a:cubicBezTo>
                  <a:lnTo>
                    <a:pt x="63995" y="24023"/>
                  </a:lnTo>
                  <a:cubicBezTo>
                    <a:pt x="65338" y="24023"/>
                    <a:pt x="66437" y="22925"/>
                    <a:pt x="66437" y="21581"/>
                  </a:cubicBezTo>
                  <a:lnTo>
                    <a:pt x="66437" y="2443"/>
                  </a:lnTo>
                  <a:cubicBezTo>
                    <a:pt x="66437" y="1099"/>
                    <a:pt x="65338" y="0"/>
                    <a:pt x="63995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15;p37">
              <a:extLst>
                <a:ext uri="{FF2B5EF4-FFF2-40B4-BE49-F238E27FC236}">
                  <a16:creationId xmlns:a16="http://schemas.microsoft.com/office/drawing/2014/main" id="{3B039358-ED76-F54B-9E56-9AA1EDC404E5}"/>
                </a:ext>
              </a:extLst>
            </p:cNvPr>
            <p:cNvSpPr/>
            <p:nvPr/>
          </p:nvSpPr>
          <p:spPr>
            <a:xfrm>
              <a:off x="10899983" y="2182469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16;p37">
              <a:extLst>
                <a:ext uri="{FF2B5EF4-FFF2-40B4-BE49-F238E27FC236}">
                  <a16:creationId xmlns:a16="http://schemas.microsoft.com/office/drawing/2014/main" id="{7EC810D8-B569-AC47-BF60-F9CC4519336B}"/>
                </a:ext>
              </a:extLst>
            </p:cNvPr>
            <p:cNvSpPr txBox="1"/>
            <p:nvPr/>
          </p:nvSpPr>
          <p:spPr>
            <a:xfrm>
              <a:off x="7289328" y="1614281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000" kern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12:20 PM</a:t>
              </a:r>
              <a:endParaRPr sz="1000" kern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54" name="Google Shape;518;p37">
              <a:extLst>
                <a:ext uri="{FF2B5EF4-FFF2-40B4-BE49-F238E27FC236}">
                  <a16:creationId xmlns:a16="http://schemas.microsoft.com/office/drawing/2014/main" id="{DD0399C4-6391-F642-81D7-CD0A8DC7B751}"/>
                </a:ext>
              </a:extLst>
            </p:cNvPr>
            <p:cNvSpPr txBox="1">
              <a:spLocks/>
            </p:cNvSpPr>
            <p:nvPr/>
          </p:nvSpPr>
          <p:spPr>
            <a:xfrm>
              <a:off x="7289328" y="3999128"/>
              <a:ext cx="3120900" cy="91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AI (generative) Chatbots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sym typeface="Work Sans"/>
              </a:endParaRPr>
            </a:p>
          </p:txBody>
        </p:sp>
      </p:grpSp>
      <p:grpSp>
        <p:nvGrpSpPr>
          <p:cNvPr id="2" name="Google Shape;9832;p69">
            <a:extLst>
              <a:ext uri="{FF2B5EF4-FFF2-40B4-BE49-F238E27FC236}">
                <a16:creationId xmlns:a16="http://schemas.microsoft.com/office/drawing/2014/main" id="{626D4D11-E346-28C0-C72F-045AE6C8ADDC}"/>
              </a:ext>
            </a:extLst>
          </p:cNvPr>
          <p:cNvGrpSpPr/>
          <p:nvPr/>
        </p:nvGrpSpPr>
        <p:grpSpPr>
          <a:xfrm>
            <a:off x="1925047" y="2730581"/>
            <a:ext cx="2532622" cy="1136548"/>
            <a:chOff x="803162" y="2667727"/>
            <a:chExt cx="1411906" cy="633611"/>
          </a:xfrm>
        </p:grpSpPr>
        <p:cxnSp>
          <p:nvCxnSpPr>
            <p:cNvPr id="9" name="Google Shape;9833;p69">
              <a:extLst>
                <a:ext uri="{FF2B5EF4-FFF2-40B4-BE49-F238E27FC236}">
                  <a16:creationId xmlns:a16="http://schemas.microsoft.com/office/drawing/2014/main" id="{2DB3EA38-0D38-AD83-B238-1A93CF109276}"/>
                </a:ext>
              </a:extLst>
            </p:cNvPr>
            <p:cNvCxnSpPr>
              <a:stCxn id="24" idx="2"/>
              <a:endCxn id="22" idx="0"/>
            </p:cNvCxnSpPr>
            <p:nvPr/>
          </p:nvCxnSpPr>
          <p:spPr>
            <a:xfrm rot="-5400000" flipH="1">
              <a:off x="1629114" y="2672827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" name="Google Shape;9836;p69">
              <a:extLst>
                <a:ext uri="{FF2B5EF4-FFF2-40B4-BE49-F238E27FC236}">
                  <a16:creationId xmlns:a16="http://schemas.microsoft.com/office/drawing/2014/main" id="{DBB3A0A0-E9A0-4670-5EBA-E70ACB6A9C24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rot="-5400000">
              <a:off x="1259830" y="2672682"/>
              <a:ext cx="129300" cy="369300"/>
            </a:xfrm>
            <a:prstGeom prst="bentConnector3">
              <a:avLst>
                <a:gd name="adj1" fmla="val 49963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Google Shape;9838;p69">
              <a:extLst>
                <a:ext uri="{FF2B5EF4-FFF2-40B4-BE49-F238E27FC236}">
                  <a16:creationId xmlns:a16="http://schemas.microsoft.com/office/drawing/2014/main" id="{C7F4D17E-0761-A32D-EB6C-AF9601872446}"/>
                </a:ext>
              </a:extLst>
            </p:cNvPr>
            <p:cNvCxnSpPr>
              <a:stCxn id="23" idx="2"/>
              <a:endCxn id="19" idx="0"/>
            </p:cNvCxnSpPr>
            <p:nvPr/>
          </p:nvCxnSpPr>
          <p:spPr>
            <a:xfrm rot="-5400000" flipH="1">
              <a:off x="1163380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9840;p69">
              <a:extLst>
                <a:ext uri="{FF2B5EF4-FFF2-40B4-BE49-F238E27FC236}">
                  <a16:creationId xmlns:a16="http://schemas.microsoft.com/office/drawing/2014/main" id="{270E205F-BCE0-EB96-1248-068AA189B1DF}"/>
                </a:ext>
              </a:extLst>
            </p:cNvPr>
            <p:cNvCxnSpPr>
              <a:stCxn id="18" idx="0"/>
              <a:endCxn id="23" idx="2"/>
            </p:cNvCxnSpPr>
            <p:nvPr/>
          </p:nvCxnSpPr>
          <p:spPr>
            <a:xfrm rot="-5400000">
              <a:off x="987062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" name="Google Shape;9842;p69">
              <a:extLst>
                <a:ext uri="{FF2B5EF4-FFF2-40B4-BE49-F238E27FC236}">
                  <a16:creationId xmlns:a16="http://schemas.microsoft.com/office/drawing/2014/main" id="{7C480C54-3C9D-EB0F-C655-35D3F56305A9}"/>
                </a:ext>
              </a:extLst>
            </p:cNvPr>
            <p:cNvCxnSpPr>
              <a:stCxn id="22" idx="2"/>
              <a:endCxn id="21" idx="0"/>
            </p:cNvCxnSpPr>
            <p:nvPr/>
          </p:nvCxnSpPr>
          <p:spPr>
            <a:xfrm rot="-5400000" flipH="1">
              <a:off x="1901948" y="3023532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9844;p69">
              <a:extLst>
                <a:ext uri="{FF2B5EF4-FFF2-40B4-BE49-F238E27FC236}">
                  <a16:creationId xmlns:a16="http://schemas.microsoft.com/office/drawing/2014/main" id="{CDDDA5D6-82FE-84C4-3D94-620A5C4D9E56}"/>
                </a:ext>
              </a:extLst>
            </p:cNvPr>
            <p:cNvCxnSpPr>
              <a:stCxn id="20" idx="0"/>
              <a:endCxn id="22" idx="2"/>
            </p:cNvCxnSpPr>
            <p:nvPr/>
          </p:nvCxnSpPr>
          <p:spPr>
            <a:xfrm rot="-5400000">
              <a:off x="1725631" y="3023388"/>
              <a:ext cx="129300" cy="176400"/>
            </a:xfrm>
            <a:prstGeom prst="bentConnector3">
              <a:avLst>
                <a:gd name="adj1" fmla="val 49963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8" name="Google Shape;9841;p69">
              <a:extLst>
                <a:ext uri="{FF2B5EF4-FFF2-40B4-BE49-F238E27FC236}">
                  <a16:creationId xmlns:a16="http://schemas.microsoft.com/office/drawing/2014/main" id="{3BAD2991-A244-0A59-1C49-23FF7A106920}"/>
                </a:ext>
              </a:extLst>
            </p:cNvPr>
            <p:cNvSpPr/>
            <p:nvPr/>
          </p:nvSpPr>
          <p:spPr>
            <a:xfrm>
              <a:off x="803162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9839;p69">
              <a:extLst>
                <a:ext uri="{FF2B5EF4-FFF2-40B4-BE49-F238E27FC236}">
                  <a16:creationId xmlns:a16="http://schemas.microsoft.com/office/drawing/2014/main" id="{0DD5B2D6-8D7F-D18D-3085-9B628CA70771}"/>
                </a:ext>
              </a:extLst>
            </p:cNvPr>
            <p:cNvSpPr/>
            <p:nvPr/>
          </p:nvSpPr>
          <p:spPr>
            <a:xfrm>
              <a:off x="1155799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9845;p69">
              <a:extLst>
                <a:ext uri="{FF2B5EF4-FFF2-40B4-BE49-F238E27FC236}">
                  <a16:creationId xmlns:a16="http://schemas.microsoft.com/office/drawing/2014/main" id="{353FC645-54C6-9680-D5FF-530B828E8616}"/>
                </a:ext>
              </a:extLst>
            </p:cNvPr>
            <p:cNvSpPr/>
            <p:nvPr/>
          </p:nvSpPr>
          <p:spPr>
            <a:xfrm>
              <a:off x="1541731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9843;p69">
              <a:extLst>
                <a:ext uri="{FF2B5EF4-FFF2-40B4-BE49-F238E27FC236}">
                  <a16:creationId xmlns:a16="http://schemas.microsoft.com/office/drawing/2014/main" id="{7842A43C-A86C-67F1-62B0-709FD3B7F532}"/>
                </a:ext>
              </a:extLst>
            </p:cNvPr>
            <p:cNvSpPr/>
            <p:nvPr/>
          </p:nvSpPr>
          <p:spPr>
            <a:xfrm>
              <a:off x="1894368" y="3176238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9835;p69">
              <a:extLst>
                <a:ext uri="{FF2B5EF4-FFF2-40B4-BE49-F238E27FC236}">
                  <a16:creationId xmlns:a16="http://schemas.microsoft.com/office/drawing/2014/main" id="{3E1035DA-695D-FA9D-B9E7-DB5A4A1C61DD}"/>
                </a:ext>
              </a:extLst>
            </p:cNvPr>
            <p:cNvSpPr/>
            <p:nvPr/>
          </p:nvSpPr>
          <p:spPr>
            <a:xfrm>
              <a:off x="1718048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9837;p69">
              <a:extLst>
                <a:ext uri="{FF2B5EF4-FFF2-40B4-BE49-F238E27FC236}">
                  <a16:creationId xmlns:a16="http://schemas.microsoft.com/office/drawing/2014/main" id="{56EFE9D5-6A44-8090-7915-B76CF4C52467}"/>
                </a:ext>
              </a:extLst>
            </p:cNvPr>
            <p:cNvSpPr/>
            <p:nvPr/>
          </p:nvSpPr>
          <p:spPr>
            <a:xfrm>
              <a:off x="979480" y="2921982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9834;p69">
              <a:extLst>
                <a:ext uri="{FF2B5EF4-FFF2-40B4-BE49-F238E27FC236}">
                  <a16:creationId xmlns:a16="http://schemas.microsoft.com/office/drawing/2014/main" id="{4C24AF5B-EEEF-2FFD-F005-6020AA03A182}"/>
                </a:ext>
              </a:extLst>
            </p:cNvPr>
            <p:cNvSpPr/>
            <p:nvPr/>
          </p:nvSpPr>
          <p:spPr>
            <a:xfrm>
              <a:off x="1348764" y="2667727"/>
              <a:ext cx="320700" cy="125100"/>
            </a:xfrm>
            <a:prstGeom prst="roundRect">
              <a:avLst>
                <a:gd name="adj" fmla="val 50000"/>
              </a:avLst>
            </a:pr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5" name="Google Shape;14777;p79">
            <a:extLst>
              <a:ext uri="{FF2B5EF4-FFF2-40B4-BE49-F238E27FC236}">
                <a16:creationId xmlns:a16="http://schemas.microsoft.com/office/drawing/2014/main" id="{1B6F22CF-F598-FB39-F9DE-53CE8399619E}"/>
              </a:ext>
            </a:extLst>
          </p:cNvPr>
          <p:cNvSpPr/>
          <p:nvPr/>
        </p:nvSpPr>
        <p:spPr>
          <a:xfrm>
            <a:off x="7784286" y="2653429"/>
            <a:ext cx="1401972" cy="1402099"/>
          </a:xfrm>
          <a:custGeom>
            <a:avLst/>
            <a:gdLst/>
            <a:ahLst/>
            <a:cxnLst/>
            <a:rect l="l" t="t" r="r" b="b"/>
            <a:pathLst>
              <a:path w="11133" h="11134" extrusionOk="0">
                <a:moveTo>
                  <a:pt x="2876" y="2961"/>
                </a:moveTo>
                <a:cubicBezTo>
                  <a:pt x="2929" y="2961"/>
                  <a:pt x="2983" y="2967"/>
                  <a:pt x="3036" y="2977"/>
                </a:cubicBezTo>
                <a:cubicBezTo>
                  <a:pt x="3358" y="3037"/>
                  <a:pt x="3584" y="3287"/>
                  <a:pt x="3656" y="3596"/>
                </a:cubicBezTo>
                <a:cubicBezTo>
                  <a:pt x="3703" y="3882"/>
                  <a:pt x="3608" y="4180"/>
                  <a:pt x="3382" y="4358"/>
                </a:cubicBezTo>
                <a:cubicBezTo>
                  <a:pt x="3239" y="4489"/>
                  <a:pt x="3144" y="4680"/>
                  <a:pt x="3144" y="4882"/>
                </a:cubicBezTo>
                <a:lnTo>
                  <a:pt x="3144" y="5239"/>
                </a:lnTo>
                <a:cubicBezTo>
                  <a:pt x="3144" y="5525"/>
                  <a:pt x="3370" y="5740"/>
                  <a:pt x="3644" y="5740"/>
                </a:cubicBezTo>
                <a:lnTo>
                  <a:pt x="5406" y="5740"/>
                </a:lnTo>
                <a:lnTo>
                  <a:pt x="5406" y="7502"/>
                </a:lnTo>
                <a:cubicBezTo>
                  <a:pt x="5406" y="7609"/>
                  <a:pt x="5311" y="7680"/>
                  <a:pt x="5227" y="7680"/>
                </a:cubicBezTo>
                <a:lnTo>
                  <a:pt x="4870" y="7680"/>
                </a:lnTo>
                <a:cubicBezTo>
                  <a:pt x="4763" y="7680"/>
                  <a:pt x="4668" y="7633"/>
                  <a:pt x="4596" y="7561"/>
                </a:cubicBezTo>
                <a:cubicBezTo>
                  <a:pt x="4386" y="7313"/>
                  <a:pt x="4084" y="7164"/>
                  <a:pt x="3770" y="7164"/>
                </a:cubicBezTo>
                <a:cubicBezTo>
                  <a:pt x="3693" y="7164"/>
                  <a:pt x="3614" y="7173"/>
                  <a:pt x="3537" y="7192"/>
                </a:cubicBezTo>
                <a:cubicBezTo>
                  <a:pt x="3096" y="7264"/>
                  <a:pt x="2739" y="7621"/>
                  <a:pt x="2655" y="8049"/>
                </a:cubicBezTo>
                <a:cubicBezTo>
                  <a:pt x="2584" y="8395"/>
                  <a:pt x="2667" y="8740"/>
                  <a:pt x="2882" y="9002"/>
                </a:cubicBezTo>
                <a:cubicBezTo>
                  <a:pt x="3084" y="9276"/>
                  <a:pt x="3417" y="9419"/>
                  <a:pt x="3739" y="9419"/>
                </a:cubicBezTo>
                <a:cubicBezTo>
                  <a:pt x="4084" y="9419"/>
                  <a:pt x="4394" y="9276"/>
                  <a:pt x="4608" y="9014"/>
                </a:cubicBezTo>
                <a:cubicBezTo>
                  <a:pt x="4668" y="8942"/>
                  <a:pt x="4763" y="8895"/>
                  <a:pt x="4870" y="8895"/>
                </a:cubicBezTo>
                <a:lnTo>
                  <a:pt x="5215" y="8895"/>
                </a:lnTo>
                <a:cubicBezTo>
                  <a:pt x="5322" y="8895"/>
                  <a:pt x="5394" y="8990"/>
                  <a:pt x="5394" y="9073"/>
                </a:cubicBezTo>
                <a:lnTo>
                  <a:pt x="5394" y="10812"/>
                </a:lnTo>
                <a:lnTo>
                  <a:pt x="870" y="10812"/>
                </a:lnTo>
                <a:cubicBezTo>
                  <a:pt x="572" y="10812"/>
                  <a:pt x="334" y="10573"/>
                  <a:pt x="334" y="10276"/>
                </a:cubicBezTo>
                <a:lnTo>
                  <a:pt x="334" y="5728"/>
                </a:lnTo>
                <a:lnTo>
                  <a:pt x="2084" y="5728"/>
                </a:lnTo>
                <a:cubicBezTo>
                  <a:pt x="2370" y="5728"/>
                  <a:pt x="2596" y="5513"/>
                  <a:pt x="2596" y="5228"/>
                </a:cubicBezTo>
                <a:lnTo>
                  <a:pt x="2596" y="4882"/>
                </a:lnTo>
                <a:cubicBezTo>
                  <a:pt x="2596" y="4680"/>
                  <a:pt x="2501" y="4477"/>
                  <a:pt x="2358" y="4358"/>
                </a:cubicBezTo>
                <a:cubicBezTo>
                  <a:pt x="2179" y="4216"/>
                  <a:pt x="2072" y="3989"/>
                  <a:pt x="2072" y="3751"/>
                </a:cubicBezTo>
                <a:cubicBezTo>
                  <a:pt x="2072" y="3513"/>
                  <a:pt x="2179" y="3287"/>
                  <a:pt x="2370" y="3144"/>
                </a:cubicBezTo>
                <a:cubicBezTo>
                  <a:pt x="2517" y="3024"/>
                  <a:pt x="2694" y="2961"/>
                  <a:pt x="2876" y="2961"/>
                </a:cubicBezTo>
                <a:close/>
                <a:moveTo>
                  <a:pt x="10287" y="334"/>
                </a:moveTo>
                <a:cubicBezTo>
                  <a:pt x="10585" y="334"/>
                  <a:pt x="10823" y="572"/>
                  <a:pt x="10823" y="870"/>
                </a:cubicBezTo>
                <a:lnTo>
                  <a:pt x="10823" y="5406"/>
                </a:lnTo>
                <a:lnTo>
                  <a:pt x="10633" y="5406"/>
                </a:lnTo>
                <a:cubicBezTo>
                  <a:pt x="10537" y="5406"/>
                  <a:pt x="10466" y="5478"/>
                  <a:pt x="10466" y="5573"/>
                </a:cubicBezTo>
                <a:cubicBezTo>
                  <a:pt x="10466" y="5656"/>
                  <a:pt x="10537" y="5728"/>
                  <a:pt x="10633" y="5728"/>
                </a:cubicBezTo>
                <a:lnTo>
                  <a:pt x="10811" y="5728"/>
                </a:lnTo>
                <a:lnTo>
                  <a:pt x="10811" y="10276"/>
                </a:lnTo>
                <a:cubicBezTo>
                  <a:pt x="10811" y="10573"/>
                  <a:pt x="10573" y="10812"/>
                  <a:pt x="10275" y="10812"/>
                </a:cubicBezTo>
                <a:lnTo>
                  <a:pt x="5739" y="10812"/>
                </a:lnTo>
                <a:lnTo>
                  <a:pt x="5739" y="9049"/>
                </a:lnTo>
                <a:cubicBezTo>
                  <a:pt x="5739" y="8764"/>
                  <a:pt x="5513" y="8549"/>
                  <a:pt x="5227" y="8549"/>
                </a:cubicBezTo>
                <a:lnTo>
                  <a:pt x="4882" y="8549"/>
                </a:lnTo>
                <a:cubicBezTo>
                  <a:pt x="4680" y="8549"/>
                  <a:pt x="4489" y="8633"/>
                  <a:pt x="4370" y="8788"/>
                </a:cubicBezTo>
                <a:cubicBezTo>
                  <a:pt x="4215" y="8966"/>
                  <a:pt x="3989" y="9061"/>
                  <a:pt x="3751" y="9061"/>
                </a:cubicBezTo>
                <a:cubicBezTo>
                  <a:pt x="3513" y="9061"/>
                  <a:pt x="3287" y="8966"/>
                  <a:pt x="3144" y="8764"/>
                </a:cubicBezTo>
                <a:cubicBezTo>
                  <a:pt x="2989" y="8573"/>
                  <a:pt x="2941" y="8335"/>
                  <a:pt x="2977" y="8097"/>
                </a:cubicBezTo>
                <a:cubicBezTo>
                  <a:pt x="3036" y="7787"/>
                  <a:pt x="3287" y="7549"/>
                  <a:pt x="3608" y="7490"/>
                </a:cubicBezTo>
                <a:cubicBezTo>
                  <a:pt x="3659" y="7479"/>
                  <a:pt x="3710" y="7473"/>
                  <a:pt x="3761" y="7473"/>
                </a:cubicBezTo>
                <a:cubicBezTo>
                  <a:pt x="3988" y="7473"/>
                  <a:pt x="4212" y="7577"/>
                  <a:pt x="4358" y="7752"/>
                </a:cubicBezTo>
                <a:cubicBezTo>
                  <a:pt x="4501" y="7906"/>
                  <a:pt x="4680" y="7990"/>
                  <a:pt x="4882" y="7990"/>
                </a:cubicBezTo>
                <a:lnTo>
                  <a:pt x="5239" y="7990"/>
                </a:lnTo>
                <a:cubicBezTo>
                  <a:pt x="5525" y="7990"/>
                  <a:pt x="5751" y="7775"/>
                  <a:pt x="5751" y="7490"/>
                </a:cubicBezTo>
                <a:lnTo>
                  <a:pt x="5751" y="5728"/>
                </a:lnTo>
                <a:lnTo>
                  <a:pt x="7501" y="5728"/>
                </a:lnTo>
                <a:cubicBezTo>
                  <a:pt x="7608" y="5728"/>
                  <a:pt x="7680" y="5823"/>
                  <a:pt x="7680" y="5906"/>
                </a:cubicBezTo>
                <a:lnTo>
                  <a:pt x="7680" y="6263"/>
                </a:lnTo>
                <a:cubicBezTo>
                  <a:pt x="7680" y="6371"/>
                  <a:pt x="7632" y="6478"/>
                  <a:pt x="7561" y="6537"/>
                </a:cubicBezTo>
                <a:cubicBezTo>
                  <a:pt x="7251" y="6799"/>
                  <a:pt x="7097" y="7204"/>
                  <a:pt x="7192" y="7609"/>
                </a:cubicBezTo>
                <a:cubicBezTo>
                  <a:pt x="7263" y="8037"/>
                  <a:pt x="7620" y="8395"/>
                  <a:pt x="8049" y="8490"/>
                </a:cubicBezTo>
                <a:cubicBezTo>
                  <a:pt x="8132" y="8502"/>
                  <a:pt x="8216" y="8514"/>
                  <a:pt x="8287" y="8514"/>
                </a:cubicBezTo>
                <a:cubicBezTo>
                  <a:pt x="8549" y="8514"/>
                  <a:pt x="8799" y="8418"/>
                  <a:pt x="9002" y="8264"/>
                </a:cubicBezTo>
                <a:cubicBezTo>
                  <a:pt x="9275" y="8049"/>
                  <a:pt x="9418" y="7728"/>
                  <a:pt x="9418" y="7394"/>
                </a:cubicBezTo>
                <a:cubicBezTo>
                  <a:pt x="9418" y="7061"/>
                  <a:pt x="9275" y="6740"/>
                  <a:pt x="9025" y="6537"/>
                </a:cubicBezTo>
                <a:cubicBezTo>
                  <a:pt x="8942" y="6478"/>
                  <a:pt x="8906" y="6371"/>
                  <a:pt x="8906" y="6263"/>
                </a:cubicBezTo>
                <a:lnTo>
                  <a:pt x="8906" y="5930"/>
                </a:lnTo>
                <a:cubicBezTo>
                  <a:pt x="8906" y="5823"/>
                  <a:pt x="8990" y="5751"/>
                  <a:pt x="9085" y="5751"/>
                </a:cubicBezTo>
                <a:lnTo>
                  <a:pt x="9954" y="5751"/>
                </a:lnTo>
                <a:cubicBezTo>
                  <a:pt x="10049" y="5751"/>
                  <a:pt x="10121" y="5668"/>
                  <a:pt x="10121" y="5585"/>
                </a:cubicBezTo>
                <a:cubicBezTo>
                  <a:pt x="10121" y="5489"/>
                  <a:pt x="10049" y="5418"/>
                  <a:pt x="9954" y="5418"/>
                </a:cubicBezTo>
                <a:lnTo>
                  <a:pt x="9085" y="5418"/>
                </a:lnTo>
                <a:cubicBezTo>
                  <a:pt x="8799" y="5418"/>
                  <a:pt x="8573" y="5644"/>
                  <a:pt x="8573" y="5918"/>
                </a:cubicBezTo>
                <a:lnTo>
                  <a:pt x="8573" y="6263"/>
                </a:lnTo>
                <a:cubicBezTo>
                  <a:pt x="8573" y="6478"/>
                  <a:pt x="8668" y="6668"/>
                  <a:pt x="8811" y="6787"/>
                </a:cubicBezTo>
                <a:cubicBezTo>
                  <a:pt x="8990" y="6930"/>
                  <a:pt x="9097" y="7156"/>
                  <a:pt x="9097" y="7394"/>
                </a:cubicBezTo>
                <a:cubicBezTo>
                  <a:pt x="9097" y="7633"/>
                  <a:pt x="8990" y="7859"/>
                  <a:pt x="8799" y="8014"/>
                </a:cubicBezTo>
                <a:cubicBezTo>
                  <a:pt x="8652" y="8124"/>
                  <a:pt x="8477" y="8185"/>
                  <a:pt x="8295" y="8185"/>
                </a:cubicBezTo>
                <a:cubicBezTo>
                  <a:pt x="8241" y="8185"/>
                  <a:pt x="8187" y="8179"/>
                  <a:pt x="8132" y="8168"/>
                </a:cubicBezTo>
                <a:cubicBezTo>
                  <a:pt x="7811" y="8109"/>
                  <a:pt x="7573" y="7859"/>
                  <a:pt x="7513" y="7549"/>
                </a:cubicBezTo>
                <a:cubicBezTo>
                  <a:pt x="7454" y="7264"/>
                  <a:pt x="7561" y="6966"/>
                  <a:pt x="7787" y="6787"/>
                </a:cubicBezTo>
                <a:cubicBezTo>
                  <a:pt x="7930" y="6656"/>
                  <a:pt x="8025" y="6478"/>
                  <a:pt x="8025" y="6263"/>
                </a:cubicBezTo>
                <a:lnTo>
                  <a:pt x="8025" y="5930"/>
                </a:lnTo>
                <a:cubicBezTo>
                  <a:pt x="8025" y="5644"/>
                  <a:pt x="7799" y="5418"/>
                  <a:pt x="7525" y="5418"/>
                </a:cubicBezTo>
                <a:lnTo>
                  <a:pt x="5763" y="5418"/>
                </a:lnTo>
                <a:lnTo>
                  <a:pt x="5763" y="3668"/>
                </a:lnTo>
                <a:cubicBezTo>
                  <a:pt x="5763" y="3561"/>
                  <a:pt x="5858" y="3489"/>
                  <a:pt x="5942" y="3489"/>
                </a:cubicBezTo>
                <a:lnTo>
                  <a:pt x="6299" y="3489"/>
                </a:lnTo>
                <a:cubicBezTo>
                  <a:pt x="6406" y="3489"/>
                  <a:pt x="6501" y="3525"/>
                  <a:pt x="6561" y="3608"/>
                </a:cubicBezTo>
                <a:cubicBezTo>
                  <a:pt x="6783" y="3859"/>
                  <a:pt x="7091" y="4001"/>
                  <a:pt x="7409" y="4001"/>
                </a:cubicBezTo>
                <a:cubicBezTo>
                  <a:pt x="7483" y="4001"/>
                  <a:pt x="7558" y="3993"/>
                  <a:pt x="7632" y="3977"/>
                </a:cubicBezTo>
                <a:cubicBezTo>
                  <a:pt x="8073" y="3906"/>
                  <a:pt x="8430" y="3549"/>
                  <a:pt x="8513" y="3108"/>
                </a:cubicBezTo>
                <a:cubicBezTo>
                  <a:pt x="8585" y="2775"/>
                  <a:pt x="8501" y="2430"/>
                  <a:pt x="8287" y="2156"/>
                </a:cubicBezTo>
                <a:cubicBezTo>
                  <a:pt x="8085" y="1894"/>
                  <a:pt x="7751" y="1739"/>
                  <a:pt x="7430" y="1739"/>
                </a:cubicBezTo>
                <a:cubicBezTo>
                  <a:pt x="7085" y="1739"/>
                  <a:pt x="6775" y="1894"/>
                  <a:pt x="6561" y="2144"/>
                </a:cubicBezTo>
                <a:cubicBezTo>
                  <a:pt x="6501" y="2215"/>
                  <a:pt x="6406" y="2263"/>
                  <a:pt x="6299" y="2263"/>
                </a:cubicBezTo>
                <a:lnTo>
                  <a:pt x="5954" y="2263"/>
                </a:lnTo>
                <a:cubicBezTo>
                  <a:pt x="5846" y="2263"/>
                  <a:pt x="5775" y="2180"/>
                  <a:pt x="5775" y="2084"/>
                </a:cubicBezTo>
                <a:lnTo>
                  <a:pt x="5775" y="1203"/>
                </a:lnTo>
                <a:cubicBezTo>
                  <a:pt x="5775" y="1120"/>
                  <a:pt x="5703" y="1048"/>
                  <a:pt x="5608" y="1048"/>
                </a:cubicBezTo>
                <a:cubicBezTo>
                  <a:pt x="5525" y="1048"/>
                  <a:pt x="5453" y="1120"/>
                  <a:pt x="5453" y="1203"/>
                </a:cubicBezTo>
                <a:lnTo>
                  <a:pt x="5453" y="2084"/>
                </a:lnTo>
                <a:cubicBezTo>
                  <a:pt x="5453" y="2370"/>
                  <a:pt x="5668" y="2596"/>
                  <a:pt x="5954" y="2596"/>
                </a:cubicBezTo>
                <a:lnTo>
                  <a:pt x="6299" y="2596"/>
                </a:lnTo>
                <a:cubicBezTo>
                  <a:pt x="6501" y="2596"/>
                  <a:pt x="6704" y="2501"/>
                  <a:pt x="6823" y="2358"/>
                </a:cubicBezTo>
                <a:cubicBezTo>
                  <a:pt x="6966" y="2180"/>
                  <a:pt x="7192" y="2072"/>
                  <a:pt x="7430" y="2072"/>
                </a:cubicBezTo>
                <a:cubicBezTo>
                  <a:pt x="7668" y="2072"/>
                  <a:pt x="7894" y="2180"/>
                  <a:pt x="8037" y="2370"/>
                </a:cubicBezTo>
                <a:cubicBezTo>
                  <a:pt x="8192" y="2561"/>
                  <a:pt x="8251" y="2799"/>
                  <a:pt x="8204" y="3037"/>
                </a:cubicBezTo>
                <a:cubicBezTo>
                  <a:pt x="8144" y="3346"/>
                  <a:pt x="7894" y="3584"/>
                  <a:pt x="7573" y="3644"/>
                </a:cubicBezTo>
                <a:cubicBezTo>
                  <a:pt x="7519" y="3656"/>
                  <a:pt x="7465" y="3661"/>
                  <a:pt x="7411" y="3661"/>
                </a:cubicBezTo>
                <a:cubicBezTo>
                  <a:pt x="7187" y="3661"/>
                  <a:pt x="6966" y="3564"/>
                  <a:pt x="6823" y="3382"/>
                </a:cubicBezTo>
                <a:cubicBezTo>
                  <a:pt x="6680" y="3227"/>
                  <a:pt x="6501" y="3144"/>
                  <a:pt x="6299" y="3144"/>
                </a:cubicBezTo>
                <a:lnTo>
                  <a:pt x="5942" y="3144"/>
                </a:lnTo>
                <a:cubicBezTo>
                  <a:pt x="5656" y="3144"/>
                  <a:pt x="5430" y="3370"/>
                  <a:pt x="5430" y="3644"/>
                </a:cubicBezTo>
                <a:lnTo>
                  <a:pt x="5430" y="5406"/>
                </a:lnTo>
                <a:lnTo>
                  <a:pt x="3679" y="5406"/>
                </a:lnTo>
                <a:cubicBezTo>
                  <a:pt x="3572" y="5406"/>
                  <a:pt x="3501" y="5311"/>
                  <a:pt x="3501" y="5228"/>
                </a:cubicBezTo>
                <a:lnTo>
                  <a:pt x="3501" y="4870"/>
                </a:lnTo>
                <a:cubicBezTo>
                  <a:pt x="3501" y="4763"/>
                  <a:pt x="3548" y="4656"/>
                  <a:pt x="3620" y="4597"/>
                </a:cubicBezTo>
                <a:cubicBezTo>
                  <a:pt x="3929" y="4335"/>
                  <a:pt x="4084" y="3930"/>
                  <a:pt x="3989" y="3525"/>
                </a:cubicBezTo>
                <a:cubicBezTo>
                  <a:pt x="3918" y="3096"/>
                  <a:pt x="3560" y="2739"/>
                  <a:pt x="3132" y="2656"/>
                </a:cubicBezTo>
                <a:cubicBezTo>
                  <a:pt x="3047" y="2635"/>
                  <a:pt x="2962" y="2626"/>
                  <a:pt x="2879" y="2626"/>
                </a:cubicBezTo>
                <a:cubicBezTo>
                  <a:pt x="2622" y="2626"/>
                  <a:pt x="2377" y="2717"/>
                  <a:pt x="2179" y="2870"/>
                </a:cubicBezTo>
                <a:cubicBezTo>
                  <a:pt x="1905" y="3084"/>
                  <a:pt x="1763" y="3406"/>
                  <a:pt x="1763" y="3739"/>
                </a:cubicBezTo>
                <a:cubicBezTo>
                  <a:pt x="1763" y="4085"/>
                  <a:pt x="1905" y="4394"/>
                  <a:pt x="2155" y="4597"/>
                </a:cubicBezTo>
                <a:cubicBezTo>
                  <a:pt x="2239" y="4656"/>
                  <a:pt x="2274" y="4763"/>
                  <a:pt x="2274" y="4870"/>
                </a:cubicBezTo>
                <a:lnTo>
                  <a:pt x="2274" y="5216"/>
                </a:lnTo>
                <a:cubicBezTo>
                  <a:pt x="2274" y="5311"/>
                  <a:pt x="2191" y="5394"/>
                  <a:pt x="2096" y="5394"/>
                </a:cubicBezTo>
                <a:lnTo>
                  <a:pt x="346" y="5394"/>
                </a:lnTo>
                <a:lnTo>
                  <a:pt x="346" y="870"/>
                </a:lnTo>
                <a:cubicBezTo>
                  <a:pt x="346" y="572"/>
                  <a:pt x="584" y="334"/>
                  <a:pt x="881" y="334"/>
                </a:cubicBezTo>
                <a:lnTo>
                  <a:pt x="5418" y="334"/>
                </a:lnTo>
                <a:lnTo>
                  <a:pt x="5418" y="513"/>
                </a:lnTo>
                <a:cubicBezTo>
                  <a:pt x="5418" y="596"/>
                  <a:pt x="5489" y="667"/>
                  <a:pt x="5584" y="667"/>
                </a:cubicBezTo>
                <a:cubicBezTo>
                  <a:pt x="5680" y="667"/>
                  <a:pt x="5751" y="596"/>
                  <a:pt x="5751" y="513"/>
                </a:cubicBezTo>
                <a:lnTo>
                  <a:pt x="5751" y="334"/>
                </a:lnTo>
                <a:close/>
                <a:moveTo>
                  <a:pt x="870" y="1"/>
                </a:moveTo>
                <a:cubicBezTo>
                  <a:pt x="393" y="1"/>
                  <a:pt x="0" y="394"/>
                  <a:pt x="0" y="870"/>
                </a:cubicBezTo>
                <a:lnTo>
                  <a:pt x="0" y="10276"/>
                </a:lnTo>
                <a:cubicBezTo>
                  <a:pt x="0" y="10752"/>
                  <a:pt x="393" y="11133"/>
                  <a:pt x="870" y="11133"/>
                </a:cubicBezTo>
                <a:lnTo>
                  <a:pt x="10275" y="11133"/>
                </a:lnTo>
                <a:cubicBezTo>
                  <a:pt x="10752" y="11133"/>
                  <a:pt x="11133" y="10752"/>
                  <a:pt x="11133" y="10276"/>
                </a:cubicBezTo>
                <a:lnTo>
                  <a:pt x="11133" y="870"/>
                </a:lnTo>
                <a:cubicBezTo>
                  <a:pt x="11133" y="394"/>
                  <a:pt x="10752" y="1"/>
                  <a:pt x="10275" y="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2094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Meet The Goal-Setting Assistance Bot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5" name="Picture 4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91D111EB-DAD5-4841-9AA4-7EFE639F35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45496E"/>
              </a:clrFrom>
              <a:clrTo>
                <a:srgbClr val="454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837" y="1226982"/>
            <a:ext cx="2435740" cy="527647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3C3CA86-8AA4-5A4B-B264-4E885F35A94C}"/>
              </a:ext>
            </a:extLst>
          </p:cNvPr>
          <p:cNvSpPr/>
          <p:nvPr/>
        </p:nvSpPr>
        <p:spPr>
          <a:xfrm>
            <a:off x="3609784" y="1782598"/>
            <a:ext cx="7910605" cy="4165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Text based chatbot which can be accessed from any device’s browser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endParaRPr lang="en-GB" dirty="0">
              <a:solidFill>
                <a:schemeClr val="dk1"/>
              </a:solidFill>
              <a:latin typeface="Work Sans" pitchFamily="2" charset="77"/>
            </a:endParaRP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A rule-based chatbot which also employs some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Natural Language Processing (NLP)</a:t>
            </a:r>
          </a:p>
          <a:p>
            <a:pPr marL="914400" lvl="1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NLP: </a:t>
            </a: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Ability for the chatbot to process what a user says, correctly interpret what they mean, and respond according</a:t>
            </a:r>
          </a:p>
          <a:p>
            <a:pPr marL="914400" lvl="1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endParaRPr lang="en-GB" dirty="0">
              <a:solidFill>
                <a:schemeClr val="dk1"/>
              </a:solidFill>
              <a:latin typeface="Work Sans" pitchFamily="2" charset="77"/>
            </a:endParaRP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Task Oriented Chatbot, </a:t>
            </a: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with the aim of helping students set and reflect on academic goals across multiple different sessions</a:t>
            </a:r>
          </a:p>
        </p:txBody>
      </p:sp>
    </p:spTree>
    <p:extLst>
      <p:ext uri="{BB962C8B-B14F-4D97-AF65-F5344CB8AC3E}">
        <p14:creationId xmlns:p14="http://schemas.microsoft.com/office/powerpoint/2010/main" val="198319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6" y="376609"/>
            <a:ext cx="10453045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The Basics: A Chabot Framework for Non-Technical Researchers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Typebot Lifetime Deal: Build hassle-free web forms, surveys &amp; polls |  DealMango">
            <a:extLst>
              <a:ext uri="{FF2B5EF4-FFF2-40B4-BE49-F238E27FC236}">
                <a16:creationId xmlns:a16="http://schemas.microsoft.com/office/drawing/2014/main" id="{C19F1E21-7E33-65D1-3AF9-3B238F2838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7" t="34522" r="17195" b="33944"/>
          <a:stretch/>
        </p:blipFill>
        <p:spPr bwMode="auto">
          <a:xfrm>
            <a:off x="4263325" y="1184118"/>
            <a:ext cx="3665349" cy="121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4B0E370E-E055-0846-707F-9A4C67A83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133" y="2479443"/>
            <a:ext cx="7772400" cy="427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0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Natural Language Processing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2A5DCE-9780-7941-A98F-9D481825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185" y="1495726"/>
            <a:ext cx="9681397" cy="459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9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34095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Todays</a:t>
            </a:r>
            <a:r>
              <a:rPr lang="nl-NL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Presentation</a:t>
            </a:r>
            <a:endParaRPr sz="28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473B4-F88C-0440-9C28-92F301A20D0C}"/>
              </a:ext>
            </a:extLst>
          </p:cNvPr>
          <p:cNvGrpSpPr/>
          <p:nvPr/>
        </p:nvGrpSpPr>
        <p:grpSpPr>
          <a:xfrm>
            <a:off x="440779" y="1590242"/>
            <a:ext cx="5091899" cy="1505765"/>
            <a:chOff x="406620" y="1216892"/>
            <a:chExt cx="5091899" cy="1505765"/>
          </a:xfrm>
        </p:grpSpPr>
        <p:sp>
          <p:nvSpPr>
            <p:cNvPr id="66" name="Google Shape;406;p34">
              <a:extLst>
                <a:ext uri="{FF2B5EF4-FFF2-40B4-BE49-F238E27FC236}">
                  <a16:creationId xmlns:a16="http://schemas.microsoft.com/office/drawing/2014/main" id="{3CC74B99-DF05-E044-834C-31AF0D5CD8A8}"/>
                </a:ext>
              </a:extLst>
            </p:cNvPr>
            <p:cNvSpPr/>
            <p:nvPr/>
          </p:nvSpPr>
          <p:spPr>
            <a:xfrm>
              <a:off x="406620" y="1285157"/>
              <a:ext cx="862200" cy="862200"/>
            </a:xfrm>
            <a:prstGeom prst="ellipse">
              <a:avLst/>
            </a:pr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400;p34">
              <a:extLst>
                <a:ext uri="{FF2B5EF4-FFF2-40B4-BE49-F238E27FC236}">
                  <a16:creationId xmlns:a16="http://schemas.microsoft.com/office/drawing/2014/main" id="{57F7CC04-6C3B-D945-A948-376C9F228ABB}"/>
                </a:ext>
              </a:extLst>
            </p:cNvPr>
            <p:cNvSpPr/>
            <p:nvPr/>
          </p:nvSpPr>
          <p:spPr>
            <a:xfrm>
              <a:off x="1560723" y="1521558"/>
              <a:ext cx="3744000" cy="55078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402;p34">
              <a:extLst>
                <a:ext uri="{FF2B5EF4-FFF2-40B4-BE49-F238E27FC236}">
                  <a16:creationId xmlns:a16="http://schemas.microsoft.com/office/drawing/2014/main" id="{0AE8A694-A791-B54E-BA28-4E941D1C0189}"/>
                </a:ext>
              </a:extLst>
            </p:cNvPr>
            <p:cNvSpPr txBox="1">
              <a:spLocks/>
            </p:cNvSpPr>
            <p:nvPr/>
          </p:nvSpPr>
          <p:spPr>
            <a:xfrm>
              <a:off x="1754517" y="1995757"/>
              <a:ext cx="35442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What is goal setting and why is it important in higher education? </a:t>
              </a:r>
            </a:p>
          </p:txBody>
        </p:sp>
        <p:sp>
          <p:nvSpPr>
            <p:cNvPr id="86" name="Google Shape;404;p34">
              <a:extLst>
                <a:ext uri="{FF2B5EF4-FFF2-40B4-BE49-F238E27FC236}">
                  <a16:creationId xmlns:a16="http://schemas.microsoft.com/office/drawing/2014/main" id="{59B20E1B-0E1C-A24C-BAC7-5841CAEF1A6C}"/>
                </a:ext>
              </a:extLst>
            </p:cNvPr>
            <p:cNvSpPr txBox="1">
              <a:spLocks/>
            </p:cNvSpPr>
            <p:nvPr/>
          </p:nvSpPr>
          <p:spPr>
            <a:xfrm>
              <a:off x="1754519" y="1581407"/>
              <a:ext cx="3550204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Designing our chatbot</a:t>
              </a:r>
            </a:p>
          </p:txBody>
        </p:sp>
        <p:sp>
          <p:nvSpPr>
            <p:cNvPr id="89" name="Google Shape;418;p34">
              <a:extLst>
                <a:ext uri="{FF2B5EF4-FFF2-40B4-BE49-F238E27FC236}">
                  <a16:creationId xmlns:a16="http://schemas.microsoft.com/office/drawing/2014/main" id="{EF214DC1-BB29-F740-AF41-C6D8C7530565}"/>
                </a:ext>
              </a:extLst>
            </p:cNvPr>
            <p:cNvSpPr/>
            <p:nvPr/>
          </p:nvSpPr>
          <p:spPr>
            <a:xfrm>
              <a:off x="5336694" y="1716257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420;p34">
              <a:extLst>
                <a:ext uri="{FF2B5EF4-FFF2-40B4-BE49-F238E27FC236}">
                  <a16:creationId xmlns:a16="http://schemas.microsoft.com/office/drawing/2014/main" id="{49FB6748-74F7-C545-92D8-02DD3CA07DC6}"/>
                </a:ext>
              </a:extLst>
            </p:cNvPr>
            <p:cNvSpPr txBox="1"/>
            <p:nvPr/>
          </p:nvSpPr>
          <p:spPr>
            <a:xfrm>
              <a:off x="4521417" y="1216892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000" kern="0" dirty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11:25 AM</a:t>
              </a:r>
              <a:endParaRPr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93" name="Google Shape;404;p34">
              <a:extLst>
                <a:ext uri="{FF2B5EF4-FFF2-40B4-BE49-F238E27FC236}">
                  <a16:creationId xmlns:a16="http://schemas.microsoft.com/office/drawing/2014/main" id="{6483F88C-67D8-184A-983B-F31F35622808}"/>
                </a:ext>
              </a:extLst>
            </p:cNvPr>
            <p:cNvSpPr txBox="1">
              <a:spLocks/>
            </p:cNvSpPr>
            <p:nvPr/>
          </p:nvSpPr>
          <p:spPr>
            <a:xfrm>
              <a:off x="577387" y="1500707"/>
              <a:ext cx="511471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1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16F405-324C-DE46-89C6-9470B5AAEB5A}"/>
              </a:ext>
            </a:extLst>
          </p:cNvPr>
          <p:cNvGrpSpPr/>
          <p:nvPr/>
        </p:nvGrpSpPr>
        <p:grpSpPr>
          <a:xfrm>
            <a:off x="6662110" y="1619163"/>
            <a:ext cx="5041012" cy="1481299"/>
            <a:chOff x="5491088" y="2600880"/>
            <a:chExt cx="5041012" cy="1481299"/>
          </a:xfrm>
        </p:grpSpPr>
        <p:sp>
          <p:nvSpPr>
            <p:cNvPr id="67" name="Google Shape;399;p34">
              <a:extLst>
                <a:ext uri="{FF2B5EF4-FFF2-40B4-BE49-F238E27FC236}">
                  <a16:creationId xmlns:a16="http://schemas.microsoft.com/office/drawing/2014/main" id="{90A8DE9B-668A-504E-8C8E-73389F73BA76}"/>
                </a:ext>
              </a:extLst>
            </p:cNvPr>
            <p:cNvSpPr/>
            <p:nvPr/>
          </p:nvSpPr>
          <p:spPr>
            <a:xfrm flipH="1">
              <a:off x="5696934" y="2881080"/>
              <a:ext cx="3750160" cy="55078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403;p34">
              <a:extLst>
                <a:ext uri="{FF2B5EF4-FFF2-40B4-BE49-F238E27FC236}">
                  <a16:creationId xmlns:a16="http://schemas.microsoft.com/office/drawing/2014/main" id="{A374E5F4-8329-264B-B16A-D578529D8D60}"/>
                </a:ext>
              </a:extLst>
            </p:cNvPr>
            <p:cNvSpPr txBox="1">
              <a:spLocks/>
            </p:cNvSpPr>
            <p:nvPr/>
          </p:nvSpPr>
          <p:spPr>
            <a:xfrm>
              <a:off x="5690890" y="3355279"/>
              <a:ext cx="3756209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How do you develop a chatbot to support goal setting? </a:t>
              </a:r>
            </a:p>
          </p:txBody>
        </p:sp>
        <p:sp>
          <p:nvSpPr>
            <p:cNvPr id="87" name="Google Shape;405;p34">
              <a:extLst>
                <a:ext uri="{FF2B5EF4-FFF2-40B4-BE49-F238E27FC236}">
                  <a16:creationId xmlns:a16="http://schemas.microsoft.com/office/drawing/2014/main" id="{3CBD942F-3C8B-A641-8D12-32BB6FDC1216}"/>
                </a:ext>
              </a:extLst>
            </p:cNvPr>
            <p:cNvSpPr txBox="1">
              <a:spLocks/>
            </p:cNvSpPr>
            <p:nvPr/>
          </p:nvSpPr>
          <p:spPr>
            <a:xfrm>
              <a:off x="5765800" y="2940924"/>
              <a:ext cx="3487495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Developing our chatbot</a:t>
              </a:r>
            </a:p>
          </p:txBody>
        </p:sp>
        <p:sp>
          <p:nvSpPr>
            <p:cNvPr id="88" name="Google Shape;407;p34">
              <a:extLst>
                <a:ext uri="{FF2B5EF4-FFF2-40B4-BE49-F238E27FC236}">
                  <a16:creationId xmlns:a16="http://schemas.microsoft.com/office/drawing/2014/main" id="{6AFDC9A7-C71A-0D40-BBE9-C05562517565}"/>
                </a:ext>
              </a:extLst>
            </p:cNvPr>
            <p:cNvSpPr/>
            <p:nvPr/>
          </p:nvSpPr>
          <p:spPr>
            <a:xfrm>
              <a:off x="9669900" y="2725379"/>
              <a:ext cx="862200" cy="862200"/>
            </a:xfrm>
            <a:prstGeom prst="ellipse">
              <a:avLst/>
            </a:pr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419;p34">
              <a:extLst>
                <a:ext uri="{FF2B5EF4-FFF2-40B4-BE49-F238E27FC236}">
                  <a16:creationId xmlns:a16="http://schemas.microsoft.com/office/drawing/2014/main" id="{6D98A877-31F7-4B44-91F7-8212CF833401}"/>
                </a:ext>
              </a:extLst>
            </p:cNvPr>
            <p:cNvSpPr/>
            <p:nvPr/>
          </p:nvSpPr>
          <p:spPr>
            <a:xfrm>
              <a:off x="5491088" y="3075774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421;p34">
              <a:extLst>
                <a:ext uri="{FF2B5EF4-FFF2-40B4-BE49-F238E27FC236}">
                  <a16:creationId xmlns:a16="http://schemas.microsoft.com/office/drawing/2014/main" id="{81A372CD-C9B9-F145-B126-4145ED7E4231}"/>
                </a:ext>
              </a:extLst>
            </p:cNvPr>
            <p:cNvSpPr txBox="1"/>
            <p:nvPr/>
          </p:nvSpPr>
          <p:spPr>
            <a:xfrm>
              <a:off x="5696929" y="2600880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000" kern="0" dirty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12:45 PM</a:t>
              </a:r>
              <a:endParaRPr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94" name="Google Shape;404;p34">
              <a:extLst>
                <a:ext uri="{FF2B5EF4-FFF2-40B4-BE49-F238E27FC236}">
                  <a16:creationId xmlns:a16="http://schemas.microsoft.com/office/drawing/2014/main" id="{6934065D-F72B-7543-ABFA-203A0487F91D}"/>
                </a:ext>
              </a:extLst>
            </p:cNvPr>
            <p:cNvSpPr txBox="1">
              <a:spLocks/>
            </p:cNvSpPr>
            <p:nvPr/>
          </p:nvSpPr>
          <p:spPr>
            <a:xfrm>
              <a:off x="9845264" y="2924179"/>
              <a:ext cx="511471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2 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11CF62E2-FA72-7F43-BF9D-C3C8CA878552}"/>
              </a:ext>
            </a:extLst>
          </p:cNvPr>
          <p:cNvGrpSpPr/>
          <p:nvPr/>
        </p:nvGrpSpPr>
        <p:grpSpPr>
          <a:xfrm>
            <a:off x="440779" y="4338810"/>
            <a:ext cx="5091899" cy="1505765"/>
            <a:chOff x="406620" y="1216892"/>
            <a:chExt cx="5091899" cy="1505765"/>
          </a:xfrm>
        </p:grpSpPr>
        <p:sp>
          <p:nvSpPr>
            <p:cNvPr id="96" name="Google Shape;406;p34">
              <a:extLst>
                <a:ext uri="{FF2B5EF4-FFF2-40B4-BE49-F238E27FC236}">
                  <a16:creationId xmlns:a16="http://schemas.microsoft.com/office/drawing/2014/main" id="{41085CFF-8334-A742-96C9-D98B60F79713}"/>
                </a:ext>
              </a:extLst>
            </p:cNvPr>
            <p:cNvSpPr/>
            <p:nvPr/>
          </p:nvSpPr>
          <p:spPr>
            <a:xfrm>
              <a:off x="406620" y="1285157"/>
              <a:ext cx="862200" cy="862200"/>
            </a:xfrm>
            <a:prstGeom prst="ellipse">
              <a:avLst/>
            </a:pr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400;p34">
              <a:extLst>
                <a:ext uri="{FF2B5EF4-FFF2-40B4-BE49-F238E27FC236}">
                  <a16:creationId xmlns:a16="http://schemas.microsoft.com/office/drawing/2014/main" id="{D0166A2C-642A-D644-8C57-D1BF109DC81B}"/>
                </a:ext>
              </a:extLst>
            </p:cNvPr>
            <p:cNvSpPr/>
            <p:nvPr/>
          </p:nvSpPr>
          <p:spPr>
            <a:xfrm>
              <a:off x="1560723" y="1521558"/>
              <a:ext cx="3744000" cy="55078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402;p34">
              <a:extLst>
                <a:ext uri="{FF2B5EF4-FFF2-40B4-BE49-F238E27FC236}">
                  <a16:creationId xmlns:a16="http://schemas.microsoft.com/office/drawing/2014/main" id="{59F11763-5757-B44D-A620-255F0D8BB39F}"/>
                </a:ext>
              </a:extLst>
            </p:cNvPr>
            <p:cNvSpPr txBox="1">
              <a:spLocks/>
            </p:cNvSpPr>
            <p:nvPr/>
          </p:nvSpPr>
          <p:spPr>
            <a:xfrm>
              <a:off x="1754517" y="1995757"/>
              <a:ext cx="3544200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How do we use the chatbot, and what are its effects?</a:t>
              </a:r>
            </a:p>
          </p:txBody>
        </p:sp>
        <p:sp>
          <p:nvSpPr>
            <p:cNvPr id="99" name="Google Shape;404;p34">
              <a:extLst>
                <a:ext uri="{FF2B5EF4-FFF2-40B4-BE49-F238E27FC236}">
                  <a16:creationId xmlns:a16="http://schemas.microsoft.com/office/drawing/2014/main" id="{4FC94D66-E816-5A49-8200-91014EB1696B}"/>
                </a:ext>
              </a:extLst>
            </p:cNvPr>
            <p:cNvSpPr txBox="1">
              <a:spLocks/>
            </p:cNvSpPr>
            <p:nvPr/>
          </p:nvSpPr>
          <p:spPr>
            <a:xfrm>
              <a:off x="1754519" y="1581407"/>
              <a:ext cx="3550204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Deploying &amp; testing our chatbot</a:t>
              </a:r>
            </a:p>
          </p:txBody>
        </p:sp>
        <p:sp>
          <p:nvSpPr>
            <p:cNvPr id="100" name="Google Shape;418;p34">
              <a:extLst>
                <a:ext uri="{FF2B5EF4-FFF2-40B4-BE49-F238E27FC236}">
                  <a16:creationId xmlns:a16="http://schemas.microsoft.com/office/drawing/2014/main" id="{28DB7297-EFC4-ED40-A69A-38172A871862}"/>
                </a:ext>
              </a:extLst>
            </p:cNvPr>
            <p:cNvSpPr/>
            <p:nvPr/>
          </p:nvSpPr>
          <p:spPr>
            <a:xfrm>
              <a:off x="5336694" y="1716257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420;p34">
              <a:extLst>
                <a:ext uri="{FF2B5EF4-FFF2-40B4-BE49-F238E27FC236}">
                  <a16:creationId xmlns:a16="http://schemas.microsoft.com/office/drawing/2014/main" id="{FF62F5D8-190F-7644-A728-3A83DAEE72B6}"/>
                </a:ext>
              </a:extLst>
            </p:cNvPr>
            <p:cNvSpPr txBox="1"/>
            <p:nvPr/>
          </p:nvSpPr>
          <p:spPr>
            <a:xfrm>
              <a:off x="4521417" y="1216892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000" kern="0" dirty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14:32 PM</a:t>
              </a:r>
              <a:endParaRPr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02" name="Google Shape;404;p34">
              <a:extLst>
                <a:ext uri="{FF2B5EF4-FFF2-40B4-BE49-F238E27FC236}">
                  <a16:creationId xmlns:a16="http://schemas.microsoft.com/office/drawing/2014/main" id="{8F5080B5-3AD5-6941-83E1-B744CBBFB5C6}"/>
                </a:ext>
              </a:extLst>
            </p:cNvPr>
            <p:cNvSpPr txBox="1">
              <a:spLocks/>
            </p:cNvSpPr>
            <p:nvPr/>
          </p:nvSpPr>
          <p:spPr>
            <a:xfrm>
              <a:off x="577387" y="1500707"/>
              <a:ext cx="511471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3 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EE70C5B-2EC5-5848-980D-05CD8EFC0B8F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109" name="Google Shape;895;p47">
              <a:extLst>
                <a:ext uri="{FF2B5EF4-FFF2-40B4-BE49-F238E27FC236}">
                  <a16:creationId xmlns:a16="http://schemas.microsoft.com/office/drawing/2014/main" id="{B047573A-29A3-BB43-A72B-A53C6EE6CE01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110" name="Google Shape;906;p47">
              <a:extLst>
                <a:ext uri="{FF2B5EF4-FFF2-40B4-BE49-F238E27FC236}">
                  <a16:creationId xmlns:a16="http://schemas.microsoft.com/office/drawing/2014/main" id="{80EDA798-CBEC-BB4E-BA05-BCCAA5120EF7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111" name="Google Shape;907;p47">
                <a:extLst>
                  <a:ext uri="{FF2B5EF4-FFF2-40B4-BE49-F238E27FC236}">
                    <a16:creationId xmlns:a16="http://schemas.microsoft.com/office/drawing/2014/main" id="{D678D67A-EFDA-3F4A-BE0D-22EE4ABD446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908;p47">
                <a:extLst>
                  <a:ext uri="{FF2B5EF4-FFF2-40B4-BE49-F238E27FC236}">
                    <a16:creationId xmlns:a16="http://schemas.microsoft.com/office/drawing/2014/main" id="{E4772E0D-5D76-6845-BE4A-C7F85771D194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27B43AC-31E9-2497-511F-1C9DF2844FD0}"/>
              </a:ext>
            </a:extLst>
          </p:cNvPr>
          <p:cNvGrpSpPr/>
          <p:nvPr/>
        </p:nvGrpSpPr>
        <p:grpSpPr>
          <a:xfrm>
            <a:off x="6659310" y="4338810"/>
            <a:ext cx="5041012" cy="1481299"/>
            <a:chOff x="5491088" y="2600880"/>
            <a:chExt cx="5041012" cy="1481299"/>
          </a:xfrm>
        </p:grpSpPr>
        <p:sp>
          <p:nvSpPr>
            <p:cNvPr id="10" name="Google Shape;399;p34">
              <a:extLst>
                <a:ext uri="{FF2B5EF4-FFF2-40B4-BE49-F238E27FC236}">
                  <a16:creationId xmlns:a16="http://schemas.microsoft.com/office/drawing/2014/main" id="{56761B86-A136-859F-101B-55B4F3F3266C}"/>
                </a:ext>
              </a:extLst>
            </p:cNvPr>
            <p:cNvSpPr/>
            <p:nvPr/>
          </p:nvSpPr>
          <p:spPr>
            <a:xfrm flipH="1">
              <a:off x="5696934" y="2881080"/>
              <a:ext cx="3750160" cy="55078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03;p34">
              <a:extLst>
                <a:ext uri="{FF2B5EF4-FFF2-40B4-BE49-F238E27FC236}">
                  <a16:creationId xmlns:a16="http://schemas.microsoft.com/office/drawing/2014/main" id="{11D85C57-1C7F-7136-F34E-6C1C8CD22AFB}"/>
                </a:ext>
              </a:extLst>
            </p:cNvPr>
            <p:cNvSpPr txBox="1">
              <a:spLocks/>
            </p:cNvSpPr>
            <p:nvPr/>
          </p:nvSpPr>
          <p:spPr>
            <a:xfrm>
              <a:off x="5690890" y="3355279"/>
              <a:ext cx="3756209" cy="72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None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How can learning analytics be used to support this chatbot?</a:t>
              </a:r>
            </a:p>
          </p:txBody>
        </p:sp>
        <p:sp>
          <p:nvSpPr>
            <p:cNvPr id="14" name="Google Shape;405;p34">
              <a:extLst>
                <a:ext uri="{FF2B5EF4-FFF2-40B4-BE49-F238E27FC236}">
                  <a16:creationId xmlns:a16="http://schemas.microsoft.com/office/drawing/2014/main" id="{8B9DC3D7-D849-6B82-E73E-2FEF89A32909}"/>
                </a:ext>
              </a:extLst>
            </p:cNvPr>
            <p:cNvSpPr txBox="1">
              <a:spLocks/>
            </p:cNvSpPr>
            <p:nvPr/>
          </p:nvSpPr>
          <p:spPr>
            <a:xfrm>
              <a:off x="5765800" y="2940924"/>
              <a:ext cx="3487495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Let’s talk </a:t>
              </a:r>
              <a:r>
                <a:rPr lang="en-GB" sz="1600" kern="0" dirty="0">
                  <a:solidFill>
                    <a:srgbClr val="FFFFFF"/>
                  </a:solidFill>
                </a:rPr>
                <a:t>a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bout </a:t>
              </a:r>
              <a:r>
                <a:rPr lang="en-GB" sz="1600" kern="0" dirty="0">
                  <a:solidFill>
                    <a:srgbClr val="FFFFFF"/>
                  </a:solidFill>
                </a:rPr>
                <a:t>l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earning </a:t>
              </a:r>
              <a:r>
                <a:rPr lang="en-GB" sz="1600" kern="0" dirty="0">
                  <a:solidFill>
                    <a:srgbClr val="FFFFFF"/>
                  </a:solidFill>
                </a:rPr>
                <a:t>a</a:t>
              </a:r>
              <a:r>
                <a:rPr kumimoji="0" lang="en-GB" sz="1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nalytics</a:t>
              </a:r>
              <a:endPara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"/>
                <a:sym typeface="Lexend Deca"/>
              </a:endParaRPr>
            </a:p>
          </p:txBody>
        </p:sp>
        <p:sp>
          <p:nvSpPr>
            <p:cNvPr id="16" name="Google Shape;407;p34">
              <a:extLst>
                <a:ext uri="{FF2B5EF4-FFF2-40B4-BE49-F238E27FC236}">
                  <a16:creationId xmlns:a16="http://schemas.microsoft.com/office/drawing/2014/main" id="{9D7C9E8E-3E7A-2FD2-D5E2-873C984A5999}"/>
                </a:ext>
              </a:extLst>
            </p:cNvPr>
            <p:cNvSpPr/>
            <p:nvPr/>
          </p:nvSpPr>
          <p:spPr>
            <a:xfrm>
              <a:off x="9669900" y="2725379"/>
              <a:ext cx="862200" cy="862200"/>
            </a:xfrm>
            <a:prstGeom prst="ellipse">
              <a:avLst/>
            </a:pr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419;p34">
              <a:extLst>
                <a:ext uri="{FF2B5EF4-FFF2-40B4-BE49-F238E27FC236}">
                  <a16:creationId xmlns:a16="http://schemas.microsoft.com/office/drawing/2014/main" id="{F004BBB5-0C65-40BB-682E-9FD543CFAD3B}"/>
                </a:ext>
              </a:extLst>
            </p:cNvPr>
            <p:cNvSpPr/>
            <p:nvPr/>
          </p:nvSpPr>
          <p:spPr>
            <a:xfrm>
              <a:off x="5491088" y="3075774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421;p34">
              <a:extLst>
                <a:ext uri="{FF2B5EF4-FFF2-40B4-BE49-F238E27FC236}">
                  <a16:creationId xmlns:a16="http://schemas.microsoft.com/office/drawing/2014/main" id="{602FAD3D-EF44-C40C-F039-AED391F61E23}"/>
                </a:ext>
              </a:extLst>
            </p:cNvPr>
            <p:cNvSpPr txBox="1"/>
            <p:nvPr/>
          </p:nvSpPr>
          <p:spPr>
            <a:xfrm>
              <a:off x="5696929" y="2600880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000" kern="0" dirty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12:45 PM</a:t>
              </a:r>
              <a:endParaRPr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sp>
          <p:nvSpPr>
            <p:cNvPr id="19" name="Google Shape;404;p34">
              <a:extLst>
                <a:ext uri="{FF2B5EF4-FFF2-40B4-BE49-F238E27FC236}">
                  <a16:creationId xmlns:a16="http://schemas.microsoft.com/office/drawing/2014/main" id="{A3FE21DC-F5F4-70B9-ED87-B4C5F576588A}"/>
                </a:ext>
              </a:extLst>
            </p:cNvPr>
            <p:cNvSpPr txBox="1">
              <a:spLocks/>
            </p:cNvSpPr>
            <p:nvPr/>
          </p:nvSpPr>
          <p:spPr>
            <a:xfrm>
              <a:off x="9845264" y="2924179"/>
              <a:ext cx="511471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4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955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The Chatbot as a Research Tool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03D44FA-D901-8D43-91BB-ECB5A52ED16B}"/>
              </a:ext>
            </a:extLst>
          </p:cNvPr>
          <p:cNvSpPr/>
          <p:nvPr/>
        </p:nvSpPr>
        <p:spPr>
          <a:xfrm>
            <a:off x="4198981" y="1674244"/>
            <a:ext cx="7910605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Incredibly powerful research tool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endParaRPr lang="en-GB" dirty="0">
              <a:solidFill>
                <a:schemeClr val="dk1"/>
              </a:solidFill>
              <a:latin typeface="Work Sans" pitchFamily="2" charset="77"/>
            </a:endParaRP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Allows you to collect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large amounts of data </a:t>
            </a: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in an interactive and adaptive manner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endParaRPr lang="en-GB" dirty="0">
              <a:solidFill>
                <a:schemeClr val="dk1"/>
              </a:solidFill>
              <a:latin typeface="Work Sans" pitchFamily="2" charset="77"/>
            </a:endParaRP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You can have a branching bot which deals with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multiple sessions, different conditions and various kinds of personalization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endParaRPr lang="en-GB" dirty="0">
              <a:solidFill>
                <a:schemeClr val="dk1"/>
              </a:solidFill>
              <a:latin typeface="Work Sans" pitchFamily="2" charset="77"/>
            </a:endParaRP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Can be integrated with powerful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NLP tools</a:t>
            </a:r>
            <a:endParaRPr lang="en-GB" dirty="0">
              <a:solidFill>
                <a:schemeClr val="dk1"/>
              </a:solidFill>
              <a:latin typeface="Work Sans" pitchFamily="2" charset="77"/>
            </a:endParaRP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endParaRPr lang="en-GB" dirty="0">
              <a:solidFill>
                <a:schemeClr val="dk1"/>
              </a:solidFill>
              <a:latin typeface="Work Sans" pitchFamily="2" charset="77"/>
            </a:endParaRPr>
          </a:p>
        </p:txBody>
      </p:sp>
      <p:pic>
        <p:nvPicPr>
          <p:cNvPr id="6" name="Picture 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6CCC139-62EF-2049-90F4-CBB28E81B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66" y="1285779"/>
            <a:ext cx="3894415" cy="529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32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4ABA7-BFB8-5C4D-91E5-B7CAB6B3ADBF}"/>
              </a:ext>
            </a:extLst>
          </p:cNvPr>
          <p:cNvGrpSpPr/>
          <p:nvPr/>
        </p:nvGrpSpPr>
        <p:grpSpPr>
          <a:xfrm>
            <a:off x="277929" y="2428273"/>
            <a:ext cx="11636141" cy="2001454"/>
            <a:chOff x="254335" y="2003279"/>
            <a:chExt cx="11636141" cy="2001454"/>
          </a:xfrm>
        </p:grpSpPr>
        <p:sp>
          <p:nvSpPr>
            <p:cNvPr id="49" name="Google Shape;225;p29">
              <a:extLst>
                <a:ext uri="{FF2B5EF4-FFF2-40B4-BE49-F238E27FC236}">
                  <a16:creationId xmlns:a16="http://schemas.microsoft.com/office/drawing/2014/main" id="{5B7D1202-B3ED-6945-A6E9-F471534B2FB5}"/>
                </a:ext>
              </a:extLst>
            </p:cNvPr>
            <p:cNvSpPr/>
            <p:nvPr/>
          </p:nvSpPr>
          <p:spPr>
            <a:xfrm>
              <a:off x="254335" y="2003279"/>
              <a:ext cx="11636141" cy="2001454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7;p29">
              <a:extLst>
                <a:ext uri="{FF2B5EF4-FFF2-40B4-BE49-F238E27FC236}">
                  <a16:creationId xmlns:a16="http://schemas.microsoft.com/office/drawing/2014/main" id="{ADB7F8C9-07BA-714B-BE5C-EE5E216186BD}"/>
                </a:ext>
              </a:extLst>
            </p:cNvPr>
            <p:cNvSpPr txBox="1">
              <a:spLocks/>
            </p:cNvSpPr>
            <p:nvPr/>
          </p:nvSpPr>
          <p:spPr>
            <a:xfrm>
              <a:off x="525269" y="2207456"/>
              <a:ext cx="11093008" cy="1593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1600" b="0" i="0" u="none" strike="noStrike" cap="none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Work Sans"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4279B"/>
                  </a:solidFill>
                  <a:effectLst/>
                  <a:uLnTx/>
                  <a:uFillTx/>
                  <a:latin typeface="Work Sans"/>
                  <a:sym typeface="Work Sans"/>
                </a:rPr>
                <a:t>Deploying and Testing a Chatbot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201997-E693-104D-BEE5-419B0C0E9BE2}"/>
              </a:ext>
            </a:extLst>
          </p:cNvPr>
          <p:cNvGrpSpPr/>
          <p:nvPr/>
        </p:nvGrpSpPr>
        <p:grpSpPr>
          <a:xfrm>
            <a:off x="5508848" y="973667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52" name="Google Shape;406;p34">
              <a:extLst>
                <a:ext uri="{FF2B5EF4-FFF2-40B4-BE49-F238E27FC236}">
                  <a16:creationId xmlns:a16="http://schemas.microsoft.com/office/drawing/2014/main" id="{8D780791-806C-A649-ACF3-5E5270D7C8F1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04;p34">
              <a:extLst>
                <a:ext uri="{FF2B5EF4-FFF2-40B4-BE49-F238E27FC236}">
                  <a16:creationId xmlns:a16="http://schemas.microsoft.com/office/drawing/2014/main" id="{3EF4BB75-B7BD-D842-B328-165BF73EFA55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lang="en-GB" sz="7200" kern="0" dirty="0">
                  <a:solidFill>
                    <a:srgbClr val="13269B"/>
                  </a:solidFill>
                </a:rPr>
                <a:t>3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147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Pilot Study &amp; Main Study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6B03849-5B06-2B7A-EC1D-DAA62A836BE9}"/>
              </a:ext>
            </a:extLst>
          </p:cNvPr>
          <p:cNvGrpSpPr/>
          <p:nvPr/>
        </p:nvGrpSpPr>
        <p:grpSpPr>
          <a:xfrm>
            <a:off x="189179" y="1586764"/>
            <a:ext cx="11846595" cy="819742"/>
            <a:chOff x="301577" y="1592511"/>
            <a:chExt cx="11653986" cy="819742"/>
          </a:xfrm>
        </p:grpSpPr>
        <p:sp>
          <p:nvSpPr>
            <p:cNvPr id="42" name="Google Shape;522;p37">
              <a:extLst>
                <a:ext uri="{FF2B5EF4-FFF2-40B4-BE49-F238E27FC236}">
                  <a16:creationId xmlns:a16="http://schemas.microsoft.com/office/drawing/2014/main" id="{6D1598E9-6948-F34E-90E1-343A9888A728}"/>
                </a:ext>
              </a:extLst>
            </p:cNvPr>
            <p:cNvSpPr/>
            <p:nvPr/>
          </p:nvSpPr>
          <p:spPr>
            <a:xfrm>
              <a:off x="301577" y="1878866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D768C63-8231-6D4A-920B-8C1A4B4C3D7E}"/>
                </a:ext>
              </a:extLst>
            </p:cNvPr>
            <p:cNvGrpSpPr/>
            <p:nvPr/>
          </p:nvGrpSpPr>
          <p:grpSpPr>
            <a:xfrm>
              <a:off x="382488" y="1592511"/>
              <a:ext cx="11573075" cy="819742"/>
              <a:chOff x="340155" y="1296925"/>
              <a:chExt cx="8558948" cy="572709"/>
            </a:xfrm>
          </p:grpSpPr>
          <p:sp>
            <p:nvSpPr>
              <p:cNvPr id="44" name="Google Shape;1593;p56">
                <a:extLst>
                  <a:ext uri="{FF2B5EF4-FFF2-40B4-BE49-F238E27FC236}">
                    <a16:creationId xmlns:a16="http://schemas.microsoft.com/office/drawing/2014/main" id="{B2260485-806F-1341-8D30-C37E83F21A28}"/>
                  </a:ext>
                </a:extLst>
              </p:cNvPr>
              <p:cNvSpPr/>
              <p:nvPr/>
            </p:nvSpPr>
            <p:spPr>
              <a:xfrm>
                <a:off x="340155" y="1296925"/>
                <a:ext cx="3019516" cy="572709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593;p56">
                <a:extLst>
                  <a:ext uri="{FF2B5EF4-FFF2-40B4-BE49-F238E27FC236}">
                    <a16:creationId xmlns:a16="http://schemas.microsoft.com/office/drawing/2014/main" id="{19950112-69E4-DD41-BCA1-F4DBDB80F291}"/>
                  </a:ext>
                </a:extLst>
              </p:cNvPr>
              <p:cNvSpPr/>
              <p:nvPr/>
            </p:nvSpPr>
            <p:spPr>
              <a:xfrm>
                <a:off x="2753835" y="1296925"/>
                <a:ext cx="4635510" cy="572709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593;p56">
                <a:extLst>
                  <a:ext uri="{FF2B5EF4-FFF2-40B4-BE49-F238E27FC236}">
                    <a16:creationId xmlns:a16="http://schemas.microsoft.com/office/drawing/2014/main" id="{5D7F18EC-47DE-354B-8135-9B3439EEFB47}"/>
                  </a:ext>
                </a:extLst>
              </p:cNvPr>
              <p:cNvSpPr/>
              <p:nvPr/>
            </p:nvSpPr>
            <p:spPr>
              <a:xfrm>
                <a:off x="5879587" y="1296925"/>
                <a:ext cx="3019516" cy="572709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548;p37">
              <a:extLst>
                <a:ext uri="{FF2B5EF4-FFF2-40B4-BE49-F238E27FC236}">
                  <a16:creationId xmlns:a16="http://schemas.microsoft.com/office/drawing/2014/main" id="{79F5C57B-2DCF-5B4F-8004-06C99BFBDA72}"/>
                </a:ext>
              </a:extLst>
            </p:cNvPr>
            <p:cNvSpPr txBox="1"/>
            <p:nvPr/>
          </p:nvSpPr>
          <p:spPr>
            <a:xfrm>
              <a:off x="762336" y="1721063"/>
              <a:ext cx="11131844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GB" sz="2400" b="1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Pilot Study: </a:t>
              </a:r>
              <a:r>
                <a:rPr lang="en-GB" sz="2000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Testing the chatbot and exploring how students set goals when they are unguided.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2ED70F-909A-7616-4892-A926302E3CDE}"/>
              </a:ext>
            </a:extLst>
          </p:cNvPr>
          <p:cNvGrpSpPr/>
          <p:nvPr/>
        </p:nvGrpSpPr>
        <p:grpSpPr>
          <a:xfrm>
            <a:off x="175454" y="3498344"/>
            <a:ext cx="11860321" cy="819742"/>
            <a:chOff x="301577" y="1592511"/>
            <a:chExt cx="11653986" cy="819742"/>
          </a:xfrm>
        </p:grpSpPr>
        <p:sp>
          <p:nvSpPr>
            <p:cNvPr id="6" name="Google Shape;522;p37">
              <a:extLst>
                <a:ext uri="{FF2B5EF4-FFF2-40B4-BE49-F238E27FC236}">
                  <a16:creationId xmlns:a16="http://schemas.microsoft.com/office/drawing/2014/main" id="{2A05E59A-97BD-1B3D-0D26-7EB2E8B525AF}"/>
                </a:ext>
              </a:extLst>
            </p:cNvPr>
            <p:cNvSpPr/>
            <p:nvPr/>
          </p:nvSpPr>
          <p:spPr>
            <a:xfrm>
              <a:off x="301577" y="1878866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439AEFB-4627-F1B8-E86E-BEBB5C0651A1}"/>
                </a:ext>
              </a:extLst>
            </p:cNvPr>
            <p:cNvGrpSpPr/>
            <p:nvPr/>
          </p:nvGrpSpPr>
          <p:grpSpPr>
            <a:xfrm>
              <a:off x="382488" y="1592511"/>
              <a:ext cx="11573075" cy="819742"/>
              <a:chOff x="340155" y="1296925"/>
              <a:chExt cx="8558948" cy="572709"/>
            </a:xfrm>
          </p:grpSpPr>
          <p:sp>
            <p:nvSpPr>
              <p:cNvPr id="11" name="Google Shape;1593;p56">
                <a:extLst>
                  <a:ext uri="{FF2B5EF4-FFF2-40B4-BE49-F238E27FC236}">
                    <a16:creationId xmlns:a16="http://schemas.microsoft.com/office/drawing/2014/main" id="{F49FE7AD-197E-1C33-A178-7997039FD9A6}"/>
                  </a:ext>
                </a:extLst>
              </p:cNvPr>
              <p:cNvSpPr/>
              <p:nvPr/>
            </p:nvSpPr>
            <p:spPr>
              <a:xfrm>
                <a:off x="340155" y="1296925"/>
                <a:ext cx="3019516" cy="572709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93;p56">
                <a:extLst>
                  <a:ext uri="{FF2B5EF4-FFF2-40B4-BE49-F238E27FC236}">
                    <a16:creationId xmlns:a16="http://schemas.microsoft.com/office/drawing/2014/main" id="{3569CA32-61EF-E9F1-BC5F-BF3D793639AD}"/>
                  </a:ext>
                </a:extLst>
              </p:cNvPr>
              <p:cNvSpPr/>
              <p:nvPr/>
            </p:nvSpPr>
            <p:spPr>
              <a:xfrm>
                <a:off x="2753835" y="1296925"/>
                <a:ext cx="4635510" cy="572709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593;p56">
                <a:extLst>
                  <a:ext uri="{FF2B5EF4-FFF2-40B4-BE49-F238E27FC236}">
                    <a16:creationId xmlns:a16="http://schemas.microsoft.com/office/drawing/2014/main" id="{ED53CA63-725F-9991-EA3F-354794A474D8}"/>
                  </a:ext>
                </a:extLst>
              </p:cNvPr>
              <p:cNvSpPr/>
              <p:nvPr/>
            </p:nvSpPr>
            <p:spPr>
              <a:xfrm>
                <a:off x="5879587" y="1296925"/>
                <a:ext cx="3019516" cy="572709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548;p37">
              <a:extLst>
                <a:ext uri="{FF2B5EF4-FFF2-40B4-BE49-F238E27FC236}">
                  <a16:creationId xmlns:a16="http://schemas.microsoft.com/office/drawing/2014/main" id="{7C027E18-68EA-4005-1A65-38BE2DD4F570}"/>
                </a:ext>
              </a:extLst>
            </p:cNvPr>
            <p:cNvSpPr txBox="1"/>
            <p:nvPr/>
          </p:nvSpPr>
          <p:spPr>
            <a:xfrm>
              <a:off x="762336" y="1721063"/>
              <a:ext cx="11131844" cy="4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GB" sz="2400" b="1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Main Study: </a:t>
              </a:r>
              <a:r>
                <a:rPr lang="en-GB" sz="2000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Testing </a:t>
              </a:r>
              <a:r>
                <a:rPr lang="en-GB" sz="2000" u="sng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Guidance</a:t>
              </a:r>
              <a:r>
                <a:rPr lang="en-GB" sz="2000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and </a:t>
              </a:r>
              <a:r>
                <a:rPr lang="en-GB" sz="2000" u="sng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Feedback</a:t>
              </a:r>
              <a:r>
                <a:rPr lang="en-GB" sz="2000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 as a means of improving goal quality, and achievement.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2B40DA8-F003-F385-7FDE-3C8D14B662B7}"/>
              </a:ext>
            </a:extLst>
          </p:cNvPr>
          <p:cNvSpPr txBox="1"/>
          <p:nvPr/>
        </p:nvSpPr>
        <p:spPr>
          <a:xfrm>
            <a:off x="2734554" y="4553462"/>
            <a:ext cx="67228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chemeClr val="tx1"/>
                </a:solidFill>
                <a:effectLst/>
              </a:rPr>
              <a:t>RCT with 2x2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Guidance vs. no guidance AND feedback vs. no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±100 participants from higher education setting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Longitudinal study across 5 weeks  </a:t>
            </a:r>
            <a:endParaRPr lang="en-GB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989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Upcoming: Main Study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548;p37">
            <a:extLst>
              <a:ext uri="{FF2B5EF4-FFF2-40B4-BE49-F238E27FC236}">
                <a16:creationId xmlns:a16="http://schemas.microsoft.com/office/drawing/2014/main" id="{79F5C57B-2DCF-5B4F-8004-06C99BFBDA72}"/>
              </a:ext>
            </a:extLst>
          </p:cNvPr>
          <p:cNvSpPr txBox="1"/>
          <p:nvPr/>
        </p:nvSpPr>
        <p:spPr>
          <a:xfrm>
            <a:off x="762336" y="1721063"/>
            <a:ext cx="11131844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000" b="1" kern="0" dirty="0">
                <a:solidFill>
                  <a:srgbClr val="FFFFFF"/>
                </a:solidFill>
                <a:latin typeface="Lexend Deca"/>
                <a:ea typeface="Lexend Deca"/>
                <a:cs typeface="Lexend Deca"/>
                <a:sym typeface="Lexend Deca"/>
              </a:rPr>
              <a:t>Pilot Study: Using a conversational agent to support goal setting amongst higher education students</a:t>
            </a:r>
          </a:p>
        </p:txBody>
      </p:sp>
      <p:pic>
        <p:nvPicPr>
          <p:cNvPr id="34" name="Picture 33" descr="Table&#10;&#10;Description automatically generated">
            <a:extLst>
              <a:ext uri="{FF2B5EF4-FFF2-40B4-BE49-F238E27FC236}">
                <a16:creationId xmlns:a16="http://schemas.microsoft.com/office/drawing/2014/main" id="{D1206C2B-882E-8746-94E4-C1B36AE05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8" y="1967729"/>
            <a:ext cx="11241813" cy="38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58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Delivery Preference &amp; Ease of Use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4AF091D-292F-FCCA-BDA6-9C500E8D1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4294789"/>
              </p:ext>
            </p:extLst>
          </p:nvPr>
        </p:nvGraphicFramePr>
        <p:xfrm>
          <a:off x="710580" y="1546748"/>
          <a:ext cx="6487867" cy="493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E05BDE0-C325-2A31-EBC4-967E9F487647}"/>
              </a:ext>
            </a:extLst>
          </p:cNvPr>
          <p:cNvSpPr txBox="1"/>
          <p:nvPr/>
        </p:nvSpPr>
        <p:spPr>
          <a:xfrm>
            <a:off x="8425309" y="2983017"/>
            <a:ext cx="26334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7200" b="1" dirty="0"/>
              <a:t>100%</a:t>
            </a:r>
            <a:br>
              <a:rPr lang="en-NL" sz="2800" dirty="0"/>
            </a:br>
            <a:r>
              <a:rPr lang="en-NL" sz="2800" dirty="0"/>
              <a:t>Easy or Very Easy to Use</a:t>
            </a:r>
          </a:p>
        </p:txBody>
      </p:sp>
    </p:spTree>
    <p:extLst>
      <p:ext uri="{BB962C8B-B14F-4D97-AF65-F5344CB8AC3E}">
        <p14:creationId xmlns:p14="http://schemas.microsoft.com/office/powerpoint/2010/main" val="2631451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Usefulness of the Chatbot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297EC4-E2BD-4186-A822-C18A54D8FD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411715"/>
              </p:ext>
            </p:extLst>
          </p:nvPr>
        </p:nvGraphicFramePr>
        <p:xfrm>
          <a:off x="2273061" y="1342759"/>
          <a:ext cx="7645877" cy="4350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Google Shape;520;p37">
            <a:extLst>
              <a:ext uri="{FF2B5EF4-FFF2-40B4-BE49-F238E27FC236}">
                <a16:creationId xmlns:a16="http://schemas.microsoft.com/office/drawing/2014/main" id="{34D9BCA0-3BA0-09A5-3399-DD5581801186}"/>
              </a:ext>
            </a:extLst>
          </p:cNvPr>
          <p:cNvSpPr txBox="1">
            <a:spLocks/>
          </p:cNvSpPr>
          <p:nvPr/>
        </p:nvSpPr>
        <p:spPr>
          <a:xfrm>
            <a:off x="2273061" y="6254222"/>
            <a:ext cx="7645877" cy="45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ork Sans"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sym typeface="Work Sans"/>
              </a:rPr>
              <a:t>Feedback: </a:t>
            </a:r>
            <a:r>
              <a:rPr lang="en-GB" b="1" kern="0" dirty="0">
                <a:solidFill>
                  <a:srgbClr val="000000"/>
                </a:solidFill>
              </a:rPr>
              <a:t>Students liked the chatbot, but wanted more personalization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574754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Results: Goal Quality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5941A8D-37EE-EF69-BB60-0D9AC8E02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85" y="1403013"/>
            <a:ext cx="8428029" cy="496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General Conclusions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02C45BB-0090-8F4C-98D8-F61337FE5807}"/>
              </a:ext>
            </a:extLst>
          </p:cNvPr>
          <p:cNvSpPr/>
          <p:nvPr/>
        </p:nvSpPr>
        <p:spPr>
          <a:xfrm>
            <a:off x="4382298" y="2091958"/>
            <a:ext cx="7382598" cy="389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Students are bad goal setters (when left to their own devices)</a:t>
            </a: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Students prefer interacting with chatbots over static webpages</a:t>
            </a: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dk1"/>
                </a:solidFill>
              </a:rPr>
              <a:t>Guidance &amp; feedback both improve goal quality</a:t>
            </a: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Different students need different kinds of support</a:t>
            </a:r>
          </a:p>
          <a:p>
            <a:pPr marL="152400" lvl="4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200"/>
            </a:pPr>
            <a:r>
              <a:rPr lang="en-GB" sz="2000" dirty="0">
                <a:solidFill>
                  <a:schemeClr val="dk1"/>
                </a:solidFill>
              </a:rPr>
              <a:t>           - High vs low self-regulated learners</a:t>
            </a:r>
          </a:p>
          <a:p>
            <a:pPr marL="152400" lvl="4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200"/>
            </a:pPr>
            <a:r>
              <a:rPr lang="en-GB" sz="2000" dirty="0">
                <a:solidFill>
                  <a:schemeClr val="dk1"/>
                </a:solidFill>
              </a:rPr>
              <a:t>           - Highly perfectionistic</a:t>
            </a:r>
          </a:p>
          <a:p>
            <a:pPr marL="152400" lvl="4">
              <a:lnSpc>
                <a:spcPct val="150000"/>
              </a:lnSpc>
              <a:spcBef>
                <a:spcPts val="1600"/>
              </a:spcBef>
              <a:buClr>
                <a:schemeClr val="dk1"/>
              </a:buClr>
              <a:buSzPts val="1200"/>
            </a:pPr>
            <a:r>
              <a:rPr lang="en-GB" sz="2000" dirty="0">
                <a:solidFill>
                  <a:schemeClr val="dk1"/>
                </a:solidFill>
              </a:rPr>
              <a:t>           - Prior knowledge on (or comfort with) the topic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CE2679-8793-FD46-BF7D-394699FC905B}"/>
              </a:ext>
            </a:extLst>
          </p:cNvPr>
          <p:cNvGrpSpPr/>
          <p:nvPr/>
        </p:nvGrpSpPr>
        <p:grpSpPr>
          <a:xfrm>
            <a:off x="427100" y="2889110"/>
            <a:ext cx="3772480" cy="2204739"/>
            <a:chOff x="427096" y="2166313"/>
            <a:chExt cx="3772480" cy="2204739"/>
          </a:xfrm>
        </p:grpSpPr>
        <p:sp>
          <p:nvSpPr>
            <p:cNvPr id="41" name="Google Shape;514;p37">
              <a:extLst>
                <a:ext uri="{FF2B5EF4-FFF2-40B4-BE49-F238E27FC236}">
                  <a16:creationId xmlns:a16="http://schemas.microsoft.com/office/drawing/2014/main" id="{D6CF1726-76CD-FD40-84E5-3238882F2066}"/>
                </a:ext>
              </a:extLst>
            </p:cNvPr>
            <p:cNvSpPr/>
            <p:nvPr/>
          </p:nvSpPr>
          <p:spPr>
            <a:xfrm flipH="1">
              <a:off x="427100" y="2423822"/>
              <a:ext cx="3518343" cy="1947230"/>
            </a:xfrm>
            <a:custGeom>
              <a:avLst/>
              <a:gdLst/>
              <a:ahLst/>
              <a:cxnLst/>
              <a:rect l="l" t="t" r="r" b="b"/>
              <a:pathLst>
                <a:path w="66438" h="24024" extrusionOk="0">
                  <a:moveTo>
                    <a:pt x="212" y="0"/>
                  </a:moveTo>
                  <a:cubicBezTo>
                    <a:pt x="124" y="0"/>
                    <a:pt x="54" y="52"/>
                    <a:pt x="19" y="140"/>
                  </a:cubicBezTo>
                  <a:cubicBezTo>
                    <a:pt x="1" y="210"/>
                    <a:pt x="37" y="296"/>
                    <a:pt x="107" y="331"/>
                  </a:cubicBezTo>
                  <a:lnTo>
                    <a:pt x="4660" y="3245"/>
                  </a:lnTo>
                  <a:lnTo>
                    <a:pt x="4660" y="21581"/>
                  </a:lnTo>
                  <a:cubicBezTo>
                    <a:pt x="4660" y="22925"/>
                    <a:pt x="5760" y="24023"/>
                    <a:pt x="7102" y="24023"/>
                  </a:cubicBezTo>
                  <a:lnTo>
                    <a:pt x="63995" y="24023"/>
                  </a:lnTo>
                  <a:cubicBezTo>
                    <a:pt x="65338" y="24023"/>
                    <a:pt x="66437" y="22925"/>
                    <a:pt x="66437" y="21581"/>
                  </a:cubicBezTo>
                  <a:lnTo>
                    <a:pt x="66437" y="2443"/>
                  </a:lnTo>
                  <a:cubicBezTo>
                    <a:pt x="66437" y="1099"/>
                    <a:pt x="65338" y="0"/>
                    <a:pt x="63995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515;p37">
              <a:extLst>
                <a:ext uri="{FF2B5EF4-FFF2-40B4-BE49-F238E27FC236}">
                  <a16:creationId xmlns:a16="http://schemas.microsoft.com/office/drawing/2014/main" id="{211CE8A0-9E92-C144-AAD4-CDDE00023588}"/>
                </a:ext>
              </a:extLst>
            </p:cNvPr>
            <p:cNvSpPr/>
            <p:nvPr/>
          </p:nvSpPr>
          <p:spPr>
            <a:xfrm>
              <a:off x="4037751" y="2734501"/>
              <a:ext cx="161825" cy="161400"/>
            </a:xfrm>
            <a:custGeom>
              <a:avLst/>
              <a:gdLst/>
              <a:ahLst/>
              <a:cxnLst/>
              <a:rect l="l" t="t" r="r" b="b"/>
              <a:pathLst>
                <a:path w="6473" h="6456" extrusionOk="0">
                  <a:moveTo>
                    <a:pt x="4493" y="2120"/>
                  </a:moveTo>
                  <a:cubicBezTo>
                    <a:pt x="4611" y="2120"/>
                    <a:pt x="4729" y="2163"/>
                    <a:pt x="4816" y="2250"/>
                  </a:cubicBezTo>
                  <a:cubicBezTo>
                    <a:pt x="5007" y="2443"/>
                    <a:pt x="5007" y="2722"/>
                    <a:pt x="4816" y="2913"/>
                  </a:cubicBezTo>
                  <a:lnTo>
                    <a:pt x="3106" y="4623"/>
                  </a:lnTo>
                  <a:cubicBezTo>
                    <a:pt x="3010" y="4719"/>
                    <a:pt x="2892" y="4768"/>
                    <a:pt x="2774" y="4768"/>
                  </a:cubicBezTo>
                  <a:cubicBezTo>
                    <a:pt x="2656" y="4768"/>
                    <a:pt x="2539" y="4719"/>
                    <a:pt x="2443" y="4623"/>
                  </a:cubicBezTo>
                  <a:lnTo>
                    <a:pt x="1518" y="3716"/>
                  </a:lnTo>
                  <a:cubicBezTo>
                    <a:pt x="1343" y="3525"/>
                    <a:pt x="1343" y="3246"/>
                    <a:pt x="1518" y="3053"/>
                  </a:cubicBezTo>
                  <a:cubicBezTo>
                    <a:pt x="1614" y="2966"/>
                    <a:pt x="1736" y="2922"/>
                    <a:pt x="1856" y="2922"/>
                  </a:cubicBezTo>
                  <a:cubicBezTo>
                    <a:pt x="1976" y="2922"/>
                    <a:pt x="2094" y="2966"/>
                    <a:pt x="2181" y="3053"/>
                  </a:cubicBezTo>
                  <a:lnTo>
                    <a:pt x="2774" y="3646"/>
                  </a:lnTo>
                  <a:lnTo>
                    <a:pt x="4170" y="2250"/>
                  </a:lnTo>
                  <a:cubicBezTo>
                    <a:pt x="4257" y="2163"/>
                    <a:pt x="4375" y="2120"/>
                    <a:pt x="4493" y="2120"/>
                  </a:cubicBezTo>
                  <a:close/>
                  <a:moveTo>
                    <a:pt x="3228" y="1"/>
                  </a:moveTo>
                  <a:cubicBezTo>
                    <a:pt x="1448" y="1"/>
                    <a:pt x="1" y="1448"/>
                    <a:pt x="1" y="3227"/>
                  </a:cubicBezTo>
                  <a:cubicBezTo>
                    <a:pt x="1" y="5007"/>
                    <a:pt x="1448" y="6456"/>
                    <a:pt x="3228" y="6456"/>
                  </a:cubicBezTo>
                  <a:cubicBezTo>
                    <a:pt x="5025" y="6456"/>
                    <a:pt x="6473" y="5007"/>
                    <a:pt x="6473" y="3227"/>
                  </a:cubicBezTo>
                  <a:cubicBezTo>
                    <a:pt x="6473" y="1448"/>
                    <a:pt x="5025" y="1"/>
                    <a:pt x="3228" y="1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516;p37">
              <a:extLst>
                <a:ext uri="{FF2B5EF4-FFF2-40B4-BE49-F238E27FC236}">
                  <a16:creationId xmlns:a16="http://schemas.microsoft.com/office/drawing/2014/main" id="{C2EC4638-2896-8144-8B88-ADC51FA93801}"/>
                </a:ext>
              </a:extLst>
            </p:cNvPr>
            <p:cNvSpPr txBox="1"/>
            <p:nvPr/>
          </p:nvSpPr>
          <p:spPr>
            <a:xfrm>
              <a:off x="427096" y="2166313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000" kern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12:20 PM</a:t>
              </a:r>
              <a:endParaRPr sz="1000" kern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33" name="Google Shape;12120;p75">
              <a:extLst>
                <a:ext uri="{FF2B5EF4-FFF2-40B4-BE49-F238E27FC236}">
                  <a16:creationId xmlns:a16="http://schemas.microsoft.com/office/drawing/2014/main" id="{6024169B-95BA-2E40-90D1-A168EF4A33EC}"/>
                </a:ext>
              </a:extLst>
            </p:cNvPr>
            <p:cNvGrpSpPr/>
            <p:nvPr/>
          </p:nvGrpSpPr>
          <p:grpSpPr>
            <a:xfrm>
              <a:off x="1204396" y="2653536"/>
              <a:ext cx="1641429" cy="1543433"/>
              <a:chOff x="854261" y="2908813"/>
              <a:chExt cx="377474" cy="335748"/>
            </a:xfrm>
            <a:solidFill>
              <a:schemeClr val="bg1"/>
            </a:solidFill>
          </p:grpSpPr>
          <p:sp>
            <p:nvSpPr>
              <p:cNvPr id="35" name="Google Shape;12121;p75">
                <a:extLst>
                  <a:ext uri="{FF2B5EF4-FFF2-40B4-BE49-F238E27FC236}">
                    <a16:creationId xmlns:a16="http://schemas.microsoft.com/office/drawing/2014/main" id="{207A7760-8601-6B49-BA04-FB5DBC00EE6D}"/>
                  </a:ext>
                </a:extLst>
              </p:cNvPr>
              <p:cNvSpPr/>
              <p:nvPr/>
            </p:nvSpPr>
            <p:spPr>
              <a:xfrm>
                <a:off x="896337" y="3079695"/>
                <a:ext cx="47391" cy="1709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537" extrusionOk="0">
                    <a:moveTo>
                      <a:pt x="179" y="1"/>
                    </a:moveTo>
                    <a:cubicBezTo>
                      <a:pt x="96" y="1"/>
                      <a:pt x="0" y="72"/>
                      <a:pt x="0" y="179"/>
                    </a:cubicBezTo>
                    <a:cubicBezTo>
                      <a:pt x="0" y="263"/>
                      <a:pt x="84" y="358"/>
                      <a:pt x="179" y="358"/>
                    </a:cubicBezTo>
                    <a:cubicBezTo>
                      <a:pt x="381" y="358"/>
                      <a:pt x="941" y="382"/>
                      <a:pt x="1227" y="525"/>
                    </a:cubicBezTo>
                    <a:cubicBezTo>
                      <a:pt x="1251" y="537"/>
                      <a:pt x="1274" y="537"/>
                      <a:pt x="1298" y="537"/>
                    </a:cubicBezTo>
                    <a:cubicBezTo>
                      <a:pt x="1358" y="537"/>
                      <a:pt x="1417" y="501"/>
                      <a:pt x="1453" y="441"/>
                    </a:cubicBezTo>
                    <a:cubicBezTo>
                      <a:pt x="1489" y="358"/>
                      <a:pt x="1465" y="251"/>
                      <a:pt x="1370" y="203"/>
                    </a:cubicBezTo>
                    <a:cubicBezTo>
                      <a:pt x="977" y="1"/>
                      <a:pt x="215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122;p75">
                <a:extLst>
                  <a:ext uri="{FF2B5EF4-FFF2-40B4-BE49-F238E27FC236}">
                    <a16:creationId xmlns:a16="http://schemas.microsoft.com/office/drawing/2014/main" id="{BE7FDD81-E23B-2D46-AF01-4BDB9284AD6B}"/>
                  </a:ext>
                </a:extLst>
              </p:cNvPr>
              <p:cNvSpPr/>
              <p:nvPr/>
            </p:nvSpPr>
            <p:spPr>
              <a:xfrm>
                <a:off x="878514" y="3191855"/>
                <a:ext cx="11426" cy="52706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56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lnTo>
                      <a:pt x="1" y="1477"/>
                    </a:lnTo>
                    <a:cubicBezTo>
                      <a:pt x="1" y="1561"/>
                      <a:pt x="72" y="1656"/>
                      <a:pt x="179" y="1656"/>
                    </a:cubicBezTo>
                    <a:cubicBezTo>
                      <a:pt x="287" y="1656"/>
                      <a:pt x="358" y="1585"/>
                      <a:pt x="358" y="1477"/>
                    </a:cubicBezTo>
                    <a:lnTo>
                      <a:pt x="358" y="180"/>
                    </a:lnTo>
                    <a:cubicBezTo>
                      <a:pt x="358" y="72"/>
                      <a:pt x="287" y="1"/>
                      <a:pt x="1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123;p75">
                <a:extLst>
                  <a:ext uri="{FF2B5EF4-FFF2-40B4-BE49-F238E27FC236}">
                    <a16:creationId xmlns:a16="http://schemas.microsoft.com/office/drawing/2014/main" id="{F402DF9E-5553-FE47-99C6-A31DED5FDCB3}"/>
                  </a:ext>
                </a:extLst>
              </p:cNvPr>
              <p:cNvSpPr/>
              <p:nvPr/>
            </p:nvSpPr>
            <p:spPr>
              <a:xfrm>
                <a:off x="854261" y="3050159"/>
                <a:ext cx="219451" cy="194052"/>
              </a:xfrm>
              <a:custGeom>
                <a:avLst/>
                <a:gdLst/>
                <a:ahLst/>
                <a:cxnLst/>
                <a:rect l="l" t="t" r="r" b="b"/>
                <a:pathLst>
                  <a:path w="6895" h="6097" extrusionOk="0">
                    <a:moveTo>
                      <a:pt x="6406" y="679"/>
                    </a:moveTo>
                    <a:lnTo>
                      <a:pt x="6466" y="929"/>
                    </a:lnTo>
                    <a:cubicBezTo>
                      <a:pt x="6490" y="1000"/>
                      <a:pt x="6478" y="1072"/>
                      <a:pt x="6418" y="1119"/>
                    </a:cubicBezTo>
                    <a:lnTo>
                      <a:pt x="6311" y="1226"/>
                    </a:lnTo>
                    <a:lnTo>
                      <a:pt x="6073" y="988"/>
                    </a:lnTo>
                    <a:lnTo>
                      <a:pt x="6406" y="679"/>
                    </a:lnTo>
                    <a:close/>
                    <a:moveTo>
                      <a:pt x="3192" y="345"/>
                    </a:moveTo>
                    <a:lnTo>
                      <a:pt x="3192" y="1060"/>
                    </a:lnTo>
                    <a:cubicBezTo>
                      <a:pt x="3192" y="1179"/>
                      <a:pt x="3156" y="1298"/>
                      <a:pt x="3108" y="1405"/>
                    </a:cubicBezTo>
                    <a:lnTo>
                      <a:pt x="3025" y="1584"/>
                    </a:lnTo>
                    <a:cubicBezTo>
                      <a:pt x="3013" y="1607"/>
                      <a:pt x="3013" y="1619"/>
                      <a:pt x="3013" y="1655"/>
                    </a:cubicBezTo>
                    <a:lnTo>
                      <a:pt x="3013" y="2024"/>
                    </a:lnTo>
                    <a:cubicBezTo>
                      <a:pt x="2989" y="2286"/>
                      <a:pt x="2894" y="2524"/>
                      <a:pt x="2715" y="2703"/>
                    </a:cubicBezTo>
                    <a:cubicBezTo>
                      <a:pt x="2537" y="2881"/>
                      <a:pt x="2275" y="2965"/>
                      <a:pt x="2025" y="2965"/>
                    </a:cubicBezTo>
                    <a:cubicBezTo>
                      <a:pt x="1525" y="2953"/>
                      <a:pt x="1120" y="2500"/>
                      <a:pt x="1120" y="1988"/>
                    </a:cubicBezTo>
                    <a:lnTo>
                      <a:pt x="1120" y="1655"/>
                    </a:lnTo>
                    <a:cubicBezTo>
                      <a:pt x="1120" y="1619"/>
                      <a:pt x="1120" y="1596"/>
                      <a:pt x="1108" y="1584"/>
                    </a:cubicBezTo>
                    <a:lnTo>
                      <a:pt x="1001" y="1369"/>
                    </a:lnTo>
                    <a:cubicBezTo>
                      <a:pt x="953" y="1298"/>
                      <a:pt x="941" y="1203"/>
                      <a:pt x="941" y="1119"/>
                    </a:cubicBezTo>
                    <a:lnTo>
                      <a:pt x="941" y="1107"/>
                    </a:lnTo>
                    <a:cubicBezTo>
                      <a:pt x="941" y="691"/>
                      <a:pt x="1287" y="345"/>
                      <a:pt x="1703" y="345"/>
                    </a:cubicBezTo>
                    <a:close/>
                    <a:moveTo>
                      <a:pt x="2442" y="3227"/>
                    </a:moveTo>
                    <a:cubicBezTo>
                      <a:pt x="2454" y="3298"/>
                      <a:pt x="2477" y="3334"/>
                      <a:pt x="2489" y="3381"/>
                    </a:cubicBezTo>
                    <a:lnTo>
                      <a:pt x="2323" y="3548"/>
                    </a:lnTo>
                    <a:cubicBezTo>
                      <a:pt x="2251" y="3620"/>
                      <a:pt x="2156" y="3655"/>
                      <a:pt x="2059" y="3655"/>
                    </a:cubicBezTo>
                    <a:cubicBezTo>
                      <a:pt x="1962" y="3655"/>
                      <a:pt x="1864" y="3620"/>
                      <a:pt x="1787" y="3548"/>
                    </a:cubicBezTo>
                    <a:lnTo>
                      <a:pt x="1644" y="3393"/>
                    </a:lnTo>
                    <a:cubicBezTo>
                      <a:pt x="1656" y="3358"/>
                      <a:pt x="1668" y="3286"/>
                      <a:pt x="1668" y="3227"/>
                    </a:cubicBezTo>
                    <a:cubicBezTo>
                      <a:pt x="1775" y="3262"/>
                      <a:pt x="1894" y="3286"/>
                      <a:pt x="2013" y="3286"/>
                    </a:cubicBezTo>
                    <a:lnTo>
                      <a:pt x="2061" y="3286"/>
                    </a:lnTo>
                    <a:cubicBezTo>
                      <a:pt x="2192" y="3286"/>
                      <a:pt x="2323" y="3274"/>
                      <a:pt x="2442" y="3227"/>
                    </a:cubicBezTo>
                    <a:close/>
                    <a:moveTo>
                      <a:pt x="1680" y="0"/>
                    </a:moveTo>
                    <a:cubicBezTo>
                      <a:pt x="1072" y="0"/>
                      <a:pt x="584" y="500"/>
                      <a:pt x="584" y="1107"/>
                    </a:cubicBezTo>
                    <a:lnTo>
                      <a:pt x="584" y="1119"/>
                    </a:lnTo>
                    <a:cubicBezTo>
                      <a:pt x="584" y="1250"/>
                      <a:pt x="608" y="1405"/>
                      <a:pt x="668" y="1524"/>
                    </a:cubicBezTo>
                    <a:lnTo>
                      <a:pt x="763" y="1703"/>
                    </a:lnTo>
                    <a:lnTo>
                      <a:pt x="763" y="1988"/>
                    </a:lnTo>
                    <a:cubicBezTo>
                      <a:pt x="763" y="2429"/>
                      <a:pt x="977" y="2834"/>
                      <a:pt x="1311" y="3072"/>
                    </a:cubicBezTo>
                    <a:lnTo>
                      <a:pt x="1311" y="3215"/>
                    </a:lnTo>
                    <a:cubicBezTo>
                      <a:pt x="1311" y="3310"/>
                      <a:pt x="1251" y="3381"/>
                      <a:pt x="1156" y="3417"/>
                    </a:cubicBezTo>
                    <a:lnTo>
                      <a:pt x="537" y="3596"/>
                    </a:lnTo>
                    <a:cubicBezTo>
                      <a:pt x="227" y="3679"/>
                      <a:pt x="1" y="3965"/>
                      <a:pt x="1" y="4286"/>
                    </a:cubicBezTo>
                    <a:lnTo>
                      <a:pt x="1" y="5917"/>
                    </a:lnTo>
                    <a:cubicBezTo>
                      <a:pt x="1" y="6001"/>
                      <a:pt x="72" y="6096"/>
                      <a:pt x="179" y="6096"/>
                    </a:cubicBezTo>
                    <a:cubicBezTo>
                      <a:pt x="287" y="6096"/>
                      <a:pt x="358" y="6013"/>
                      <a:pt x="358" y="5917"/>
                    </a:cubicBezTo>
                    <a:lnTo>
                      <a:pt x="358" y="4310"/>
                    </a:lnTo>
                    <a:cubicBezTo>
                      <a:pt x="358" y="4143"/>
                      <a:pt x="477" y="3977"/>
                      <a:pt x="644" y="3929"/>
                    </a:cubicBezTo>
                    <a:lnTo>
                      <a:pt x="1263" y="3751"/>
                    </a:lnTo>
                    <a:cubicBezTo>
                      <a:pt x="1322" y="3739"/>
                      <a:pt x="1370" y="3715"/>
                      <a:pt x="1418" y="3679"/>
                    </a:cubicBezTo>
                    <a:lnTo>
                      <a:pt x="1513" y="3786"/>
                    </a:lnTo>
                    <a:cubicBezTo>
                      <a:pt x="1668" y="3929"/>
                      <a:pt x="1846" y="3989"/>
                      <a:pt x="2037" y="3989"/>
                    </a:cubicBezTo>
                    <a:cubicBezTo>
                      <a:pt x="2227" y="3989"/>
                      <a:pt x="2406" y="3917"/>
                      <a:pt x="2561" y="3786"/>
                    </a:cubicBezTo>
                    <a:lnTo>
                      <a:pt x="2727" y="3620"/>
                    </a:lnTo>
                    <a:cubicBezTo>
                      <a:pt x="2799" y="3655"/>
                      <a:pt x="2870" y="3679"/>
                      <a:pt x="2966" y="3679"/>
                    </a:cubicBezTo>
                    <a:lnTo>
                      <a:pt x="3001" y="3679"/>
                    </a:lnTo>
                    <a:cubicBezTo>
                      <a:pt x="3144" y="3679"/>
                      <a:pt x="3275" y="3620"/>
                      <a:pt x="3382" y="3524"/>
                    </a:cubicBezTo>
                    <a:lnTo>
                      <a:pt x="5823" y="1226"/>
                    </a:lnTo>
                    <a:lnTo>
                      <a:pt x="6061" y="1465"/>
                    </a:lnTo>
                    <a:lnTo>
                      <a:pt x="3239" y="4274"/>
                    </a:lnTo>
                    <a:cubicBezTo>
                      <a:pt x="3061" y="4453"/>
                      <a:pt x="2977" y="4679"/>
                      <a:pt x="2977" y="4917"/>
                    </a:cubicBezTo>
                    <a:lnTo>
                      <a:pt x="2977" y="5906"/>
                    </a:lnTo>
                    <a:cubicBezTo>
                      <a:pt x="2977" y="6001"/>
                      <a:pt x="3049" y="6096"/>
                      <a:pt x="3156" y="6096"/>
                    </a:cubicBezTo>
                    <a:cubicBezTo>
                      <a:pt x="3239" y="6096"/>
                      <a:pt x="3335" y="6013"/>
                      <a:pt x="3335" y="5906"/>
                    </a:cubicBezTo>
                    <a:lnTo>
                      <a:pt x="3335" y="4917"/>
                    </a:lnTo>
                    <a:cubicBezTo>
                      <a:pt x="3335" y="4763"/>
                      <a:pt x="3394" y="4620"/>
                      <a:pt x="3501" y="4513"/>
                    </a:cubicBezTo>
                    <a:lnTo>
                      <a:pt x="6656" y="1357"/>
                    </a:lnTo>
                    <a:cubicBezTo>
                      <a:pt x="6787" y="1226"/>
                      <a:pt x="6847" y="1024"/>
                      <a:pt x="6799" y="834"/>
                    </a:cubicBezTo>
                    <a:lnTo>
                      <a:pt x="6704" y="405"/>
                    </a:lnTo>
                    <a:lnTo>
                      <a:pt x="6823" y="298"/>
                    </a:lnTo>
                    <a:cubicBezTo>
                      <a:pt x="6895" y="238"/>
                      <a:pt x="6895" y="119"/>
                      <a:pt x="6823" y="60"/>
                    </a:cubicBezTo>
                    <a:cubicBezTo>
                      <a:pt x="6793" y="24"/>
                      <a:pt x="6749" y="6"/>
                      <a:pt x="6704" y="6"/>
                    </a:cubicBezTo>
                    <a:cubicBezTo>
                      <a:pt x="6659" y="6"/>
                      <a:pt x="6615" y="24"/>
                      <a:pt x="6585" y="60"/>
                    </a:cubicBezTo>
                    <a:lnTo>
                      <a:pt x="3156" y="3274"/>
                    </a:lnTo>
                    <a:cubicBezTo>
                      <a:pt x="3132" y="3310"/>
                      <a:pt x="3073" y="3334"/>
                      <a:pt x="3025" y="3334"/>
                    </a:cubicBezTo>
                    <a:lnTo>
                      <a:pt x="2977" y="3334"/>
                    </a:lnTo>
                    <a:cubicBezTo>
                      <a:pt x="2870" y="3334"/>
                      <a:pt x="2787" y="3250"/>
                      <a:pt x="2787" y="3143"/>
                    </a:cubicBezTo>
                    <a:lnTo>
                      <a:pt x="2787" y="3084"/>
                    </a:lnTo>
                    <a:cubicBezTo>
                      <a:pt x="2846" y="3036"/>
                      <a:pt x="2906" y="3000"/>
                      <a:pt x="2942" y="2953"/>
                    </a:cubicBezTo>
                    <a:cubicBezTo>
                      <a:pt x="3204" y="2715"/>
                      <a:pt x="3335" y="2381"/>
                      <a:pt x="3335" y="2024"/>
                    </a:cubicBezTo>
                    <a:lnTo>
                      <a:pt x="3335" y="1703"/>
                    </a:lnTo>
                    <a:lnTo>
                      <a:pt x="3406" y="1572"/>
                    </a:lnTo>
                    <a:cubicBezTo>
                      <a:pt x="3477" y="1417"/>
                      <a:pt x="3525" y="1238"/>
                      <a:pt x="3525" y="1072"/>
                    </a:cubicBezTo>
                    <a:lnTo>
                      <a:pt x="3525" y="179"/>
                    </a:lnTo>
                    <a:cubicBezTo>
                      <a:pt x="3525" y="95"/>
                      <a:pt x="3454" y="0"/>
                      <a:pt x="3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124;p75">
                <a:extLst>
                  <a:ext uri="{FF2B5EF4-FFF2-40B4-BE49-F238E27FC236}">
                    <a16:creationId xmlns:a16="http://schemas.microsoft.com/office/drawing/2014/main" id="{FA21B1C1-7F15-A644-BA42-B60EAC30B1F4}"/>
                  </a:ext>
                </a:extLst>
              </p:cNvPr>
              <p:cNvSpPr/>
              <p:nvPr/>
            </p:nvSpPr>
            <p:spPr>
              <a:xfrm>
                <a:off x="1008115" y="2908813"/>
                <a:ext cx="223620" cy="188355"/>
              </a:xfrm>
              <a:custGeom>
                <a:avLst/>
                <a:gdLst/>
                <a:ahLst/>
                <a:cxnLst/>
                <a:rect l="l" t="t" r="r" b="b"/>
                <a:pathLst>
                  <a:path w="7026" h="5918" extrusionOk="0">
                    <a:moveTo>
                      <a:pt x="560" y="0"/>
                    </a:moveTo>
                    <a:cubicBezTo>
                      <a:pt x="263" y="0"/>
                      <a:pt x="1" y="238"/>
                      <a:pt x="1" y="548"/>
                    </a:cubicBezTo>
                    <a:lnTo>
                      <a:pt x="1" y="5251"/>
                    </a:lnTo>
                    <a:cubicBezTo>
                      <a:pt x="1" y="5334"/>
                      <a:pt x="84" y="5429"/>
                      <a:pt x="179" y="5429"/>
                    </a:cubicBezTo>
                    <a:cubicBezTo>
                      <a:pt x="287" y="5429"/>
                      <a:pt x="358" y="5358"/>
                      <a:pt x="358" y="5251"/>
                    </a:cubicBezTo>
                    <a:lnTo>
                      <a:pt x="358" y="548"/>
                    </a:lnTo>
                    <a:cubicBezTo>
                      <a:pt x="358" y="441"/>
                      <a:pt x="453" y="357"/>
                      <a:pt x="560" y="357"/>
                    </a:cubicBezTo>
                    <a:lnTo>
                      <a:pt x="6478" y="357"/>
                    </a:lnTo>
                    <a:cubicBezTo>
                      <a:pt x="6585" y="357"/>
                      <a:pt x="6668" y="441"/>
                      <a:pt x="6668" y="548"/>
                    </a:cubicBezTo>
                    <a:lnTo>
                      <a:pt x="6668" y="5370"/>
                    </a:lnTo>
                    <a:cubicBezTo>
                      <a:pt x="6668" y="5477"/>
                      <a:pt x="6585" y="5560"/>
                      <a:pt x="6478" y="5560"/>
                    </a:cubicBezTo>
                    <a:lnTo>
                      <a:pt x="2525" y="5560"/>
                    </a:lnTo>
                    <a:cubicBezTo>
                      <a:pt x="2430" y="5560"/>
                      <a:pt x="2346" y="5632"/>
                      <a:pt x="2346" y="5739"/>
                    </a:cubicBezTo>
                    <a:cubicBezTo>
                      <a:pt x="2346" y="5846"/>
                      <a:pt x="2418" y="5917"/>
                      <a:pt x="2525" y="5917"/>
                    </a:cubicBezTo>
                    <a:lnTo>
                      <a:pt x="6478" y="5917"/>
                    </a:lnTo>
                    <a:cubicBezTo>
                      <a:pt x="6775" y="5917"/>
                      <a:pt x="7025" y="5679"/>
                      <a:pt x="7025" y="5370"/>
                    </a:cubicBezTo>
                    <a:lnTo>
                      <a:pt x="7025" y="548"/>
                    </a:lnTo>
                    <a:cubicBezTo>
                      <a:pt x="7025" y="226"/>
                      <a:pt x="6787" y="0"/>
                      <a:pt x="649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125;p75">
                <a:extLst>
                  <a:ext uri="{FF2B5EF4-FFF2-40B4-BE49-F238E27FC236}">
                    <a16:creationId xmlns:a16="http://schemas.microsoft.com/office/drawing/2014/main" id="{BA02357C-D718-7241-939D-D30620B2763E}"/>
                  </a:ext>
                </a:extLst>
              </p:cNvPr>
              <p:cNvSpPr/>
              <p:nvPr/>
            </p:nvSpPr>
            <p:spPr>
              <a:xfrm>
                <a:off x="1037301" y="2944046"/>
                <a:ext cx="165248" cy="10576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3323" extrusionOk="0">
                    <a:moveTo>
                      <a:pt x="4084" y="0"/>
                    </a:moveTo>
                    <a:cubicBezTo>
                      <a:pt x="4001" y="0"/>
                      <a:pt x="3906" y="84"/>
                      <a:pt x="3906" y="179"/>
                    </a:cubicBezTo>
                    <a:cubicBezTo>
                      <a:pt x="3906" y="286"/>
                      <a:pt x="3989" y="358"/>
                      <a:pt x="4084" y="358"/>
                    </a:cubicBezTo>
                    <a:lnTo>
                      <a:pt x="4596" y="358"/>
                    </a:lnTo>
                    <a:lnTo>
                      <a:pt x="2691" y="2263"/>
                    </a:lnTo>
                    <a:lnTo>
                      <a:pt x="1882" y="1465"/>
                    </a:lnTo>
                    <a:cubicBezTo>
                      <a:pt x="1846" y="1429"/>
                      <a:pt x="1801" y="1411"/>
                      <a:pt x="1758" y="1411"/>
                    </a:cubicBezTo>
                    <a:cubicBezTo>
                      <a:pt x="1715" y="1411"/>
                      <a:pt x="1673" y="1429"/>
                      <a:pt x="1644" y="1465"/>
                    </a:cubicBezTo>
                    <a:lnTo>
                      <a:pt x="72" y="3036"/>
                    </a:lnTo>
                    <a:cubicBezTo>
                      <a:pt x="1" y="3120"/>
                      <a:pt x="1" y="3215"/>
                      <a:pt x="72" y="3275"/>
                    </a:cubicBezTo>
                    <a:cubicBezTo>
                      <a:pt x="96" y="3310"/>
                      <a:pt x="143" y="3322"/>
                      <a:pt x="191" y="3322"/>
                    </a:cubicBezTo>
                    <a:cubicBezTo>
                      <a:pt x="239" y="3322"/>
                      <a:pt x="274" y="3310"/>
                      <a:pt x="310" y="3275"/>
                    </a:cubicBezTo>
                    <a:lnTo>
                      <a:pt x="1763" y="1822"/>
                    </a:lnTo>
                    <a:lnTo>
                      <a:pt x="2572" y="2620"/>
                    </a:lnTo>
                    <a:cubicBezTo>
                      <a:pt x="2608" y="2661"/>
                      <a:pt x="2653" y="2682"/>
                      <a:pt x="2696" y="2682"/>
                    </a:cubicBezTo>
                    <a:cubicBezTo>
                      <a:pt x="2739" y="2682"/>
                      <a:pt x="2781" y="2661"/>
                      <a:pt x="2810" y="2620"/>
                    </a:cubicBezTo>
                    <a:lnTo>
                      <a:pt x="4835" y="596"/>
                    </a:lnTo>
                    <a:lnTo>
                      <a:pt x="4835" y="1108"/>
                    </a:lnTo>
                    <a:cubicBezTo>
                      <a:pt x="4835" y="1191"/>
                      <a:pt x="4906" y="1286"/>
                      <a:pt x="5013" y="1286"/>
                    </a:cubicBezTo>
                    <a:cubicBezTo>
                      <a:pt x="5120" y="1286"/>
                      <a:pt x="5192" y="1215"/>
                      <a:pt x="5192" y="1108"/>
                    </a:cubicBezTo>
                    <a:lnTo>
                      <a:pt x="5192" y="179"/>
                    </a:lnTo>
                    <a:cubicBezTo>
                      <a:pt x="5192" y="84"/>
                      <a:pt x="5120" y="0"/>
                      <a:pt x="501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8149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4ABA7-BFB8-5C4D-91E5-B7CAB6B3ADBF}"/>
              </a:ext>
            </a:extLst>
          </p:cNvPr>
          <p:cNvGrpSpPr/>
          <p:nvPr/>
        </p:nvGrpSpPr>
        <p:grpSpPr>
          <a:xfrm>
            <a:off x="277929" y="2428273"/>
            <a:ext cx="11636141" cy="2001454"/>
            <a:chOff x="254335" y="2003279"/>
            <a:chExt cx="11636141" cy="2001454"/>
          </a:xfrm>
        </p:grpSpPr>
        <p:sp>
          <p:nvSpPr>
            <p:cNvPr id="49" name="Google Shape;225;p29">
              <a:extLst>
                <a:ext uri="{FF2B5EF4-FFF2-40B4-BE49-F238E27FC236}">
                  <a16:creationId xmlns:a16="http://schemas.microsoft.com/office/drawing/2014/main" id="{5B7D1202-B3ED-6945-A6E9-F471534B2FB5}"/>
                </a:ext>
              </a:extLst>
            </p:cNvPr>
            <p:cNvSpPr/>
            <p:nvPr/>
          </p:nvSpPr>
          <p:spPr>
            <a:xfrm>
              <a:off x="254335" y="2003279"/>
              <a:ext cx="11636141" cy="2001454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7;p29">
              <a:extLst>
                <a:ext uri="{FF2B5EF4-FFF2-40B4-BE49-F238E27FC236}">
                  <a16:creationId xmlns:a16="http://schemas.microsoft.com/office/drawing/2014/main" id="{ADB7F8C9-07BA-714B-BE5C-EE5E216186BD}"/>
                </a:ext>
              </a:extLst>
            </p:cNvPr>
            <p:cNvSpPr txBox="1">
              <a:spLocks/>
            </p:cNvSpPr>
            <p:nvPr/>
          </p:nvSpPr>
          <p:spPr>
            <a:xfrm>
              <a:off x="525269" y="2207456"/>
              <a:ext cx="11093008" cy="1593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1600" b="0" i="0" u="none" strike="noStrike" cap="none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Work Sans"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4279B"/>
                  </a:solidFill>
                  <a:effectLst/>
                  <a:uLnTx/>
                  <a:uFillTx/>
                  <a:latin typeface="Work Sans"/>
                  <a:sym typeface="Work Sans"/>
                </a:rPr>
                <a:t>Let’s Talk About Learning Analytics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201997-E693-104D-BEE5-419B0C0E9BE2}"/>
              </a:ext>
            </a:extLst>
          </p:cNvPr>
          <p:cNvGrpSpPr/>
          <p:nvPr/>
        </p:nvGrpSpPr>
        <p:grpSpPr>
          <a:xfrm>
            <a:off x="5508848" y="973667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52" name="Google Shape;406;p34">
              <a:extLst>
                <a:ext uri="{FF2B5EF4-FFF2-40B4-BE49-F238E27FC236}">
                  <a16:creationId xmlns:a16="http://schemas.microsoft.com/office/drawing/2014/main" id="{8D780791-806C-A649-ACF3-5E5270D7C8F1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04;p34">
              <a:extLst>
                <a:ext uri="{FF2B5EF4-FFF2-40B4-BE49-F238E27FC236}">
                  <a16:creationId xmlns:a16="http://schemas.microsoft.com/office/drawing/2014/main" id="{3EF4BB75-B7BD-D842-B328-165BF73EFA55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lang="en-GB" sz="7200" kern="0" dirty="0">
                  <a:solidFill>
                    <a:srgbClr val="13269B"/>
                  </a:solidFill>
                </a:rPr>
                <a:t>4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971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Our Data Sources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F62B4B-5711-C325-1C9F-C39501682026}"/>
              </a:ext>
            </a:extLst>
          </p:cNvPr>
          <p:cNvGrpSpPr/>
          <p:nvPr/>
        </p:nvGrpSpPr>
        <p:grpSpPr>
          <a:xfrm>
            <a:off x="427104" y="1482636"/>
            <a:ext cx="11191173" cy="4786902"/>
            <a:chOff x="427104" y="1553804"/>
            <a:chExt cx="11191173" cy="47869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7586C05-FBE2-337F-22A5-64911E817FA9}"/>
                </a:ext>
              </a:extLst>
            </p:cNvPr>
            <p:cNvGrpSpPr/>
            <p:nvPr/>
          </p:nvGrpSpPr>
          <p:grpSpPr>
            <a:xfrm>
              <a:off x="427104" y="1553804"/>
              <a:ext cx="3772480" cy="1076308"/>
              <a:chOff x="427100" y="2889110"/>
              <a:chExt cx="3772480" cy="1076308"/>
            </a:xfrm>
          </p:grpSpPr>
          <p:sp>
            <p:nvSpPr>
              <p:cNvPr id="41" name="Google Shape;514;p37">
                <a:extLst>
                  <a:ext uri="{FF2B5EF4-FFF2-40B4-BE49-F238E27FC236}">
                    <a16:creationId xmlns:a16="http://schemas.microsoft.com/office/drawing/2014/main" id="{D6CF1726-76CD-FD40-84E5-3238882F2066}"/>
                  </a:ext>
                </a:extLst>
              </p:cNvPr>
              <p:cNvSpPr/>
              <p:nvPr/>
            </p:nvSpPr>
            <p:spPr>
              <a:xfrm flipH="1">
                <a:off x="427103" y="3146619"/>
                <a:ext cx="3518343" cy="818799"/>
              </a:xfrm>
              <a:custGeom>
                <a:avLst/>
                <a:gdLst/>
                <a:ahLst/>
                <a:cxnLst/>
                <a:rect l="l" t="t" r="r" b="b"/>
                <a:pathLst>
                  <a:path w="66438" h="24024" extrusionOk="0">
                    <a:moveTo>
                      <a:pt x="212" y="0"/>
                    </a:moveTo>
                    <a:cubicBezTo>
                      <a:pt x="124" y="0"/>
                      <a:pt x="54" y="52"/>
                      <a:pt x="19" y="140"/>
                    </a:cubicBezTo>
                    <a:cubicBezTo>
                      <a:pt x="1" y="210"/>
                      <a:pt x="37" y="296"/>
                      <a:pt x="107" y="331"/>
                    </a:cubicBezTo>
                    <a:lnTo>
                      <a:pt x="4660" y="3245"/>
                    </a:lnTo>
                    <a:lnTo>
                      <a:pt x="4660" y="21581"/>
                    </a:lnTo>
                    <a:cubicBezTo>
                      <a:pt x="4660" y="22925"/>
                      <a:pt x="5760" y="24023"/>
                      <a:pt x="7102" y="24023"/>
                    </a:cubicBezTo>
                    <a:lnTo>
                      <a:pt x="63995" y="24023"/>
                    </a:lnTo>
                    <a:cubicBezTo>
                      <a:pt x="65338" y="24023"/>
                      <a:pt x="66437" y="22925"/>
                      <a:pt x="66437" y="21581"/>
                    </a:cubicBezTo>
                    <a:lnTo>
                      <a:pt x="66437" y="2443"/>
                    </a:lnTo>
                    <a:cubicBezTo>
                      <a:pt x="66437" y="1099"/>
                      <a:pt x="65338" y="0"/>
                      <a:pt x="63995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rPr>
                  <a:t>LMS Data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515;p37">
                <a:extLst>
                  <a:ext uri="{FF2B5EF4-FFF2-40B4-BE49-F238E27FC236}">
                    <a16:creationId xmlns:a16="http://schemas.microsoft.com/office/drawing/2014/main" id="{211CE8A0-9E92-C144-AAD4-CDDE00023588}"/>
                  </a:ext>
                </a:extLst>
              </p:cNvPr>
              <p:cNvSpPr/>
              <p:nvPr/>
            </p:nvSpPr>
            <p:spPr>
              <a:xfrm>
                <a:off x="4037755" y="3457298"/>
                <a:ext cx="16182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6456" extrusionOk="0">
                    <a:moveTo>
                      <a:pt x="4493" y="2120"/>
                    </a:moveTo>
                    <a:cubicBezTo>
                      <a:pt x="4611" y="2120"/>
                      <a:pt x="4729" y="2163"/>
                      <a:pt x="4816" y="2250"/>
                    </a:cubicBezTo>
                    <a:cubicBezTo>
                      <a:pt x="5007" y="2443"/>
                      <a:pt x="5007" y="2722"/>
                      <a:pt x="4816" y="2913"/>
                    </a:cubicBezTo>
                    <a:lnTo>
                      <a:pt x="3106" y="4623"/>
                    </a:lnTo>
                    <a:cubicBezTo>
                      <a:pt x="3010" y="4719"/>
                      <a:pt x="2892" y="4768"/>
                      <a:pt x="2774" y="4768"/>
                    </a:cubicBezTo>
                    <a:cubicBezTo>
                      <a:pt x="2656" y="4768"/>
                      <a:pt x="2539" y="4719"/>
                      <a:pt x="2443" y="4623"/>
                    </a:cubicBezTo>
                    <a:lnTo>
                      <a:pt x="1518" y="3716"/>
                    </a:lnTo>
                    <a:cubicBezTo>
                      <a:pt x="1343" y="3525"/>
                      <a:pt x="1343" y="3246"/>
                      <a:pt x="1518" y="3053"/>
                    </a:cubicBezTo>
                    <a:cubicBezTo>
                      <a:pt x="1614" y="2966"/>
                      <a:pt x="1736" y="2922"/>
                      <a:pt x="1856" y="2922"/>
                    </a:cubicBezTo>
                    <a:cubicBezTo>
                      <a:pt x="1976" y="2922"/>
                      <a:pt x="2094" y="2966"/>
                      <a:pt x="2181" y="3053"/>
                    </a:cubicBezTo>
                    <a:lnTo>
                      <a:pt x="2774" y="3646"/>
                    </a:lnTo>
                    <a:lnTo>
                      <a:pt x="4170" y="2250"/>
                    </a:lnTo>
                    <a:cubicBezTo>
                      <a:pt x="4257" y="2163"/>
                      <a:pt x="4375" y="2120"/>
                      <a:pt x="4493" y="2120"/>
                    </a:cubicBezTo>
                    <a:close/>
                    <a:moveTo>
                      <a:pt x="3228" y="1"/>
                    </a:moveTo>
                    <a:cubicBezTo>
                      <a:pt x="1448" y="1"/>
                      <a:pt x="1" y="1448"/>
                      <a:pt x="1" y="3227"/>
                    </a:cubicBezTo>
                    <a:cubicBezTo>
                      <a:pt x="1" y="5007"/>
                      <a:pt x="1448" y="6456"/>
                      <a:pt x="3228" y="6456"/>
                    </a:cubicBezTo>
                    <a:cubicBezTo>
                      <a:pt x="5025" y="6456"/>
                      <a:pt x="6473" y="5007"/>
                      <a:pt x="6473" y="3227"/>
                    </a:cubicBezTo>
                    <a:cubicBezTo>
                      <a:pt x="6473" y="1448"/>
                      <a:pt x="5025" y="1"/>
                      <a:pt x="3228" y="1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16;p37">
                <a:extLst>
                  <a:ext uri="{FF2B5EF4-FFF2-40B4-BE49-F238E27FC236}">
                    <a16:creationId xmlns:a16="http://schemas.microsoft.com/office/drawing/2014/main" id="{C2EC4638-2896-8144-8B88-ADC51FA93801}"/>
                  </a:ext>
                </a:extLst>
              </p:cNvPr>
              <p:cNvSpPr txBox="1"/>
              <p:nvPr/>
            </p:nvSpPr>
            <p:spPr>
              <a:xfrm>
                <a:off x="427100" y="2889110"/>
                <a:ext cx="777300" cy="29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000" kern="0">
                    <a:solidFill>
                      <a:srgbClr val="14279B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12:20 PM</a:t>
                </a:r>
                <a:endParaRPr sz="1000" kern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1F2448-CB9B-29A8-CFD8-98CB61DC021D}"/>
                </a:ext>
              </a:extLst>
            </p:cNvPr>
            <p:cNvGrpSpPr/>
            <p:nvPr/>
          </p:nvGrpSpPr>
          <p:grpSpPr>
            <a:xfrm>
              <a:off x="427746" y="5236262"/>
              <a:ext cx="3772480" cy="1076308"/>
              <a:chOff x="427100" y="2889110"/>
              <a:chExt cx="3772480" cy="1076308"/>
            </a:xfrm>
          </p:grpSpPr>
          <p:sp>
            <p:nvSpPr>
              <p:cNvPr id="6" name="Google Shape;514;p37">
                <a:extLst>
                  <a:ext uri="{FF2B5EF4-FFF2-40B4-BE49-F238E27FC236}">
                    <a16:creationId xmlns:a16="http://schemas.microsoft.com/office/drawing/2014/main" id="{FC6391AF-A869-D827-DD09-ECE867513FEA}"/>
                  </a:ext>
                </a:extLst>
              </p:cNvPr>
              <p:cNvSpPr/>
              <p:nvPr/>
            </p:nvSpPr>
            <p:spPr>
              <a:xfrm flipH="1">
                <a:off x="427103" y="3146619"/>
                <a:ext cx="3518343" cy="818799"/>
              </a:xfrm>
              <a:custGeom>
                <a:avLst/>
                <a:gdLst/>
                <a:ahLst/>
                <a:cxnLst/>
                <a:rect l="l" t="t" r="r" b="b"/>
                <a:pathLst>
                  <a:path w="66438" h="24024" extrusionOk="0">
                    <a:moveTo>
                      <a:pt x="212" y="0"/>
                    </a:moveTo>
                    <a:cubicBezTo>
                      <a:pt x="124" y="0"/>
                      <a:pt x="54" y="52"/>
                      <a:pt x="19" y="140"/>
                    </a:cubicBezTo>
                    <a:cubicBezTo>
                      <a:pt x="1" y="210"/>
                      <a:pt x="37" y="296"/>
                      <a:pt x="107" y="331"/>
                    </a:cubicBezTo>
                    <a:lnTo>
                      <a:pt x="4660" y="3245"/>
                    </a:lnTo>
                    <a:lnTo>
                      <a:pt x="4660" y="21581"/>
                    </a:lnTo>
                    <a:cubicBezTo>
                      <a:pt x="4660" y="22925"/>
                      <a:pt x="5760" y="24023"/>
                      <a:pt x="7102" y="24023"/>
                    </a:cubicBezTo>
                    <a:lnTo>
                      <a:pt x="63995" y="24023"/>
                    </a:lnTo>
                    <a:cubicBezTo>
                      <a:pt x="65338" y="24023"/>
                      <a:pt x="66437" y="22925"/>
                      <a:pt x="66437" y="21581"/>
                    </a:cubicBezTo>
                    <a:lnTo>
                      <a:pt x="66437" y="2443"/>
                    </a:lnTo>
                    <a:cubicBezTo>
                      <a:pt x="66437" y="1099"/>
                      <a:pt x="65338" y="0"/>
                      <a:pt x="63995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rPr>
                  <a:t>Goal Analytics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" name="Google Shape;515;p37">
                <a:extLst>
                  <a:ext uri="{FF2B5EF4-FFF2-40B4-BE49-F238E27FC236}">
                    <a16:creationId xmlns:a16="http://schemas.microsoft.com/office/drawing/2014/main" id="{7C6E9E09-386E-206E-AD09-094E4BACB401}"/>
                  </a:ext>
                </a:extLst>
              </p:cNvPr>
              <p:cNvSpPr/>
              <p:nvPr/>
            </p:nvSpPr>
            <p:spPr>
              <a:xfrm>
                <a:off x="4037755" y="3457298"/>
                <a:ext cx="16182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6456" extrusionOk="0">
                    <a:moveTo>
                      <a:pt x="4493" y="2120"/>
                    </a:moveTo>
                    <a:cubicBezTo>
                      <a:pt x="4611" y="2120"/>
                      <a:pt x="4729" y="2163"/>
                      <a:pt x="4816" y="2250"/>
                    </a:cubicBezTo>
                    <a:cubicBezTo>
                      <a:pt x="5007" y="2443"/>
                      <a:pt x="5007" y="2722"/>
                      <a:pt x="4816" y="2913"/>
                    </a:cubicBezTo>
                    <a:lnTo>
                      <a:pt x="3106" y="4623"/>
                    </a:lnTo>
                    <a:cubicBezTo>
                      <a:pt x="3010" y="4719"/>
                      <a:pt x="2892" y="4768"/>
                      <a:pt x="2774" y="4768"/>
                    </a:cubicBezTo>
                    <a:cubicBezTo>
                      <a:pt x="2656" y="4768"/>
                      <a:pt x="2539" y="4719"/>
                      <a:pt x="2443" y="4623"/>
                    </a:cubicBezTo>
                    <a:lnTo>
                      <a:pt x="1518" y="3716"/>
                    </a:lnTo>
                    <a:cubicBezTo>
                      <a:pt x="1343" y="3525"/>
                      <a:pt x="1343" y="3246"/>
                      <a:pt x="1518" y="3053"/>
                    </a:cubicBezTo>
                    <a:cubicBezTo>
                      <a:pt x="1614" y="2966"/>
                      <a:pt x="1736" y="2922"/>
                      <a:pt x="1856" y="2922"/>
                    </a:cubicBezTo>
                    <a:cubicBezTo>
                      <a:pt x="1976" y="2922"/>
                      <a:pt x="2094" y="2966"/>
                      <a:pt x="2181" y="3053"/>
                    </a:cubicBezTo>
                    <a:lnTo>
                      <a:pt x="2774" y="3646"/>
                    </a:lnTo>
                    <a:lnTo>
                      <a:pt x="4170" y="2250"/>
                    </a:lnTo>
                    <a:cubicBezTo>
                      <a:pt x="4257" y="2163"/>
                      <a:pt x="4375" y="2120"/>
                      <a:pt x="4493" y="2120"/>
                    </a:cubicBezTo>
                    <a:close/>
                    <a:moveTo>
                      <a:pt x="3228" y="1"/>
                    </a:moveTo>
                    <a:cubicBezTo>
                      <a:pt x="1448" y="1"/>
                      <a:pt x="1" y="1448"/>
                      <a:pt x="1" y="3227"/>
                    </a:cubicBezTo>
                    <a:cubicBezTo>
                      <a:pt x="1" y="5007"/>
                      <a:pt x="1448" y="6456"/>
                      <a:pt x="3228" y="6456"/>
                    </a:cubicBezTo>
                    <a:cubicBezTo>
                      <a:pt x="5025" y="6456"/>
                      <a:pt x="6473" y="5007"/>
                      <a:pt x="6473" y="3227"/>
                    </a:cubicBezTo>
                    <a:cubicBezTo>
                      <a:pt x="6473" y="1448"/>
                      <a:pt x="5025" y="1"/>
                      <a:pt x="3228" y="1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16;p37">
                <a:extLst>
                  <a:ext uri="{FF2B5EF4-FFF2-40B4-BE49-F238E27FC236}">
                    <a16:creationId xmlns:a16="http://schemas.microsoft.com/office/drawing/2014/main" id="{D99910F9-A858-F176-49DD-E97B439F41D5}"/>
                  </a:ext>
                </a:extLst>
              </p:cNvPr>
              <p:cNvSpPr txBox="1"/>
              <p:nvPr/>
            </p:nvSpPr>
            <p:spPr>
              <a:xfrm>
                <a:off x="427100" y="2889110"/>
                <a:ext cx="777300" cy="29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000" kern="0">
                    <a:solidFill>
                      <a:srgbClr val="14279B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12:20 PM</a:t>
                </a:r>
                <a:endParaRPr sz="1000" kern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2A4E795-904D-7A1D-1053-5D12E97BE3EA}"/>
                </a:ext>
              </a:extLst>
            </p:cNvPr>
            <p:cNvGrpSpPr/>
            <p:nvPr/>
          </p:nvGrpSpPr>
          <p:grpSpPr>
            <a:xfrm>
              <a:off x="427104" y="3395033"/>
              <a:ext cx="3772480" cy="1076308"/>
              <a:chOff x="427100" y="2889110"/>
              <a:chExt cx="3772480" cy="1076308"/>
            </a:xfrm>
          </p:grpSpPr>
          <p:sp>
            <p:nvSpPr>
              <p:cNvPr id="14" name="Google Shape;514;p37">
                <a:extLst>
                  <a:ext uri="{FF2B5EF4-FFF2-40B4-BE49-F238E27FC236}">
                    <a16:creationId xmlns:a16="http://schemas.microsoft.com/office/drawing/2014/main" id="{600E3932-54B6-004C-6CEF-F28EE9813130}"/>
                  </a:ext>
                </a:extLst>
              </p:cNvPr>
              <p:cNvSpPr/>
              <p:nvPr/>
            </p:nvSpPr>
            <p:spPr>
              <a:xfrm flipH="1">
                <a:off x="427103" y="3146619"/>
                <a:ext cx="3518343" cy="818799"/>
              </a:xfrm>
              <a:custGeom>
                <a:avLst/>
                <a:gdLst/>
                <a:ahLst/>
                <a:cxnLst/>
                <a:rect l="l" t="t" r="r" b="b"/>
                <a:pathLst>
                  <a:path w="66438" h="24024" extrusionOk="0">
                    <a:moveTo>
                      <a:pt x="212" y="0"/>
                    </a:moveTo>
                    <a:cubicBezTo>
                      <a:pt x="124" y="0"/>
                      <a:pt x="54" y="52"/>
                      <a:pt x="19" y="140"/>
                    </a:cubicBezTo>
                    <a:cubicBezTo>
                      <a:pt x="1" y="210"/>
                      <a:pt x="37" y="296"/>
                      <a:pt x="107" y="331"/>
                    </a:cubicBezTo>
                    <a:lnTo>
                      <a:pt x="4660" y="3245"/>
                    </a:lnTo>
                    <a:lnTo>
                      <a:pt x="4660" y="21581"/>
                    </a:lnTo>
                    <a:cubicBezTo>
                      <a:pt x="4660" y="22925"/>
                      <a:pt x="5760" y="24023"/>
                      <a:pt x="7102" y="24023"/>
                    </a:cubicBezTo>
                    <a:lnTo>
                      <a:pt x="63995" y="24023"/>
                    </a:lnTo>
                    <a:cubicBezTo>
                      <a:pt x="65338" y="24023"/>
                      <a:pt x="66437" y="22925"/>
                      <a:pt x="66437" y="21581"/>
                    </a:cubicBezTo>
                    <a:lnTo>
                      <a:pt x="66437" y="2443"/>
                    </a:lnTo>
                    <a:cubicBezTo>
                      <a:pt x="66437" y="1099"/>
                      <a:pt x="65338" y="0"/>
                      <a:pt x="63995" y="0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nl-NL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rPr>
                  <a:t>Self</a:t>
                </a:r>
                <a:r>
                  <a:rPr kumimoji="0" lang="nl-NL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Arial"/>
                    <a:sym typeface="Arial"/>
                  </a:rPr>
                  <a:t>-Report Data</a:t>
                </a:r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6" name="Google Shape;515;p37">
                <a:extLst>
                  <a:ext uri="{FF2B5EF4-FFF2-40B4-BE49-F238E27FC236}">
                    <a16:creationId xmlns:a16="http://schemas.microsoft.com/office/drawing/2014/main" id="{5BC944B1-1777-397C-FB30-11A753A5D9B9}"/>
                  </a:ext>
                </a:extLst>
              </p:cNvPr>
              <p:cNvSpPr/>
              <p:nvPr/>
            </p:nvSpPr>
            <p:spPr>
              <a:xfrm>
                <a:off x="4037755" y="3457298"/>
                <a:ext cx="16182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6473" h="6456" extrusionOk="0">
                    <a:moveTo>
                      <a:pt x="4493" y="2120"/>
                    </a:moveTo>
                    <a:cubicBezTo>
                      <a:pt x="4611" y="2120"/>
                      <a:pt x="4729" y="2163"/>
                      <a:pt x="4816" y="2250"/>
                    </a:cubicBezTo>
                    <a:cubicBezTo>
                      <a:pt x="5007" y="2443"/>
                      <a:pt x="5007" y="2722"/>
                      <a:pt x="4816" y="2913"/>
                    </a:cubicBezTo>
                    <a:lnTo>
                      <a:pt x="3106" y="4623"/>
                    </a:lnTo>
                    <a:cubicBezTo>
                      <a:pt x="3010" y="4719"/>
                      <a:pt x="2892" y="4768"/>
                      <a:pt x="2774" y="4768"/>
                    </a:cubicBezTo>
                    <a:cubicBezTo>
                      <a:pt x="2656" y="4768"/>
                      <a:pt x="2539" y="4719"/>
                      <a:pt x="2443" y="4623"/>
                    </a:cubicBezTo>
                    <a:lnTo>
                      <a:pt x="1518" y="3716"/>
                    </a:lnTo>
                    <a:cubicBezTo>
                      <a:pt x="1343" y="3525"/>
                      <a:pt x="1343" y="3246"/>
                      <a:pt x="1518" y="3053"/>
                    </a:cubicBezTo>
                    <a:cubicBezTo>
                      <a:pt x="1614" y="2966"/>
                      <a:pt x="1736" y="2922"/>
                      <a:pt x="1856" y="2922"/>
                    </a:cubicBezTo>
                    <a:cubicBezTo>
                      <a:pt x="1976" y="2922"/>
                      <a:pt x="2094" y="2966"/>
                      <a:pt x="2181" y="3053"/>
                    </a:cubicBezTo>
                    <a:lnTo>
                      <a:pt x="2774" y="3646"/>
                    </a:lnTo>
                    <a:lnTo>
                      <a:pt x="4170" y="2250"/>
                    </a:lnTo>
                    <a:cubicBezTo>
                      <a:pt x="4257" y="2163"/>
                      <a:pt x="4375" y="2120"/>
                      <a:pt x="4493" y="2120"/>
                    </a:cubicBezTo>
                    <a:close/>
                    <a:moveTo>
                      <a:pt x="3228" y="1"/>
                    </a:moveTo>
                    <a:cubicBezTo>
                      <a:pt x="1448" y="1"/>
                      <a:pt x="1" y="1448"/>
                      <a:pt x="1" y="3227"/>
                    </a:cubicBezTo>
                    <a:cubicBezTo>
                      <a:pt x="1" y="5007"/>
                      <a:pt x="1448" y="6456"/>
                      <a:pt x="3228" y="6456"/>
                    </a:cubicBezTo>
                    <a:cubicBezTo>
                      <a:pt x="5025" y="6456"/>
                      <a:pt x="6473" y="5007"/>
                      <a:pt x="6473" y="3227"/>
                    </a:cubicBezTo>
                    <a:cubicBezTo>
                      <a:pt x="6473" y="1448"/>
                      <a:pt x="5025" y="1"/>
                      <a:pt x="3228" y="1"/>
                    </a:cubicBezTo>
                    <a:close/>
                  </a:path>
                </a:pathLst>
              </a:cu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16;p37">
                <a:extLst>
                  <a:ext uri="{FF2B5EF4-FFF2-40B4-BE49-F238E27FC236}">
                    <a16:creationId xmlns:a16="http://schemas.microsoft.com/office/drawing/2014/main" id="{FB8FAC6F-B784-DF91-E0EF-5AD051244348}"/>
                  </a:ext>
                </a:extLst>
              </p:cNvPr>
              <p:cNvSpPr txBox="1"/>
              <p:nvPr/>
            </p:nvSpPr>
            <p:spPr>
              <a:xfrm>
                <a:off x="427100" y="2889110"/>
                <a:ext cx="777300" cy="290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" sz="1000" kern="0">
                    <a:solidFill>
                      <a:srgbClr val="14279B"/>
                    </a:solidFill>
                    <a:latin typeface="Lexend Deca"/>
                    <a:ea typeface="Lexend Deca"/>
                    <a:cs typeface="Lexend Deca"/>
                    <a:sym typeface="Lexend Deca"/>
                  </a:rPr>
                  <a:t>12:20 PM</a:t>
                </a:r>
                <a:endParaRPr sz="1000" kern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42DEE7-122B-9506-0503-3E4674C1FB2E}"/>
                </a:ext>
              </a:extLst>
            </p:cNvPr>
            <p:cNvSpPr txBox="1"/>
            <p:nvPr/>
          </p:nvSpPr>
          <p:spPr>
            <a:xfrm>
              <a:off x="4895385" y="1878117"/>
              <a:ext cx="67228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GB" b="0" i="0" u="none" strike="noStrike" dirty="0">
                  <a:solidFill>
                    <a:schemeClr val="tx1"/>
                  </a:solidFill>
                  <a:effectLst/>
                </a:rPr>
                <a:t>“Traditional” learning analytics trace data from online learning environments, including information about their performance</a:t>
              </a:r>
              <a:endParaRPr lang="en-GB" b="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BF3DD2-ABAF-ED27-BA24-95052CD728EF}"/>
                </a:ext>
              </a:extLst>
            </p:cNvPr>
            <p:cNvSpPr txBox="1"/>
            <p:nvPr/>
          </p:nvSpPr>
          <p:spPr>
            <a:xfrm>
              <a:off x="4895384" y="3600276"/>
              <a:ext cx="672289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GB" b="0" i="0" u="none" strike="noStrike" dirty="0">
                  <a:solidFill>
                    <a:schemeClr val="tx1"/>
                  </a:solidFill>
                  <a:effectLst/>
                </a:rPr>
                <a:t>Allowing students to self-report data and using this to offer them meaningful insight. Ties to both a self-monitoring aspect of SRL, as well as quantified self movement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0CCD9FD-F96B-6D13-2360-48F277CA791E}"/>
                </a:ext>
              </a:extLst>
            </p:cNvPr>
            <p:cNvSpPr txBox="1"/>
            <p:nvPr/>
          </p:nvSpPr>
          <p:spPr>
            <a:xfrm>
              <a:off x="4895384" y="5417376"/>
              <a:ext cx="6722891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0"/>
                </a:spcAft>
              </a:pPr>
              <a:r>
                <a:rPr lang="en-GB" b="0" i="0" u="none" strike="noStrike" dirty="0">
                  <a:solidFill>
                    <a:schemeClr val="tx1"/>
                  </a:solidFill>
                  <a:effectLst/>
                </a:rPr>
                <a:t>Data about the content, quality, and process of students goal setting, which can be used to offer them insight, feedback, and targeted goal setting support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876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2E4ABA7-BFB8-5C4D-91E5-B7CAB6B3ADBF}"/>
              </a:ext>
            </a:extLst>
          </p:cNvPr>
          <p:cNvGrpSpPr/>
          <p:nvPr/>
        </p:nvGrpSpPr>
        <p:grpSpPr>
          <a:xfrm>
            <a:off x="277929" y="2428273"/>
            <a:ext cx="11636141" cy="2001454"/>
            <a:chOff x="254335" y="2003279"/>
            <a:chExt cx="11636141" cy="2001454"/>
          </a:xfrm>
        </p:grpSpPr>
        <p:sp>
          <p:nvSpPr>
            <p:cNvPr id="49" name="Google Shape;225;p29">
              <a:extLst>
                <a:ext uri="{FF2B5EF4-FFF2-40B4-BE49-F238E27FC236}">
                  <a16:creationId xmlns:a16="http://schemas.microsoft.com/office/drawing/2014/main" id="{5B7D1202-B3ED-6945-A6E9-F471534B2FB5}"/>
                </a:ext>
              </a:extLst>
            </p:cNvPr>
            <p:cNvSpPr/>
            <p:nvPr/>
          </p:nvSpPr>
          <p:spPr>
            <a:xfrm>
              <a:off x="254335" y="2003279"/>
              <a:ext cx="11636141" cy="2001454"/>
            </a:xfrm>
            <a:prstGeom prst="roundRect">
              <a:avLst>
                <a:gd name="adj" fmla="val 50000"/>
              </a:avLst>
            </a:pr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27;p29">
              <a:extLst>
                <a:ext uri="{FF2B5EF4-FFF2-40B4-BE49-F238E27FC236}">
                  <a16:creationId xmlns:a16="http://schemas.microsoft.com/office/drawing/2014/main" id="{ADB7F8C9-07BA-714B-BE5C-EE5E216186BD}"/>
                </a:ext>
              </a:extLst>
            </p:cNvPr>
            <p:cNvSpPr txBox="1">
              <a:spLocks/>
            </p:cNvSpPr>
            <p:nvPr/>
          </p:nvSpPr>
          <p:spPr>
            <a:xfrm>
              <a:off x="525269" y="2207456"/>
              <a:ext cx="11093008" cy="15930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1600" b="0" i="0" u="none" strike="noStrike" cap="none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Work Sans"/>
                <a:buNone/>
                <a:defRPr sz="28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Work Sans"/>
                <a:buNone/>
                <a:tabLst/>
                <a:defRPr/>
              </a:pPr>
              <a:r>
                <a:rPr kumimoji="0" lang="en-GB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4279B"/>
                  </a:solidFill>
                  <a:effectLst/>
                  <a:uLnTx/>
                  <a:uFillTx/>
                  <a:latin typeface="Work Sans"/>
                  <a:sym typeface="Work Sans"/>
                </a:rPr>
                <a:t>Self-Regulated Learning and Goal Setting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201997-E693-104D-BEE5-419B0C0E9BE2}"/>
              </a:ext>
            </a:extLst>
          </p:cNvPr>
          <p:cNvGrpSpPr/>
          <p:nvPr/>
        </p:nvGrpSpPr>
        <p:grpSpPr>
          <a:xfrm>
            <a:off x="5508848" y="973667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52" name="Google Shape;406;p34">
              <a:extLst>
                <a:ext uri="{FF2B5EF4-FFF2-40B4-BE49-F238E27FC236}">
                  <a16:creationId xmlns:a16="http://schemas.microsoft.com/office/drawing/2014/main" id="{8D780791-806C-A649-ACF3-5E5270D7C8F1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404;p34">
              <a:extLst>
                <a:ext uri="{FF2B5EF4-FFF2-40B4-BE49-F238E27FC236}">
                  <a16:creationId xmlns:a16="http://schemas.microsoft.com/office/drawing/2014/main" id="{3EF4BB75-B7BD-D842-B328-165BF73EFA55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kumimoji="0" lang="en-GB" sz="7200" b="1" i="0" u="none" strike="noStrike" kern="0" cap="none" spc="0" normalizeH="0" baseline="0" noProof="0" dirty="0">
                  <a:ln>
                    <a:noFill/>
                  </a:ln>
                  <a:solidFill>
                    <a:srgbClr val="13269B"/>
                  </a:solidFill>
                  <a:effectLst/>
                  <a:uLnTx/>
                  <a:uFillTx/>
                  <a:latin typeface="Lexend Deca"/>
                  <a:sym typeface="Lexend Deca"/>
                </a:rPr>
                <a:t>1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4116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How We Use Learning Analytics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9002013-4076-7F54-16F8-D668CD6E343C}"/>
              </a:ext>
            </a:extLst>
          </p:cNvPr>
          <p:cNvGrpSpPr/>
          <p:nvPr/>
        </p:nvGrpSpPr>
        <p:grpSpPr>
          <a:xfrm>
            <a:off x="3295117" y="1437576"/>
            <a:ext cx="5601763" cy="4611061"/>
            <a:chOff x="3295117" y="1437576"/>
            <a:chExt cx="5601763" cy="461106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F011EF2-3620-B757-C3E0-FDA83E0FE24F}"/>
                </a:ext>
              </a:extLst>
            </p:cNvPr>
            <p:cNvSpPr/>
            <p:nvPr/>
          </p:nvSpPr>
          <p:spPr>
            <a:xfrm>
              <a:off x="4976741" y="1437576"/>
              <a:ext cx="2238515" cy="1455035"/>
            </a:xfrm>
            <a:custGeom>
              <a:avLst/>
              <a:gdLst>
                <a:gd name="connsiteX0" fmla="*/ 0 w 2238515"/>
                <a:gd name="connsiteY0" fmla="*/ 242511 h 1455035"/>
                <a:gd name="connsiteX1" fmla="*/ 242511 w 2238515"/>
                <a:gd name="connsiteY1" fmla="*/ 0 h 1455035"/>
                <a:gd name="connsiteX2" fmla="*/ 1996004 w 2238515"/>
                <a:gd name="connsiteY2" fmla="*/ 0 h 1455035"/>
                <a:gd name="connsiteX3" fmla="*/ 2238515 w 2238515"/>
                <a:gd name="connsiteY3" fmla="*/ 242511 h 1455035"/>
                <a:gd name="connsiteX4" fmla="*/ 2238515 w 2238515"/>
                <a:gd name="connsiteY4" fmla="*/ 1212524 h 1455035"/>
                <a:gd name="connsiteX5" fmla="*/ 1996004 w 2238515"/>
                <a:gd name="connsiteY5" fmla="*/ 1455035 h 1455035"/>
                <a:gd name="connsiteX6" fmla="*/ 242511 w 2238515"/>
                <a:gd name="connsiteY6" fmla="*/ 1455035 h 1455035"/>
                <a:gd name="connsiteX7" fmla="*/ 0 w 2238515"/>
                <a:gd name="connsiteY7" fmla="*/ 1212524 h 1455035"/>
                <a:gd name="connsiteX8" fmla="*/ 0 w 2238515"/>
                <a:gd name="connsiteY8" fmla="*/ 242511 h 145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515" h="1455035">
                  <a:moveTo>
                    <a:pt x="0" y="242511"/>
                  </a:moveTo>
                  <a:cubicBezTo>
                    <a:pt x="0" y="108576"/>
                    <a:pt x="108576" y="0"/>
                    <a:pt x="242511" y="0"/>
                  </a:cubicBezTo>
                  <a:lnTo>
                    <a:pt x="1996004" y="0"/>
                  </a:lnTo>
                  <a:cubicBezTo>
                    <a:pt x="2129939" y="0"/>
                    <a:pt x="2238515" y="108576"/>
                    <a:pt x="2238515" y="242511"/>
                  </a:cubicBezTo>
                  <a:lnTo>
                    <a:pt x="2238515" y="1212524"/>
                  </a:lnTo>
                  <a:cubicBezTo>
                    <a:pt x="2238515" y="1346459"/>
                    <a:pt x="2129939" y="1455035"/>
                    <a:pt x="1996004" y="1455035"/>
                  </a:cubicBezTo>
                  <a:lnTo>
                    <a:pt x="242511" y="1455035"/>
                  </a:lnTo>
                  <a:cubicBezTo>
                    <a:pt x="108576" y="1455035"/>
                    <a:pt x="0" y="1346459"/>
                    <a:pt x="0" y="1212524"/>
                  </a:cubicBezTo>
                  <a:lnTo>
                    <a:pt x="0" y="2425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419" tIns="143419" rIns="143419" bIns="14341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u="none" kern="1200" dirty="0"/>
                <a:t>Forethought Phase: 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Goal Setting &amp; Planning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C1C6A1A-5EB6-2574-2E00-3C906ECD2465}"/>
                </a:ext>
              </a:extLst>
            </p:cNvPr>
            <p:cNvSpPr/>
            <p:nvPr/>
          </p:nvSpPr>
          <p:spPr>
            <a:xfrm>
              <a:off x="4154227" y="2165094"/>
              <a:ext cx="3883543" cy="388354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61952" y="617549"/>
                  </a:moveTo>
                  <a:arcTo wR="1941771" hR="1941771" stAng="19020152" swAng="230360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FDE57DB-7801-4433-F818-A9F94FB48863}"/>
                </a:ext>
              </a:extLst>
            </p:cNvPr>
            <p:cNvSpPr/>
            <p:nvPr/>
          </p:nvSpPr>
          <p:spPr>
            <a:xfrm>
              <a:off x="6658365" y="4350234"/>
              <a:ext cx="2238515" cy="1455035"/>
            </a:xfrm>
            <a:custGeom>
              <a:avLst/>
              <a:gdLst>
                <a:gd name="connsiteX0" fmla="*/ 0 w 2238515"/>
                <a:gd name="connsiteY0" fmla="*/ 242511 h 1455035"/>
                <a:gd name="connsiteX1" fmla="*/ 242511 w 2238515"/>
                <a:gd name="connsiteY1" fmla="*/ 0 h 1455035"/>
                <a:gd name="connsiteX2" fmla="*/ 1996004 w 2238515"/>
                <a:gd name="connsiteY2" fmla="*/ 0 h 1455035"/>
                <a:gd name="connsiteX3" fmla="*/ 2238515 w 2238515"/>
                <a:gd name="connsiteY3" fmla="*/ 242511 h 1455035"/>
                <a:gd name="connsiteX4" fmla="*/ 2238515 w 2238515"/>
                <a:gd name="connsiteY4" fmla="*/ 1212524 h 1455035"/>
                <a:gd name="connsiteX5" fmla="*/ 1996004 w 2238515"/>
                <a:gd name="connsiteY5" fmla="*/ 1455035 h 1455035"/>
                <a:gd name="connsiteX6" fmla="*/ 242511 w 2238515"/>
                <a:gd name="connsiteY6" fmla="*/ 1455035 h 1455035"/>
                <a:gd name="connsiteX7" fmla="*/ 0 w 2238515"/>
                <a:gd name="connsiteY7" fmla="*/ 1212524 h 1455035"/>
                <a:gd name="connsiteX8" fmla="*/ 0 w 2238515"/>
                <a:gd name="connsiteY8" fmla="*/ 242511 h 145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515" h="1455035">
                  <a:moveTo>
                    <a:pt x="0" y="242511"/>
                  </a:moveTo>
                  <a:cubicBezTo>
                    <a:pt x="0" y="108576"/>
                    <a:pt x="108576" y="0"/>
                    <a:pt x="242511" y="0"/>
                  </a:cubicBezTo>
                  <a:lnTo>
                    <a:pt x="1996004" y="0"/>
                  </a:lnTo>
                  <a:cubicBezTo>
                    <a:pt x="2129939" y="0"/>
                    <a:pt x="2238515" y="108576"/>
                    <a:pt x="2238515" y="242511"/>
                  </a:cubicBezTo>
                  <a:lnTo>
                    <a:pt x="2238515" y="1212524"/>
                  </a:lnTo>
                  <a:cubicBezTo>
                    <a:pt x="2238515" y="1346459"/>
                    <a:pt x="2129939" y="1455035"/>
                    <a:pt x="1996004" y="1455035"/>
                  </a:cubicBezTo>
                  <a:lnTo>
                    <a:pt x="242511" y="1455035"/>
                  </a:lnTo>
                  <a:cubicBezTo>
                    <a:pt x="108576" y="1455035"/>
                    <a:pt x="0" y="1346459"/>
                    <a:pt x="0" y="1212524"/>
                  </a:cubicBezTo>
                  <a:lnTo>
                    <a:pt x="0" y="2425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419" tIns="143419" rIns="143419" bIns="14341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Performance Phase: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Action &amp; Self-monitoring 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F22E20-8E4A-8EB2-B074-E1A1DB9ED398}"/>
                </a:ext>
              </a:extLst>
            </p:cNvPr>
            <p:cNvSpPr/>
            <p:nvPr/>
          </p:nvSpPr>
          <p:spPr>
            <a:xfrm>
              <a:off x="4154227" y="2165094"/>
              <a:ext cx="3883543" cy="388354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38115" y="3789703"/>
                  </a:moveTo>
                  <a:arcTo wR="1941771" hR="1941771" stAng="4326879" swAng="214624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C89106-8C03-F410-C4BA-D2099664DF3C}"/>
                </a:ext>
              </a:extLst>
            </p:cNvPr>
            <p:cNvSpPr/>
            <p:nvPr/>
          </p:nvSpPr>
          <p:spPr>
            <a:xfrm>
              <a:off x="3295117" y="4350234"/>
              <a:ext cx="2238515" cy="1455035"/>
            </a:xfrm>
            <a:custGeom>
              <a:avLst/>
              <a:gdLst>
                <a:gd name="connsiteX0" fmla="*/ 0 w 2238515"/>
                <a:gd name="connsiteY0" fmla="*/ 242511 h 1455035"/>
                <a:gd name="connsiteX1" fmla="*/ 242511 w 2238515"/>
                <a:gd name="connsiteY1" fmla="*/ 0 h 1455035"/>
                <a:gd name="connsiteX2" fmla="*/ 1996004 w 2238515"/>
                <a:gd name="connsiteY2" fmla="*/ 0 h 1455035"/>
                <a:gd name="connsiteX3" fmla="*/ 2238515 w 2238515"/>
                <a:gd name="connsiteY3" fmla="*/ 242511 h 1455035"/>
                <a:gd name="connsiteX4" fmla="*/ 2238515 w 2238515"/>
                <a:gd name="connsiteY4" fmla="*/ 1212524 h 1455035"/>
                <a:gd name="connsiteX5" fmla="*/ 1996004 w 2238515"/>
                <a:gd name="connsiteY5" fmla="*/ 1455035 h 1455035"/>
                <a:gd name="connsiteX6" fmla="*/ 242511 w 2238515"/>
                <a:gd name="connsiteY6" fmla="*/ 1455035 h 1455035"/>
                <a:gd name="connsiteX7" fmla="*/ 0 w 2238515"/>
                <a:gd name="connsiteY7" fmla="*/ 1212524 h 1455035"/>
                <a:gd name="connsiteX8" fmla="*/ 0 w 2238515"/>
                <a:gd name="connsiteY8" fmla="*/ 242511 h 1455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8515" h="1455035">
                  <a:moveTo>
                    <a:pt x="0" y="242511"/>
                  </a:moveTo>
                  <a:cubicBezTo>
                    <a:pt x="0" y="108576"/>
                    <a:pt x="108576" y="0"/>
                    <a:pt x="242511" y="0"/>
                  </a:cubicBezTo>
                  <a:lnTo>
                    <a:pt x="1996004" y="0"/>
                  </a:lnTo>
                  <a:cubicBezTo>
                    <a:pt x="2129939" y="0"/>
                    <a:pt x="2238515" y="108576"/>
                    <a:pt x="2238515" y="242511"/>
                  </a:cubicBezTo>
                  <a:lnTo>
                    <a:pt x="2238515" y="1212524"/>
                  </a:lnTo>
                  <a:cubicBezTo>
                    <a:pt x="2238515" y="1346459"/>
                    <a:pt x="2129939" y="1455035"/>
                    <a:pt x="1996004" y="1455035"/>
                  </a:cubicBezTo>
                  <a:lnTo>
                    <a:pt x="242511" y="1455035"/>
                  </a:lnTo>
                  <a:cubicBezTo>
                    <a:pt x="108576" y="1455035"/>
                    <a:pt x="0" y="1346459"/>
                    <a:pt x="0" y="1212524"/>
                  </a:cubicBezTo>
                  <a:lnTo>
                    <a:pt x="0" y="24251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419" tIns="143419" rIns="143419" bIns="143419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b="1" kern="1200" dirty="0"/>
                <a:t>Reflection Phase:</a:t>
              </a:r>
            </a:p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Self-reflection &amp; Adaptation</a:t>
              </a: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F4AD2-3CC6-4CFF-D72D-069C8F41A51F}"/>
                </a:ext>
              </a:extLst>
            </p:cNvPr>
            <p:cNvSpPr/>
            <p:nvPr/>
          </p:nvSpPr>
          <p:spPr>
            <a:xfrm>
              <a:off x="4154227" y="2165094"/>
              <a:ext cx="3883543" cy="388354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265" y="1785906"/>
                  </a:moveTo>
                  <a:arcTo wR="1941771" hR="1941771" stAng="11076244" swAng="2303603"/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9D3715F-7BB9-58CA-4AEC-A2F4D5C2D08E}"/>
              </a:ext>
            </a:extLst>
          </p:cNvPr>
          <p:cNvCxnSpPr/>
          <p:nvPr/>
        </p:nvCxnSpPr>
        <p:spPr>
          <a:xfrm>
            <a:off x="2522483" y="2081048"/>
            <a:ext cx="220717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C5AFC-08A1-6BA4-C93E-0B5174F40900}"/>
              </a:ext>
            </a:extLst>
          </p:cNvPr>
          <p:cNvGrpSpPr/>
          <p:nvPr/>
        </p:nvGrpSpPr>
        <p:grpSpPr>
          <a:xfrm>
            <a:off x="1224635" y="1518250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20" name="Google Shape;406;p34">
              <a:extLst>
                <a:ext uri="{FF2B5EF4-FFF2-40B4-BE49-F238E27FC236}">
                  <a16:creationId xmlns:a16="http://schemas.microsoft.com/office/drawing/2014/main" id="{6389CB84-9EB6-8B58-F7DB-00E54F363DA7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04;p34">
              <a:extLst>
                <a:ext uri="{FF2B5EF4-FFF2-40B4-BE49-F238E27FC236}">
                  <a16:creationId xmlns:a16="http://schemas.microsoft.com/office/drawing/2014/main" id="{6A7B807F-8A63-B3B5-79A7-608D3231DB72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lang="en-GB" sz="7200" kern="0" dirty="0">
                  <a:solidFill>
                    <a:srgbClr val="13269B"/>
                  </a:solidFill>
                </a:rPr>
                <a:t>1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DE8D9F-25A7-FDB8-DAC8-BD5969AF63AC}"/>
              </a:ext>
            </a:extLst>
          </p:cNvPr>
          <p:cNvCxnSpPr>
            <a:cxnSpLocks/>
          </p:cNvCxnSpPr>
          <p:nvPr/>
        </p:nvCxnSpPr>
        <p:spPr>
          <a:xfrm flipH="1">
            <a:off x="9017294" y="5071447"/>
            <a:ext cx="170924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AEAC23-3765-9324-832A-14D8D3007F59}"/>
              </a:ext>
            </a:extLst>
          </p:cNvPr>
          <p:cNvGrpSpPr/>
          <p:nvPr/>
        </p:nvGrpSpPr>
        <p:grpSpPr>
          <a:xfrm>
            <a:off x="10865018" y="4508649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25" name="Google Shape;406;p34">
              <a:extLst>
                <a:ext uri="{FF2B5EF4-FFF2-40B4-BE49-F238E27FC236}">
                  <a16:creationId xmlns:a16="http://schemas.microsoft.com/office/drawing/2014/main" id="{44327C6E-B9D8-C975-E11B-7648AEA97581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04;p34">
              <a:extLst>
                <a:ext uri="{FF2B5EF4-FFF2-40B4-BE49-F238E27FC236}">
                  <a16:creationId xmlns:a16="http://schemas.microsoft.com/office/drawing/2014/main" id="{25BA2748-40F0-1F3B-3FCE-D5AFC68D1A02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lang="en-GB" sz="7200" kern="0" dirty="0">
                  <a:solidFill>
                    <a:srgbClr val="13269B"/>
                  </a:solidFill>
                </a:rPr>
                <a:t>2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FC9CC2-95B3-474B-B05C-6E64E9A182A0}"/>
              </a:ext>
            </a:extLst>
          </p:cNvPr>
          <p:cNvCxnSpPr>
            <a:cxnSpLocks/>
          </p:cNvCxnSpPr>
          <p:nvPr/>
        </p:nvCxnSpPr>
        <p:spPr>
          <a:xfrm>
            <a:off x="1480221" y="5071446"/>
            <a:ext cx="1710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10DF0A-74B9-36D1-6552-71015E1DC1FF}"/>
              </a:ext>
            </a:extLst>
          </p:cNvPr>
          <p:cNvGrpSpPr/>
          <p:nvPr/>
        </p:nvGrpSpPr>
        <p:grpSpPr>
          <a:xfrm>
            <a:off x="218233" y="4508649"/>
            <a:ext cx="1174305" cy="1125595"/>
            <a:chOff x="5768361" y="973667"/>
            <a:chExt cx="1174305" cy="1125595"/>
          </a:xfrm>
          <a:solidFill>
            <a:srgbClr val="E6E6E6"/>
          </a:solidFill>
        </p:grpSpPr>
        <p:sp>
          <p:nvSpPr>
            <p:cNvPr id="37" name="Google Shape;406;p34">
              <a:extLst>
                <a:ext uri="{FF2B5EF4-FFF2-40B4-BE49-F238E27FC236}">
                  <a16:creationId xmlns:a16="http://schemas.microsoft.com/office/drawing/2014/main" id="{DEAFC1CF-8650-7CC0-DF32-D722CED3E095}"/>
                </a:ext>
              </a:extLst>
            </p:cNvPr>
            <p:cNvSpPr/>
            <p:nvPr/>
          </p:nvSpPr>
          <p:spPr>
            <a:xfrm>
              <a:off x="5768361" y="973667"/>
              <a:ext cx="1174305" cy="112559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04;p34">
              <a:extLst>
                <a:ext uri="{FF2B5EF4-FFF2-40B4-BE49-F238E27FC236}">
                  <a16:creationId xmlns:a16="http://schemas.microsoft.com/office/drawing/2014/main" id="{2CAE6E08-C505-0004-46ED-C73D62249648}"/>
                </a:ext>
              </a:extLst>
            </p:cNvPr>
            <p:cNvSpPr txBox="1">
              <a:spLocks/>
            </p:cNvSpPr>
            <p:nvPr/>
          </p:nvSpPr>
          <p:spPr>
            <a:xfrm>
              <a:off x="5943727" y="1151467"/>
              <a:ext cx="829606" cy="73224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Lexend Deca"/>
                <a:buNone/>
                <a:defRPr sz="2000" b="1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Lexend Deca"/>
                <a:buNone/>
                <a:tabLst/>
                <a:defRPr/>
              </a:pPr>
              <a:r>
                <a:rPr lang="en-GB" sz="7200" kern="0" dirty="0">
                  <a:solidFill>
                    <a:srgbClr val="13269B"/>
                  </a:solidFill>
                </a:rPr>
                <a:t>3</a:t>
              </a:r>
              <a:r>
                <a:rPr kumimoji="0" lang="en-GB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"/>
                  <a:sym typeface="Lexend Deca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5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72234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Next Up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02C45BB-0090-8F4C-98D8-F61337FE5807}"/>
              </a:ext>
            </a:extLst>
          </p:cNvPr>
          <p:cNvSpPr/>
          <p:nvPr/>
        </p:nvSpPr>
        <p:spPr>
          <a:xfrm>
            <a:off x="4382298" y="2091958"/>
            <a:ext cx="7382598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More LA Integration: </a:t>
            </a:r>
            <a:r>
              <a:rPr lang="en-GB" sz="2000" dirty="0">
                <a:solidFill>
                  <a:schemeClr val="dk1"/>
                </a:solidFill>
              </a:rPr>
              <a:t>Start running tests of the chatbot with the LA feedback integrated, including for other SRL processes</a:t>
            </a: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dk1"/>
              </a:solidFill>
            </a:endParaRP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Machine learning Module: </a:t>
            </a:r>
            <a:r>
              <a:rPr lang="en-GB" sz="2000" dirty="0">
                <a:solidFill>
                  <a:schemeClr val="dk1"/>
                </a:solidFill>
              </a:rPr>
              <a:t>Goal quality and feedback</a:t>
            </a: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dk1"/>
              </a:solidFill>
            </a:endParaRPr>
          </a:p>
          <a:p>
            <a:pPr marL="438150" indent="-285750">
              <a:spcBef>
                <a:spcPts val="1600"/>
              </a:spcBef>
              <a:buClr>
                <a:schemeClr val="dk1"/>
              </a:buClr>
              <a:buSzPts val="1200"/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dk1"/>
                </a:solidFill>
              </a:rPr>
              <a:t>Use Learning Analytics: </a:t>
            </a:r>
            <a:r>
              <a:rPr lang="en-GB" sz="2000" dirty="0">
                <a:solidFill>
                  <a:schemeClr val="dk1"/>
                </a:solidFill>
              </a:rPr>
              <a:t>Offer personalized goal setting support based on individual student characteristics </a:t>
            </a:r>
          </a:p>
        </p:txBody>
      </p:sp>
      <p:sp>
        <p:nvSpPr>
          <p:cNvPr id="41" name="Google Shape;514;p37">
            <a:extLst>
              <a:ext uri="{FF2B5EF4-FFF2-40B4-BE49-F238E27FC236}">
                <a16:creationId xmlns:a16="http://schemas.microsoft.com/office/drawing/2014/main" id="{D6CF1726-76CD-FD40-84E5-3238882F2066}"/>
              </a:ext>
            </a:extLst>
          </p:cNvPr>
          <p:cNvSpPr/>
          <p:nvPr/>
        </p:nvSpPr>
        <p:spPr>
          <a:xfrm flipH="1">
            <a:off x="427104" y="3146619"/>
            <a:ext cx="3518343" cy="1947230"/>
          </a:xfrm>
          <a:custGeom>
            <a:avLst/>
            <a:gdLst/>
            <a:ahLst/>
            <a:cxnLst/>
            <a:rect l="l" t="t" r="r" b="b"/>
            <a:pathLst>
              <a:path w="66438" h="24024" extrusionOk="0">
                <a:moveTo>
                  <a:pt x="212" y="0"/>
                </a:moveTo>
                <a:cubicBezTo>
                  <a:pt x="124" y="0"/>
                  <a:pt x="54" y="52"/>
                  <a:pt x="19" y="140"/>
                </a:cubicBezTo>
                <a:cubicBezTo>
                  <a:pt x="1" y="210"/>
                  <a:pt x="37" y="296"/>
                  <a:pt x="107" y="331"/>
                </a:cubicBezTo>
                <a:lnTo>
                  <a:pt x="4660" y="3245"/>
                </a:lnTo>
                <a:lnTo>
                  <a:pt x="4660" y="21581"/>
                </a:lnTo>
                <a:cubicBezTo>
                  <a:pt x="4660" y="22925"/>
                  <a:pt x="5760" y="24023"/>
                  <a:pt x="7102" y="24023"/>
                </a:cubicBezTo>
                <a:lnTo>
                  <a:pt x="63995" y="24023"/>
                </a:lnTo>
                <a:cubicBezTo>
                  <a:pt x="65338" y="24023"/>
                  <a:pt x="66437" y="22925"/>
                  <a:pt x="66437" y="21581"/>
                </a:cubicBezTo>
                <a:lnTo>
                  <a:pt x="66437" y="2443"/>
                </a:lnTo>
                <a:cubicBezTo>
                  <a:pt x="66437" y="1099"/>
                  <a:pt x="65338" y="0"/>
                  <a:pt x="63995" y="0"/>
                </a:cubicBezTo>
                <a:close/>
              </a:path>
            </a:pathLst>
          </a:custGeom>
          <a:solidFill>
            <a:srgbClr val="142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515;p37">
            <a:extLst>
              <a:ext uri="{FF2B5EF4-FFF2-40B4-BE49-F238E27FC236}">
                <a16:creationId xmlns:a16="http://schemas.microsoft.com/office/drawing/2014/main" id="{211CE8A0-9E92-C144-AAD4-CDDE00023588}"/>
              </a:ext>
            </a:extLst>
          </p:cNvPr>
          <p:cNvSpPr/>
          <p:nvPr/>
        </p:nvSpPr>
        <p:spPr>
          <a:xfrm>
            <a:off x="4037755" y="3457298"/>
            <a:ext cx="161825" cy="161400"/>
          </a:xfrm>
          <a:custGeom>
            <a:avLst/>
            <a:gdLst/>
            <a:ahLst/>
            <a:cxnLst/>
            <a:rect l="l" t="t" r="r" b="b"/>
            <a:pathLst>
              <a:path w="6473" h="6456" extrusionOk="0">
                <a:moveTo>
                  <a:pt x="4493" y="2120"/>
                </a:moveTo>
                <a:cubicBezTo>
                  <a:pt x="4611" y="2120"/>
                  <a:pt x="4729" y="2163"/>
                  <a:pt x="4816" y="2250"/>
                </a:cubicBezTo>
                <a:cubicBezTo>
                  <a:pt x="5007" y="2443"/>
                  <a:pt x="5007" y="2722"/>
                  <a:pt x="4816" y="2913"/>
                </a:cubicBezTo>
                <a:lnTo>
                  <a:pt x="3106" y="4623"/>
                </a:lnTo>
                <a:cubicBezTo>
                  <a:pt x="3010" y="4719"/>
                  <a:pt x="2892" y="4768"/>
                  <a:pt x="2774" y="4768"/>
                </a:cubicBezTo>
                <a:cubicBezTo>
                  <a:pt x="2656" y="4768"/>
                  <a:pt x="2539" y="4719"/>
                  <a:pt x="2443" y="4623"/>
                </a:cubicBezTo>
                <a:lnTo>
                  <a:pt x="1518" y="3716"/>
                </a:lnTo>
                <a:cubicBezTo>
                  <a:pt x="1343" y="3525"/>
                  <a:pt x="1343" y="3246"/>
                  <a:pt x="1518" y="3053"/>
                </a:cubicBezTo>
                <a:cubicBezTo>
                  <a:pt x="1614" y="2966"/>
                  <a:pt x="1736" y="2922"/>
                  <a:pt x="1856" y="2922"/>
                </a:cubicBezTo>
                <a:cubicBezTo>
                  <a:pt x="1976" y="2922"/>
                  <a:pt x="2094" y="2966"/>
                  <a:pt x="2181" y="3053"/>
                </a:cubicBezTo>
                <a:lnTo>
                  <a:pt x="2774" y="3646"/>
                </a:lnTo>
                <a:lnTo>
                  <a:pt x="4170" y="2250"/>
                </a:lnTo>
                <a:cubicBezTo>
                  <a:pt x="4257" y="2163"/>
                  <a:pt x="4375" y="2120"/>
                  <a:pt x="4493" y="2120"/>
                </a:cubicBezTo>
                <a:close/>
                <a:moveTo>
                  <a:pt x="3228" y="1"/>
                </a:moveTo>
                <a:cubicBezTo>
                  <a:pt x="1448" y="1"/>
                  <a:pt x="1" y="1448"/>
                  <a:pt x="1" y="3227"/>
                </a:cubicBezTo>
                <a:cubicBezTo>
                  <a:pt x="1" y="5007"/>
                  <a:pt x="1448" y="6456"/>
                  <a:pt x="3228" y="6456"/>
                </a:cubicBezTo>
                <a:cubicBezTo>
                  <a:pt x="5025" y="6456"/>
                  <a:pt x="6473" y="5007"/>
                  <a:pt x="6473" y="3227"/>
                </a:cubicBezTo>
                <a:cubicBezTo>
                  <a:pt x="6473" y="1448"/>
                  <a:pt x="5025" y="1"/>
                  <a:pt x="3228" y="1"/>
                </a:cubicBezTo>
                <a:close/>
              </a:path>
            </a:pathLst>
          </a:custGeom>
          <a:solidFill>
            <a:srgbClr val="1427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516;p37">
            <a:extLst>
              <a:ext uri="{FF2B5EF4-FFF2-40B4-BE49-F238E27FC236}">
                <a16:creationId xmlns:a16="http://schemas.microsoft.com/office/drawing/2014/main" id="{C2EC4638-2896-8144-8B88-ADC51FA93801}"/>
              </a:ext>
            </a:extLst>
          </p:cNvPr>
          <p:cNvSpPr txBox="1"/>
          <p:nvPr/>
        </p:nvSpPr>
        <p:spPr>
          <a:xfrm>
            <a:off x="427100" y="2889110"/>
            <a:ext cx="7773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rPr>
              <a:t>12:20 PM</a:t>
            </a:r>
            <a:endParaRPr sz="1000" kern="0">
              <a:solidFill>
                <a:srgbClr val="14279B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40" name="Google Shape;12126;p75">
            <a:extLst>
              <a:ext uri="{FF2B5EF4-FFF2-40B4-BE49-F238E27FC236}">
                <a16:creationId xmlns:a16="http://schemas.microsoft.com/office/drawing/2014/main" id="{AD945B73-4BAD-C947-8A5F-FE88D0B8F61F}"/>
              </a:ext>
            </a:extLst>
          </p:cNvPr>
          <p:cNvGrpSpPr/>
          <p:nvPr/>
        </p:nvGrpSpPr>
        <p:grpSpPr>
          <a:xfrm>
            <a:off x="1497217" y="3554930"/>
            <a:ext cx="1203679" cy="1130608"/>
            <a:chOff x="1749728" y="2894777"/>
            <a:chExt cx="386927" cy="363438"/>
          </a:xfrm>
          <a:solidFill>
            <a:schemeClr val="bg1"/>
          </a:solidFill>
        </p:grpSpPr>
        <p:sp>
          <p:nvSpPr>
            <p:cNvPr id="44" name="Google Shape;12127;p75">
              <a:extLst>
                <a:ext uri="{FF2B5EF4-FFF2-40B4-BE49-F238E27FC236}">
                  <a16:creationId xmlns:a16="http://schemas.microsoft.com/office/drawing/2014/main" id="{DC74BACE-E323-6F45-A043-62D6C9FC5554}"/>
                </a:ext>
              </a:extLst>
            </p:cNvPr>
            <p:cNvSpPr/>
            <p:nvPr/>
          </p:nvSpPr>
          <p:spPr>
            <a:xfrm>
              <a:off x="1809595" y="3025333"/>
              <a:ext cx="97424" cy="32432"/>
            </a:xfrm>
            <a:custGeom>
              <a:avLst/>
              <a:gdLst/>
              <a:ahLst/>
              <a:cxnLst/>
              <a:rect l="l" t="t" r="r" b="b"/>
              <a:pathLst>
                <a:path w="3061" h="1019" extrusionOk="0">
                  <a:moveTo>
                    <a:pt x="1208" y="0"/>
                  </a:moveTo>
                  <a:cubicBezTo>
                    <a:pt x="852" y="0"/>
                    <a:pt x="531" y="35"/>
                    <a:pt x="322" y="66"/>
                  </a:cubicBezTo>
                  <a:cubicBezTo>
                    <a:pt x="143" y="101"/>
                    <a:pt x="1" y="244"/>
                    <a:pt x="1" y="423"/>
                  </a:cubicBezTo>
                  <a:lnTo>
                    <a:pt x="1" y="840"/>
                  </a:lnTo>
                  <a:cubicBezTo>
                    <a:pt x="1" y="947"/>
                    <a:pt x="84" y="1018"/>
                    <a:pt x="179" y="1018"/>
                  </a:cubicBezTo>
                  <a:cubicBezTo>
                    <a:pt x="286" y="1018"/>
                    <a:pt x="358" y="947"/>
                    <a:pt x="358" y="840"/>
                  </a:cubicBezTo>
                  <a:lnTo>
                    <a:pt x="358" y="423"/>
                  </a:lnTo>
                  <a:cubicBezTo>
                    <a:pt x="358" y="423"/>
                    <a:pt x="358" y="411"/>
                    <a:pt x="382" y="411"/>
                  </a:cubicBezTo>
                  <a:cubicBezTo>
                    <a:pt x="549" y="383"/>
                    <a:pt x="870" y="340"/>
                    <a:pt x="1231" y="340"/>
                  </a:cubicBezTo>
                  <a:cubicBezTo>
                    <a:pt x="1330" y="340"/>
                    <a:pt x="1433" y="344"/>
                    <a:pt x="1536" y="351"/>
                  </a:cubicBezTo>
                  <a:cubicBezTo>
                    <a:pt x="2084" y="387"/>
                    <a:pt x="2489" y="530"/>
                    <a:pt x="2727" y="768"/>
                  </a:cubicBezTo>
                  <a:cubicBezTo>
                    <a:pt x="2763" y="804"/>
                    <a:pt x="2807" y="822"/>
                    <a:pt x="2852" y="822"/>
                  </a:cubicBezTo>
                  <a:cubicBezTo>
                    <a:pt x="2897" y="822"/>
                    <a:pt x="2941" y="804"/>
                    <a:pt x="2977" y="768"/>
                  </a:cubicBezTo>
                  <a:cubicBezTo>
                    <a:pt x="3060" y="709"/>
                    <a:pt x="3060" y="590"/>
                    <a:pt x="2977" y="530"/>
                  </a:cubicBezTo>
                  <a:cubicBezTo>
                    <a:pt x="2554" y="107"/>
                    <a:pt x="1828" y="0"/>
                    <a:pt x="12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128;p75">
              <a:extLst>
                <a:ext uri="{FF2B5EF4-FFF2-40B4-BE49-F238E27FC236}">
                  <a16:creationId xmlns:a16="http://schemas.microsoft.com/office/drawing/2014/main" id="{303E7688-936F-904A-9D99-CF7937F3840F}"/>
                </a:ext>
              </a:extLst>
            </p:cNvPr>
            <p:cNvSpPr/>
            <p:nvPr/>
          </p:nvSpPr>
          <p:spPr>
            <a:xfrm>
              <a:off x="1749728" y="2974346"/>
              <a:ext cx="216777" cy="283869"/>
            </a:xfrm>
            <a:custGeom>
              <a:avLst/>
              <a:gdLst/>
              <a:ahLst/>
              <a:cxnLst/>
              <a:rect l="l" t="t" r="r" b="b"/>
              <a:pathLst>
                <a:path w="6811" h="8919" extrusionOk="0">
                  <a:moveTo>
                    <a:pt x="5311" y="334"/>
                  </a:moveTo>
                  <a:lnTo>
                    <a:pt x="5311" y="2061"/>
                  </a:lnTo>
                  <a:cubicBezTo>
                    <a:pt x="5311" y="2311"/>
                    <a:pt x="5251" y="2561"/>
                    <a:pt x="5132" y="2799"/>
                  </a:cubicBezTo>
                  <a:cubicBezTo>
                    <a:pt x="5120" y="2835"/>
                    <a:pt x="5120" y="2846"/>
                    <a:pt x="5120" y="2882"/>
                  </a:cubicBezTo>
                  <a:lnTo>
                    <a:pt x="5120" y="3382"/>
                  </a:lnTo>
                  <a:cubicBezTo>
                    <a:pt x="5120" y="3858"/>
                    <a:pt x="4918" y="4311"/>
                    <a:pt x="4560" y="4644"/>
                  </a:cubicBezTo>
                  <a:cubicBezTo>
                    <a:pt x="4227" y="4955"/>
                    <a:pt x="3811" y="5111"/>
                    <a:pt x="3369" y="5111"/>
                  </a:cubicBezTo>
                  <a:cubicBezTo>
                    <a:pt x="3338" y="5111"/>
                    <a:pt x="3306" y="5110"/>
                    <a:pt x="3275" y="5109"/>
                  </a:cubicBezTo>
                  <a:cubicBezTo>
                    <a:pt x="2382" y="5061"/>
                    <a:pt x="1679" y="4275"/>
                    <a:pt x="1679" y="3323"/>
                  </a:cubicBezTo>
                  <a:lnTo>
                    <a:pt x="1679" y="2882"/>
                  </a:lnTo>
                  <a:cubicBezTo>
                    <a:pt x="1679" y="2846"/>
                    <a:pt x="1679" y="2823"/>
                    <a:pt x="1667" y="2799"/>
                  </a:cubicBezTo>
                  <a:cubicBezTo>
                    <a:pt x="1548" y="2561"/>
                    <a:pt x="1489" y="2311"/>
                    <a:pt x="1489" y="2061"/>
                  </a:cubicBezTo>
                  <a:lnTo>
                    <a:pt x="1489" y="1668"/>
                  </a:lnTo>
                  <a:cubicBezTo>
                    <a:pt x="1489" y="930"/>
                    <a:pt x="2096" y="334"/>
                    <a:pt x="2822" y="334"/>
                  </a:cubicBezTo>
                  <a:close/>
                  <a:moveTo>
                    <a:pt x="4358" y="5240"/>
                  </a:moveTo>
                  <a:lnTo>
                    <a:pt x="4358" y="5573"/>
                  </a:lnTo>
                  <a:lnTo>
                    <a:pt x="3406" y="6228"/>
                  </a:lnTo>
                  <a:lnTo>
                    <a:pt x="2441" y="5573"/>
                  </a:lnTo>
                  <a:lnTo>
                    <a:pt x="2441" y="5240"/>
                  </a:lnTo>
                  <a:cubicBezTo>
                    <a:pt x="2691" y="5371"/>
                    <a:pt x="2977" y="5466"/>
                    <a:pt x="3251" y="5478"/>
                  </a:cubicBezTo>
                  <a:lnTo>
                    <a:pt x="3394" y="5478"/>
                  </a:lnTo>
                  <a:cubicBezTo>
                    <a:pt x="3727" y="5478"/>
                    <a:pt x="4060" y="5406"/>
                    <a:pt x="4358" y="5240"/>
                  </a:cubicBezTo>
                  <a:close/>
                  <a:moveTo>
                    <a:pt x="2286" y="5883"/>
                  </a:moveTo>
                  <a:lnTo>
                    <a:pt x="3120" y="6466"/>
                  </a:lnTo>
                  <a:lnTo>
                    <a:pt x="2679" y="6906"/>
                  </a:lnTo>
                  <a:lnTo>
                    <a:pt x="2655" y="6906"/>
                  </a:lnTo>
                  <a:lnTo>
                    <a:pt x="2108" y="6073"/>
                  </a:lnTo>
                  <a:lnTo>
                    <a:pt x="2286" y="5883"/>
                  </a:lnTo>
                  <a:close/>
                  <a:moveTo>
                    <a:pt x="4525" y="5883"/>
                  </a:moveTo>
                  <a:lnTo>
                    <a:pt x="4703" y="6073"/>
                  </a:lnTo>
                  <a:lnTo>
                    <a:pt x="4144" y="6906"/>
                  </a:lnTo>
                  <a:lnTo>
                    <a:pt x="4132" y="6906"/>
                  </a:lnTo>
                  <a:lnTo>
                    <a:pt x="3691" y="6466"/>
                  </a:lnTo>
                  <a:lnTo>
                    <a:pt x="4525" y="5883"/>
                  </a:lnTo>
                  <a:close/>
                  <a:moveTo>
                    <a:pt x="2834" y="1"/>
                  </a:moveTo>
                  <a:cubicBezTo>
                    <a:pt x="1905" y="1"/>
                    <a:pt x="1143" y="763"/>
                    <a:pt x="1143" y="1703"/>
                  </a:cubicBezTo>
                  <a:lnTo>
                    <a:pt x="1143" y="2084"/>
                  </a:lnTo>
                  <a:cubicBezTo>
                    <a:pt x="1143" y="2382"/>
                    <a:pt x="1203" y="2680"/>
                    <a:pt x="1334" y="2954"/>
                  </a:cubicBezTo>
                  <a:lnTo>
                    <a:pt x="1334" y="3358"/>
                  </a:lnTo>
                  <a:cubicBezTo>
                    <a:pt x="1334" y="4025"/>
                    <a:pt x="1631" y="4620"/>
                    <a:pt x="2096" y="5025"/>
                  </a:cubicBezTo>
                  <a:lnTo>
                    <a:pt x="2096" y="5621"/>
                  </a:lnTo>
                  <a:lnTo>
                    <a:pt x="1762" y="5954"/>
                  </a:lnTo>
                  <a:cubicBezTo>
                    <a:pt x="1739" y="6002"/>
                    <a:pt x="1703" y="6049"/>
                    <a:pt x="1727" y="6097"/>
                  </a:cubicBezTo>
                  <a:lnTo>
                    <a:pt x="619" y="6490"/>
                  </a:lnTo>
                  <a:cubicBezTo>
                    <a:pt x="250" y="6633"/>
                    <a:pt x="0" y="6990"/>
                    <a:pt x="0" y="7371"/>
                  </a:cubicBezTo>
                  <a:lnTo>
                    <a:pt x="0" y="8740"/>
                  </a:lnTo>
                  <a:cubicBezTo>
                    <a:pt x="0" y="8847"/>
                    <a:pt x="72" y="8919"/>
                    <a:pt x="179" y="8919"/>
                  </a:cubicBezTo>
                  <a:cubicBezTo>
                    <a:pt x="274" y="8919"/>
                    <a:pt x="358" y="8847"/>
                    <a:pt x="358" y="8740"/>
                  </a:cubicBezTo>
                  <a:lnTo>
                    <a:pt x="358" y="7371"/>
                  </a:lnTo>
                  <a:cubicBezTo>
                    <a:pt x="358" y="7133"/>
                    <a:pt x="500" y="6906"/>
                    <a:pt x="739" y="6823"/>
                  </a:cubicBezTo>
                  <a:lnTo>
                    <a:pt x="1905" y="6406"/>
                  </a:lnTo>
                  <a:lnTo>
                    <a:pt x="2382" y="7121"/>
                  </a:lnTo>
                  <a:cubicBezTo>
                    <a:pt x="2441" y="7204"/>
                    <a:pt x="2536" y="7264"/>
                    <a:pt x="2644" y="7287"/>
                  </a:cubicBezTo>
                  <a:lnTo>
                    <a:pt x="2679" y="7287"/>
                  </a:lnTo>
                  <a:cubicBezTo>
                    <a:pt x="2774" y="7287"/>
                    <a:pt x="2870" y="7240"/>
                    <a:pt x="2929" y="7180"/>
                  </a:cubicBezTo>
                  <a:lnTo>
                    <a:pt x="3227" y="6883"/>
                  </a:lnTo>
                  <a:lnTo>
                    <a:pt x="3227" y="8740"/>
                  </a:lnTo>
                  <a:cubicBezTo>
                    <a:pt x="3227" y="8847"/>
                    <a:pt x="3298" y="8919"/>
                    <a:pt x="3406" y="8919"/>
                  </a:cubicBezTo>
                  <a:cubicBezTo>
                    <a:pt x="3513" y="8919"/>
                    <a:pt x="3584" y="8847"/>
                    <a:pt x="3584" y="8740"/>
                  </a:cubicBezTo>
                  <a:lnTo>
                    <a:pt x="3584" y="6883"/>
                  </a:lnTo>
                  <a:lnTo>
                    <a:pt x="3882" y="7180"/>
                  </a:lnTo>
                  <a:cubicBezTo>
                    <a:pt x="3953" y="7252"/>
                    <a:pt x="4048" y="7287"/>
                    <a:pt x="4132" y="7287"/>
                  </a:cubicBezTo>
                  <a:lnTo>
                    <a:pt x="4168" y="7287"/>
                  </a:lnTo>
                  <a:cubicBezTo>
                    <a:pt x="4263" y="7264"/>
                    <a:pt x="4370" y="7204"/>
                    <a:pt x="4429" y="7121"/>
                  </a:cubicBezTo>
                  <a:lnTo>
                    <a:pt x="4906" y="6406"/>
                  </a:lnTo>
                  <a:lnTo>
                    <a:pt x="6073" y="6823"/>
                  </a:lnTo>
                  <a:cubicBezTo>
                    <a:pt x="6287" y="6906"/>
                    <a:pt x="6454" y="7121"/>
                    <a:pt x="6454" y="7371"/>
                  </a:cubicBezTo>
                  <a:lnTo>
                    <a:pt x="6454" y="8740"/>
                  </a:lnTo>
                  <a:cubicBezTo>
                    <a:pt x="6454" y="8847"/>
                    <a:pt x="6525" y="8919"/>
                    <a:pt x="6632" y="8919"/>
                  </a:cubicBezTo>
                  <a:cubicBezTo>
                    <a:pt x="6739" y="8919"/>
                    <a:pt x="6811" y="8847"/>
                    <a:pt x="6811" y="8740"/>
                  </a:cubicBezTo>
                  <a:lnTo>
                    <a:pt x="6811" y="7371"/>
                  </a:lnTo>
                  <a:cubicBezTo>
                    <a:pt x="6811" y="6954"/>
                    <a:pt x="6573" y="6609"/>
                    <a:pt x="6203" y="6478"/>
                  </a:cubicBezTo>
                  <a:lnTo>
                    <a:pt x="5096" y="6073"/>
                  </a:lnTo>
                  <a:cubicBezTo>
                    <a:pt x="5096" y="6037"/>
                    <a:pt x="5084" y="5966"/>
                    <a:pt x="5060" y="5942"/>
                  </a:cubicBezTo>
                  <a:lnTo>
                    <a:pt x="4727" y="5597"/>
                  </a:lnTo>
                  <a:lnTo>
                    <a:pt x="4727" y="5025"/>
                  </a:lnTo>
                  <a:cubicBezTo>
                    <a:pt x="4763" y="4990"/>
                    <a:pt x="4799" y="4966"/>
                    <a:pt x="4834" y="4930"/>
                  </a:cubicBezTo>
                  <a:cubicBezTo>
                    <a:pt x="5251" y="4549"/>
                    <a:pt x="5489" y="3978"/>
                    <a:pt x="5489" y="3418"/>
                  </a:cubicBezTo>
                  <a:lnTo>
                    <a:pt x="5489" y="2954"/>
                  </a:lnTo>
                  <a:cubicBezTo>
                    <a:pt x="5608" y="2680"/>
                    <a:pt x="5680" y="2382"/>
                    <a:pt x="5680" y="2084"/>
                  </a:cubicBezTo>
                  <a:lnTo>
                    <a:pt x="5680" y="179"/>
                  </a:lnTo>
                  <a:cubicBezTo>
                    <a:pt x="5680" y="84"/>
                    <a:pt x="5608" y="1"/>
                    <a:pt x="5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29;p75">
              <a:extLst>
                <a:ext uri="{FF2B5EF4-FFF2-40B4-BE49-F238E27FC236}">
                  <a16:creationId xmlns:a16="http://schemas.microsoft.com/office/drawing/2014/main" id="{4F482E0A-012C-EB4E-915C-D073177F47D5}"/>
                </a:ext>
              </a:extLst>
            </p:cNvPr>
            <p:cNvSpPr/>
            <p:nvPr/>
          </p:nvSpPr>
          <p:spPr>
            <a:xfrm>
              <a:off x="1785725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74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30;p75">
              <a:extLst>
                <a:ext uri="{FF2B5EF4-FFF2-40B4-BE49-F238E27FC236}">
                  <a16:creationId xmlns:a16="http://schemas.microsoft.com/office/drawing/2014/main" id="{AC2FCE54-E509-F645-9B25-D9775C20126A}"/>
                </a:ext>
              </a:extLst>
            </p:cNvPr>
            <p:cNvSpPr/>
            <p:nvPr/>
          </p:nvSpPr>
          <p:spPr>
            <a:xfrm>
              <a:off x="1919114" y="3222186"/>
              <a:ext cx="11394" cy="35647"/>
            </a:xfrm>
            <a:custGeom>
              <a:avLst/>
              <a:gdLst/>
              <a:ahLst/>
              <a:cxnLst/>
              <a:rect l="l" t="t" r="r" b="b"/>
              <a:pathLst>
                <a:path w="358" h="1120" extrusionOk="0">
                  <a:moveTo>
                    <a:pt x="179" y="0"/>
                  </a:moveTo>
                  <a:cubicBezTo>
                    <a:pt x="72" y="0"/>
                    <a:pt x="0" y="72"/>
                    <a:pt x="0" y="179"/>
                  </a:cubicBezTo>
                  <a:lnTo>
                    <a:pt x="0" y="941"/>
                  </a:lnTo>
                  <a:cubicBezTo>
                    <a:pt x="0" y="1048"/>
                    <a:pt x="72" y="1120"/>
                    <a:pt x="179" y="1120"/>
                  </a:cubicBezTo>
                  <a:cubicBezTo>
                    <a:pt x="286" y="1120"/>
                    <a:pt x="358" y="1048"/>
                    <a:pt x="358" y="941"/>
                  </a:cubicBezTo>
                  <a:lnTo>
                    <a:pt x="358" y="179"/>
                  </a:lnTo>
                  <a:cubicBezTo>
                    <a:pt x="358" y="72"/>
                    <a:pt x="274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31;p75">
              <a:extLst>
                <a:ext uri="{FF2B5EF4-FFF2-40B4-BE49-F238E27FC236}">
                  <a16:creationId xmlns:a16="http://schemas.microsoft.com/office/drawing/2014/main" id="{DCFE4E78-BC36-B544-B448-DB0F8A68272C}"/>
                </a:ext>
              </a:extLst>
            </p:cNvPr>
            <p:cNvSpPr/>
            <p:nvPr/>
          </p:nvSpPr>
          <p:spPr>
            <a:xfrm>
              <a:off x="1956257" y="2931156"/>
              <a:ext cx="180398" cy="188737"/>
            </a:xfrm>
            <a:custGeom>
              <a:avLst/>
              <a:gdLst/>
              <a:ahLst/>
              <a:cxnLst/>
              <a:rect l="l" t="t" r="r" b="b"/>
              <a:pathLst>
                <a:path w="5668" h="5930" extrusionOk="0">
                  <a:moveTo>
                    <a:pt x="738" y="1"/>
                  </a:moveTo>
                  <a:cubicBezTo>
                    <a:pt x="322" y="1"/>
                    <a:pt x="0" y="346"/>
                    <a:pt x="0" y="751"/>
                  </a:cubicBezTo>
                  <a:lnTo>
                    <a:pt x="0" y="3799"/>
                  </a:lnTo>
                  <a:cubicBezTo>
                    <a:pt x="0" y="4215"/>
                    <a:pt x="334" y="4549"/>
                    <a:pt x="738" y="4549"/>
                  </a:cubicBezTo>
                  <a:lnTo>
                    <a:pt x="1084" y="4549"/>
                  </a:lnTo>
                  <a:lnTo>
                    <a:pt x="810" y="5585"/>
                  </a:lnTo>
                  <a:cubicBezTo>
                    <a:pt x="786" y="5704"/>
                    <a:pt x="834" y="5811"/>
                    <a:pt x="929" y="5882"/>
                  </a:cubicBezTo>
                  <a:cubicBezTo>
                    <a:pt x="977" y="5918"/>
                    <a:pt x="1036" y="5930"/>
                    <a:pt x="1084" y="5930"/>
                  </a:cubicBezTo>
                  <a:cubicBezTo>
                    <a:pt x="1143" y="5930"/>
                    <a:pt x="1203" y="5918"/>
                    <a:pt x="1250" y="5870"/>
                  </a:cubicBezTo>
                  <a:lnTo>
                    <a:pt x="3072" y="4525"/>
                  </a:lnTo>
                  <a:lnTo>
                    <a:pt x="4918" y="4525"/>
                  </a:lnTo>
                  <a:cubicBezTo>
                    <a:pt x="5334" y="4525"/>
                    <a:pt x="5668" y="4192"/>
                    <a:pt x="5668" y="3787"/>
                  </a:cubicBezTo>
                  <a:lnTo>
                    <a:pt x="5668" y="751"/>
                  </a:lnTo>
                  <a:cubicBezTo>
                    <a:pt x="5656" y="334"/>
                    <a:pt x="5322" y="12"/>
                    <a:pt x="4906" y="12"/>
                  </a:cubicBezTo>
                  <a:lnTo>
                    <a:pt x="3953" y="12"/>
                  </a:lnTo>
                  <a:cubicBezTo>
                    <a:pt x="3846" y="12"/>
                    <a:pt x="3775" y="84"/>
                    <a:pt x="3775" y="191"/>
                  </a:cubicBezTo>
                  <a:cubicBezTo>
                    <a:pt x="3775" y="286"/>
                    <a:pt x="3846" y="370"/>
                    <a:pt x="3953" y="370"/>
                  </a:cubicBezTo>
                  <a:lnTo>
                    <a:pt x="4906" y="370"/>
                  </a:lnTo>
                  <a:cubicBezTo>
                    <a:pt x="5132" y="370"/>
                    <a:pt x="5299" y="548"/>
                    <a:pt x="5299" y="751"/>
                  </a:cubicBezTo>
                  <a:lnTo>
                    <a:pt x="5299" y="3799"/>
                  </a:lnTo>
                  <a:cubicBezTo>
                    <a:pt x="5299" y="4025"/>
                    <a:pt x="5120" y="4192"/>
                    <a:pt x="4906" y="4192"/>
                  </a:cubicBezTo>
                  <a:lnTo>
                    <a:pt x="3001" y="4192"/>
                  </a:lnTo>
                  <a:cubicBezTo>
                    <a:pt x="2953" y="4192"/>
                    <a:pt x="2929" y="4203"/>
                    <a:pt x="2893" y="4215"/>
                  </a:cubicBezTo>
                  <a:lnTo>
                    <a:pt x="1203" y="5454"/>
                  </a:lnTo>
                  <a:lnTo>
                    <a:pt x="1203" y="5454"/>
                  </a:lnTo>
                  <a:lnTo>
                    <a:pt x="1465" y="4418"/>
                  </a:lnTo>
                  <a:cubicBezTo>
                    <a:pt x="1489" y="4358"/>
                    <a:pt x="1465" y="4311"/>
                    <a:pt x="1441" y="4263"/>
                  </a:cubicBezTo>
                  <a:cubicBezTo>
                    <a:pt x="1405" y="4215"/>
                    <a:pt x="1346" y="4192"/>
                    <a:pt x="1310" y="4192"/>
                  </a:cubicBezTo>
                  <a:lnTo>
                    <a:pt x="738" y="4192"/>
                  </a:lnTo>
                  <a:cubicBezTo>
                    <a:pt x="512" y="4192"/>
                    <a:pt x="357" y="4013"/>
                    <a:pt x="357" y="3799"/>
                  </a:cubicBezTo>
                  <a:lnTo>
                    <a:pt x="357" y="751"/>
                  </a:lnTo>
                  <a:cubicBezTo>
                    <a:pt x="357" y="524"/>
                    <a:pt x="536" y="370"/>
                    <a:pt x="738" y="370"/>
                  </a:cubicBezTo>
                  <a:lnTo>
                    <a:pt x="1691" y="370"/>
                  </a:lnTo>
                  <a:cubicBezTo>
                    <a:pt x="1798" y="370"/>
                    <a:pt x="1870" y="286"/>
                    <a:pt x="1870" y="179"/>
                  </a:cubicBezTo>
                  <a:cubicBezTo>
                    <a:pt x="1870" y="84"/>
                    <a:pt x="1798" y="1"/>
                    <a:pt x="16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132;p75">
              <a:extLst>
                <a:ext uri="{FF2B5EF4-FFF2-40B4-BE49-F238E27FC236}">
                  <a16:creationId xmlns:a16="http://schemas.microsoft.com/office/drawing/2014/main" id="{0C305BFB-FD91-C748-89B7-A57496EAB1DB}"/>
                </a:ext>
              </a:extLst>
            </p:cNvPr>
            <p:cNvSpPr/>
            <p:nvPr/>
          </p:nvSpPr>
          <p:spPr>
            <a:xfrm>
              <a:off x="2027487" y="2894777"/>
              <a:ext cx="36029" cy="108786"/>
            </a:xfrm>
            <a:custGeom>
              <a:avLst/>
              <a:gdLst/>
              <a:ahLst/>
              <a:cxnLst/>
              <a:rect l="l" t="t" r="r" b="b"/>
              <a:pathLst>
                <a:path w="1132" h="3418" extrusionOk="0">
                  <a:moveTo>
                    <a:pt x="775" y="358"/>
                  </a:moveTo>
                  <a:lnTo>
                    <a:pt x="596" y="3049"/>
                  </a:lnTo>
                  <a:lnTo>
                    <a:pt x="560" y="3049"/>
                  </a:lnTo>
                  <a:lnTo>
                    <a:pt x="394" y="358"/>
                  </a:lnTo>
                  <a:close/>
                  <a:moveTo>
                    <a:pt x="179" y="1"/>
                  </a:moveTo>
                  <a:cubicBezTo>
                    <a:pt x="143" y="1"/>
                    <a:pt x="96" y="24"/>
                    <a:pt x="48" y="60"/>
                  </a:cubicBezTo>
                  <a:cubicBezTo>
                    <a:pt x="24" y="96"/>
                    <a:pt x="1" y="155"/>
                    <a:pt x="1" y="203"/>
                  </a:cubicBezTo>
                  <a:lnTo>
                    <a:pt x="203" y="3251"/>
                  </a:lnTo>
                  <a:cubicBezTo>
                    <a:pt x="203" y="3334"/>
                    <a:pt x="286" y="3418"/>
                    <a:pt x="382" y="3418"/>
                  </a:cubicBezTo>
                  <a:lnTo>
                    <a:pt x="763" y="3418"/>
                  </a:lnTo>
                  <a:cubicBezTo>
                    <a:pt x="858" y="3418"/>
                    <a:pt x="941" y="3334"/>
                    <a:pt x="941" y="3251"/>
                  </a:cubicBezTo>
                  <a:lnTo>
                    <a:pt x="1132" y="203"/>
                  </a:lnTo>
                  <a:cubicBezTo>
                    <a:pt x="1132" y="155"/>
                    <a:pt x="1120" y="96"/>
                    <a:pt x="1072" y="60"/>
                  </a:cubicBezTo>
                  <a:cubicBezTo>
                    <a:pt x="1048" y="36"/>
                    <a:pt x="1001" y="1"/>
                    <a:pt x="9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133;p75">
              <a:extLst>
                <a:ext uri="{FF2B5EF4-FFF2-40B4-BE49-F238E27FC236}">
                  <a16:creationId xmlns:a16="http://schemas.microsoft.com/office/drawing/2014/main" id="{6661315F-25D7-7A46-A045-C95FD08A58E3}"/>
                </a:ext>
              </a:extLst>
            </p:cNvPr>
            <p:cNvSpPr/>
            <p:nvPr/>
          </p:nvSpPr>
          <p:spPr>
            <a:xfrm>
              <a:off x="2027487" y="3009992"/>
              <a:ext cx="36029" cy="36029"/>
            </a:xfrm>
            <a:custGeom>
              <a:avLst/>
              <a:gdLst/>
              <a:ahLst/>
              <a:cxnLst/>
              <a:rect l="l" t="t" r="r" b="b"/>
              <a:pathLst>
                <a:path w="1132" h="1132" extrusionOk="0">
                  <a:moveTo>
                    <a:pt x="572" y="345"/>
                  </a:moveTo>
                  <a:cubicBezTo>
                    <a:pt x="691" y="345"/>
                    <a:pt x="775" y="429"/>
                    <a:pt x="775" y="548"/>
                  </a:cubicBezTo>
                  <a:cubicBezTo>
                    <a:pt x="775" y="667"/>
                    <a:pt x="691" y="762"/>
                    <a:pt x="572" y="762"/>
                  </a:cubicBezTo>
                  <a:cubicBezTo>
                    <a:pt x="453" y="762"/>
                    <a:pt x="358" y="667"/>
                    <a:pt x="358" y="548"/>
                  </a:cubicBezTo>
                  <a:cubicBezTo>
                    <a:pt x="358" y="429"/>
                    <a:pt x="453" y="345"/>
                    <a:pt x="572" y="345"/>
                  </a:cubicBezTo>
                  <a:close/>
                  <a:moveTo>
                    <a:pt x="572" y="0"/>
                  </a:moveTo>
                  <a:cubicBezTo>
                    <a:pt x="263" y="0"/>
                    <a:pt x="1" y="250"/>
                    <a:pt x="1" y="572"/>
                  </a:cubicBezTo>
                  <a:cubicBezTo>
                    <a:pt x="1" y="881"/>
                    <a:pt x="263" y="1131"/>
                    <a:pt x="572" y="1131"/>
                  </a:cubicBezTo>
                  <a:cubicBezTo>
                    <a:pt x="882" y="1131"/>
                    <a:pt x="1132" y="881"/>
                    <a:pt x="1132" y="572"/>
                  </a:cubicBezTo>
                  <a:cubicBezTo>
                    <a:pt x="1132" y="250"/>
                    <a:pt x="882" y="0"/>
                    <a:pt x="5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583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C0DD98-0E81-4E41-A36B-BB1EA883B796}"/>
              </a:ext>
            </a:extLst>
          </p:cNvPr>
          <p:cNvGrpSpPr/>
          <p:nvPr/>
        </p:nvGrpSpPr>
        <p:grpSpPr>
          <a:xfrm>
            <a:off x="0" y="6050491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F45EC30-5A80-BC46-9FA6-AC09E4CB8D8A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FBDCD0-8550-8B49-AE14-DDF6F4FF69A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6" y="376609"/>
            <a:ext cx="4370183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Thanks</a:t>
            </a:r>
            <a:r>
              <a:rPr lang="nl-NL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nl-NL" sz="28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for</a:t>
            </a:r>
            <a:r>
              <a:rPr lang="nl-NL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 </a:t>
            </a:r>
            <a:r>
              <a:rPr lang="nl-NL" sz="2800" b="1" dirty="0" err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Listening</a:t>
            </a:r>
            <a:r>
              <a:rPr lang="nl-NL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!</a:t>
            </a:r>
            <a:endParaRPr sz="28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7DCFC222-FC37-8A45-985D-B1E1E626F09D}"/>
              </a:ext>
            </a:extLst>
          </p:cNvPr>
          <p:cNvSpPr/>
          <p:nvPr/>
        </p:nvSpPr>
        <p:spPr>
          <a:xfrm>
            <a:off x="1016226" y="6222278"/>
            <a:ext cx="8813695" cy="493526"/>
          </a:xfrm>
          <a:prstGeom prst="roundRect">
            <a:avLst>
              <a:gd name="adj" fmla="val 50000"/>
            </a:avLst>
          </a:prstGeom>
          <a:solidFill>
            <a:srgbClr val="8AA4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7BB9E1C-04D2-754D-A39D-9233EA99443B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87" name="Google Shape;895;p47">
              <a:extLst>
                <a:ext uri="{FF2B5EF4-FFF2-40B4-BE49-F238E27FC236}">
                  <a16:creationId xmlns:a16="http://schemas.microsoft.com/office/drawing/2014/main" id="{E1DADE3E-A249-4145-B722-4F7B2D5C8DB3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88" name="Google Shape;906;p47">
              <a:extLst>
                <a:ext uri="{FF2B5EF4-FFF2-40B4-BE49-F238E27FC236}">
                  <a16:creationId xmlns:a16="http://schemas.microsoft.com/office/drawing/2014/main" id="{66C5161D-0CA5-6448-BAC2-DC63EC4965AB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89" name="Google Shape;907;p47">
                <a:extLst>
                  <a:ext uri="{FF2B5EF4-FFF2-40B4-BE49-F238E27FC236}">
                    <a16:creationId xmlns:a16="http://schemas.microsoft.com/office/drawing/2014/main" id="{A811D679-0649-4444-92A9-A80134DD1E36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8;p47">
                <a:extLst>
                  <a:ext uri="{FF2B5EF4-FFF2-40B4-BE49-F238E27FC236}">
                    <a16:creationId xmlns:a16="http://schemas.microsoft.com/office/drawing/2014/main" id="{85C8CA64-125D-3B47-B794-4567185F9AF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3B8C22-2438-BD42-907E-34F5127CE070}"/>
              </a:ext>
            </a:extLst>
          </p:cNvPr>
          <p:cNvGrpSpPr/>
          <p:nvPr/>
        </p:nvGrpSpPr>
        <p:grpSpPr>
          <a:xfrm>
            <a:off x="283004" y="1250311"/>
            <a:ext cx="11527995" cy="807509"/>
            <a:chOff x="89468" y="1242270"/>
            <a:chExt cx="8577990" cy="488016"/>
          </a:xfrm>
        </p:grpSpPr>
        <p:sp>
          <p:nvSpPr>
            <p:cNvPr id="65" name="Google Shape;1609;p57">
              <a:extLst>
                <a:ext uri="{FF2B5EF4-FFF2-40B4-BE49-F238E27FC236}">
                  <a16:creationId xmlns:a16="http://schemas.microsoft.com/office/drawing/2014/main" id="{B4C32C28-7F14-4045-8B1B-8EE5A00A516D}"/>
                </a:ext>
              </a:extLst>
            </p:cNvPr>
            <p:cNvSpPr/>
            <p:nvPr/>
          </p:nvSpPr>
          <p:spPr>
            <a:xfrm>
              <a:off x="89468" y="1242270"/>
              <a:ext cx="2344194" cy="486911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10;p57">
              <a:extLst>
                <a:ext uri="{FF2B5EF4-FFF2-40B4-BE49-F238E27FC236}">
                  <a16:creationId xmlns:a16="http://schemas.microsoft.com/office/drawing/2014/main" id="{1EC5EBD3-72BD-CE40-852F-3042D96AB7C5}"/>
                </a:ext>
              </a:extLst>
            </p:cNvPr>
            <p:cNvSpPr/>
            <p:nvPr/>
          </p:nvSpPr>
          <p:spPr>
            <a:xfrm>
              <a:off x="2159437" y="1242281"/>
              <a:ext cx="2344200" cy="486900"/>
            </a:xfrm>
            <a:prstGeom prst="roundRect">
              <a:avLst>
                <a:gd name="adj" fmla="val 16908"/>
              </a:avLst>
            </a:pr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10;p57">
              <a:extLst>
                <a:ext uri="{FF2B5EF4-FFF2-40B4-BE49-F238E27FC236}">
                  <a16:creationId xmlns:a16="http://schemas.microsoft.com/office/drawing/2014/main" id="{124DD217-9E11-AB44-8115-C31364C42FBF}"/>
                </a:ext>
              </a:extLst>
            </p:cNvPr>
            <p:cNvSpPr/>
            <p:nvPr/>
          </p:nvSpPr>
          <p:spPr>
            <a:xfrm>
              <a:off x="4172262" y="1243386"/>
              <a:ext cx="2344200" cy="486900"/>
            </a:xfrm>
            <a:prstGeom prst="roundRect">
              <a:avLst>
                <a:gd name="adj" fmla="val 16908"/>
              </a:avLst>
            </a:pr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10;p57">
              <a:extLst>
                <a:ext uri="{FF2B5EF4-FFF2-40B4-BE49-F238E27FC236}">
                  <a16:creationId xmlns:a16="http://schemas.microsoft.com/office/drawing/2014/main" id="{D83E842E-5763-6C42-9968-892B88115327}"/>
                </a:ext>
              </a:extLst>
            </p:cNvPr>
            <p:cNvSpPr/>
            <p:nvPr/>
          </p:nvSpPr>
          <p:spPr>
            <a:xfrm>
              <a:off x="6323258" y="1242281"/>
              <a:ext cx="2344200" cy="486900"/>
            </a:xfrm>
            <a:prstGeom prst="roundRect">
              <a:avLst>
                <a:gd name="adj" fmla="val 16908"/>
              </a:avLst>
            </a:pr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1612;p57">
            <a:extLst>
              <a:ext uri="{FF2B5EF4-FFF2-40B4-BE49-F238E27FC236}">
                <a16:creationId xmlns:a16="http://schemas.microsoft.com/office/drawing/2014/main" id="{5F2F962A-01AD-C64F-AEFD-FC94275A6166}"/>
              </a:ext>
            </a:extLst>
          </p:cNvPr>
          <p:cNvSpPr txBox="1">
            <a:spLocks/>
          </p:cNvSpPr>
          <p:nvPr/>
        </p:nvSpPr>
        <p:spPr>
          <a:xfrm>
            <a:off x="283005" y="1356218"/>
            <a:ext cx="11527994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Work Sans"/>
              <a:buNone/>
              <a:defRPr sz="1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"/>
              <a:buNone/>
              <a:defRPr sz="2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Work Sans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Work Sans"/>
                <a:sym typeface="Work Sans"/>
              </a:rPr>
              <a:t>Do you have any more questions?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0425A04-1F75-6D43-BE5B-C2C6FDC5AB69}"/>
              </a:ext>
            </a:extLst>
          </p:cNvPr>
          <p:cNvSpPr/>
          <p:nvPr/>
        </p:nvSpPr>
        <p:spPr>
          <a:xfrm>
            <a:off x="3016738" y="4659566"/>
            <a:ext cx="61585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000" b="1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Contact me: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endParaRPr lang="en-GB" sz="2000" kern="0" dirty="0">
              <a:solidFill>
                <a:srgbClr val="000000"/>
              </a:solidFill>
              <a:latin typeface="Work Sans" pitchFamily="2" charset="77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sz="2000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Gabrielle Martins Van Jaarsveld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GB" kern="0" dirty="0" err="1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rPr>
              <a:t>martinsvanjaarsveld@essb.eur.nl</a:t>
            </a:r>
            <a:endParaRPr lang="en-GB" kern="0" dirty="0">
              <a:solidFill>
                <a:srgbClr val="000000"/>
              </a:solidFill>
              <a:latin typeface="Work Sans" pitchFamily="2" charset="77"/>
              <a:cs typeface="Arial"/>
              <a:sym typeface="Arial"/>
            </a:endParaRPr>
          </a:p>
        </p:txBody>
      </p:sp>
      <p:pic>
        <p:nvPicPr>
          <p:cNvPr id="91" name="Picture 9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C7270D7-980C-A24E-B424-B8533658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96" y="2407248"/>
            <a:ext cx="3949808" cy="19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1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56486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Digitalization in Education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04E6C-5B80-0C42-911B-6F12C8137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104" y="1877022"/>
            <a:ext cx="9745832" cy="3634846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8FE9ABAD-0CE3-544D-A82C-641087CB2F7E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69" name="Google Shape;895;p47">
              <a:extLst>
                <a:ext uri="{FF2B5EF4-FFF2-40B4-BE49-F238E27FC236}">
                  <a16:creationId xmlns:a16="http://schemas.microsoft.com/office/drawing/2014/main" id="{E33F225D-E5AF-7341-967C-B110EEBF3874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84" name="Google Shape;906;p47">
              <a:extLst>
                <a:ext uri="{FF2B5EF4-FFF2-40B4-BE49-F238E27FC236}">
                  <a16:creationId xmlns:a16="http://schemas.microsoft.com/office/drawing/2014/main" id="{18487311-3E06-6A48-BDE4-8FAEC78B0F76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85" name="Google Shape;907;p47">
                <a:extLst>
                  <a:ext uri="{FF2B5EF4-FFF2-40B4-BE49-F238E27FC236}">
                    <a16:creationId xmlns:a16="http://schemas.microsoft.com/office/drawing/2014/main" id="{2E505E8E-34FA-5F41-88DB-1D6F57012FEB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908;p47">
                <a:extLst>
                  <a:ext uri="{FF2B5EF4-FFF2-40B4-BE49-F238E27FC236}">
                    <a16:creationId xmlns:a16="http://schemas.microsoft.com/office/drawing/2014/main" id="{44C3008B-CCB3-1D49-A9C9-5B06A2C302DD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46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56486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Digitalization in Education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C2C6ED-D8F1-0F40-9902-BE3539C23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49" y="1989931"/>
            <a:ext cx="10488902" cy="4013284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69D69770-33F6-9F49-BD6B-0C0420C23E8C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37" name="Google Shape;895;p47">
              <a:extLst>
                <a:ext uri="{FF2B5EF4-FFF2-40B4-BE49-F238E27FC236}">
                  <a16:creationId xmlns:a16="http://schemas.microsoft.com/office/drawing/2014/main" id="{4300C627-1E64-474D-93BE-055DF0AE1EE4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38" name="Google Shape;906;p47">
              <a:extLst>
                <a:ext uri="{FF2B5EF4-FFF2-40B4-BE49-F238E27FC236}">
                  <a16:creationId xmlns:a16="http://schemas.microsoft.com/office/drawing/2014/main" id="{22F7820F-AE1C-CA4B-8C03-1C3C05B69CB1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9" name="Google Shape;907;p47">
                <a:extLst>
                  <a:ext uri="{FF2B5EF4-FFF2-40B4-BE49-F238E27FC236}">
                    <a16:creationId xmlns:a16="http://schemas.microsoft.com/office/drawing/2014/main" id="{0AB3B688-F9E4-1B4C-8745-D107587ECA9D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08;p47">
                <a:extLst>
                  <a:ext uri="{FF2B5EF4-FFF2-40B4-BE49-F238E27FC236}">
                    <a16:creationId xmlns:a16="http://schemas.microsoft.com/office/drawing/2014/main" id="{78ABC079-090B-4C44-8823-CB10459BA1D9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97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56486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What is Self-Regulated Learning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47ACC185-EFAC-2A47-AF32-3198FA0655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853524"/>
              </p:ext>
            </p:extLst>
          </p:nvPr>
        </p:nvGraphicFramePr>
        <p:xfrm>
          <a:off x="3293751" y="1356252"/>
          <a:ext cx="5604499" cy="4909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26B926EF-559A-D049-8316-B4D13298D653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30D7E2FB-ACF0-4943-81FF-256D2F4F9C6B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627EE67B-CA2B-E548-9CC8-7261E47AA70A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7E5B8D6C-7BE1-454E-A55D-7C23299B7FB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9851E9D6-EBEC-F347-97E8-E083CC713BB9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215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61312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The Importance of Goal Setting in SRL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76BFD9-F0B8-8640-8EEB-D45E4017333C}"/>
              </a:ext>
            </a:extLst>
          </p:cNvPr>
          <p:cNvGrpSpPr/>
          <p:nvPr/>
        </p:nvGrpSpPr>
        <p:grpSpPr>
          <a:xfrm>
            <a:off x="10726539" y="6302638"/>
            <a:ext cx="891738" cy="332592"/>
            <a:chOff x="7681625" y="6302639"/>
            <a:chExt cx="891738" cy="332592"/>
          </a:xfrm>
        </p:grpSpPr>
        <p:grpSp>
          <p:nvGrpSpPr>
            <p:cNvPr id="70" name="Google Shape;238;p29">
              <a:extLst>
                <a:ext uri="{FF2B5EF4-FFF2-40B4-BE49-F238E27FC236}">
                  <a16:creationId xmlns:a16="http://schemas.microsoft.com/office/drawing/2014/main" id="{52D69BC4-80BB-3F4E-99A7-A3814A3A08B4}"/>
                </a:ext>
              </a:extLst>
            </p:cNvPr>
            <p:cNvGrpSpPr/>
            <p:nvPr/>
          </p:nvGrpSpPr>
          <p:grpSpPr>
            <a:xfrm>
              <a:off x="8241151" y="6302639"/>
              <a:ext cx="332212" cy="332592"/>
              <a:chOff x="6674938" y="1490925"/>
              <a:chExt cx="393850" cy="394300"/>
            </a:xfrm>
          </p:grpSpPr>
          <p:sp>
            <p:nvSpPr>
              <p:cNvPr id="71" name="Google Shape;239;p29">
                <a:extLst>
                  <a:ext uri="{FF2B5EF4-FFF2-40B4-BE49-F238E27FC236}">
                    <a16:creationId xmlns:a16="http://schemas.microsoft.com/office/drawing/2014/main" id="{585BF754-5553-284A-862A-F12221D371F8}"/>
                  </a:ext>
                </a:extLst>
              </p:cNvPr>
              <p:cNvSpPr/>
              <p:nvPr/>
            </p:nvSpPr>
            <p:spPr>
              <a:xfrm>
                <a:off x="6767813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72" y="0"/>
                    </a:moveTo>
                    <a:cubicBezTo>
                      <a:pt x="210" y="0"/>
                      <a:pt x="0" y="210"/>
                      <a:pt x="0" y="471"/>
                    </a:cubicBezTo>
                    <a:lnTo>
                      <a:pt x="0" y="1396"/>
                    </a:lnTo>
                    <a:cubicBezTo>
                      <a:pt x="0" y="1640"/>
                      <a:pt x="210" y="1850"/>
                      <a:pt x="472" y="1850"/>
                    </a:cubicBezTo>
                    <a:cubicBezTo>
                      <a:pt x="716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6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40;p29">
                <a:extLst>
                  <a:ext uri="{FF2B5EF4-FFF2-40B4-BE49-F238E27FC236}">
                    <a16:creationId xmlns:a16="http://schemas.microsoft.com/office/drawing/2014/main" id="{198083B6-3932-E340-8EB6-ACB7B339C4B2}"/>
                  </a:ext>
                </a:extLst>
              </p:cNvPr>
              <p:cNvSpPr/>
              <p:nvPr/>
            </p:nvSpPr>
            <p:spPr>
              <a:xfrm>
                <a:off x="6721588" y="1490925"/>
                <a:ext cx="23150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2810" extrusionOk="0">
                    <a:moveTo>
                      <a:pt x="472" y="0"/>
                    </a:moveTo>
                    <a:cubicBezTo>
                      <a:pt x="209" y="0"/>
                      <a:pt x="0" y="209"/>
                      <a:pt x="0" y="472"/>
                    </a:cubicBezTo>
                    <a:lnTo>
                      <a:pt x="0" y="2338"/>
                    </a:lnTo>
                    <a:cubicBezTo>
                      <a:pt x="0" y="2600"/>
                      <a:pt x="209" y="2810"/>
                      <a:pt x="472" y="2810"/>
                    </a:cubicBezTo>
                    <a:cubicBezTo>
                      <a:pt x="733" y="2810"/>
                      <a:pt x="925" y="2600"/>
                      <a:pt x="925" y="2338"/>
                    </a:cubicBezTo>
                    <a:lnTo>
                      <a:pt x="925" y="472"/>
                    </a:lnTo>
                    <a:cubicBezTo>
                      <a:pt x="925" y="209"/>
                      <a:pt x="733" y="0"/>
                      <a:pt x="4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41;p29">
                <a:extLst>
                  <a:ext uri="{FF2B5EF4-FFF2-40B4-BE49-F238E27FC236}">
                    <a16:creationId xmlns:a16="http://schemas.microsoft.com/office/drawing/2014/main" id="{6B227E21-AD3A-EC4E-8DC6-00A04A731DB2}"/>
                  </a:ext>
                </a:extLst>
              </p:cNvPr>
              <p:cNvSpPr/>
              <p:nvPr/>
            </p:nvSpPr>
            <p:spPr>
              <a:xfrm>
                <a:off x="6998963" y="1490925"/>
                <a:ext cx="22725" cy="7025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2810" extrusionOk="0">
                    <a:moveTo>
                      <a:pt x="455" y="0"/>
                    </a:moveTo>
                    <a:cubicBezTo>
                      <a:pt x="194" y="0"/>
                      <a:pt x="1" y="209"/>
                      <a:pt x="1" y="472"/>
                    </a:cubicBezTo>
                    <a:lnTo>
                      <a:pt x="1" y="2356"/>
                    </a:lnTo>
                    <a:cubicBezTo>
                      <a:pt x="1" y="2600"/>
                      <a:pt x="194" y="2810"/>
                      <a:pt x="455" y="2810"/>
                    </a:cubicBezTo>
                    <a:cubicBezTo>
                      <a:pt x="717" y="2810"/>
                      <a:pt x="908" y="2600"/>
                      <a:pt x="908" y="2356"/>
                    </a:cubicBezTo>
                    <a:lnTo>
                      <a:pt x="908" y="472"/>
                    </a:lnTo>
                    <a:cubicBezTo>
                      <a:pt x="908" y="209"/>
                      <a:pt x="717" y="0"/>
                      <a:pt x="4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42;p29">
                <a:extLst>
                  <a:ext uri="{FF2B5EF4-FFF2-40B4-BE49-F238E27FC236}">
                    <a16:creationId xmlns:a16="http://schemas.microsoft.com/office/drawing/2014/main" id="{841F9CBA-0431-4045-96CC-D52E828B8873}"/>
                  </a:ext>
                </a:extLst>
              </p:cNvPr>
              <p:cNvSpPr/>
              <p:nvPr/>
            </p:nvSpPr>
            <p:spPr>
              <a:xfrm>
                <a:off x="6952738" y="1514925"/>
                <a:ext cx="23150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926" h="1850" extrusionOk="0">
                    <a:moveTo>
                      <a:pt x="454" y="0"/>
                    </a:moveTo>
                    <a:cubicBezTo>
                      <a:pt x="210" y="0"/>
                      <a:pt x="1" y="210"/>
                      <a:pt x="1" y="471"/>
                    </a:cubicBezTo>
                    <a:lnTo>
                      <a:pt x="1" y="1396"/>
                    </a:lnTo>
                    <a:cubicBezTo>
                      <a:pt x="1" y="1640"/>
                      <a:pt x="210" y="1850"/>
                      <a:pt x="454" y="1850"/>
                    </a:cubicBezTo>
                    <a:cubicBezTo>
                      <a:pt x="717" y="1850"/>
                      <a:pt x="926" y="1640"/>
                      <a:pt x="926" y="1396"/>
                    </a:cubicBezTo>
                    <a:lnTo>
                      <a:pt x="926" y="471"/>
                    </a:lnTo>
                    <a:cubicBezTo>
                      <a:pt x="926" y="210"/>
                      <a:pt x="717" y="0"/>
                      <a:pt x="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43;p29">
                <a:extLst>
                  <a:ext uri="{FF2B5EF4-FFF2-40B4-BE49-F238E27FC236}">
                    <a16:creationId xmlns:a16="http://schemas.microsoft.com/office/drawing/2014/main" id="{947320D9-A74F-974E-8E2D-3910C0F5ADB4}"/>
                  </a:ext>
                </a:extLst>
              </p:cNvPr>
              <p:cNvSpPr/>
              <p:nvPr/>
            </p:nvSpPr>
            <p:spPr>
              <a:xfrm>
                <a:off x="6674938" y="1584250"/>
                <a:ext cx="393850" cy="300975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039" extrusionOk="0">
                    <a:moveTo>
                      <a:pt x="454" y="0"/>
                    </a:moveTo>
                    <a:cubicBezTo>
                      <a:pt x="209" y="0"/>
                      <a:pt x="0" y="210"/>
                      <a:pt x="0" y="472"/>
                    </a:cubicBezTo>
                    <a:lnTo>
                      <a:pt x="0" y="11568"/>
                    </a:lnTo>
                    <a:cubicBezTo>
                      <a:pt x="0" y="11851"/>
                      <a:pt x="223" y="12038"/>
                      <a:pt x="459" y="12038"/>
                    </a:cubicBezTo>
                    <a:cubicBezTo>
                      <a:pt x="572" y="12038"/>
                      <a:pt x="689" y="11995"/>
                      <a:pt x="784" y="11899"/>
                    </a:cubicBezTo>
                    <a:lnTo>
                      <a:pt x="3454" y="9230"/>
                    </a:lnTo>
                    <a:lnTo>
                      <a:pt x="15300" y="9230"/>
                    </a:lnTo>
                    <a:cubicBezTo>
                      <a:pt x="15544" y="9230"/>
                      <a:pt x="15753" y="9021"/>
                      <a:pt x="15753" y="8777"/>
                    </a:cubicBezTo>
                    <a:lnTo>
                      <a:pt x="15753" y="472"/>
                    </a:lnTo>
                    <a:cubicBezTo>
                      <a:pt x="15753" y="210"/>
                      <a:pt x="15544" y="0"/>
                      <a:pt x="15300" y="0"/>
                    </a:cubicBezTo>
                    <a:lnTo>
                      <a:pt x="10189" y="0"/>
                    </a:lnTo>
                    <a:lnTo>
                      <a:pt x="10189" y="2268"/>
                    </a:lnTo>
                    <a:cubicBezTo>
                      <a:pt x="10189" y="3385"/>
                      <a:pt x="9386" y="4327"/>
                      <a:pt x="8339" y="4537"/>
                    </a:cubicBezTo>
                    <a:lnTo>
                      <a:pt x="8339" y="5532"/>
                    </a:lnTo>
                    <a:lnTo>
                      <a:pt x="9263" y="5532"/>
                    </a:lnTo>
                    <a:cubicBezTo>
                      <a:pt x="9508" y="5532"/>
                      <a:pt x="9717" y="5741"/>
                      <a:pt x="9717" y="6002"/>
                    </a:cubicBezTo>
                    <a:cubicBezTo>
                      <a:pt x="9717" y="6264"/>
                      <a:pt x="9508" y="6456"/>
                      <a:pt x="9263" y="6456"/>
                    </a:cubicBezTo>
                    <a:lnTo>
                      <a:pt x="6490" y="6456"/>
                    </a:lnTo>
                    <a:cubicBezTo>
                      <a:pt x="6228" y="6456"/>
                      <a:pt x="6036" y="6264"/>
                      <a:pt x="6036" y="6002"/>
                    </a:cubicBezTo>
                    <a:cubicBezTo>
                      <a:pt x="6036" y="5741"/>
                      <a:pt x="6228" y="5532"/>
                      <a:pt x="6490" y="5532"/>
                    </a:cubicBezTo>
                    <a:lnTo>
                      <a:pt x="7414" y="5532"/>
                    </a:lnTo>
                    <a:lnTo>
                      <a:pt x="7414" y="4537"/>
                    </a:lnTo>
                    <a:cubicBezTo>
                      <a:pt x="6367" y="4327"/>
                      <a:pt x="5565" y="3385"/>
                      <a:pt x="5565" y="2268"/>
                    </a:cubicBezTo>
                    <a:lnTo>
                      <a:pt x="55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44;p29">
                <a:extLst>
                  <a:ext uri="{FF2B5EF4-FFF2-40B4-BE49-F238E27FC236}">
                    <a16:creationId xmlns:a16="http://schemas.microsoft.com/office/drawing/2014/main" id="{64184376-ECE4-B042-94CF-76CF3D4AFE7A}"/>
                  </a:ext>
                </a:extLst>
              </p:cNvPr>
              <p:cNvSpPr/>
              <p:nvPr/>
            </p:nvSpPr>
            <p:spPr>
              <a:xfrm>
                <a:off x="6837188" y="1502700"/>
                <a:ext cx="69350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4188" extrusionOk="0">
                    <a:moveTo>
                      <a:pt x="1378" y="1"/>
                    </a:moveTo>
                    <a:cubicBezTo>
                      <a:pt x="628" y="1"/>
                      <a:pt x="0" y="629"/>
                      <a:pt x="0" y="1378"/>
                    </a:cubicBezTo>
                    <a:lnTo>
                      <a:pt x="0" y="4188"/>
                    </a:lnTo>
                    <a:lnTo>
                      <a:pt x="2773" y="4188"/>
                    </a:lnTo>
                    <a:lnTo>
                      <a:pt x="2773" y="1378"/>
                    </a:lnTo>
                    <a:cubicBezTo>
                      <a:pt x="2773" y="629"/>
                      <a:pt x="2145" y="1"/>
                      <a:pt x="13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45;p29">
                <a:extLst>
                  <a:ext uri="{FF2B5EF4-FFF2-40B4-BE49-F238E27FC236}">
                    <a16:creationId xmlns:a16="http://schemas.microsoft.com/office/drawing/2014/main" id="{9CDD7C16-291A-C14B-94EB-6AA83142949E}"/>
                  </a:ext>
                </a:extLst>
              </p:cNvPr>
              <p:cNvSpPr/>
              <p:nvPr/>
            </p:nvSpPr>
            <p:spPr>
              <a:xfrm>
                <a:off x="6837188" y="1630475"/>
                <a:ext cx="69350" cy="454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816" extrusionOk="0">
                    <a:moveTo>
                      <a:pt x="0" y="1"/>
                    </a:moveTo>
                    <a:lnTo>
                      <a:pt x="0" y="419"/>
                    </a:lnTo>
                    <a:cubicBezTo>
                      <a:pt x="0" y="1187"/>
                      <a:pt x="628" y="1815"/>
                      <a:pt x="1378" y="1815"/>
                    </a:cubicBezTo>
                    <a:cubicBezTo>
                      <a:pt x="2145" y="1815"/>
                      <a:pt x="2773" y="1187"/>
                      <a:pt x="2773" y="419"/>
                    </a:cubicBezTo>
                    <a:lnTo>
                      <a:pt x="27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" name="Google Shape;246;p29">
              <a:extLst>
                <a:ext uri="{FF2B5EF4-FFF2-40B4-BE49-F238E27FC236}">
                  <a16:creationId xmlns:a16="http://schemas.microsoft.com/office/drawing/2014/main" id="{E5822A9B-D91E-B246-BD90-C5D07B8F2BC1}"/>
                </a:ext>
              </a:extLst>
            </p:cNvPr>
            <p:cNvGrpSpPr/>
            <p:nvPr/>
          </p:nvGrpSpPr>
          <p:grpSpPr>
            <a:xfrm>
              <a:off x="7681625" y="6304748"/>
              <a:ext cx="332239" cy="328589"/>
              <a:chOff x="3385438" y="2850425"/>
              <a:chExt cx="398225" cy="393850"/>
            </a:xfrm>
          </p:grpSpPr>
          <p:sp>
            <p:nvSpPr>
              <p:cNvPr id="79" name="Google Shape;247;p29">
                <a:extLst>
                  <a:ext uri="{FF2B5EF4-FFF2-40B4-BE49-F238E27FC236}">
                    <a16:creationId xmlns:a16="http://schemas.microsoft.com/office/drawing/2014/main" id="{D5D1F16D-7607-914A-872E-223E2556AB92}"/>
                  </a:ext>
                </a:extLst>
              </p:cNvPr>
              <p:cNvSpPr/>
              <p:nvPr/>
            </p:nvSpPr>
            <p:spPr>
              <a:xfrm>
                <a:off x="3482688" y="2966450"/>
                <a:ext cx="207625" cy="1221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4886" extrusionOk="0">
                    <a:moveTo>
                      <a:pt x="5078" y="471"/>
                    </a:moveTo>
                    <a:cubicBezTo>
                      <a:pt x="5846" y="471"/>
                      <a:pt x="6456" y="1082"/>
                      <a:pt x="6456" y="1850"/>
                    </a:cubicBezTo>
                    <a:cubicBezTo>
                      <a:pt x="6456" y="2617"/>
                      <a:pt x="5846" y="3245"/>
                      <a:pt x="5078" y="3245"/>
                    </a:cubicBezTo>
                    <a:cubicBezTo>
                      <a:pt x="4310" y="3245"/>
                      <a:pt x="3699" y="2617"/>
                      <a:pt x="3699" y="1850"/>
                    </a:cubicBezTo>
                    <a:cubicBezTo>
                      <a:pt x="3699" y="1082"/>
                      <a:pt x="4310" y="471"/>
                      <a:pt x="5078" y="471"/>
                    </a:cubicBezTo>
                    <a:close/>
                    <a:moveTo>
                      <a:pt x="1" y="0"/>
                    </a:moveTo>
                    <a:lnTo>
                      <a:pt x="1" y="4432"/>
                    </a:lnTo>
                    <a:lnTo>
                      <a:pt x="1973" y="2443"/>
                    </a:lnTo>
                    <a:cubicBezTo>
                      <a:pt x="2068" y="2355"/>
                      <a:pt x="2190" y="2312"/>
                      <a:pt x="2310" y="2312"/>
                    </a:cubicBezTo>
                    <a:cubicBezTo>
                      <a:pt x="2430" y="2312"/>
                      <a:pt x="2548" y="2355"/>
                      <a:pt x="2636" y="2443"/>
                    </a:cubicBezTo>
                    <a:lnTo>
                      <a:pt x="5078" y="4885"/>
                    </a:lnTo>
                    <a:lnTo>
                      <a:pt x="6595" y="3367"/>
                    </a:lnTo>
                    <a:cubicBezTo>
                      <a:pt x="6682" y="3279"/>
                      <a:pt x="6800" y="3236"/>
                      <a:pt x="6920" y="3236"/>
                    </a:cubicBezTo>
                    <a:cubicBezTo>
                      <a:pt x="7040" y="3236"/>
                      <a:pt x="7163" y="3279"/>
                      <a:pt x="7258" y="3367"/>
                    </a:cubicBezTo>
                    <a:lnTo>
                      <a:pt x="8305" y="4432"/>
                    </a:lnTo>
                    <a:lnTo>
                      <a:pt x="83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48;p29">
                <a:extLst>
                  <a:ext uri="{FF2B5EF4-FFF2-40B4-BE49-F238E27FC236}">
                    <a16:creationId xmlns:a16="http://schemas.microsoft.com/office/drawing/2014/main" id="{54A631EE-78E9-A44B-94C5-851A6594631C}"/>
                  </a:ext>
                </a:extLst>
              </p:cNvPr>
              <p:cNvSpPr/>
              <p:nvPr/>
            </p:nvSpPr>
            <p:spPr>
              <a:xfrm>
                <a:off x="3598288" y="3001325"/>
                <a:ext cx="2312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25" extrusionOk="0">
                    <a:moveTo>
                      <a:pt x="454" y="1"/>
                    </a:moveTo>
                    <a:cubicBezTo>
                      <a:pt x="192" y="1"/>
                      <a:pt x="0" y="210"/>
                      <a:pt x="0" y="455"/>
                    </a:cubicBezTo>
                    <a:cubicBezTo>
                      <a:pt x="0" y="716"/>
                      <a:pt x="192" y="925"/>
                      <a:pt x="454" y="925"/>
                    </a:cubicBezTo>
                    <a:cubicBezTo>
                      <a:pt x="715" y="925"/>
                      <a:pt x="924" y="716"/>
                      <a:pt x="924" y="455"/>
                    </a:cubicBezTo>
                    <a:cubicBezTo>
                      <a:pt x="924" y="210"/>
                      <a:pt x="715" y="1"/>
                      <a:pt x="4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49;p29">
                <a:extLst>
                  <a:ext uri="{FF2B5EF4-FFF2-40B4-BE49-F238E27FC236}">
                    <a16:creationId xmlns:a16="http://schemas.microsoft.com/office/drawing/2014/main" id="{DDD95B7F-2D9B-B745-BEED-F87FD1DC7184}"/>
                  </a:ext>
                </a:extLst>
              </p:cNvPr>
              <p:cNvSpPr/>
              <p:nvPr/>
            </p:nvSpPr>
            <p:spPr>
              <a:xfrm>
                <a:off x="3385438" y="2850425"/>
                <a:ext cx="398225" cy="393850"/>
              </a:xfrm>
              <a:custGeom>
                <a:avLst/>
                <a:gdLst/>
                <a:ahLst/>
                <a:cxnLst/>
                <a:rect l="l" t="t" r="r" b="b"/>
                <a:pathLst>
                  <a:path w="15929" h="15754" extrusionOk="0">
                    <a:moveTo>
                      <a:pt x="12195" y="3716"/>
                    </a:moveTo>
                    <a:cubicBezTo>
                      <a:pt x="12702" y="3716"/>
                      <a:pt x="13120" y="4135"/>
                      <a:pt x="13120" y="4641"/>
                    </a:cubicBezTo>
                    <a:lnTo>
                      <a:pt x="13120" y="11113"/>
                    </a:lnTo>
                    <a:cubicBezTo>
                      <a:pt x="13120" y="11620"/>
                      <a:pt x="12702" y="12038"/>
                      <a:pt x="12195" y="12038"/>
                    </a:cubicBezTo>
                    <a:lnTo>
                      <a:pt x="3891" y="12038"/>
                    </a:lnTo>
                    <a:cubicBezTo>
                      <a:pt x="3385" y="12038"/>
                      <a:pt x="2967" y="11620"/>
                      <a:pt x="2967" y="11113"/>
                    </a:cubicBezTo>
                    <a:lnTo>
                      <a:pt x="2967" y="4641"/>
                    </a:lnTo>
                    <a:cubicBezTo>
                      <a:pt x="2967" y="4135"/>
                      <a:pt x="3385" y="3716"/>
                      <a:pt x="3891" y="3716"/>
                    </a:cubicBezTo>
                    <a:close/>
                    <a:moveTo>
                      <a:pt x="8043" y="1"/>
                    </a:moveTo>
                    <a:cubicBezTo>
                      <a:pt x="3681" y="1"/>
                      <a:pt x="157" y="3525"/>
                      <a:pt x="157" y="7868"/>
                    </a:cubicBezTo>
                    <a:cubicBezTo>
                      <a:pt x="157" y="9927"/>
                      <a:pt x="978" y="11899"/>
                      <a:pt x="2390" y="13364"/>
                    </a:cubicBezTo>
                    <a:lnTo>
                      <a:pt x="350" y="14935"/>
                    </a:lnTo>
                    <a:cubicBezTo>
                      <a:pt x="1" y="15196"/>
                      <a:pt x="192" y="15754"/>
                      <a:pt x="629" y="15754"/>
                    </a:cubicBezTo>
                    <a:lnTo>
                      <a:pt x="8078" y="15754"/>
                    </a:lnTo>
                    <a:cubicBezTo>
                      <a:pt x="12404" y="15737"/>
                      <a:pt x="15928" y="12230"/>
                      <a:pt x="15928" y="7868"/>
                    </a:cubicBezTo>
                    <a:cubicBezTo>
                      <a:pt x="15928" y="3525"/>
                      <a:pt x="12404" y="1"/>
                      <a:pt x="80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50;p29">
                <a:extLst>
                  <a:ext uri="{FF2B5EF4-FFF2-40B4-BE49-F238E27FC236}">
                    <a16:creationId xmlns:a16="http://schemas.microsoft.com/office/drawing/2014/main" id="{7B363748-C2C6-4245-8C00-B3DC882D6679}"/>
                  </a:ext>
                </a:extLst>
              </p:cNvPr>
              <p:cNvSpPr/>
              <p:nvPr/>
            </p:nvSpPr>
            <p:spPr>
              <a:xfrm>
                <a:off x="3482688" y="3051925"/>
                <a:ext cx="207625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8305" h="3054" extrusionOk="0">
                    <a:moveTo>
                      <a:pt x="2303" y="1"/>
                    </a:moveTo>
                    <a:lnTo>
                      <a:pt x="1" y="2320"/>
                    </a:lnTo>
                    <a:lnTo>
                      <a:pt x="1" y="3053"/>
                    </a:lnTo>
                    <a:lnTo>
                      <a:pt x="8305" y="3053"/>
                    </a:lnTo>
                    <a:lnTo>
                      <a:pt x="8305" y="2320"/>
                    </a:lnTo>
                    <a:lnTo>
                      <a:pt x="6927" y="925"/>
                    </a:lnTo>
                    <a:lnTo>
                      <a:pt x="5409" y="2443"/>
                    </a:lnTo>
                    <a:cubicBezTo>
                      <a:pt x="5313" y="2539"/>
                      <a:pt x="5196" y="2587"/>
                      <a:pt x="5078" y="2587"/>
                    </a:cubicBezTo>
                    <a:cubicBezTo>
                      <a:pt x="4960" y="2587"/>
                      <a:pt x="4842" y="2539"/>
                      <a:pt x="4746" y="2443"/>
                    </a:cubicBezTo>
                    <a:lnTo>
                      <a:pt x="230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" name="Google Shape;261;p29">
            <a:extLst>
              <a:ext uri="{FF2B5EF4-FFF2-40B4-BE49-F238E27FC236}">
                <a16:creationId xmlns:a16="http://schemas.microsoft.com/office/drawing/2014/main" id="{C8BBDE15-008E-0346-969D-299EEBACCCAD}"/>
              </a:ext>
            </a:extLst>
          </p:cNvPr>
          <p:cNvSpPr txBox="1"/>
          <p:nvPr/>
        </p:nvSpPr>
        <p:spPr>
          <a:xfrm>
            <a:off x="1211104" y="6217794"/>
            <a:ext cx="3409500" cy="4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Write your message</a:t>
            </a:r>
            <a:endParaRPr sz="2000" b="1" dirty="0">
              <a:solidFill>
                <a:schemeClr val="lt1"/>
              </a:solidFill>
              <a:latin typeface="Lexend Deca"/>
              <a:ea typeface="Lexend Deca"/>
              <a:cs typeface="Lexend Deca"/>
              <a:sym typeface="Lexend Dec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745102-7ECB-B345-AE36-7FE187E743D0}"/>
              </a:ext>
            </a:extLst>
          </p:cNvPr>
          <p:cNvSpPr/>
          <p:nvPr/>
        </p:nvSpPr>
        <p:spPr>
          <a:xfrm>
            <a:off x="0" y="2290281"/>
            <a:ext cx="791060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Drives the self-regulated learning cycle by increasing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goal directed behaviours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Is a powerful method of bringing about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behavioural change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Prior studies have shown that when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designed and implemented </a:t>
            </a: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properly, goal setting interventions can have significant positive effects on academic performance</a:t>
            </a:r>
          </a:p>
          <a:p>
            <a:pPr marL="457200" indent="-304800">
              <a:spcBef>
                <a:spcPts val="1600"/>
              </a:spcBef>
              <a:buClr>
                <a:schemeClr val="dk1"/>
              </a:buClr>
              <a:buSzPts val="1200"/>
              <a:buFont typeface="Arial"/>
              <a:buChar char="●"/>
            </a:pP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However, there is very little research on how to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design effective </a:t>
            </a: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goal setting tools, and how to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use</a:t>
            </a:r>
            <a:r>
              <a:rPr lang="en-GB" dirty="0">
                <a:solidFill>
                  <a:schemeClr val="dk1"/>
                </a:solidFill>
                <a:latin typeface="Work Sans" pitchFamily="2" charset="77"/>
              </a:rPr>
              <a:t> </a:t>
            </a:r>
            <a:r>
              <a:rPr lang="en-GB" b="1" dirty="0">
                <a:solidFill>
                  <a:schemeClr val="dk1"/>
                </a:solidFill>
                <a:latin typeface="Work Sans" pitchFamily="2" charset="77"/>
              </a:rPr>
              <a:t>technology and data to support them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30923A-CCD0-1D47-B98D-E3CEDF90E6E3}"/>
              </a:ext>
            </a:extLst>
          </p:cNvPr>
          <p:cNvGrpSpPr/>
          <p:nvPr/>
        </p:nvGrpSpPr>
        <p:grpSpPr>
          <a:xfrm>
            <a:off x="8782529" y="2635197"/>
            <a:ext cx="3127857" cy="2276667"/>
            <a:chOff x="8028996" y="2779764"/>
            <a:chExt cx="3127857" cy="2276667"/>
          </a:xfrm>
        </p:grpSpPr>
        <p:sp>
          <p:nvSpPr>
            <p:cNvPr id="32" name="Google Shape;313;p32">
              <a:extLst>
                <a:ext uri="{FF2B5EF4-FFF2-40B4-BE49-F238E27FC236}">
                  <a16:creationId xmlns:a16="http://schemas.microsoft.com/office/drawing/2014/main" id="{3B0CAEC3-5015-E141-8962-8BA981F057C1}"/>
                </a:ext>
              </a:extLst>
            </p:cNvPr>
            <p:cNvSpPr/>
            <p:nvPr/>
          </p:nvSpPr>
          <p:spPr>
            <a:xfrm flipH="1">
              <a:off x="8028996" y="3070464"/>
              <a:ext cx="3127857" cy="1985967"/>
            </a:xfrm>
            <a:custGeom>
              <a:avLst/>
              <a:gdLst/>
              <a:ahLst/>
              <a:cxnLst/>
              <a:rect l="l" t="t" r="r" b="b"/>
              <a:pathLst>
                <a:path w="44577" h="24025" extrusionOk="0">
                  <a:moveTo>
                    <a:pt x="212" y="0"/>
                  </a:moveTo>
                  <a:cubicBezTo>
                    <a:pt x="124" y="0"/>
                    <a:pt x="54" y="53"/>
                    <a:pt x="19" y="140"/>
                  </a:cubicBezTo>
                  <a:cubicBezTo>
                    <a:pt x="1" y="210"/>
                    <a:pt x="37" y="297"/>
                    <a:pt x="107" y="332"/>
                  </a:cubicBezTo>
                  <a:lnTo>
                    <a:pt x="4660" y="3245"/>
                  </a:lnTo>
                  <a:lnTo>
                    <a:pt x="4660" y="21582"/>
                  </a:lnTo>
                  <a:cubicBezTo>
                    <a:pt x="4660" y="22925"/>
                    <a:pt x="5760" y="24024"/>
                    <a:pt x="7102" y="24024"/>
                  </a:cubicBezTo>
                  <a:lnTo>
                    <a:pt x="42134" y="24024"/>
                  </a:lnTo>
                  <a:cubicBezTo>
                    <a:pt x="43478" y="24024"/>
                    <a:pt x="44577" y="22925"/>
                    <a:pt x="44577" y="21582"/>
                  </a:cubicBezTo>
                  <a:lnTo>
                    <a:pt x="44577" y="2443"/>
                  </a:lnTo>
                  <a:cubicBezTo>
                    <a:pt x="44577" y="1100"/>
                    <a:pt x="43478" y="0"/>
                    <a:pt x="42134" y="0"/>
                  </a:cubicBezTo>
                  <a:close/>
                </a:path>
              </a:pathLst>
            </a:custGeom>
            <a:solidFill>
              <a:srgbClr val="142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343;p32">
              <a:extLst>
                <a:ext uri="{FF2B5EF4-FFF2-40B4-BE49-F238E27FC236}">
                  <a16:creationId xmlns:a16="http://schemas.microsoft.com/office/drawing/2014/main" id="{92D6CDBE-AD82-B046-B857-CA9F389B7B32}"/>
                </a:ext>
              </a:extLst>
            </p:cNvPr>
            <p:cNvSpPr txBox="1"/>
            <p:nvPr/>
          </p:nvSpPr>
          <p:spPr>
            <a:xfrm>
              <a:off x="8028996" y="2779764"/>
              <a:ext cx="777300" cy="2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1000" kern="0" dirty="0">
                  <a:solidFill>
                    <a:srgbClr val="14279B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11:25 AM</a:t>
              </a:r>
              <a:endParaRPr sz="1000" kern="0" dirty="0">
                <a:solidFill>
                  <a:srgbClr val="14279B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  <p:grpSp>
          <p:nvGrpSpPr>
            <p:cNvPr id="34" name="Google Shape;12126;p75">
              <a:extLst>
                <a:ext uri="{FF2B5EF4-FFF2-40B4-BE49-F238E27FC236}">
                  <a16:creationId xmlns:a16="http://schemas.microsoft.com/office/drawing/2014/main" id="{FFF325B5-A184-B844-9BC3-DC2F5D6233A7}"/>
                </a:ext>
              </a:extLst>
            </p:cNvPr>
            <p:cNvGrpSpPr/>
            <p:nvPr/>
          </p:nvGrpSpPr>
          <p:grpSpPr>
            <a:xfrm>
              <a:off x="8788008" y="3457299"/>
              <a:ext cx="1290646" cy="1212295"/>
              <a:chOff x="1749728" y="2894777"/>
              <a:chExt cx="386927" cy="363438"/>
            </a:xfrm>
            <a:solidFill>
              <a:schemeClr val="bg1"/>
            </a:solidFill>
          </p:grpSpPr>
          <p:sp>
            <p:nvSpPr>
              <p:cNvPr id="35" name="Google Shape;12127;p75">
                <a:extLst>
                  <a:ext uri="{FF2B5EF4-FFF2-40B4-BE49-F238E27FC236}">
                    <a16:creationId xmlns:a16="http://schemas.microsoft.com/office/drawing/2014/main" id="{9FD63746-D386-6947-AE2D-3EFB9D7C7C84}"/>
                  </a:ext>
                </a:extLst>
              </p:cNvPr>
              <p:cNvSpPr/>
              <p:nvPr/>
            </p:nvSpPr>
            <p:spPr>
              <a:xfrm>
                <a:off x="1809595" y="3025333"/>
                <a:ext cx="97424" cy="32432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1019" extrusionOk="0">
                    <a:moveTo>
                      <a:pt x="1208" y="0"/>
                    </a:moveTo>
                    <a:cubicBezTo>
                      <a:pt x="852" y="0"/>
                      <a:pt x="531" y="35"/>
                      <a:pt x="322" y="66"/>
                    </a:cubicBezTo>
                    <a:cubicBezTo>
                      <a:pt x="143" y="101"/>
                      <a:pt x="1" y="244"/>
                      <a:pt x="1" y="423"/>
                    </a:cubicBezTo>
                    <a:lnTo>
                      <a:pt x="1" y="840"/>
                    </a:lnTo>
                    <a:cubicBezTo>
                      <a:pt x="1" y="947"/>
                      <a:pt x="84" y="1018"/>
                      <a:pt x="179" y="1018"/>
                    </a:cubicBezTo>
                    <a:cubicBezTo>
                      <a:pt x="286" y="1018"/>
                      <a:pt x="358" y="947"/>
                      <a:pt x="358" y="840"/>
                    </a:cubicBezTo>
                    <a:lnTo>
                      <a:pt x="358" y="423"/>
                    </a:lnTo>
                    <a:cubicBezTo>
                      <a:pt x="358" y="423"/>
                      <a:pt x="358" y="411"/>
                      <a:pt x="382" y="411"/>
                    </a:cubicBezTo>
                    <a:cubicBezTo>
                      <a:pt x="549" y="383"/>
                      <a:pt x="870" y="340"/>
                      <a:pt x="1231" y="340"/>
                    </a:cubicBezTo>
                    <a:cubicBezTo>
                      <a:pt x="1330" y="340"/>
                      <a:pt x="1433" y="344"/>
                      <a:pt x="1536" y="351"/>
                    </a:cubicBezTo>
                    <a:cubicBezTo>
                      <a:pt x="2084" y="387"/>
                      <a:pt x="2489" y="530"/>
                      <a:pt x="2727" y="768"/>
                    </a:cubicBezTo>
                    <a:cubicBezTo>
                      <a:pt x="2763" y="804"/>
                      <a:pt x="2807" y="822"/>
                      <a:pt x="2852" y="822"/>
                    </a:cubicBezTo>
                    <a:cubicBezTo>
                      <a:pt x="2897" y="822"/>
                      <a:pt x="2941" y="804"/>
                      <a:pt x="2977" y="768"/>
                    </a:cubicBezTo>
                    <a:cubicBezTo>
                      <a:pt x="3060" y="709"/>
                      <a:pt x="3060" y="590"/>
                      <a:pt x="2977" y="530"/>
                    </a:cubicBezTo>
                    <a:cubicBezTo>
                      <a:pt x="2554" y="107"/>
                      <a:pt x="1828" y="0"/>
                      <a:pt x="1208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36" name="Google Shape;12128;p75">
                <a:extLst>
                  <a:ext uri="{FF2B5EF4-FFF2-40B4-BE49-F238E27FC236}">
                    <a16:creationId xmlns:a16="http://schemas.microsoft.com/office/drawing/2014/main" id="{35A5EC3C-2867-3E4B-926D-24C6A74B346F}"/>
                  </a:ext>
                </a:extLst>
              </p:cNvPr>
              <p:cNvSpPr/>
              <p:nvPr/>
            </p:nvSpPr>
            <p:spPr>
              <a:xfrm>
                <a:off x="1749728" y="2974346"/>
                <a:ext cx="216777" cy="283869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8919" extrusionOk="0">
                    <a:moveTo>
                      <a:pt x="5311" y="334"/>
                    </a:moveTo>
                    <a:lnTo>
                      <a:pt x="5311" y="2061"/>
                    </a:lnTo>
                    <a:cubicBezTo>
                      <a:pt x="5311" y="2311"/>
                      <a:pt x="5251" y="2561"/>
                      <a:pt x="5132" y="2799"/>
                    </a:cubicBezTo>
                    <a:cubicBezTo>
                      <a:pt x="5120" y="2835"/>
                      <a:pt x="5120" y="2846"/>
                      <a:pt x="5120" y="2882"/>
                    </a:cubicBezTo>
                    <a:lnTo>
                      <a:pt x="5120" y="3382"/>
                    </a:lnTo>
                    <a:cubicBezTo>
                      <a:pt x="5120" y="3858"/>
                      <a:pt x="4918" y="4311"/>
                      <a:pt x="4560" y="4644"/>
                    </a:cubicBezTo>
                    <a:cubicBezTo>
                      <a:pt x="4227" y="4955"/>
                      <a:pt x="3811" y="5111"/>
                      <a:pt x="3369" y="5111"/>
                    </a:cubicBezTo>
                    <a:cubicBezTo>
                      <a:pt x="3338" y="5111"/>
                      <a:pt x="3306" y="5110"/>
                      <a:pt x="3275" y="5109"/>
                    </a:cubicBezTo>
                    <a:cubicBezTo>
                      <a:pt x="2382" y="5061"/>
                      <a:pt x="1679" y="4275"/>
                      <a:pt x="1679" y="3323"/>
                    </a:cubicBezTo>
                    <a:lnTo>
                      <a:pt x="1679" y="2882"/>
                    </a:lnTo>
                    <a:cubicBezTo>
                      <a:pt x="1679" y="2846"/>
                      <a:pt x="1679" y="2823"/>
                      <a:pt x="1667" y="2799"/>
                    </a:cubicBezTo>
                    <a:cubicBezTo>
                      <a:pt x="1548" y="2561"/>
                      <a:pt x="1489" y="2311"/>
                      <a:pt x="1489" y="2061"/>
                    </a:cubicBezTo>
                    <a:lnTo>
                      <a:pt x="1489" y="1668"/>
                    </a:lnTo>
                    <a:cubicBezTo>
                      <a:pt x="1489" y="930"/>
                      <a:pt x="2096" y="334"/>
                      <a:pt x="2822" y="334"/>
                    </a:cubicBezTo>
                    <a:close/>
                    <a:moveTo>
                      <a:pt x="4358" y="5240"/>
                    </a:moveTo>
                    <a:lnTo>
                      <a:pt x="4358" y="5573"/>
                    </a:lnTo>
                    <a:lnTo>
                      <a:pt x="3406" y="6228"/>
                    </a:lnTo>
                    <a:lnTo>
                      <a:pt x="2441" y="5573"/>
                    </a:lnTo>
                    <a:lnTo>
                      <a:pt x="2441" y="5240"/>
                    </a:lnTo>
                    <a:cubicBezTo>
                      <a:pt x="2691" y="5371"/>
                      <a:pt x="2977" y="5466"/>
                      <a:pt x="3251" y="5478"/>
                    </a:cubicBezTo>
                    <a:lnTo>
                      <a:pt x="3394" y="5478"/>
                    </a:lnTo>
                    <a:cubicBezTo>
                      <a:pt x="3727" y="5478"/>
                      <a:pt x="4060" y="5406"/>
                      <a:pt x="4358" y="5240"/>
                    </a:cubicBezTo>
                    <a:close/>
                    <a:moveTo>
                      <a:pt x="2286" y="5883"/>
                    </a:moveTo>
                    <a:lnTo>
                      <a:pt x="3120" y="6466"/>
                    </a:lnTo>
                    <a:lnTo>
                      <a:pt x="2679" y="6906"/>
                    </a:lnTo>
                    <a:lnTo>
                      <a:pt x="2655" y="6906"/>
                    </a:lnTo>
                    <a:lnTo>
                      <a:pt x="2108" y="6073"/>
                    </a:lnTo>
                    <a:lnTo>
                      <a:pt x="2286" y="5883"/>
                    </a:lnTo>
                    <a:close/>
                    <a:moveTo>
                      <a:pt x="4525" y="5883"/>
                    </a:moveTo>
                    <a:lnTo>
                      <a:pt x="4703" y="6073"/>
                    </a:lnTo>
                    <a:lnTo>
                      <a:pt x="4144" y="6906"/>
                    </a:lnTo>
                    <a:lnTo>
                      <a:pt x="4132" y="6906"/>
                    </a:lnTo>
                    <a:lnTo>
                      <a:pt x="3691" y="6466"/>
                    </a:lnTo>
                    <a:lnTo>
                      <a:pt x="4525" y="5883"/>
                    </a:lnTo>
                    <a:close/>
                    <a:moveTo>
                      <a:pt x="2834" y="1"/>
                    </a:moveTo>
                    <a:cubicBezTo>
                      <a:pt x="1905" y="1"/>
                      <a:pt x="1143" y="763"/>
                      <a:pt x="1143" y="1703"/>
                    </a:cubicBezTo>
                    <a:lnTo>
                      <a:pt x="1143" y="2084"/>
                    </a:lnTo>
                    <a:cubicBezTo>
                      <a:pt x="1143" y="2382"/>
                      <a:pt x="1203" y="2680"/>
                      <a:pt x="1334" y="2954"/>
                    </a:cubicBezTo>
                    <a:lnTo>
                      <a:pt x="1334" y="3358"/>
                    </a:lnTo>
                    <a:cubicBezTo>
                      <a:pt x="1334" y="4025"/>
                      <a:pt x="1631" y="4620"/>
                      <a:pt x="2096" y="5025"/>
                    </a:cubicBezTo>
                    <a:lnTo>
                      <a:pt x="2096" y="5621"/>
                    </a:lnTo>
                    <a:lnTo>
                      <a:pt x="1762" y="5954"/>
                    </a:lnTo>
                    <a:cubicBezTo>
                      <a:pt x="1739" y="6002"/>
                      <a:pt x="1703" y="6049"/>
                      <a:pt x="1727" y="6097"/>
                    </a:cubicBezTo>
                    <a:lnTo>
                      <a:pt x="619" y="6490"/>
                    </a:lnTo>
                    <a:cubicBezTo>
                      <a:pt x="250" y="6633"/>
                      <a:pt x="0" y="6990"/>
                      <a:pt x="0" y="7371"/>
                    </a:cubicBezTo>
                    <a:lnTo>
                      <a:pt x="0" y="8740"/>
                    </a:lnTo>
                    <a:cubicBezTo>
                      <a:pt x="0" y="8847"/>
                      <a:pt x="72" y="8919"/>
                      <a:pt x="179" y="8919"/>
                    </a:cubicBezTo>
                    <a:cubicBezTo>
                      <a:pt x="274" y="8919"/>
                      <a:pt x="358" y="8847"/>
                      <a:pt x="358" y="8740"/>
                    </a:cubicBezTo>
                    <a:lnTo>
                      <a:pt x="358" y="7371"/>
                    </a:lnTo>
                    <a:cubicBezTo>
                      <a:pt x="358" y="7133"/>
                      <a:pt x="500" y="6906"/>
                      <a:pt x="739" y="6823"/>
                    </a:cubicBezTo>
                    <a:lnTo>
                      <a:pt x="1905" y="6406"/>
                    </a:lnTo>
                    <a:lnTo>
                      <a:pt x="2382" y="7121"/>
                    </a:lnTo>
                    <a:cubicBezTo>
                      <a:pt x="2441" y="7204"/>
                      <a:pt x="2536" y="7264"/>
                      <a:pt x="2644" y="7287"/>
                    </a:cubicBezTo>
                    <a:lnTo>
                      <a:pt x="2679" y="7287"/>
                    </a:lnTo>
                    <a:cubicBezTo>
                      <a:pt x="2774" y="7287"/>
                      <a:pt x="2870" y="7240"/>
                      <a:pt x="2929" y="7180"/>
                    </a:cubicBezTo>
                    <a:lnTo>
                      <a:pt x="3227" y="6883"/>
                    </a:lnTo>
                    <a:lnTo>
                      <a:pt x="3227" y="8740"/>
                    </a:lnTo>
                    <a:cubicBezTo>
                      <a:pt x="3227" y="8847"/>
                      <a:pt x="3298" y="8919"/>
                      <a:pt x="3406" y="8919"/>
                    </a:cubicBezTo>
                    <a:cubicBezTo>
                      <a:pt x="3513" y="8919"/>
                      <a:pt x="3584" y="8847"/>
                      <a:pt x="3584" y="8740"/>
                    </a:cubicBezTo>
                    <a:lnTo>
                      <a:pt x="3584" y="6883"/>
                    </a:lnTo>
                    <a:lnTo>
                      <a:pt x="3882" y="7180"/>
                    </a:lnTo>
                    <a:cubicBezTo>
                      <a:pt x="3953" y="7252"/>
                      <a:pt x="4048" y="7287"/>
                      <a:pt x="4132" y="7287"/>
                    </a:cubicBezTo>
                    <a:lnTo>
                      <a:pt x="4168" y="7287"/>
                    </a:lnTo>
                    <a:cubicBezTo>
                      <a:pt x="4263" y="7264"/>
                      <a:pt x="4370" y="7204"/>
                      <a:pt x="4429" y="7121"/>
                    </a:cubicBezTo>
                    <a:lnTo>
                      <a:pt x="4906" y="6406"/>
                    </a:lnTo>
                    <a:lnTo>
                      <a:pt x="6073" y="6823"/>
                    </a:lnTo>
                    <a:cubicBezTo>
                      <a:pt x="6287" y="6906"/>
                      <a:pt x="6454" y="7121"/>
                      <a:pt x="6454" y="7371"/>
                    </a:cubicBezTo>
                    <a:lnTo>
                      <a:pt x="6454" y="8740"/>
                    </a:lnTo>
                    <a:cubicBezTo>
                      <a:pt x="6454" y="8847"/>
                      <a:pt x="6525" y="8919"/>
                      <a:pt x="6632" y="8919"/>
                    </a:cubicBezTo>
                    <a:cubicBezTo>
                      <a:pt x="6739" y="8919"/>
                      <a:pt x="6811" y="8847"/>
                      <a:pt x="6811" y="8740"/>
                    </a:cubicBezTo>
                    <a:lnTo>
                      <a:pt x="6811" y="7371"/>
                    </a:lnTo>
                    <a:cubicBezTo>
                      <a:pt x="6811" y="6954"/>
                      <a:pt x="6573" y="6609"/>
                      <a:pt x="6203" y="6478"/>
                    </a:cubicBezTo>
                    <a:lnTo>
                      <a:pt x="5096" y="6073"/>
                    </a:lnTo>
                    <a:cubicBezTo>
                      <a:pt x="5096" y="6037"/>
                      <a:pt x="5084" y="5966"/>
                      <a:pt x="5060" y="5942"/>
                    </a:cubicBezTo>
                    <a:lnTo>
                      <a:pt x="4727" y="5597"/>
                    </a:lnTo>
                    <a:lnTo>
                      <a:pt x="4727" y="5025"/>
                    </a:lnTo>
                    <a:cubicBezTo>
                      <a:pt x="4763" y="4990"/>
                      <a:pt x="4799" y="4966"/>
                      <a:pt x="4834" y="4930"/>
                    </a:cubicBezTo>
                    <a:cubicBezTo>
                      <a:pt x="5251" y="4549"/>
                      <a:pt x="5489" y="3978"/>
                      <a:pt x="5489" y="3418"/>
                    </a:cubicBezTo>
                    <a:lnTo>
                      <a:pt x="5489" y="2954"/>
                    </a:lnTo>
                    <a:cubicBezTo>
                      <a:pt x="5608" y="2680"/>
                      <a:pt x="5680" y="2382"/>
                      <a:pt x="5680" y="2084"/>
                    </a:cubicBezTo>
                    <a:lnTo>
                      <a:pt x="5680" y="179"/>
                    </a:lnTo>
                    <a:cubicBezTo>
                      <a:pt x="5680" y="84"/>
                      <a:pt x="5608" y="1"/>
                      <a:pt x="5501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 dirty="0"/>
              </a:p>
            </p:txBody>
          </p:sp>
          <p:sp>
            <p:nvSpPr>
              <p:cNvPr id="37" name="Google Shape;12129;p75">
                <a:extLst>
                  <a:ext uri="{FF2B5EF4-FFF2-40B4-BE49-F238E27FC236}">
                    <a16:creationId xmlns:a16="http://schemas.microsoft.com/office/drawing/2014/main" id="{170DEDC0-B6BF-D64E-8B2E-8602DF0F1BB0}"/>
                  </a:ext>
                </a:extLst>
              </p:cNvPr>
              <p:cNvSpPr/>
              <p:nvPr/>
            </p:nvSpPr>
            <p:spPr>
              <a:xfrm>
                <a:off x="1785725" y="3222186"/>
                <a:ext cx="11394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2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941"/>
                    </a:lnTo>
                    <a:cubicBezTo>
                      <a:pt x="0" y="1048"/>
                      <a:pt x="72" y="1120"/>
                      <a:pt x="179" y="1120"/>
                    </a:cubicBezTo>
                    <a:cubicBezTo>
                      <a:pt x="274" y="1120"/>
                      <a:pt x="358" y="1048"/>
                      <a:pt x="358" y="941"/>
                    </a:cubicBezTo>
                    <a:lnTo>
                      <a:pt x="358" y="179"/>
                    </a:lnTo>
                    <a:cubicBezTo>
                      <a:pt x="358" y="72"/>
                      <a:pt x="274" y="0"/>
                      <a:pt x="179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38" name="Google Shape;12130;p75">
                <a:extLst>
                  <a:ext uri="{FF2B5EF4-FFF2-40B4-BE49-F238E27FC236}">
                    <a16:creationId xmlns:a16="http://schemas.microsoft.com/office/drawing/2014/main" id="{3376AE60-3EB2-1346-9256-D1DE08E0EE61}"/>
                  </a:ext>
                </a:extLst>
              </p:cNvPr>
              <p:cNvSpPr/>
              <p:nvPr/>
            </p:nvSpPr>
            <p:spPr>
              <a:xfrm>
                <a:off x="1919114" y="3222186"/>
                <a:ext cx="11394" cy="3564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1120" extrusionOk="0">
                    <a:moveTo>
                      <a:pt x="179" y="0"/>
                    </a:moveTo>
                    <a:cubicBezTo>
                      <a:pt x="72" y="0"/>
                      <a:pt x="0" y="72"/>
                      <a:pt x="0" y="179"/>
                    </a:cubicBezTo>
                    <a:lnTo>
                      <a:pt x="0" y="941"/>
                    </a:lnTo>
                    <a:cubicBezTo>
                      <a:pt x="0" y="1048"/>
                      <a:pt x="72" y="1120"/>
                      <a:pt x="179" y="1120"/>
                    </a:cubicBezTo>
                    <a:cubicBezTo>
                      <a:pt x="286" y="1120"/>
                      <a:pt x="358" y="1048"/>
                      <a:pt x="358" y="941"/>
                    </a:cubicBezTo>
                    <a:lnTo>
                      <a:pt x="358" y="179"/>
                    </a:lnTo>
                    <a:cubicBezTo>
                      <a:pt x="358" y="72"/>
                      <a:pt x="274" y="0"/>
                      <a:pt x="179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39" name="Google Shape;12131;p75">
                <a:extLst>
                  <a:ext uri="{FF2B5EF4-FFF2-40B4-BE49-F238E27FC236}">
                    <a16:creationId xmlns:a16="http://schemas.microsoft.com/office/drawing/2014/main" id="{00E29337-2BAB-4E48-B865-2F5856AC7E97}"/>
                  </a:ext>
                </a:extLst>
              </p:cNvPr>
              <p:cNvSpPr/>
              <p:nvPr/>
            </p:nvSpPr>
            <p:spPr>
              <a:xfrm>
                <a:off x="1956257" y="2931156"/>
                <a:ext cx="180398" cy="188737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5930" extrusionOk="0">
                    <a:moveTo>
                      <a:pt x="738" y="1"/>
                    </a:moveTo>
                    <a:cubicBezTo>
                      <a:pt x="322" y="1"/>
                      <a:pt x="0" y="346"/>
                      <a:pt x="0" y="751"/>
                    </a:cubicBezTo>
                    <a:lnTo>
                      <a:pt x="0" y="3799"/>
                    </a:lnTo>
                    <a:cubicBezTo>
                      <a:pt x="0" y="4215"/>
                      <a:pt x="334" y="4549"/>
                      <a:pt x="738" y="4549"/>
                    </a:cubicBezTo>
                    <a:lnTo>
                      <a:pt x="1084" y="4549"/>
                    </a:lnTo>
                    <a:lnTo>
                      <a:pt x="810" y="5585"/>
                    </a:lnTo>
                    <a:cubicBezTo>
                      <a:pt x="786" y="5704"/>
                      <a:pt x="834" y="5811"/>
                      <a:pt x="929" y="5882"/>
                    </a:cubicBezTo>
                    <a:cubicBezTo>
                      <a:pt x="977" y="5918"/>
                      <a:pt x="1036" y="5930"/>
                      <a:pt x="1084" y="5930"/>
                    </a:cubicBezTo>
                    <a:cubicBezTo>
                      <a:pt x="1143" y="5930"/>
                      <a:pt x="1203" y="5918"/>
                      <a:pt x="1250" y="5870"/>
                    </a:cubicBezTo>
                    <a:lnTo>
                      <a:pt x="3072" y="4525"/>
                    </a:lnTo>
                    <a:lnTo>
                      <a:pt x="4918" y="4525"/>
                    </a:lnTo>
                    <a:cubicBezTo>
                      <a:pt x="5334" y="4525"/>
                      <a:pt x="5668" y="4192"/>
                      <a:pt x="5668" y="3787"/>
                    </a:cubicBezTo>
                    <a:lnTo>
                      <a:pt x="5668" y="751"/>
                    </a:lnTo>
                    <a:cubicBezTo>
                      <a:pt x="5656" y="334"/>
                      <a:pt x="5322" y="12"/>
                      <a:pt x="4906" y="12"/>
                    </a:cubicBezTo>
                    <a:lnTo>
                      <a:pt x="3953" y="12"/>
                    </a:lnTo>
                    <a:cubicBezTo>
                      <a:pt x="3846" y="12"/>
                      <a:pt x="3775" y="84"/>
                      <a:pt x="3775" y="191"/>
                    </a:cubicBezTo>
                    <a:cubicBezTo>
                      <a:pt x="3775" y="286"/>
                      <a:pt x="3846" y="370"/>
                      <a:pt x="3953" y="370"/>
                    </a:cubicBezTo>
                    <a:lnTo>
                      <a:pt x="4906" y="370"/>
                    </a:lnTo>
                    <a:cubicBezTo>
                      <a:pt x="5132" y="370"/>
                      <a:pt x="5299" y="548"/>
                      <a:pt x="5299" y="751"/>
                    </a:cubicBezTo>
                    <a:lnTo>
                      <a:pt x="5299" y="3799"/>
                    </a:lnTo>
                    <a:cubicBezTo>
                      <a:pt x="5299" y="4025"/>
                      <a:pt x="5120" y="4192"/>
                      <a:pt x="4906" y="4192"/>
                    </a:cubicBezTo>
                    <a:lnTo>
                      <a:pt x="3001" y="4192"/>
                    </a:lnTo>
                    <a:cubicBezTo>
                      <a:pt x="2953" y="4192"/>
                      <a:pt x="2929" y="4203"/>
                      <a:pt x="2893" y="4215"/>
                    </a:cubicBezTo>
                    <a:lnTo>
                      <a:pt x="1203" y="5454"/>
                    </a:lnTo>
                    <a:lnTo>
                      <a:pt x="1203" y="5454"/>
                    </a:lnTo>
                    <a:lnTo>
                      <a:pt x="1465" y="4418"/>
                    </a:lnTo>
                    <a:cubicBezTo>
                      <a:pt x="1489" y="4358"/>
                      <a:pt x="1465" y="4311"/>
                      <a:pt x="1441" y="4263"/>
                    </a:cubicBezTo>
                    <a:cubicBezTo>
                      <a:pt x="1405" y="4215"/>
                      <a:pt x="1346" y="4192"/>
                      <a:pt x="1310" y="4192"/>
                    </a:cubicBezTo>
                    <a:lnTo>
                      <a:pt x="738" y="4192"/>
                    </a:lnTo>
                    <a:cubicBezTo>
                      <a:pt x="512" y="4192"/>
                      <a:pt x="357" y="4013"/>
                      <a:pt x="357" y="3799"/>
                    </a:cubicBezTo>
                    <a:lnTo>
                      <a:pt x="357" y="751"/>
                    </a:lnTo>
                    <a:cubicBezTo>
                      <a:pt x="357" y="524"/>
                      <a:pt x="536" y="370"/>
                      <a:pt x="738" y="370"/>
                    </a:cubicBezTo>
                    <a:lnTo>
                      <a:pt x="1691" y="370"/>
                    </a:lnTo>
                    <a:cubicBezTo>
                      <a:pt x="1798" y="370"/>
                      <a:pt x="1870" y="286"/>
                      <a:pt x="1870" y="179"/>
                    </a:cubicBezTo>
                    <a:cubicBezTo>
                      <a:pt x="1870" y="84"/>
                      <a:pt x="1798" y="1"/>
                      <a:pt x="1691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40" name="Google Shape;12132;p75">
                <a:extLst>
                  <a:ext uri="{FF2B5EF4-FFF2-40B4-BE49-F238E27FC236}">
                    <a16:creationId xmlns:a16="http://schemas.microsoft.com/office/drawing/2014/main" id="{D0E27A2C-26A4-454A-BD4E-32B8D876EFF5}"/>
                  </a:ext>
                </a:extLst>
              </p:cNvPr>
              <p:cNvSpPr/>
              <p:nvPr/>
            </p:nvSpPr>
            <p:spPr>
              <a:xfrm>
                <a:off x="2027487" y="2894777"/>
                <a:ext cx="36029" cy="108786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3418" extrusionOk="0">
                    <a:moveTo>
                      <a:pt x="775" y="358"/>
                    </a:moveTo>
                    <a:lnTo>
                      <a:pt x="596" y="3049"/>
                    </a:lnTo>
                    <a:lnTo>
                      <a:pt x="560" y="3049"/>
                    </a:lnTo>
                    <a:lnTo>
                      <a:pt x="394" y="358"/>
                    </a:lnTo>
                    <a:close/>
                    <a:moveTo>
                      <a:pt x="179" y="1"/>
                    </a:moveTo>
                    <a:cubicBezTo>
                      <a:pt x="143" y="1"/>
                      <a:pt x="96" y="24"/>
                      <a:pt x="48" y="60"/>
                    </a:cubicBezTo>
                    <a:cubicBezTo>
                      <a:pt x="24" y="96"/>
                      <a:pt x="1" y="155"/>
                      <a:pt x="1" y="203"/>
                    </a:cubicBezTo>
                    <a:lnTo>
                      <a:pt x="203" y="3251"/>
                    </a:lnTo>
                    <a:cubicBezTo>
                      <a:pt x="203" y="3334"/>
                      <a:pt x="286" y="3418"/>
                      <a:pt x="382" y="3418"/>
                    </a:cubicBezTo>
                    <a:lnTo>
                      <a:pt x="763" y="3418"/>
                    </a:lnTo>
                    <a:cubicBezTo>
                      <a:pt x="858" y="3418"/>
                      <a:pt x="941" y="3334"/>
                      <a:pt x="941" y="3251"/>
                    </a:cubicBezTo>
                    <a:lnTo>
                      <a:pt x="1132" y="203"/>
                    </a:lnTo>
                    <a:cubicBezTo>
                      <a:pt x="1132" y="155"/>
                      <a:pt x="1120" y="96"/>
                      <a:pt x="1072" y="60"/>
                    </a:cubicBezTo>
                    <a:cubicBezTo>
                      <a:pt x="1048" y="36"/>
                      <a:pt x="1001" y="1"/>
                      <a:pt x="941" y="1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  <p:sp>
            <p:nvSpPr>
              <p:cNvPr id="41" name="Google Shape;12133;p75">
                <a:extLst>
                  <a:ext uri="{FF2B5EF4-FFF2-40B4-BE49-F238E27FC236}">
                    <a16:creationId xmlns:a16="http://schemas.microsoft.com/office/drawing/2014/main" id="{71B63DA9-6149-A642-BF12-ACF0C8BDE80F}"/>
                  </a:ext>
                </a:extLst>
              </p:cNvPr>
              <p:cNvSpPr/>
              <p:nvPr/>
            </p:nvSpPr>
            <p:spPr>
              <a:xfrm>
                <a:off x="2027487" y="3009992"/>
                <a:ext cx="36029" cy="3602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32" extrusionOk="0">
                    <a:moveTo>
                      <a:pt x="572" y="345"/>
                    </a:moveTo>
                    <a:cubicBezTo>
                      <a:pt x="691" y="345"/>
                      <a:pt x="775" y="429"/>
                      <a:pt x="775" y="548"/>
                    </a:cubicBezTo>
                    <a:cubicBezTo>
                      <a:pt x="775" y="667"/>
                      <a:pt x="691" y="762"/>
                      <a:pt x="572" y="762"/>
                    </a:cubicBezTo>
                    <a:cubicBezTo>
                      <a:pt x="453" y="762"/>
                      <a:pt x="358" y="667"/>
                      <a:pt x="358" y="548"/>
                    </a:cubicBezTo>
                    <a:cubicBezTo>
                      <a:pt x="358" y="429"/>
                      <a:pt x="453" y="345"/>
                      <a:pt x="572" y="345"/>
                    </a:cubicBezTo>
                    <a:close/>
                    <a:moveTo>
                      <a:pt x="572" y="0"/>
                    </a:moveTo>
                    <a:cubicBezTo>
                      <a:pt x="263" y="0"/>
                      <a:pt x="1" y="250"/>
                      <a:pt x="1" y="572"/>
                    </a:cubicBezTo>
                    <a:cubicBezTo>
                      <a:pt x="1" y="881"/>
                      <a:pt x="263" y="1131"/>
                      <a:pt x="572" y="1131"/>
                    </a:cubicBezTo>
                    <a:cubicBezTo>
                      <a:pt x="882" y="1131"/>
                      <a:pt x="1132" y="881"/>
                      <a:pt x="1132" y="572"/>
                    </a:cubicBezTo>
                    <a:cubicBezTo>
                      <a:pt x="1132" y="250"/>
                      <a:pt x="882" y="0"/>
                      <a:pt x="572" y="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txBody>
              <a:bodyPr spcFirstLastPara="1" wrap="square" lIns="45713" tIns="45713" rIns="45713" bIns="45713" anchor="ctr" anchorCtr="0">
                <a:noAutofit/>
              </a:bodyPr>
              <a:lstStyle/>
              <a:p>
                <a:endParaRPr sz="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731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613125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Why a Goal Setting Chatbot?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B217CDB-E8E7-2441-B15A-EBADF536555D}"/>
              </a:ext>
            </a:extLst>
          </p:cNvPr>
          <p:cNvGrpSpPr/>
          <p:nvPr/>
        </p:nvGrpSpPr>
        <p:grpSpPr>
          <a:xfrm>
            <a:off x="815838" y="4439120"/>
            <a:ext cx="10950233" cy="1528624"/>
            <a:chOff x="815838" y="4539570"/>
            <a:chExt cx="10950233" cy="152862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B98123D-E3DB-D543-A167-F3017FB7AC48}"/>
                </a:ext>
              </a:extLst>
            </p:cNvPr>
            <p:cNvSpPr/>
            <p:nvPr/>
          </p:nvSpPr>
          <p:spPr>
            <a:xfrm>
              <a:off x="2749684" y="4539570"/>
              <a:ext cx="9016387" cy="1528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304800">
                <a:spcBef>
                  <a:spcPts val="1600"/>
                </a:spcBef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Not every student needs the same kind of </a:t>
              </a: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support</a:t>
              </a: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 when setting goals, instead the needs of students differ based on their </a:t>
              </a: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individual characteristics </a:t>
              </a:r>
            </a:p>
            <a:p>
              <a:pPr marL="457200" indent="-304800">
                <a:spcBef>
                  <a:spcPts val="1600"/>
                </a:spcBef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Chatbot allows for </a:t>
              </a: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personalized and adaptive </a:t>
              </a: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intervention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D8B07E2-BD89-5245-B37C-0C71EC268E95}"/>
                </a:ext>
              </a:extLst>
            </p:cNvPr>
            <p:cNvGrpSpPr/>
            <p:nvPr/>
          </p:nvGrpSpPr>
          <p:grpSpPr>
            <a:xfrm>
              <a:off x="815838" y="4691893"/>
              <a:ext cx="1226700" cy="1226700"/>
              <a:chOff x="913584" y="3027653"/>
              <a:chExt cx="1226700" cy="1226700"/>
            </a:xfrm>
          </p:grpSpPr>
          <p:sp>
            <p:nvSpPr>
              <p:cNvPr id="47" name="Google Shape;711;p42">
                <a:extLst>
                  <a:ext uri="{FF2B5EF4-FFF2-40B4-BE49-F238E27FC236}">
                    <a16:creationId xmlns:a16="http://schemas.microsoft.com/office/drawing/2014/main" id="{92E23412-F74D-F543-80F2-7FAE1A5B4E7A}"/>
                  </a:ext>
                </a:extLst>
              </p:cNvPr>
              <p:cNvSpPr/>
              <p:nvPr/>
            </p:nvSpPr>
            <p:spPr>
              <a:xfrm>
                <a:off x="913584" y="3027653"/>
                <a:ext cx="1226700" cy="1226700"/>
              </a:xfrm>
              <a:prstGeom prst="ellipse">
                <a:avLst/>
              </a:prstGeom>
              <a:solidFill>
                <a:srgbClr val="1427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 SemiBold"/>
                  <a:ea typeface="Lexend Deca SemiBold"/>
                  <a:cs typeface="Lexend Deca SemiBold"/>
                  <a:sym typeface="Lexend Deca SemiBold"/>
                </a:endParaRPr>
              </a:p>
            </p:txBody>
          </p:sp>
          <p:sp>
            <p:nvSpPr>
              <p:cNvPr id="48" name="Google Shape;722;p42">
                <a:extLst>
                  <a:ext uri="{FF2B5EF4-FFF2-40B4-BE49-F238E27FC236}">
                    <a16:creationId xmlns:a16="http://schemas.microsoft.com/office/drawing/2014/main" id="{029D4CA6-7D73-4743-98A5-89934C4771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584" y="3292253"/>
                <a:ext cx="1226700" cy="697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itchFamily="2" charset="77"/>
                    <a:cs typeface="Arial"/>
                    <a:sym typeface="Arial"/>
                  </a:rPr>
                  <a:t>2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407F470-EAF8-2F48-BAA7-7AEB88EB4CF1}"/>
              </a:ext>
            </a:extLst>
          </p:cNvPr>
          <p:cNvGrpSpPr/>
          <p:nvPr/>
        </p:nvGrpSpPr>
        <p:grpSpPr>
          <a:xfrm>
            <a:off x="815838" y="1657214"/>
            <a:ext cx="10950233" cy="1836400"/>
            <a:chOff x="815838" y="1356755"/>
            <a:chExt cx="10950233" cy="18364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D9938C0-16A4-B342-97D0-C22A9F778752}"/>
                </a:ext>
              </a:extLst>
            </p:cNvPr>
            <p:cNvGrpSpPr/>
            <p:nvPr/>
          </p:nvGrpSpPr>
          <p:grpSpPr>
            <a:xfrm>
              <a:off x="815838" y="1651739"/>
              <a:ext cx="1226700" cy="1226700"/>
              <a:chOff x="913584" y="1345050"/>
              <a:chExt cx="1226700" cy="1226700"/>
            </a:xfrm>
          </p:grpSpPr>
          <p:sp>
            <p:nvSpPr>
              <p:cNvPr id="44" name="Google Shape;711;p42">
                <a:extLst>
                  <a:ext uri="{FF2B5EF4-FFF2-40B4-BE49-F238E27FC236}">
                    <a16:creationId xmlns:a16="http://schemas.microsoft.com/office/drawing/2014/main" id="{F3ADA76F-392D-4049-8B5D-03CE217969D6}"/>
                  </a:ext>
                </a:extLst>
              </p:cNvPr>
              <p:cNvSpPr/>
              <p:nvPr/>
            </p:nvSpPr>
            <p:spPr>
              <a:xfrm>
                <a:off x="913584" y="1345050"/>
                <a:ext cx="1226700" cy="1226700"/>
              </a:xfrm>
              <a:prstGeom prst="ellipse">
                <a:avLst/>
              </a:prstGeom>
              <a:solidFill>
                <a:srgbClr val="5C7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 SemiBold"/>
                  <a:ea typeface="Lexend Deca SemiBold"/>
                  <a:cs typeface="Lexend Deca SemiBold"/>
                  <a:sym typeface="Lexend Deca SemiBold"/>
                </a:endParaRPr>
              </a:p>
            </p:txBody>
          </p:sp>
          <p:sp>
            <p:nvSpPr>
              <p:cNvPr id="45" name="Google Shape;722;p42">
                <a:extLst>
                  <a:ext uri="{FF2B5EF4-FFF2-40B4-BE49-F238E27FC236}">
                    <a16:creationId xmlns:a16="http://schemas.microsoft.com/office/drawing/2014/main" id="{88AFD7A7-567E-BC4C-A9B9-9DAFC6A3FA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3584" y="1609655"/>
                <a:ext cx="1226700" cy="6975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Work Sans" pitchFamily="2" charset="77"/>
                    <a:cs typeface="Arial"/>
                    <a:sym typeface="Arial"/>
                  </a:rPr>
                  <a:t>1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C01F235-B6EC-AC41-8EA7-413BD1E9A5A0}"/>
                </a:ext>
              </a:extLst>
            </p:cNvPr>
            <p:cNvSpPr/>
            <p:nvPr/>
          </p:nvSpPr>
          <p:spPr>
            <a:xfrm>
              <a:off x="2749684" y="1356755"/>
              <a:ext cx="9016387" cy="1836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304800">
                <a:spcBef>
                  <a:spcPts val="1600"/>
                </a:spcBef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Prior study found that a </a:t>
              </a: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goal</a:t>
              </a: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 </a:t>
              </a: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setting intervention was more effective </a:t>
              </a: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when delivered by an experimenter than when given via a pen and paper version </a:t>
              </a:r>
              <a:r>
                <a:rPr lang="en-GB" sz="105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(Wang et al., 2021)</a:t>
              </a:r>
              <a:endParaRPr lang="en-GB" sz="1050" b="1" kern="0" dirty="0">
                <a:solidFill>
                  <a:srgbClr val="000000"/>
                </a:solidFill>
                <a:latin typeface="Work Sans" pitchFamily="2" charset="77"/>
                <a:cs typeface="Arial"/>
                <a:sym typeface="Arial"/>
              </a:endParaRPr>
            </a:p>
            <a:p>
              <a:pPr marL="457200" indent="-304800">
                <a:spcBef>
                  <a:spcPts val="1600"/>
                </a:spcBef>
                <a:buClr>
                  <a:srgbClr val="000000"/>
                </a:buClr>
                <a:buSzPts val="1200"/>
                <a:buFont typeface="Arial"/>
                <a:buChar char="●"/>
              </a:pP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Difficulties</a:t>
              </a: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 </a:t>
              </a:r>
              <a:r>
                <a:rPr lang="en-GB" sz="2000" b="1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scaling</a:t>
              </a:r>
              <a:r>
                <a:rPr lang="en-GB" sz="2000" kern="0" dirty="0">
                  <a:solidFill>
                    <a:srgbClr val="000000"/>
                  </a:solidFill>
                  <a:latin typeface="Work Sans" pitchFamily="2" charset="77"/>
                  <a:cs typeface="Arial"/>
                  <a:sym typeface="Arial"/>
                </a:rPr>
                <a:t> any intervention that relies on experimenter delivery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61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401A30-C94B-8845-B71A-B54083EC0A88}"/>
              </a:ext>
            </a:extLst>
          </p:cNvPr>
          <p:cNvSpPr/>
          <p:nvPr/>
        </p:nvSpPr>
        <p:spPr>
          <a:xfrm>
            <a:off x="0" y="-1"/>
            <a:ext cx="12192000" cy="792955"/>
          </a:xfrm>
          <a:prstGeom prst="rect">
            <a:avLst/>
          </a:prstGeom>
          <a:solidFill>
            <a:srgbClr val="132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E9A852-67C4-5D46-82FD-3CD3A1FBE665}"/>
              </a:ext>
            </a:extLst>
          </p:cNvPr>
          <p:cNvGrpSpPr/>
          <p:nvPr/>
        </p:nvGrpSpPr>
        <p:grpSpPr>
          <a:xfrm>
            <a:off x="0" y="200024"/>
            <a:ext cx="12192000" cy="807509"/>
            <a:chOff x="0" y="200024"/>
            <a:chExt cx="12192000" cy="1185863"/>
          </a:xfrm>
          <a:solidFill>
            <a:srgbClr val="3D56B2"/>
          </a:solidFill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1D3A4FCE-7E05-3E4B-A671-D704359A8C8C}"/>
                </a:ext>
              </a:extLst>
            </p:cNvPr>
            <p:cNvSpPr/>
            <p:nvPr/>
          </p:nvSpPr>
          <p:spPr>
            <a:xfrm>
              <a:off x="0" y="200024"/>
              <a:ext cx="12192000" cy="118586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21D861-2C66-4D42-89E9-557D875900EF}"/>
                </a:ext>
              </a:extLst>
            </p:cNvPr>
            <p:cNvSpPr/>
            <p:nvPr/>
          </p:nvSpPr>
          <p:spPr>
            <a:xfrm>
              <a:off x="0" y="792955"/>
              <a:ext cx="12192000" cy="5929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12" name="Google Shape;232;p29">
            <a:extLst>
              <a:ext uri="{FF2B5EF4-FFF2-40B4-BE49-F238E27FC236}">
                <a16:creationId xmlns:a16="http://schemas.microsoft.com/office/drawing/2014/main" id="{D2C59114-4D1B-0543-B8B7-600F70561E14}"/>
              </a:ext>
            </a:extLst>
          </p:cNvPr>
          <p:cNvSpPr/>
          <p:nvPr/>
        </p:nvSpPr>
        <p:spPr>
          <a:xfrm rot="-2700000">
            <a:off x="567029" y="521616"/>
            <a:ext cx="207049" cy="203877"/>
          </a:xfrm>
          <a:custGeom>
            <a:avLst/>
            <a:gdLst/>
            <a:ahLst/>
            <a:cxnLst/>
            <a:rect l="l" t="t" r="r" b="b"/>
            <a:pathLst>
              <a:path w="6985" h="6878" extrusionOk="0">
                <a:moveTo>
                  <a:pt x="492" y="0"/>
                </a:moveTo>
                <a:cubicBezTo>
                  <a:pt x="219" y="0"/>
                  <a:pt x="0" y="235"/>
                  <a:pt x="85" y="545"/>
                </a:cubicBezTo>
                <a:lnTo>
                  <a:pt x="1503" y="5712"/>
                </a:lnTo>
                <a:cubicBezTo>
                  <a:pt x="1559" y="5882"/>
                  <a:pt x="1707" y="5984"/>
                  <a:pt x="1856" y="5984"/>
                </a:cubicBezTo>
                <a:cubicBezTo>
                  <a:pt x="1956" y="5984"/>
                  <a:pt x="2057" y="5939"/>
                  <a:pt x="2133" y="5838"/>
                </a:cubicBezTo>
                <a:lnTo>
                  <a:pt x="2889" y="4735"/>
                </a:lnTo>
                <a:lnTo>
                  <a:pt x="3739" y="5712"/>
                </a:lnTo>
                <a:lnTo>
                  <a:pt x="4622" y="6594"/>
                </a:lnTo>
                <a:cubicBezTo>
                  <a:pt x="4811" y="6783"/>
                  <a:pt x="5086" y="6878"/>
                  <a:pt x="5362" y="6878"/>
                </a:cubicBezTo>
                <a:cubicBezTo>
                  <a:pt x="5638" y="6878"/>
                  <a:pt x="5913" y="6783"/>
                  <a:pt x="6102" y="6594"/>
                </a:cubicBezTo>
                <a:lnTo>
                  <a:pt x="6575" y="6122"/>
                </a:lnTo>
                <a:cubicBezTo>
                  <a:pt x="6984" y="5712"/>
                  <a:pt x="6984" y="5113"/>
                  <a:pt x="6575" y="4672"/>
                </a:cubicBezTo>
                <a:lnTo>
                  <a:pt x="4811" y="2814"/>
                </a:lnTo>
                <a:lnTo>
                  <a:pt x="5913" y="2058"/>
                </a:lnTo>
                <a:cubicBezTo>
                  <a:pt x="6134" y="1900"/>
                  <a:pt x="6102" y="1522"/>
                  <a:pt x="5787" y="1427"/>
                </a:cubicBezTo>
                <a:lnTo>
                  <a:pt x="589" y="10"/>
                </a:lnTo>
                <a:cubicBezTo>
                  <a:pt x="556" y="3"/>
                  <a:pt x="524" y="0"/>
                  <a:pt x="49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60;p29">
            <a:extLst>
              <a:ext uri="{FF2B5EF4-FFF2-40B4-BE49-F238E27FC236}">
                <a16:creationId xmlns:a16="http://schemas.microsoft.com/office/drawing/2014/main" id="{D3985224-AB55-B34C-A154-D38B94D40BCB}"/>
              </a:ext>
            </a:extLst>
          </p:cNvPr>
          <p:cNvSpPr txBox="1"/>
          <p:nvPr/>
        </p:nvSpPr>
        <p:spPr>
          <a:xfrm>
            <a:off x="1497217" y="376609"/>
            <a:ext cx="6413388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rPr>
              <a:t>The Benefits of a Goal Setting Chatbot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BA2CBAD-69CE-9440-B65B-77ED8A4BD9C7}"/>
              </a:ext>
            </a:extLst>
          </p:cNvPr>
          <p:cNvGrpSpPr/>
          <p:nvPr/>
        </p:nvGrpSpPr>
        <p:grpSpPr>
          <a:xfrm>
            <a:off x="904869" y="349777"/>
            <a:ext cx="503316" cy="503518"/>
            <a:chOff x="992943" y="509259"/>
            <a:chExt cx="503316" cy="503518"/>
          </a:xfrm>
        </p:grpSpPr>
        <p:sp>
          <p:nvSpPr>
            <p:cNvPr id="28" name="Google Shape;895;p47">
              <a:extLst>
                <a:ext uri="{FF2B5EF4-FFF2-40B4-BE49-F238E27FC236}">
                  <a16:creationId xmlns:a16="http://schemas.microsoft.com/office/drawing/2014/main" id="{F0260AB1-3F9F-D14E-AF5E-51D892D9B3E8}"/>
                </a:ext>
              </a:extLst>
            </p:cNvPr>
            <p:cNvSpPr/>
            <p:nvPr/>
          </p:nvSpPr>
          <p:spPr>
            <a:xfrm>
              <a:off x="992943" y="509259"/>
              <a:ext cx="503316" cy="5035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  <p:grpSp>
          <p:nvGrpSpPr>
            <p:cNvPr id="29" name="Google Shape;906;p47">
              <a:extLst>
                <a:ext uri="{FF2B5EF4-FFF2-40B4-BE49-F238E27FC236}">
                  <a16:creationId xmlns:a16="http://schemas.microsoft.com/office/drawing/2014/main" id="{81B109D6-B4D8-B449-A14C-52889C6A08DE}"/>
                </a:ext>
              </a:extLst>
            </p:cNvPr>
            <p:cNvGrpSpPr/>
            <p:nvPr/>
          </p:nvGrpSpPr>
          <p:grpSpPr>
            <a:xfrm>
              <a:off x="1118706" y="628182"/>
              <a:ext cx="265369" cy="265672"/>
              <a:chOff x="4046663" y="1490925"/>
              <a:chExt cx="393850" cy="394300"/>
            </a:xfrm>
          </p:grpSpPr>
          <p:sp>
            <p:nvSpPr>
              <p:cNvPr id="30" name="Google Shape;907;p47">
                <a:extLst>
                  <a:ext uri="{FF2B5EF4-FFF2-40B4-BE49-F238E27FC236}">
                    <a16:creationId xmlns:a16="http://schemas.microsoft.com/office/drawing/2014/main" id="{BEAF753C-26CF-EA42-A130-BB593997C4A5}"/>
                  </a:ext>
                </a:extLst>
              </p:cNvPr>
              <p:cNvSpPr/>
              <p:nvPr/>
            </p:nvSpPr>
            <p:spPr>
              <a:xfrm>
                <a:off x="4046663" y="1815000"/>
                <a:ext cx="698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2809" extrusionOk="0">
                    <a:moveTo>
                      <a:pt x="1396" y="0"/>
                    </a:moveTo>
                    <a:cubicBezTo>
                      <a:pt x="628" y="0"/>
                      <a:pt x="0" y="628"/>
                      <a:pt x="0" y="1413"/>
                    </a:cubicBezTo>
                    <a:cubicBezTo>
                      <a:pt x="0" y="2180"/>
                      <a:pt x="628" y="2808"/>
                      <a:pt x="1396" y="2808"/>
                    </a:cubicBezTo>
                    <a:cubicBezTo>
                      <a:pt x="2164" y="2808"/>
                      <a:pt x="2792" y="2180"/>
                      <a:pt x="2792" y="1413"/>
                    </a:cubicBezTo>
                    <a:cubicBezTo>
                      <a:pt x="2792" y="628"/>
                      <a:pt x="2164" y="0"/>
                      <a:pt x="13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908;p47">
                <a:extLst>
                  <a:ext uri="{FF2B5EF4-FFF2-40B4-BE49-F238E27FC236}">
                    <a16:creationId xmlns:a16="http://schemas.microsoft.com/office/drawing/2014/main" id="{21731AF7-37DC-2146-ADD3-0159FB9C2613}"/>
                  </a:ext>
                </a:extLst>
              </p:cNvPr>
              <p:cNvSpPr/>
              <p:nvPr/>
            </p:nvSpPr>
            <p:spPr>
              <a:xfrm>
                <a:off x="4046663" y="1490925"/>
                <a:ext cx="393850" cy="335850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3434" extrusionOk="0">
                    <a:moveTo>
                      <a:pt x="4641" y="6036"/>
                    </a:moveTo>
                    <a:cubicBezTo>
                      <a:pt x="5146" y="6036"/>
                      <a:pt x="5565" y="6455"/>
                      <a:pt x="5565" y="6962"/>
                    </a:cubicBezTo>
                    <a:cubicBezTo>
                      <a:pt x="5565" y="7467"/>
                      <a:pt x="5146" y="7886"/>
                      <a:pt x="4641" y="7886"/>
                    </a:cubicBezTo>
                    <a:cubicBezTo>
                      <a:pt x="4134" y="7886"/>
                      <a:pt x="3716" y="7467"/>
                      <a:pt x="3716" y="6962"/>
                    </a:cubicBezTo>
                    <a:cubicBezTo>
                      <a:pt x="3716" y="6455"/>
                      <a:pt x="4134" y="6036"/>
                      <a:pt x="4641" y="6036"/>
                    </a:cubicBezTo>
                    <a:close/>
                    <a:moveTo>
                      <a:pt x="8339" y="6036"/>
                    </a:moveTo>
                    <a:cubicBezTo>
                      <a:pt x="8845" y="6036"/>
                      <a:pt x="9263" y="6455"/>
                      <a:pt x="9263" y="6962"/>
                    </a:cubicBezTo>
                    <a:cubicBezTo>
                      <a:pt x="9263" y="7467"/>
                      <a:pt x="8845" y="7886"/>
                      <a:pt x="8339" y="7886"/>
                    </a:cubicBezTo>
                    <a:cubicBezTo>
                      <a:pt x="7833" y="7886"/>
                      <a:pt x="7414" y="7467"/>
                      <a:pt x="7414" y="6962"/>
                    </a:cubicBezTo>
                    <a:cubicBezTo>
                      <a:pt x="7414" y="6455"/>
                      <a:pt x="7833" y="6036"/>
                      <a:pt x="8339" y="6036"/>
                    </a:cubicBezTo>
                    <a:close/>
                    <a:moveTo>
                      <a:pt x="12038" y="6036"/>
                    </a:moveTo>
                    <a:cubicBezTo>
                      <a:pt x="12543" y="6036"/>
                      <a:pt x="12962" y="6455"/>
                      <a:pt x="12962" y="6962"/>
                    </a:cubicBezTo>
                    <a:cubicBezTo>
                      <a:pt x="12962" y="7467"/>
                      <a:pt x="12543" y="7886"/>
                      <a:pt x="12038" y="7886"/>
                    </a:cubicBezTo>
                    <a:cubicBezTo>
                      <a:pt x="11531" y="7886"/>
                      <a:pt x="11113" y="7467"/>
                      <a:pt x="11113" y="6962"/>
                    </a:cubicBezTo>
                    <a:cubicBezTo>
                      <a:pt x="11113" y="6455"/>
                      <a:pt x="11531" y="6036"/>
                      <a:pt x="12038" y="6036"/>
                    </a:cubicBezTo>
                    <a:close/>
                    <a:moveTo>
                      <a:pt x="8409" y="0"/>
                    </a:moveTo>
                    <a:cubicBezTo>
                      <a:pt x="6716" y="0"/>
                      <a:pt x="5269" y="1065"/>
                      <a:pt x="4711" y="2547"/>
                    </a:cubicBezTo>
                    <a:cubicBezTo>
                      <a:pt x="4292" y="2373"/>
                      <a:pt x="3838" y="2268"/>
                      <a:pt x="3367" y="2268"/>
                    </a:cubicBezTo>
                    <a:cubicBezTo>
                      <a:pt x="1501" y="2268"/>
                      <a:pt x="0" y="3768"/>
                      <a:pt x="0" y="5618"/>
                    </a:cubicBezTo>
                    <a:cubicBezTo>
                      <a:pt x="0" y="7171"/>
                      <a:pt x="1047" y="8462"/>
                      <a:pt x="2478" y="8863"/>
                    </a:cubicBezTo>
                    <a:cubicBezTo>
                      <a:pt x="2320" y="9246"/>
                      <a:pt x="2250" y="9648"/>
                      <a:pt x="2250" y="10084"/>
                    </a:cubicBezTo>
                    <a:cubicBezTo>
                      <a:pt x="2250" y="11933"/>
                      <a:pt x="3750" y="13434"/>
                      <a:pt x="5618" y="13434"/>
                    </a:cubicBezTo>
                    <a:cubicBezTo>
                      <a:pt x="6786" y="13434"/>
                      <a:pt x="7816" y="12840"/>
                      <a:pt x="8426" y="11951"/>
                    </a:cubicBezTo>
                    <a:cubicBezTo>
                      <a:pt x="9019" y="12840"/>
                      <a:pt x="10049" y="13434"/>
                      <a:pt x="11217" y="13434"/>
                    </a:cubicBezTo>
                    <a:cubicBezTo>
                      <a:pt x="13085" y="13434"/>
                      <a:pt x="14585" y="11933"/>
                      <a:pt x="14585" y="10084"/>
                    </a:cubicBezTo>
                    <a:cubicBezTo>
                      <a:pt x="14585" y="9840"/>
                      <a:pt x="14567" y="9579"/>
                      <a:pt x="14515" y="9351"/>
                    </a:cubicBezTo>
                    <a:cubicBezTo>
                      <a:pt x="15265" y="8723"/>
                      <a:pt x="15753" y="7799"/>
                      <a:pt x="15753" y="6734"/>
                    </a:cubicBezTo>
                    <a:cubicBezTo>
                      <a:pt x="15753" y="4885"/>
                      <a:pt x="14253" y="3385"/>
                      <a:pt x="12387" y="3385"/>
                    </a:cubicBezTo>
                    <a:lnTo>
                      <a:pt x="12352" y="3385"/>
                    </a:lnTo>
                    <a:cubicBezTo>
                      <a:pt x="12073" y="1484"/>
                      <a:pt x="10415" y="0"/>
                      <a:pt x="84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37C5BC-AF39-3E7D-1AD0-30B4D0877F70}"/>
              </a:ext>
            </a:extLst>
          </p:cNvPr>
          <p:cNvGrpSpPr/>
          <p:nvPr/>
        </p:nvGrpSpPr>
        <p:grpSpPr>
          <a:xfrm>
            <a:off x="6113817" y="1539350"/>
            <a:ext cx="5760268" cy="2221612"/>
            <a:chOff x="6113817" y="1539350"/>
            <a:chExt cx="5760268" cy="222161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60DB399-AF80-4E2D-1B64-893B8E95399E}"/>
                </a:ext>
              </a:extLst>
            </p:cNvPr>
            <p:cNvGrpSpPr/>
            <p:nvPr/>
          </p:nvGrpSpPr>
          <p:grpSpPr>
            <a:xfrm>
              <a:off x="6479868" y="1539350"/>
              <a:ext cx="5394217" cy="2221612"/>
              <a:chOff x="6479868" y="1539350"/>
              <a:chExt cx="5394217" cy="2221612"/>
            </a:xfrm>
          </p:grpSpPr>
          <p:sp>
            <p:nvSpPr>
              <p:cNvPr id="42" name="Google Shape;591;p39">
                <a:extLst>
                  <a:ext uri="{FF2B5EF4-FFF2-40B4-BE49-F238E27FC236}">
                    <a16:creationId xmlns:a16="http://schemas.microsoft.com/office/drawing/2014/main" id="{AEF08BAC-C424-FC47-B9EA-132B4EC492DF}"/>
                  </a:ext>
                </a:extLst>
              </p:cNvPr>
              <p:cNvSpPr/>
              <p:nvPr/>
            </p:nvSpPr>
            <p:spPr>
              <a:xfrm flipH="1">
                <a:off x="6479868" y="1647406"/>
                <a:ext cx="4034335" cy="1016718"/>
              </a:xfrm>
              <a:custGeom>
                <a:avLst/>
                <a:gdLst/>
                <a:ahLst/>
                <a:cxnLst/>
                <a:rect l="l" t="t" r="r" b="b"/>
                <a:pathLst>
                  <a:path w="66436" h="13225" extrusionOk="0">
                    <a:moveTo>
                      <a:pt x="210" y="0"/>
                    </a:moveTo>
                    <a:cubicBezTo>
                      <a:pt x="123" y="0"/>
                      <a:pt x="54" y="52"/>
                      <a:pt x="19" y="140"/>
                    </a:cubicBezTo>
                    <a:cubicBezTo>
                      <a:pt x="1" y="210"/>
                      <a:pt x="35" y="296"/>
                      <a:pt x="105" y="331"/>
                    </a:cubicBezTo>
                    <a:lnTo>
                      <a:pt x="4659" y="3245"/>
                    </a:lnTo>
                    <a:lnTo>
                      <a:pt x="4659" y="10782"/>
                    </a:lnTo>
                    <a:cubicBezTo>
                      <a:pt x="4659" y="12125"/>
                      <a:pt x="5758" y="13225"/>
                      <a:pt x="7102" y="13225"/>
                    </a:cubicBezTo>
                    <a:lnTo>
                      <a:pt x="63993" y="13225"/>
                    </a:lnTo>
                    <a:cubicBezTo>
                      <a:pt x="65337" y="13225"/>
                      <a:pt x="66436" y="12125"/>
                      <a:pt x="66436" y="10782"/>
                    </a:cubicBezTo>
                    <a:lnTo>
                      <a:pt x="66436" y="2443"/>
                    </a:lnTo>
                    <a:cubicBezTo>
                      <a:pt x="66436" y="1099"/>
                      <a:pt x="65337" y="0"/>
                      <a:pt x="63993" y="0"/>
                    </a:cubicBezTo>
                    <a:close/>
                  </a:path>
                </a:pathLst>
              </a:custGeom>
              <a:solidFill>
                <a:srgbClr val="5C7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95;p39">
                <a:extLst>
                  <a:ext uri="{FF2B5EF4-FFF2-40B4-BE49-F238E27FC236}">
                    <a16:creationId xmlns:a16="http://schemas.microsoft.com/office/drawing/2014/main" id="{4856ADC1-2C7B-A74F-8017-EA687AF23B15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6577263" y="2587690"/>
                <a:ext cx="3345867" cy="1173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1pPr>
                <a:lvl2pPr marL="914400" marR="0" lvl="1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2pPr>
                <a:lvl3pPr marL="1371600" marR="0" lvl="2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3pPr>
                <a:lvl4pPr marL="1828800" marR="0" lvl="3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4pPr>
                <a:lvl5pPr marL="2286000" marR="0" lvl="4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5pPr>
                <a:lvl6pPr marL="2743200" marR="0" lvl="5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6pPr>
                <a:lvl7pPr marL="3200400" marR="0" lvl="6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●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7pPr>
                <a:lvl8pPr marL="3657600" marR="0" lvl="7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○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8pPr>
                <a:lvl9pPr marL="4114800" marR="0" lvl="8" indent="-3302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Work Sans"/>
                  <a:buChar char="■"/>
                  <a:defRPr sz="1600" b="0" i="0" u="none" strike="noStrike" cap="none">
                    <a:solidFill>
                      <a:schemeClr val="dk1"/>
                    </a:solidFill>
                    <a:latin typeface="Work Sans"/>
                    <a:ea typeface="Work Sans"/>
                    <a:cs typeface="Work Sans"/>
                    <a:sym typeface="Work Sans"/>
                  </a:defRPr>
                </a:lvl9pPr>
              </a:lstStyle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Work Sans"/>
                    <a:sym typeface="Work Sans"/>
                  </a:rPr>
                  <a:t>Allows for the personalization of the goal setting support to meet individual needs.</a:t>
                </a:r>
              </a:p>
            </p:txBody>
          </p:sp>
          <p:sp>
            <p:nvSpPr>
              <p:cNvPr id="54" name="Google Shape;603;p39">
                <a:extLst>
                  <a:ext uri="{FF2B5EF4-FFF2-40B4-BE49-F238E27FC236}">
                    <a16:creationId xmlns:a16="http://schemas.microsoft.com/office/drawing/2014/main" id="{C6770518-717C-D342-992B-DE269A4ECA35}"/>
                  </a:ext>
                </a:extLst>
              </p:cNvPr>
              <p:cNvSpPr/>
              <p:nvPr/>
            </p:nvSpPr>
            <p:spPr>
              <a:xfrm>
                <a:off x="10641254" y="1539350"/>
                <a:ext cx="1232831" cy="1232831"/>
              </a:xfrm>
              <a:prstGeom prst="ellipse">
                <a:avLst/>
              </a:prstGeom>
              <a:solidFill>
                <a:srgbClr val="5C7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exend Deca SemiBold"/>
                    <a:ea typeface="Lexend Deca SemiBold"/>
                    <a:cs typeface="Lexend Deca SemiBold"/>
                    <a:sym typeface="Lexend Deca SemiBold"/>
                  </a:rPr>
                  <a:t>3</a:t>
                </a:r>
                <a:endPara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 SemiBold"/>
                  <a:ea typeface="Lexend Deca SemiBold"/>
                  <a:cs typeface="Lexend Deca SemiBold"/>
                  <a:sym typeface="Lexend Deca SemiBold"/>
                </a:endParaRPr>
              </a:p>
            </p:txBody>
          </p:sp>
        </p:grpSp>
        <p:sp>
          <p:nvSpPr>
            <p:cNvPr id="47" name="Google Shape;596;p39">
              <a:extLst>
                <a:ext uri="{FF2B5EF4-FFF2-40B4-BE49-F238E27FC236}">
                  <a16:creationId xmlns:a16="http://schemas.microsoft.com/office/drawing/2014/main" id="{9C99CAEC-39B1-6944-BC7D-A58EC1164DC2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113817" y="1802772"/>
              <a:ext cx="3833832" cy="695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 algn="r"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GB" sz="2000" b="1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Personalized and Adaptive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71F6476-7B4E-8A8A-11E2-0C6DBF167037}"/>
              </a:ext>
            </a:extLst>
          </p:cNvPr>
          <p:cNvGrpSpPr/>
          <p:nvPr/>
        </p:nvGrpSpPr>
        <p:grpSpPr>
          <a:xfrm>
            <a:off x="6479865" y="4054925"/>
            <a:ext cx="5394217" cy="2224951"/>
            <a:chOff x="6479865" y="4054925"/>
            <a:chExt cx="5394217" cy="2224951"/>
          </a:xfrm>
        </p:grpSpPr>
        <p:sp>
          <p:nvSpPr>
            <p:cNvPr id="43" name="Google Shape;592;p39">
              <a:extLst>
                <a:ext uri="{FF2B5EF4-FFF2-40B4-BE49-F238E27FC236}">
                  <a16:creationId xmlns:a16="http://schemas.microsoft.com/office/drawing/2014/main" id="{00051406-C8EB-0641-AD72-BA3EA67AC7D1}"/>
                </a:ext>
              </a:extLst>
            </p:cNvPr>
            <p:cNvSpPr/>
            <p:nvPr/>
          </p:nvSpPr>
          <p:spPr>
            <a:xfrm flipH="1">
              <a:off x="6479865" y="4162988"/>
              <a:ext cx="4034339" cy="101671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598;p39">
              <a:extLst>
                <a:ext uri="{FF2B5EF4-FFF2-40B4-BE49-F238E27FC236}">
                  <a16:creationId xmlns:a16="http://schemas.microsoft.com/office/drawing/2014/main" id="{3B1EED04-C907-3D4D-85E8-2A27C961FDF5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577258" y="5106604"/>
              <a:ext cx="3345871" cy="1173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Easily scalable for larger groups and adjustable to meet the needs of additional and unique populations. </a:t>
              </a:r>
            </a:p>
          </p:txBody>
        </p:sp>
        <p:sp>
          <p:nvSpPr>
            <p:cNvPr id="53" name="Google Shape;602;p39">
              <a:extLst>
                <a:ext uri="{FF2B5EF4-FFF2-40B4-BE49-F238E27FC236}">
                  <a16:creationId xmlns:a16="http://schemas.microsoft.com/office/drawing/2014/main" id="{553B1B3F-BB17-6F40-89D5-C12F68ABAB0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6577258" y="4330692"/>
              <a:ext cx="3411079" cy="695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 algn="r">
                <a:buClr>
                  <a:srgbClr val="000000"/>
                </a:buClr>
                <a:buFont typeface="Work Sans"/>
                <a:buNone/>
              </a:pPr>
              <a:r>
                <a:rPr lang="en-GB" sz="2000" b="1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Scalable and Flexible</a:t>
              </a:r>
            </a:p>
          </p:txBody>
        </p:sp>
        <p:sp>
          <p:nvSpPr>
            <p:cNvPr id="55" name="Google Shape;604;p39">
              <a:extLst>
                <a:ext uri="{FF2B5EF4-FFF2-40B4-BE49-F238E27FC236}">
                  <a16:creationId xmlns:a16="http://schemas.microsoft.com/office/drawing/2014/main" id="{FEF11486-C3B3-2B49-BFFD-84BF4E151491}"/>
                </a:ext>
              </a:extLst>
            </p:cNvPr>
            <p:cNvSpPr/>
            <p:nvPr/>
          </p:nvSpPr>
          <p:spPr>
            <a:xfrm>
              <a:off x="10641251" y="4054925"/>
              <a:ext cx="1232831" cy="1232831"/>
            </a:xfrm>
            <a:prstGeom prst="ellipse">
              <a:avLst/>
            </a:pr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 SemiBold"/>
                  <a:ea typeface="Lexend Deca SemiBold"/>
                  <a:cs typeface="Lexend Deca SemiBold"/>
                  <a:sym typeface="Lexend Deca SemiBold"/>
                </a:rPr>
                <a:t>4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96A2298-06B1-8C62-1D73-66C0B88FED33}"/>
              </a:ext>
            </a:extLst>
          </p:cNvPr>
          <p:cNvGrpSpPr/>
          <p:nvPr/>
        </p:nvGrpSpPr>
        <p:grpSpPr>
          <a:xfrm>
            <a:off x="317915" y="1535626"/>
            <a:ext cx="5394217" cy="2221614"/>
            <a:chOff x="317915" y="1535626"/>
            <a:chExt cx="5394217" cy="2221614"/>
          </a:xfrm>
        </p:grpSpPr>
        <p:sp>
          <p:nvSpPr>
            <p:cNvPr id="44" name="Google Shape;593;p39">
              <a:extLst>
                <a:ext uri="{FF2B5EF4-FFF2-40B4-BE49-F238E27FC236}">
                  <a16:creationId xmlns:a16="http://schemas.microsoft.com/office/drawing/2014/main" id="{162FCA5F-06EF-3547-AFEB-5469C9CC294D}"/>
                </a:ext>
              </a:extLst>
            </p:cNvPr>
            <p:cNvSpPr/>
            <p:nvPr/>
          </p:nvSpPr>
          <p:spPr>
            <a:xfrm>
              <a:off x="1677955" y="1643688"/>
              <a:ext cx="4034176" cy="101671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594;p39">
              <a:extLst>
                <a:ext uri="{FF2B5EF4-FFF2-40B4-BE49-F238E27FC236}">
                  <a16:creationId xmlns:a16="http://schemas.microsoft.com/office/drawing/2014/main" id="{A96771CD-6E49-CD4D-B791-6091A209672D}"/>
                </a:ext>
              </a:extLst>
            </p:cNvPr>
            <p:cNvSpPr txBox="1">
              <a:spLocks/>
            </p:cNvSpPr>
            <p:nvPr/>
          </p:nvSpPr>
          <p:spPr>
            <a:xfrm>
              <a:off x="2120336" y="2583968"/>
              <a:ext cx="3494400" cy="1173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Scaffold a better goal setting process and develop better goal setting skills.</a:t>
              </a:r>
            </a:p>
          </p:txBody>
        </p:sp>
        <p:sp>
          <p:nvSpPr>
            <p:cNvPr id="48" name="Google Shape;597;p39">
              <a:extLst>
                <a:ext uri="{FF2B5EF4-FFF2-40B4-BE49-F238E27FC236}">
                  <a16:creationId xmlns:a16="http://schemas.microsoft.com/office/drawing/2014/main" id="{10219EFF-56AA-2940-94C1-109C51798AFD}"/>
                </a:ext>
              </a:extLst>
            </p:cNvPr>
            <p:cNvSpPr txBox="1">
              <a:spLocks/>
            </p:cNvSpPr>
            <p:nvPr/>
          </p:nvSpPr>
          <p:spPr>
            <a:xfrm>
              <a:off x="2217732" y="1818517"/>
              <a:ext cx="3494400" cy="695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>
                <a:buClr>
                  <a:srgbClr val="000000"/>
                </a:buClr>
                <a:buFont typeface="Work Sans"/>
                <a:buNone/>
              </a:pPr>
              <a:r>
                <a:rPr lang="en-GB" sz="2000" b="1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Goal Setting Quality</a:t>
              </a:r>
            </a:p>
          </p:txBody>
        </p:sp>
        <p:sp>
          <p:nvSpPr>
            <p:cNvPr id="56" name="Google Shape;605;p39">
              <a:extLst>
                <a:ext uri="{FF2B5EF4-FFF2-40B4-BE49-F238E27FC236}">
                  <a16:creationId xmlns:a16="http://schemas.microsoft.com/office/drawing/2014/main" id="{27F90B76-E31A-6E41-9473-A19FC3188871}"/>
                </a:ext>
              </a:extLst>
            </p:cNvPr>
            <p:cNvSpPr/>
            <p:nvPr/>
          </p:nvSpPr>
          <p:spPr>
            <a:xfrm>
              <a:off x="317915" y="1535626"/>
              <a:ext cx="1232831" cy="1232831"/>
            </a:xfrm>
            <a:prstGeom prst="ellipse">
              <a:avLst/>
            </a:prstGeom>
            <a:solidFill>
              <a:srgbClr val="8AA4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 SemiBold"/>
                  <a:ea typeface="Lexend Deca SemiBold"/>
                  <a:cs typeface="Lexend Deca SemiBold"/>
                  <a:sym typeface="Lexend Deca SemiBold"/>
                </a:rPr>
                <a:t>1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2B3A2F-2442-3572-C7BD-D33F4B71C1B7}"/>
              </a:ext>
            </a:extLst>
          </p:cNvPr>
          <p:cNvGrpSpPr/>
          <p:nvPr/>
        </p:nvGrpSpPr>
        <p:grpSpPr>
          <a:xfrm>
            <a:off x="317915" y="4060323"/>
            <a:ext cx="5394217" cy="2224963"/>
            <a:chOff x="317915" y="4060323"/>
            <a:chExt cx="5394217" cy="2224963"/>
          </a:xfrm>
        </p:grpSpPr>
        <p:sp>
          <p:nvSpPr>
            <p:cNvPr id="50" name="Google Shape;599;p39">
              <a:extLst>
                <a:ext uri="{FF2B5EF4-FFF2-40B4-BE49-F238E27FC236}">
                  <a16:creationId xmlns:a16="http://schemas.microsoft.com/office/drawing/2014/main" id="{A84F7358-C3E3-E646-91A4-0F11FD79E04C}"/>
                </a:ext>
              </a:extLst>
            </p:cNvPr>
            <p:cNvSpPr/>
            <p:nvPr/>
          </p:nvSpPr>
          <p:spPr>
            <a:xfrm>
              <a:off x="1677956" y="4168366"/>
              <a:ext cx="4034176" cy="1016718"/>
            </a:xfrm>
            <a:custGeom>
              <a:avLst/>
              <a:gdLst/>
              <a:ahLst/>
              <a:cxnLst/>
              <a:rect l="l" t="t" r="r" b="b"/>
              <a:pathLst>
                <a:path w="66436" h="13225" extrusionOk="0">
                  <a:moveTo>
                    <a:pt x="210" y="0"/>
                  </a:moveTo>
                  <a:cubicBezTo>
                    <a:pt x="123" y="0"/>
                    <a:pt x="54" y="52"/>
                    <a:pt x="19" y="140"/>
                  </a:cubicBezTo>
                  <a:cubicBezTo>
                    <a:pt x="1" y="210"/>
                    <a:pt x="35" y="296"/>
                    <a:pt x="105" y="331"/>
                  </a:cubicBezTo>
                  <a:lnTo>
                    <a:pt x="4659" y="3245"/>
                  </a:lnTo>
                  <a:lnTo>
                    <a:pt x="4659" y="10782"/>
                  </a:lnTo>
                  <a:cubicBezTo>
                    <a:pt x="4659" y="12125"/>
                    <a:pt x="5758" y="13225"/>
                    <a:pt x="7102" y="13225"/>
                  </a:cubicBezTo>
                  <a:lnTo>
                    <a:pt x="63993" y="13225"/>
                  </a:lnTo>
                  <a:cubicBezTo>
                    <a:pt x="65337" y="13225"/>
                    <a:pt x="66436" y="12125"/>
                    <a:pt x="66436" y="10782"/>
                  </a:cubicBezTo>
                  <a:lnTo>
                    <a:pt x="66436" y="2443"/>
                  </a:lnTo>
                  <a:cubicBezTo>
                    <a:pt x="66436" y="1099"/>
                    <a:pt x="65337" y="0"/>
                    <a:pt x="63993" y="0"/>
                  </a:cubicBezTo>
                  <a:close/>
                </a:path>
              </a:pathLst>
            </a:cu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0;p39">
              <a:extLst>
                <a:ext uri="{FF2B5EF4-FFF2-40B4-BE49-F238E27FC236}">
                  <a16:creationId xmlns:a16="http://schemas.microsoft.com/office/drawing/2014/main" id="{B216A825-1E3B-8940-AF55-B0D5F1BE40E7}"/>
                </a:ext>
              </a:extLst>
            </p:cNvPr>
            <p:cNvSpPr txBox="1">
              <a:spLocks/>
            </p:cNvSpPr>
            <p:nvPr/>
          </p:nvSpPr>
          <p:spPr>
            <a:xfrm>
              <a:off x="2120334" y="5112014"/>
              <a:ext cx="3494401" cy="1173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Work Sans"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Work Sans"/>
                  <a:sym typeface="Work Sans"/>
                </a:rPr>
                <a:t>Increase student interaction with the tool by making it more engaging. </a:t>
              </a:r>
            </a:p>
          </p:txBody>
        </p:sp>
        <p:sp>
          <p:nvSpPr>
            <p:cNvPr id="52" name="Google Shape;601;p39">
              <a:extLst>
                <a:ext uri="{FF2B5EF4-FFF2-40B4-BE49-F238E27FC236}">
                  <a16:creationId xmlns:a16="http://schemas.microsoft.com/office/drawing/2014/main" id="{99109A53-522B-304D-B3D6-2ABC4B006DE1}"/>
                </a:ext>
              </a:extLst>
            </p:cNvPr>
            <p:cNvSpPr txBox="1">
              <a:spLocks/>
            </p:cNvSpPr>
            <p:nvPr/>
          </p:nvSpPr>
          <p:spPr>
            <a:xfrm>
              <a:off x="2081743" y="4317068"/>
              <a:ext cx="3532992" cy="695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●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○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Work Sans"/>
                <a:buChar char="■"/>
                <a:defRPr sz="1600" b="0" i="0" u="none" strike="noStrike" cap="non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defRPr>
              </a:lvl9pPr>
            </a:lstStyle>
            <a:p>
              <a:pPr marL="0" indent="0">
                <a:buClr>
                  <a:srgbClr val="000000"/>
                </a:buClr>
                <a:buFont typeface="Work Sans"/>
                <a:buNone/>
              </a:pPr>
              <a:r>
                <a:rPr lang="en-GB" sz="2000" b="1" kern="0" dirty="0">
                  <a:solidFill>
                    <a:srgbClr val="FFFFFF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Student Engagement</a:t>
              </a:r>
            </a:p>
          </p:txBody>
        </p:sp>
        <p:sp>
          <p:nvSpPr>
            <p:cNvPr id="57" name="Google Shape;606;p39">
              <a:extLst>
                <a:ext uri="{FF2B5EF4-FFF2-40B4-BE49-F238E27FC236}">
                  <a16:creationId xmlns:a16="http://schemas.microsoft.com/office/drawing/2014/main" id="{6678961C-6D76-174C-A840-8AE817695FBB}"/>
                </a:ext>
              </a:extLst>
            </p:cNvPr>
            <p:cNvSpPr/>
            <p:nvPr/>
          </p:nvSpPr>
          <p:spPr>
            <a:xfrm>
              <a:off x="317915" y="4060323"/>
              <a:ext cx="1232831" cy="1232831"/>
            </a:xfrm>
            <a:prstGeom prst="ellipse">
              <a:avLst/>
            </a:prstGeom>
            <a:solidFill>
              <a:srgbClr val="5C7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exend Deca SemiBold"/>
                  <a:ea typeface="Lexend Deca SemiBold"/>
                  <a:cs typeface="Lexend Deca SemiBold"/>
                  <a:sym typeface="Lexend Deca SemiBold"/>
                </a:rPr>
                <a:t>2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exend Deca SemiBold"/>
                <a:ea typeface="Lexend Deca SemiBold"/>
                <a:cs typeface="Lexend Deca SemiBold"/>
                <a:sym typeface="Lexend Deca Semi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1105</Words>
  <Application>Microsoft Macintosh PowerPoint</Application>
  <PresentationFormat>Widescreen</PresentationFormat>
  <Paragraphs>184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Lexend Deca</vt:lpstr>
      <vt:lpstr>Lexend Deca SemiBold</vt:lpstr>
      <vt:lpstr>Work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Van Jaarsveld</dc:creator>
  <cp:lastModifiedBy>Gabrielle Martins Van Jaarsveld</cp:lastModifiedBy>
  <cp:revision>18</cp:revision>
  <dcterms:created xsi:type="dcterms:W3CDTF">2022-05-23T12:46:23Z</dcterms:created>
  <dcterms:modified xsi:type="dcterms:W3CDTF">2022-12-09T09:39:25Z</dcterms:modified>
</cp:coreProperties>
</file>