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256" r:id="rId2"/>
    <p:sldId id="257" r:id="rId3"/>
    <p:sldId id="274" r:id="rId4"/>
    <p:sldId id="277" r:id="rId5"/>
    <p:sldId id="278" r:id="rId6"/>
    <p:sldId id="258" r:id="rId7"/>
    <p:sldId id="280" r:id="rId8"/>
    <p:sldId id="260" r:id="rId9"/>
    <p:sldId id="270" r:id="rId10"/>
    <p:sldId id="259" r:id="rId11"/>
    <p:sldId id="261" r:id="rId12"/>
    <p:sldId id="262" r:id="rId13"/>
    <p:sldId id="263" r:id="rId14"/>
    <p:sldId id="264" r:id="rId15"/>
    <p:sldId id="271" r:id="rId16"/>
    <p:sldId id="265" r:id="rId17"/>
    <p:sldId id="288" r:id="rId18"/>
    <p:sldId id="285" r:id="rId19"/>
    <p:sldId id="273" r:id="rId20"/>
    <p:sldId id="267" r:id="rId21"/>
    <p:sldId id="268" r:id="rId22"/>
    <p:sldId id="279" r:id="rId23"/>
    <p:sldId id="289" r:id="rId24"/>
  </p:sldIdLst>
  <p:sldSz cx="9144000" cy="6858000" type="screen4x3"/>
  <p:notesSz cx="6765925" cy="9867900"/>
  <p:defaultTextStyle>
    <a:defPPr>
      <a:defRPr lang="en-US"/>
    </a:defPPr>
    <a:lvl1pPr algn="r" rtl="0" fontAlgn="base">
      <a:spcBef>
        <a:spcPct val="0"/>
      </a:spcBef>
      <a:spcAft>
        <a:spcPct val="0"/>
      </a:spcAft>
      <a:defRPr sz="2000" kern="1200">
        <a:solidFill>
          <a:schemeClr val="bg1"/>
        </a:solidFill>
        <a:latin typeface="Times New Roman" pitchFamily="18" charset="0"/>
        <a:ea typeface="+mn-ea"/>
        <a:cs typeface="+mn-cs"/>
      </a:defRPr>
    </a:lvl1pPr>
    <a:lvl2pPr marL="457200" algn="r" rtl="0" fontAlgn="base">
      <a:spcBef>
        <a:spcPct val="0"/>
      </a:spcBef>
      <a:spcAft>
        <a:spcPct val="0"/>
      </a:spcAft>
      <a:defRPr sz="2000" kern="1200">
        <a:solidFill>
          <a:schemeClr val="bg1"/>
        </a:solidFill>
        <a:latin typeface="Times New Roman" pitchFamily="18" charset="0"/>
        <a:ea typeface="+mn-ea"/>
        <a:cs typeface="+mn-cs"/>
      </a:defRPr>
    </a:lvl2pPr>
    <a:lvl3pPr marL="914400" algn="r" rtl="0" fontAlgn="base">
      <a:spcBef>
        <a:spcPct val="0"/>
      </a:spcBef>
      <a:spcAft>
        <a:spcPct val="0"/>
      </a:spcAft>
      <a:defRPr sz="2000" kern="1200">
        <a:solidFill>
          <a:schemeClr val="bg1"/>
        </a:solidFill>
        <a:latin typeface="Times New Roman" pitchFamily="18" charset="0"/>
        <a:ea typeface="+mn-ea"/>
        <a:cs typeface="+mn-cs"/>
      </a:defRPr>
    </a:lvl3pPr>
    <a:lvl4pPr marL="1371600" algn="r" rtl="0" fontAlgn="base">
      <a:spcBef>
        <a:spcPct val="0"/>
      </a:spcBef>
      <a:spcAft>
        <a:spcPct val="0"/>
      </a:spcAft>
      <a:defRPr sz="2000" kern="1200">
        <a:solidFill>
          <a:schemeClr val="bg1"/>
        </a:solidFill>
        <a:latin typeface="Times New Roman" pitchFamily="18" charset="0"/>
        <a:ea typeface="+mn-ea"/>
        <a:cs typeface="+mn-cs"/>
      </a:defRPr>
    </a:lvl4pPr>
    <a:lvl5pPr marL="1828800" algn="r" rtl="0" fontAlgn="base">
      <a:spcBef>
        <a:spcPct val="0"/>
      </a:spcBef>
      <a:spcAft>
        <a:spcPct val="0"/>
      </a:spcAft>
      <a:defRPr sz="2000" kern="1200">
        <a:solidFill>
          <a:schemeClr val="bg1"/>
        </a:solidFill>
        <a:latin typeface="Times New Roman" pitchFamily="18" charset="0"/>
        <a:ea typeface="+mn-ea"/>
        <a:cs typeface="+mn-cs"/>
      </a:defRPr>
    </a:lvl5pPr>
    <a:lvl6pPr marL="2286000" algn="l" defTabSz="914400" rtl="0" eaLnBrk="1" latinLnBrk="0" hangingPunct="1">
      <a:defRPr sz="2000" kern="1200">
        <a:solidFill>
          <a:schemeClr val="bg1"/>
        </a:solidFill>
        <a:latin typeface="Times New Roman" pitchFamily="18" charset="0"/>
        <a:ea typeface="+mn-ea"/>
        <a:cs typeface="+mn-cs"/>
      </a:defRPr>
    </a:lvl6pPr>
    <a:lvl7pPr marL="2743200" algn="l" defTabSz="914400" rtl="0" eaLnBrk="1" latinLnBrk="0" hangingPunct="1">
      <a:defRPr sz="2000" kern="1200">
        <a:solidFill>
          <a:schemeClr val="bg1"/>
        </a:solidFill>
        <a:latin typeface="Times New Roman" pitchFamily="18" charset="0"/>
        <a:ea typeface="+mn-ea"/>
        <a:cs typeface="+mn-cs"/>
      </a:defRPr>
    </a:lvl7pPr>
    <a:lvl8pPr marL="3200400" algn="l" defTabSz="914400" rtl="0" eaLnBrk="1" latinLnBrk="0" hangingPunct="1">
      <a:defRPr sz="2000" kern="1200">
        <a:solidFill>
          <a:schemeClr val="bg1"/>
        </a:solidFill>
        <a:latin typeface="Times New Roman" pitchFamily="18" charset="0"/>
        <a:ea typeface="+mn-ea"/>
        <a:cs typeface="+mn-cs"/>
      </a:defRPr>
    </a:lvl8pPr>
    <a:lvl9pPr marL="3657600" algn="l" defTabSz="914400" rtl="0" eaLnBrk="1" latinLnBrk="0" hangingPunct="1">
      <a:defRPr sz="2000" kern="1200">
        <a:solidFill>
          <a:schemeClr val="bg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illi, O." initials="PO" lastIdx="1" clrIdx="0"/>
  <p:cmAuthor id="1" name="Jasper Meeuwissen" initials="JM" lastIdx="8" clrIdx="1"/>
  <p:cmAuthor id="2" name="Diepenheim" initials="DPH" lastIdx="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C2577"/>
    <a:srgbClr val="0092A7"/>
    <a:srgbClr val="5692C9"/>
    <a:srgbClr val="EB7D11"/>
    <a:srgbClr val="007A45"/>
    <a:srgbClr val="DC002E"/>
    <a:srgbClr val="A6006A"/>
    <a:srgbClr val="D4D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1" autoAdjust="0"/>
    <p:restoredTop sz="94660"/>
  </p:normalViewPr>
  <p:slideViewPr>
    <p:cSldViewPr>
      <p:cViewPr>
        <p:scale>
          <a:sx n="66" d="100"/>
          <a:sy n="66" d="100"/>
        </p:scale>
        <p:origin x="-1524" y="-1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4-12-16T10:12:41.519" idx="6">
    <p:pos x="4680" y="-120"/>
    <p:text>is this about what have been examined and the next one about what has been evaluated? May be use that as title instead of Word cloud (because that is clear). Or maybe do no use a title and make both slides full screen slides?</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1901" cy="493395"/>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32458" y="0"/>
            <a:ext cx="2931901" cy="493395"/>
          </a:xfrm>
          <a:prstGeom prst="rect">
            <a:avLst/>
          </a:prstGeom>
        </p:spPr>
        <p:txBody>
          <a:bodyPr vert="horz" lIns="91440" tIns="45720" rIns="91440" bIns="45720" rtlCol="0"/>
          <a:lstStyle>
            <a:lvl1pPr algn="r">
              <a:defRPr sz="1200"/>
            </a:lvl1pPr>
          </a:lstStyle>
          <a:p>
            <a:fld id="{62913AA9-7975-4E35-B11E-A56AA7023371}" type="datetimeFigureOut">
              <a:rPr lang="nl-NL" smtClean="0"/>
              <a:t>16-12-2014</a:t>
            </a:fld>
            <a:endParaRPr lang="nl-NL"/>
          </a:p>
        </p:txBody>
      </p:sp>
      <p:sp>
        <p:nvSpPr>
          <p:cNvPr id="4" name="Footer Placeholder 3"/>
          <p:cNvSpPr>
            <a:spLocks noGrp="1"/>
          </p:cNvSpPr>
          <p:nvPr>
            <p:ph type="ftr" sz="quarter" idx="2"/>
          </p:nvPr>
        </p:nvSpPr>
        <p:spPr>
          <a:xfrm>
            <a:off x="0" y="9372792"/>
            <a:ext cx="2931901" cy="493395"/>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32458" y="9372792"/>
            <a:ext cx="2931901" cy="493395"/>
          </a:xfrm>
          <a:prstGeom prst="rect">
            <a:avLst/>
          </a:prstGeom>
        </p:spPr>
        <p:txBody>
          <a:bodyPr vert="horz" lIns="91440" tIns="45720" rIns="91440" bIns="45720" rtlCol="0" anchor="b"/>
          <a:lstStyle>
            <a:lvl1pPr algn="r">
              <a:defRPr sz="1200"/>
            </a:lvl1pPr>
          </a:lstStyle>
          <a:p>
            <a:fld id="{85B25023-0189-41F6-A1EB-8EF68A0ED09E}" type="slidenum">
              <a:rPr lang="nl-NL" smtClean="0"/>
              <a:t>‹#›</a:t>
            </a:fld>
            <a:endParaRPr lang="nl-NL"/>
          </a:p>
        </p:txBody>
      </p:sp>
    </p:spTree>
    <p:extLst>
      <p:ext uri="{BB962C8B-B14F-4D97-AF65-F5344CB8AC3E}">
        <p14:creationId xmlns:p14="http://schemas.microsoft.com/office/powerpoint/2010/main" val="238502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31901" cy="49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endParaRPr lang="en-US" altLang="nl-NL"/>
          </a:p>
        </p:txBody>
      </p:sp>
      <p:sp>
        <p:nvSpPr>
          <p:cNvPr id="7171" name="Rectangle 3"/>
          <p:cNvSpPr>
            <a:spLocks noGrp="1" noChangeArrowheads="1"/>
          </p:cNvSpPr>
          <p:nvPr>
            <p:ph type="dt" idx="1"/>
          </p:nvPr>
        </p:nvSpPr>
        <p:spPr bwMode="auto">
          <a:xfrm>
            <a:off x="3832458" y="0"/>
            <a:ext cx="2931901" cy="49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defRPr>
            </a:lvl1pPr>
          </a:lstStyle>
          <a:p>
            <a:endParaRPr lang="en-US" altLang="nl-NL"/>
          </a:p>
        </p:txBody>
      </p:sp>
      <p:sp>
        <p:nvSpPr>
          <p:cNvPr id="7172" name="Rectangle 4"/>
          <p:cNvSpPr>
            <a:spLocks noGrp="1" noRot="1" noChangeAspect="1" noChangeArrowheads="1" noTextEdit="1"/>
          </p:cNvSpPr>
          <p:nvPr>
            <p:ph type="sldImg" idx="2"/>
          </p:nvPr>
        </p:nvSpPr>
        <p:spPr bwMode="auto">
          <a:xfrm>
            <a:off x="915988" y="739775"/>
            <a:ext cx="493395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76593" y="4687253"/>
            <a:ext cx="5412740" cy="444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nl-NL" smtClean="0"/>
              <a:t>Klik om de opmaakprofielen van de modeltekst te bewerken</a:t>
            </a:r>
          </a:p>
          <a:p>
            <a:pPr lvl="1"/>
            <a:r>
              <a:rPr lang="en-US" altLang="nl-NL" smtClean="0"/>
              <a:t>Tweede niveau</a:t>
            </a:r>
          </a:p>
          <a:p>
            <a:pPr lvl="2"/>
            <a:r>
              <a:rPr lang="en-US" altLang="nl-NL" smtClean="0"/>
              <a:t>Derde niveau</a:t>
            </a:r>
          </a:p>
          <a:p>
            <a:pPr lvl="3"/>
            <a:r>
              <a:rPr lang="en-US" altLang="nl-NL" smtClean="0"/>
              <a:t>Vierde niveau</a:t>
            </a:r>
          </a:p>
          <a:p>
            <a:pPr lvl="4"/>
            <a:r>
              <a:rPr lang="en-US" altLang="nl-NL" smtClean="0"/>
              <a:t>Vijfde niveau</a:t>
            </a:r>
          </a:p>
        </p:txBody>
      </p:sp>
      <p:sp>
        <p:nvSpPr>
          <p:cNvPr id="7174" name="Rectangle 6"/>
          <p:cNvSpPr>
            <a:spLocks noGrp="1" noChangeArrowheads="1"/>
          </p:cNvSpPr>
          <p:nvPr>
            <p:ph type="ftr" sz="quarter" idx="4"/>
          </p:nvPr>
        </p:nvSpPr>
        <p:spPr bwMode="auto">
          <a:xfrm>
            <a:off x="0" y="9372792"/>
            <a:ext cx="2931901" cy="49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nl-NL"/>
          </a:p>
        </p:txBody>
      </p:sp>
      <p:sp>
        <p:nvSpPr>
          <p:cNvPr id="7175" name="Rectangle 7"/>
          <p:cNvSpPr>
            <a:spLocks noGrp="1" noChangeArrowheads="1"/>
          </p:cNvSpPr>
          <p:nvPr>
            <p:ph type="sldNum" sz="quarter" idx="5"/>
          </p:nvPr>
        </p:nvSpPr>
        <p:spPr bwMode="auto">
          <a:xfrm>
            <a:off x="3832458" y="9372792"/>
            <a:ext cx="2931901" cy="49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defRPr>
            </a:lvl1pPr>
          </a:lstStyle>
          <a:p>
            <a:fld id="{BFA4FE5A-8024-414E-B281-19AAB23146D8}" type="slidenum">
              <a:rPr lang="en-US" altLang="nl-NL"/>
              <a:pPr/>
              <a:t>‹#›</a:t>
            </a:fld>
            <a:endParaRPr lang="en-US" altLang="nl-NL"/>
          </a:p>
        </p:txBody>
      </p:sp>
    </p:spTree>
    <p:extLst>
      <p:ext uri="{BB962C8B-B14F-4D97-AF65-F5344CB8AC3E}">
        <p14:creationId xmlns:p14="http://schemas.microsoft.com/office/powerpoint/2010/main" val="17745447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E44AE3-F43A-4D7C-A31C-8BC2DEC89497}" type="slidenum">
              <a:rPr lang="en-US" altLang="nl-NL"/>
              <a:pPr/>
              <a:t>1</a:t>
            </a:fld>
            <a:endParaRPr lang="en-US" altLang="nl-NL"/>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nl-NL" alt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A4FE5A-8024-414E-B281-19AAB23146D8}" type="slidenum">
              <a:rPr lang="en-US" altLang="nl-NL" smtClean="0"/>
              <a:pPr/>
              <a:t>2</a:t>
            </a:fld>
            <a:endParaRPr lang="en-US" altLang="nl-NL"/>
          </a:p>
        </p:txBody>
      </p:sp>
    </p:spTree>
    <p:extLst>
      <p:ext uri="{BB962C8B-B14F-4D97-AF65-F5344CB8AC3E}">
        <p14:creationId xmlns:p14="http://schemas.microsoft.com/office/powerpoint/2010/main" val="1315404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4" name="Rectangle 4"/>
          <p:cNvSpPr>
            <a:spLocks noChangeArrowheads="1"/>
          </p:cNvSpPr>
          <p:nvPr/>
        </p:nvSpPr>
        <p:spPr bwMode="auto">
          <a:xfrm>
            <a:off x="0" y="5057775"/>
            <a:ext cx="9144000" cy="1438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5163" name="Rectangle 43"/>
          <p:cNvSpPr>
            <a:spLocks noChangeArrowheads="1"/>
          </p:cNvSpPr>
          <p:nvPr/>
        </p:nvSpPr>
        <p:spPr bwMode="auto">
          <a:xfrm>
            <a:off x="0" y="0"/>
            <a:ext cx="9144000" cy="4340225"/>
          </a:xfrm>
          <a:prstGeom prst="rect">
            <a:avLst/>
          </a:prstGeom>
          <a:solidFill>
            <a:srgbClr val="0C25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Char char="•"/>
            </a:pPr>
            <a:endParaRPr lang="nl-NL" altLang="nl-NL" sz="1800">
              <a:solidFill>
                <a:schemeClr val="tx1"/>
              </a:solidFill>
              <a:latin typeface="Arial" charset="0"/>
            </a:endParaRPr>
          </a:p>
        </p:txBody>
      </p:sp>
      <p:sp>
        <p:nvSpPr>
          <p:cNvPr id="5122" name="Rectangle 2"/>
          <p:cNvSpPr>
            <a:spLocks noGrp="1" noChangeArrowheads="1"/>
          </p:cNvSpPr>
          <p:nvPr>
            <p:ph type="ctrTitle"/>
          </p:nvPr>
        </p:nvSpPr>
        <p:spPr>
          <a:xfrm>
            <a:off x="611188" y="1268413"/>
            <a:ext cx="7916862" cy="1439862"/>
          </a:xfrm>
        </p:spPr>
        <p:txBody>
          <a:bodyPr/>
          <a:lstStyle>
            <a:lvl1pPr algn="ctr">
              <a:defRPr/>
            </a:lvl1pPr>
          </a:lstStyle>
          <a:p>
            <a:pPr lvl="0"/>
            <a:r>
              <a:rPr lang="en-US" altLang="nl-NL" noProof="0" smtClean="0"/>
              <a:t>Click to edit Master title style</a:t>
            </a:r>
          </a:p>
        </p:txBody>
      </p:sp>
      <p:sp>
        <p:nvSpPr>
          <p:cNvPr id="5186" name="Rectangle 66"/>
          <p:cNvSpPr>
            <a:spLocks noChangeArrowheads="1"/>
          </p:cNvSpPr>
          <p:nvPr/>
        </p:nvSpPr>
        <p:spPr bwMode="auto">
          <a:xfrm>
            <a:off x="0" y="6497638"/>
            <a:ext cx="9144000" cy="360362"/>
          </a:xfrm>
          <a:prstGeom prst="rect">
            <a:avLst/>
          </a:prstGeom>
          <a:solidFill>
            <a:srgbClr val="0C25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5190" name="Text Box 70"/>
          <p:cNvSpPr txBox="1">
            <a:spLocks noChangeArrowheads="1"/>
          </p:cNvSpPr>
          <p:nvPr/>
        </p:nvSpPr>
        <p:spPr bwMode="auto">
          <a:xfrm>
            <a:off x="3024188" y="6521450"/>
            <a:ext cx="61198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nl-NL" sz="1600" b="1"/>
              <a:t>Universiteit Leiden. Bij ons leer je de wereld kennen.</a:t>
            </a:r>
          </a:p>
        </p:txBody>
      </p:sp>
      <p:pic>
        <p:nvPicPr>
          <p:cNvPr id="5191" name="Picture 71" descr="Logo ICL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4788" y="5638800"/>
            <a:ext cx="18589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2" name="Text Box 72"/>
          <p:cNvSpPr txBox="1">
            <a:spLocks noChangeArrowheads="1"/>
          </p:cNvSpPr>
          <p:nvPr/>
        </p:nvSpPr>
        <p:spPr bwMode="auto">
          <a:xfrm>
            <a:off x="0" y="6508750"/>
            <a:ext cx="9144000" cy="304800"/>
          </a:xfrm>
          <a:prstGeom prst="rect">
            <a:avLst/>
          </a:prstGeom>
          <a:solidFill>
            <a:srgbClr val="0C25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nl-NL" altLang="nl-NL" sz="1400" b="1"/>
              <a:t>ICLON, Interfacultair Centrum voor Lerarenopleiding, Onderwijsontwikkeling en Nascholing</a:t>
            </a:r>
          </a:p>
        </p:txBody>
      </p:sp>
      <p:pic>
        <p:nvPicPr>
          <p:cNvPr id="5194" name="Picture 74" descr="Logo-UniversiteitLeiden-CMYK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229225"/>
            <a:ext cx="2673350" cy="1133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Slide Number Placeholder 3"/>
          <p:cNvSpPr>
            <a:spLocks noGrp="1"/>
          </p:cNvSpPr>
          <p:nvPr>
            <p:ph type="sldNum" sz="quarter" idx="10"/>
          </p:nvPr>
        </p:nvSpPr>
        <p:spPr/>
        <p:txBody>
          <a:bodyPr/>
          <a:lstStyle>
            <a:lvl1pPr>
              <a:defRPr/>
            </a:lvl1pPr>
          </a:lstStyle>
          <a:p>
            <a:fld id="{EF935A2D-3512-4ECB-B0D9-B2B4C6809E9A}" type="slidenum">
              <a:rPr lang="en-US" altLang="nl-NL"/>
              <a:pPr/>
              <a:t>‹#›</a:t>
            </a:fld>
            <a:endParaRPr lang="en-US" altLang="nl-NL"/>
          </a:p>
        </p:txBody>
      </p:sp>
    </p:spTree>
    <p:extLst>
      <p:ext uri="{BB962C8B-B14F-4D97-AF65-F5344CB8AC3E}">
        <p14:creationId xmlns:p14="http://schemas.microsoft.com/office/powerpoint/2010/main" val="425170513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0663" y="333375"/>
            <a:ext cx="2033587" cy="5543550"/>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68313" y="333375"/>
            <a:ext cx="5949950" cy="5543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Slide Number Placeholder 3"/>
          <p:cNvSpPr>
            <a:spLocks noGrp="1"/>
          </p:cNvSpPr>
          <p:nvPr>
            <p:ph type="sldNum" sz="quarter" idx="10"/>
          </p:nvPr>
        </p:nvSpPr>
        <p:spPr/>
        <p:txBody>
          <a:bodyPr/>
          <a:lstStyle>
            <a:lvl1pPr>
              <a:defRPr/>
            </a:lvl1pPr>
          </a:lstStyle>
          <a:p>
            <a:fld id="{1C4F338D-A192-4F46-8D1D-1222F144F647}" type="slidenum">
              <a:rPr lang="en-US" altLang="nl-NL"/>
              <a:pPr/>
              <a:t>‹#›</a:t>
            </a:fld>
            <a:endParaRPr lang="en-US" altLang="nl-NL"/>
          </a:p>
        </p:txBody>
      </p:sp>
    </p:spTree>
    <p:extLst>
      <p:ext uri="{BB962C8B-B14F-4D97-AF65-F5344CB8AC3E}">
        <p14:creationId xmlns:p14="http://schemas.microsoft.com/office/powerpoint/2010/main" val="230457161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Slide Number Placeholder 3"/>
          <p:cNvSpPr>
            <a:spLocks noGrp="1"/>
          </p:cNvSpPr>
          <p:nvPr>
            <p:ph type="sldNum" sz="quarter" idx="10"/>
          </p:nvPr>
        </p:nvSpPr>
        <p:spPr/>
        <p:txBody>
          <a:bodyPr/>
          <a:lstStyle>
            <a:lvl1pPr>
              <a:defRPr/>
            </a:lvl1pPr>
          </a:lstStyle>
          <a:p>
            <a:fld id="{8867EE00-164E-46CB-BD29-C812078C8F76}" type="slidenum">
              <a:rPr lang="en-US" altLang="nl-NL"/>
              <a:pPr/>
              <a:t>‹#›</a:t>
            </a:fld>
            <a:endParaRPr lang="en-US" altLang="nl-NL"/>
          </a:p>
        </p:txBody>
      </p:sp>
    </p:spTree>
    <p:extLst>
      <p:ext uri="{BB962C8B-B14F-4D97-AF65-F5344CB8AC3E}">
        <p14:creationId xmlns:p14="http://schemas.microsoft.com/office/powerpoint/2010/main" val="92702398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F33F606-A9DD-454F-848C-95DE632EC707}" type="slidenum">
              <a:rPr lang="en-US" altLang="nl-NL"/>
              <a:pPr/>
              <a:t>‹#›</a:t>
            </a:fld>
            <a:endParaRPr lang="en-US" altLang="nl-NL"/>
          </a:p>
        </p:txBody>
      </p:sp>
    </p:spTree>
    <p:extLst>
      <p:ext uri="{BB962C8B-B14F-4D97-AF65-F5344CB8AC3E}">
        <p14:creationId xmlns:p14="http://schemas.microsoft.com/office/powerpoint/2010/main" val="200607582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68313" y="1268413"/>
            <a:ext cx="3990975"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11688" y="1268413"/>
            <a:ext cx="3992562"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Slide Number Placeholder 4"/>
          <p:cNvSpPr>
            <a:spLocks noGrp="1"/>
          </p:cNvSpPr>
          <p:nvPr>
            <p:ph type="sldNum" sz="quarter" idx="10"/>
          </p:nvPr>
        </p:nvSpPr>
        <p:spPr/>
        <p:txBody>
          <a:bodyPr/>
          <a:lstStyle>
            <a:lvl1pPr>
              <a:defRPr/>
            </a:lvl1pPr>
          </a:lstStyle>
          <a:p>
            <a:fld id="{B0D3B436-CE4E-466E-966E-8EF09BAA4868}" type="slidenum">
              <a:rPr lang="en-US" altLang="nl-NL"/>
              <a:pPr/>
              <a:t>‹#›</a:t>
            </a:fld>
            <a:endParaRPr lang="en-US" altLang="nl-NL"/>
          </a:p>
        </p:txBody>
      </p:sp>
    </p:spTree>
    <p:extLst>
      <p:ext uri="{BB962C8B-B14F-4D97-AF65-F5344CB8AC3E}">
        <p14:creationId xmlns:p14="http://schemas.microsoft.com/office/powerpoint/2010/main" val="27139415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Slide Number Placeholder 6"/>
          <p:cNvSpPr>
            <a:spLocks noGrp="1"/>
          </p:cNvSpPr>
          <p:nvPr>
            <p:ph type="sldNum" sz="quarter" idx="10"/>
          </p:nvPr>
        </p:nvSpPr>
        <p:spPr/>
        <p:txBody>
          <a:bodyPr/>
          <a:lstStyle>
            <a:lvl1pPr>
              <a:defRPr/>
            </a:lvl1pPr>
          </a:lstStyle>
          <a:p>
            <a:fld id="{62F95F8B-40DB-45FD-A4A5-5EC5CBC2ECA2}" type="slidenum">
              <a:rPr lang="en-US" altLang="nl-NL"/>
              <a:pPr/>
              <a:t>‹#›</a:t>
            </a:fld>
            <a:endParaRPr lang="en-US" altLang="nl-NL"/>
          </a:p>
        </p:txBody>
      </p:sp>
    </p:spTree>
    <p:extLst>
      <p:ext uri="{BB962C8B-B14F-4D97-AF65-F5344CB8AC3E}">
        <p14:creationId xmlns:p14="http://schemas.microsoft.com/office/powerpoint/2010/main" val="399887704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Slide Number Placeholder 2"/>
          <p:cNvSpPr>
            <a:spLocks noGrp="1"/>
          </p:cNvSpPr>
          <p:nvPr>
            <p:ph type="sldNum" sz="quarter" idx="10"/>
          </p:nvPr>
        </p:nvSpPr>
        <p:spPr/>
        <p:txBody>
          <a:bodyPr/>
          <a:lstStyle>
            <a:lvl1pPr>
              <a:defRPr/>
            </a:lvl1pPr>
          </a:lstStyle>
          <a:p>
            <a:fld id="{DCE3B64F-B739-4093-8153-F404F9E03F71}" type="slidenum">
              <a:rPr lang="en-US" altLang="nl-NL"/>
              <a:pPr/>
              <a:t>‹#›</a:t>
            </a:fld>
            <a:endParaRPr lang="en-US" altLang="nl-NL"/>
          </a:p>
        </p:txBody>
      </p:sp>
    </p:spTree>
    <p:extLst>
      <p:ext uri="{BB962C8B-B14F-4D97-AF65-F5344CB8AC3E}">
        <p14:creationId xmlns:p14="http://schemas.microsoft.com/office/powerpoint/2010/main" val="247308261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13B1C31-1865-4E12-A7DE-0DB173F7D80C}" type="slidenum">
              <a:rPr lang="en-US" altLang="nl-NL"/>
              <a:pPr/>
              <a:t>‹#›</a:t>
            </a:fld>
            <a:endParaRPr lang="en-US" altLang="nl-NL"/>
          </a:p>
        </p:txBody>
      </p:sp>
    </p:spTree>
    <p:extLst>
      <p:ext uri="{BB962C8B-B14F-4D97-AF65-F5344CB8AC3E}">
        <p14:creationId xmlns:p14="http://schemas.microsoft.com/office/powerpoint/2010/main" val="388013569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8BF4019-6C7E-4BA0-9903-3BBD96F4685E}" type="slidenum">
              <a:rPr lang="en-US" altLang="nl-NL"/>
              <a:pPr/>
              <a:t>‹#›</a:t>
            </a:fld>
            <a:endParaRPr lang="en-US" altLang="nl-NL"/>
          </a:p>
        </p:txBody>
      </p:sp>
    </p:spTree>
    <p:extLst>
      <p:ext uri="{BB962C8B-B14F-4D97-AF65-F5344CB8AC3E}">
        <p14:creationId xmlns:p14="http://schemas.microsoft.com/office/powerpoint/2010/main" val="193176674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F1D6936-70E6-430D-8F92-81897B418B4F}" type="slidenum">
              <a:rPr lang="en-US" altLang="nl-NL"/>
              <a:pPr/>
              <a:t>‹#›</a:t>
            </a:fld>
            <a:endParaRPr lang="en-US" altLang="nl-NL"/>
          </a:p>
        </p:txBody>
      </p:sp>
    </p:spTree>
    <p:extLst>
      <p:ext uri="{BB962C8B-B14F-4D97-AF65-F5344CB8AC3E}">
        <p14:creationId xmlns:p14="http://schemas.microsoft.com/office/powerpoint/2010/main" val="163990711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592B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333375"/>
            <a:ext cx="813593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nl-NL" smtClean="0"/>
              <a:t>Titel van de dia</a:t>
            </a:r>
          </a:p>
        </p:txBody>
      </p:sp>
      <p:sp>
        <p:nvSpPr>
          <p:cNvPr id="1070" name="Rectangle 46"/>
          <p:cNvSpPr>
            <a:spLocks noChangeArrowheads="1"/>
          </p:cNvSpPr>
          <p:nvPr/>
        </p:nvSpPr>
        <p:spPr bwMode="auto">
          <a:xfrm>
            <a:off x="0" y="6524625"/>
            <a:ext cx="9144000" cy="360363"/>
          </a:xfrm>
          <a:prstGeom prst="rect">
            <a:avLst/>
          </a:prstGeom>
          <a:solidFill>
            <a:srgbClr val="0C25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dirty="0"/>
          </a:p>
        </p:txBody>
      </p:sp>
      <p:sp>
        <p:nvSpPr>
          <p:cNvPr id="1088" name="Text Box 64"/>
          <p:cNvSpPr txBox="1">
            <a:spLocks noChangeArrowheads="1"/>
          </p:cNvSpPr>
          <p:nvPr/>
        </p:nvSpPr>
        <p:spPr bwMode="auto">
          <a:xfrm>
            <a:off x="3024188" y="6521450"/>
            <a:ext cx="61198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nl-NL" sz="1600" b="1" dirty="0" err="1"/>
              <a:t>Universiteit</a:t>
            </a:r>
            <a:r>
              <a:rPr lang="en-US" altLang="nl-NL" sz="1600" b="1" dirty="0"/>
              <a:t> Leiden. </a:t>
            </a:r>
            <a:r>
              <a:rPr lang="en-US" altLang="nl-NL" sz="1600" b="1" dirty="0" err="1"/>
              <a:t>Bij</a:t>
            </a:r>
            <a:r>
              <a:rPr lang="en-US" altLang="nl-NL" sz="1600" b="1" dirty="0"/>
              <a:t> </a:t>
            </a:r>
            <a:r>
              <a:rPr lang="en-US" altLang="nl-NL" sz="1600" b="1" dirty="0" err="1"/>
              <a:t>ons</a:t>
            </a:r>
            <a:r>
              <a:rPr lang="en-US" altLang="nl-NL" sz="1600" b="1" dirty="0"/>
              <a:t> leer je de </a:t>
            </a:r>
            <a:r>
              <a:rPr lang="en-US" altLang="nl-NL" sz="1600" b="1" dirty="0" err="1"/>
              <a:t>wereld</a:t>
            </a:r>
            <a:r>
              <a:rPr lang="en-US" altLang="nl-NL" sz="1600" b="1" dirty="0"/>
              <a:t> </a:t>
            </a:r>
            <a:r>
              <a:rPr lang="en-US" altLang="nl-NL" sz="1600" b="1" dirty="0" err="1"/>
              <a:t>kennen</a:t>
            </a:r>
            <a:r>
              <a:rPr lang="en-US" altLang="nl-NL" sz="1600" b="1" dirty="0"/>
              <a:t>.</a:t>
            </a:r>
          </a:p>
        </p:txBody>
      </p:sp>
      <p:sp>
        <p:nvSpPr>
          <p:cNvPr id="1090" name="Rectangle 66"/>
          <p:cNvSpPr>
            <a:spLocks noGrp="1" noChangeArrowheads="1"/>
          </p:cNvSpPr>
          <p:nvPr>
            <p:ph type="body" idx="1"/>
          </p:nvPr>
        </p:nvSpPr>
        <p:spPr bwMode="auto">
          <a:xfrm>
            <a:off x="468313" y="1268413"/>
            <a:ext cx="8135937"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nl-NL" smtClean="0"/>
              <a:t>Tekst</a:t>
            </a:r>
          </a:p>
          <a:p>
            <a:pPr lvl="0"/>
            <a:r>
              <a:rPr lang="en-US" altLang="nl-NL" smtClean="0"/>
              <a:t>Tekst</a:t>
            </a:r>
          </a:p>
          <a:p>
            <a:pPr lvl="1"/>
            <a:r>
              <a:rPr lang="en-US" altLang="nl-NL" smtClean="0"/>
              <a:t>Tekst</a:t>
            </a:r>
          </a:p>
          <a:p>
            <a:pPr lvl="2"/>
            <a:r>
              <a:rPr lang="en-US" altLang="nl-NL" smtClean="0"/>
              <a:t>Tekst</a:t>
            </a:r>
          </a:p>
          <a:p>
            <a:pPr lvl="3"/>
            <a:r>
              <a:rPr lang="en-US" altLang="nl-NL" smtClean="0"/>
              <a:t>Tekst</a:t>
            </a:r>
          </a:p>
          <a:p>
            <a:pPr lvl="4"/>
            <a:r>
              <a:rPr lang="en-US" altLang="nl-NL" smtClean="0"/>
              <a:t>Tekst</a:t>
            </a:r>
          </a:p>
          <a:p>
            <a:pPr lvl="4"/>
            <a:r>
              <a:rPr lang="en-US" altLang="nl-NL" smtClean="0"/>
              <a:t>Tekst</a:t>
            </a:r>
          </a:p>
          <a:p>
            <a:pPr lvl="0"/>
            <a:endParaRPr lang="en-US" altLang="nl-NL" smtClean="0"/>
          </a:p>
        </p:txBody>
      </p:sp>
      <p:sp>
        <p:nvSpPr>
          <p:cNvPr id="1091" name="Text Box 67"/>
          <p:cNvSpPr txBox="1">
            <a:spLocks noChangeArrowheads="1"/>
          </p:cNvSpPr>
          <p:nvPr/>
        </p:nvSpPr>
        <p:spPr bwMode="auto">
          <a:xfrm>
            <a:off x="0" y="6524625"/>
            <a:ext cx="9144000" cy="304800"/>
          </a:xfrm>
          <a:prstGeom prst="rect">
            <a:avLst/>
          </a:prstGeom>
          <a:solidFill>
            <a:srgbClr val="0C257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nl-NL" altLang="nl-NL" sz="1400" b="1"/>
              <a:t>ICLON, Interfacultair Centrum voor Lerarenopleiding, Onderwijsontwikkeling en Nascholing</a:t>
            </a:r>
          </a:p>
        </p:txBody>
      </p:sp>
      <p:sp>
        <p:nvSpPr>
          <p:cNvPr id="1092" name="Rectangle 68"/>
          <p:cNvSpPr>
            <a:spLocks noGrp="1" noChangeArrowheads="1"/>
          </p:cNvSpPr>
          <p:nvPr>
            <p:ph type="sldNum" sz="quarter" idx="4"/>
          </p:nvPr>
        </p:nvSpPr>
        <p:spPr bwMode="auto">
          <a:xfrm>
            <a:off x="250825" y="6526213"/>
            <a:ext cx="129698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1"/>
            </a:lvl1pPr>
          </a:lstStyle>
          <a:p>
            <a:fld id="{4685AC05-F47C-4B0E-998B-2D4E4854AD9D}" type="slidenum">
              <a:rPr lang="en-US" altLang="nl-NL"/>
              <a:pPr/>
              <a:t>‹#›</a:t>
            </a:fld>
            <a:endParaRPr lang="en-US"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hf hdr="0" ftr="0" dt="0"/>
  <p:txStyles>
    <p:titleStyle>
      <a:lvl1pPr algn="l" rtl="0" eaLnBrk="1" fontAlgn="base" hangingPunct="1">
        <a:spcBef>
          <a:spcPct val="0"/>
        </a:spcBef>
        <a:spcAft>
          <a:spcPct val="0"/>
        </a:spcAft>
        <a:defRPr sz="4400" b="1">
          <a:solidFill>
            <a:schemeClr val="bg1"/>
          </a:solidFill>
          <a:latin typeface="+mj-lt"/>
          <a:ea typeface="+mj-ea"/>
          <a:cs typeface="+mj-cs"/>
        </a:defRPr>
      </a:lvl1pPr>
      <a:lvl2pPr algn="l" rtl="0" eaLnBrk="1" fontAlgn="base" hangingPunct="1">
        <a:spcBef>
          <a:spcPct val="0"/>
        </a:spcBef>
        <a:spcAft>
          <a:spcPct val="0"/>
        </a:spcAft>
        <a:defRPr sz="4400" b="1">
          <a:solidFill>
            <a:schemeClr val="bg1"/>
          </a:solidFill>
          <a:latin typeface="Times New Roman" pitchFamily="18" charset="0"/>
        </a:defRPr>
      </a:lvl2pPr>
      <a:lvl3pPr algn="l" rtl="0" eaLnBrk="1" fontAlgn="base" hangingPunct="1">
        <a:spcBef>
          <a:spcPct val="0"/>
        </a:spcBef>
        <a:spcAft>
          <a:spcPct val="0"/>
        </a:spcAft>
        <a:defRPr sz="4400" b="1">
          <a:solidFill>
            <a:schemeClr val="bg1"/>
          </a:solidFill>
          <a:latin typeface="Times New Roman" pitchFamily="18" charset="0"/>
        </a:defRPr>
      </a:lvl3pPr>
      <a:lvl4pPr algn="l" rtl="0" eaLnBrk="1" fontAlgn="base" hangingPunct="1">
        <a:spcBef>
          <a:spcPct val="0"/>
        </a:spcBef>
        <a:spcAft>
          <a:spcPct val="0"/>
        </a:spcAft>
        <a:defRPr sz="4400" b="1">
          <a:solidFill>
            <a:schemeClr val="bg1"/>
          </a:solidFill>
          <a:latin typeface="Times New Roman" pitchFamily="18" charset="0"/>
        </a:defRPr>
      </a:lvl4pPr>
      <a:lvl5pPr algn="l" rtl="0" eaLnBrk="1" fontAlgn="base" hangingPunct="1">
        <a:spcBef>
          <a:spcPct val="0"/>
        </a:spcBef>
        <a:spcAft>
          <a:spcPct val="0"/>
        </a:spcAft>
        <a:defRPr sz="4400" b="1">
          <a:solidFill>
            <a:schemeClr val="bg1"/>
          </a:solidFill>
          <a:latin typeface="Times New Roman" pitchFamily="18" charset="0"/>
        </a:defRPr>
      </a:lvl5pPr>
      <a:lvl6pPr marL="457200" algn="l" rtl="0" eaLnBrk="1" fontAlgn="base" hangingPunct="1">
        <a:spcBef>
          <a:spcPct val="0"/>
        </a:spcBef>
        <a:spcAft>
          <a:spcPct val="0"/>
        </a:spcAft>
        <a:defRPr sz="4400" b="1">
          <a:solidFill>
            <a:schemeClr val="bg1"/>
          </a:solidFill>
          <a:latin typeface="Times New Roman" pitchFamily="18" charset="0"/>
        </a:defRPr>
      </a:lvl6pPr>
      <a:lvl7pPr marL="914400" algn="l" rtl="0" eaLnBrk="1" fontAlgn="base" hangingPunct="1">
        <a:spcBef>
          <a:spcPct val="0"/>
        </a:spcBef>
        <a:spcAft>
          <a:spcPct val="0"/>
        </a:spcAft>
        <a:defRPr sz="4400" b="1">
          <a:solidFill>
            <a:schemeClr val="bg1"/>
          </a:solidFill>
          <a:latin typeface="Times New Roman" pitchFamily="18" charset="0"/>
        </a:defRPr>
      </a:lvl7pPr>
      <a:lvl8pPr marL="1371600" algn="l" rtl="0" eaLnBrk="1" fontAlgn="base" hangingPunct="1">
        <a:spcBef>
          <a:spcPct val="0"/>
        </a:spcBef>
        <a:spcAft>
          <a:spcPct val="0"/>
        </a:spcAft>
        <a:defRPr sz="4400" b="1">
          <a:solidFill>
            <a:schemeClr val="bg1"/>
          </a:solidFill>
          <a:latin typeface="Times New Roman" pitchFamily="18" charset="0"/>
        </a:defRPr>
      </a:lvl8pPr>
      <a:lvl9pPr marL="1828800" algn="l" rtl="0" eaLnBrk="1" fontAlgn="base" hangingPunct="1">
        <a:spcBef>
          <a:spcPct val="0"/>
        </a:spcBef>
        <a:spcAft>
          <a:spcPct val="0"/>
        </a:spcAft>
        <a:defRPr sz="4400" b="1">
          <a:solidFill>
            <a:schemeClr val="bg1"/>
          </a:solidFill>
          <a:latin typeface="Times New Roman" pitchFamily="18" charset="0"/>
        </a:defRPr>
      </a:lvl9pPr>
    </p:titleStyle>
    <p:bodyStyle>
      <a:lvl1pPr marL="342900" indent="-342900" algn="l" rtl="0" eaLnBrk="1" fontAlgn="base" hangingPunct="1">
        <a:spcBef>
          <a:spcPct val="0"/>
        </a:spcBef>
        <a:spcAft>
          <a:spcPct val="0"/>
        </a:spcAft>
        <a:buChar char="•"/>
        <a:defRPr sz="3200">
          <a:solidFill>
            <a:schemeClr val="bg1"/>
          </a:solidFill>
          <a:latin typeface="+mn-lt"/>
          <a:ea typeface="+mn-ea"/>
          <a:cs typeface="+mn-cs"/>
        </a:defRPr>
      </a:lvl1pPr>
      <a:lvl2pPr marL="742950" indent="-285750" algn="l" rtl="0" eaLnBrk="1" fontAlgn="base" hangingPunct="1">
        <a:spcBef>
          <a:spcPct val="0"/>
        </a:spcBef>
        <a:spcAft>
          <a:spcPct val="0"/>
        </a:spcAft>
        <a:buChar char="•"/>
        <a:defRPr sz="2800">
          <a:solidFill>
            <a:schemeClr val="bg1"/>
          </a:solidFill>
          <a:latin typeface="+mn-lt"/>
        </a:defRPr>
      </a:lvl2pPr>
      <a:lvl3pPr marL="1143000" indent="-228600" algn="l" rtl="0" eaLnBrk="1" fontAlgn="base" hangingPunct="1">
        <a:spcBef>
          <a:spcPct val="0"/>
        </a:spcBef>
        <a:spcAft>
          <a:spcPct val="0"/>
        </a:spcAft>
        <a:buChar char="•"/>
        <a:defRPr sz="2400">
          <a:solidFill>
            <a:schemeClr val="bg1"/>
          </a:solidFill>
          <a:latin typeface="+mn-lt"/>
        </a:defRPr>
      </a:lvl3pPr>
      <a:lvl4pPr marL="1600200" indent="-228600" algn="l" rtl="0" eaLnBrk="1" fontAlgn="base" hangingPunct="1">
        <a:spcBef>
          <a:spcPct val="0"/>
        </a:spcBef>
        <a:spcAft>
          <a:spcPct val="0"/>
        </a:spcAft>
        <a:buChar char="•"/>
        <a:defRPr sz="2000">
          <a:solidFill>
            <a:schemeClr val="bg1"/>
          </a:solidFill>
          <a:latin typeface="+mn-lt"/>
        </a:defRPr>
      </a:lvl4pPr>
      <a:lvl5pPr marL="2057400" indent="-228600" algn="l" rtl="0" eaLnBrk="1" fontAlgn="base" hangingPunct="1">
        <a:spcBef>
          <a:spcPct val="0"/>
        </a:spcBef>
        <a:spcAft>
          <a:spcPct val="0"/>
        </a:spcAft>
        <a:buChar char="•"/>
        <a:defRPr sz="2000">
          <a:solidFill>
            <a:schemeClr val="bg1"/>
          </a:solidFill>
          <a:latin typeface="+mn-lt"/>
        </a:defRPr>
      </a:lvl5pPr>
      <a:lvl6pPr marL="2514600" indent="-228600" algn="l" rtl="0" eaLnBrk="1" fontAlgn="base" hangingPunct="1">
        <a:spcBef>
          <a:spcPct val="0"/>
        </a:spcBef>
        <a:spcAft>
          <a:spcPct val="0"/>
        </a:spcAft>
        <a:buChar char="•"/>
        <a:defRPr sz="2000">
          <a:solidFill>
            <a:schemeClr val="bg1"/>
          </a:solidFill>
          <a:latin typeface="+mn-lt"/>
        </a:defRPr>
      </a:lvl6pPr>
      <a:lvl7pPr marL="2971800" indent="-228600" algn="l" rtl="0" eaLnBrk="1" fontAlgn="base" hangingPunct="1">
        <a:spcBef>
          <a:spcPct val="0"/>
        </a:spcBef>
        <a:spcAft>
          <a:spcPct val="0"/>
        </a:spcAft>
        <a:buChar char="•"/>
        <a:defRPr sz="2000">
          <a:solidFill>
            <a:schemeClr val="bg1"/>
          </a:solidFill>
          <a:latin typeface="+mn-lt"/>
        </a:defRPr>
      </a:lvl7pPr>
      <a:lvl8pPr marL="3429000" indent="-228600" algn="l" rtl="0" eaLnBrk="1" fontAlgn="base" hangingPunct="1">
        <a:spcBef>
          <a:spcPct val="0"/>
        </a:spcBef>
        <a:spcAft>
          <a:spcPct val="0"/>
        </a:spcAft>
        <a:buChar char="•"/>
        <a:defRPr sz="2000">
          <a:solidFill>
            <a:schemeClr val="bg1"/>
          </a:solidFill>
          <a:latin typeface="+mn-lt"/>
        </a:defRPr>
      </a:lvl8pPr>
      <a:lvl9pPr marL="3886200" indent="-228600" algn="l" rtl="0" eaLnBrk="1" fontAlgn="base" hangingPunct="1">
        <a:spcBef>
          <a:spcPct val="0"/>
        </a:spcBef>
        <a:spcAft>
          <a:spcPct val="0"/>
        </a:spcAft>
        <a:buChar char="•"/>
        <a:defRPr sz="2000">
          <a:solidFill>
            <a:schemeClr val="bg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WHATIs.MP4" TargetMode="Externa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hyperlink" Target="https://www.youtube.com/watch?v=B81Xp4WO7w8"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hyperlink" Target="http://youtu.be/eW3gMGqcZQc"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ctrTitle"/>
          </p:nvPr>
        </p:nvSpPr>
        <p:spPr>
          <a:xfrm>
            <a:off x="395536" y="836712"/>
            <a:ext cx="8132762" cy="1512887"/>
          </a:xfrm>
          <a:noFill/>
          <a:ln/>
        </p:spPr>
        <p:txBody>
          <a:bodyPr/>
          <a:lstStyle/>
          <a:p>
            <a:r>
              <a:rPr lang="en-GB" sz="3600" dirty="0"/>
              <a:t>Teaching in MOOCs: A </a:t>
            </a:r>
            <a:r>
              <a:rPr lang="en-GB" sz="3600" dirty="0" smtClean="0"/>
              <a:t>systematic literature review of student engagement and student achievement </a:t>
            </a:r>
            <a:endParaRPr lang="nl-NL" sz="3600" dirty="0"/>
          </a:p>
        </p:txBody>
      </p:sp>
      <p:sp>
        <p:nvSpPr>
          <p:cNvPr id="2062" name="Text Box 14"/>
          <p:cNvSpPr txBox="1">
            <a:spLocks noChangeArrowheads="1"/>
          </p:cNvSpPr>
          <p:nvPr/>
        </p:nvSpPr>
        <p:spPr bwMode="auto">
          <a:xfrm>
            <a:off x="1116013" y="3501008"/>
            <a:ext cx="6985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nl-NL" altLang="nl-NL" dirty="0" smtClean="0"/>
              <a:t>Dr. Olga Pilli  &amp;  Prof</a:t>
            </a:r>
            <a:r>
              <a:rPr lang="nl-NL" altLang="nl-NL" dirty="0"/>
              <a:t>. Dr. </a:t>
            </a:r>
            <a:r>
              <a:rPr lang="nl-NL" altLang="nl-NL" dirty="0" err="1"/>
              <a:t>Wilfried</a:t>
            </a:r>
            <a:r>
              <a:rPr lang="nl-NL" altLang="nl-NL" dirty="0"/>
              <a:t> Admiraal </a:t>
            </a:r>
            <a:r>
              <a:rPr lang="nl-NL" altLang="nl-NL" dirty="0" smtClean="0"/>
              <a:t>(ICLON)</a:t>
            </a:r>
            <a:endParaRPr lang="nl-NL" altLang="nl-NL" dirty="0"/>
          </a:p>
        </p:txBody>
      </p:sp>
      <p:sp>
        <p:nvSpPr>
          <p:cNvPr id="2066" name="Text Box 18"/>
          <p:cNvSpPr txBox="1">
            <a:spLocks noChangeArrowheads="1"/>
          </p:cNvSpPr>
          <p:nvPr/>
        </p:nvSpPr>
        <p:spPr bwMode="auto">
          <a:xfrm>
            <a:off x="179512" y="4354612"/>
            <a:ext cx="57436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nl-NL" dirty="0"/>
              <a:t>[CEL Innovation Room 'Successfully teaching a MOOC', </a:t>
            </a:r>
            <a:r>
              <a:rPr lang="en-US" altLang="nl-NL" dirty="0" smtClean="0"/>
              <a:t>Den Haag, The Netherlands]</a:t>
            </a:r>
            <a:endParaRPr lang="en-US" altLang="nl-NL" dirty="0"/>
          </a:p>
        </p:txBody>
      </p:sp>
      <p:sp>
        <p:nvSpPr>
          <p:cNvPr id="2067" name="Text Box 19"/>
          <p:cNvSpPr txBox="1">
            <a:spLocks noChangeArrowheads="1"/>
          </p:cNvSpPr>
          <p:nvPr/>
        </p:nvSpPr>
        <p:spPr bwMode="auto">
          <a:xfrm>
            <a:off x="4859338" y="4508500"/>
            <a:ext cx="38163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nl-NL" dirty="0" smtClean="0"/>
              <a:t>[17 December 2014]</a:t>
            </a:r>
            <a:endParaRPr lang="en-US" altLang="nl-NL" dirty="0"/>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135937" cy="633413"/>
          </a:xfrm>
        </p:spPr>
        <p:txBody>
          <a:bodyPr/>
          <a:lstStyle/>
          <a:p>
            <a:r>
              <a:rPr lang="en-US" dirty="0" smtClean="0"/>
              <a:t>Methodology </a:t>
            </a:r>
            <a:endParaRPr lang="nl-NL" dirty="0"/>
          </a:p>
        </p:txBody>
      </p:sp>
      <p:sp>
        <p:nvSpPr>
          <p:cNvPr id="3" name="Content Placeholder 2"/>
          <p:cNvSpPr>
            <a:spLocks noGrp="1"/>
          </p:cNvSpPr>
          <p:nvPr>
            <p:ph idx="1"/>
          </p:nvPr>
        </p:nvSpPr>
        <p:spPr>
          <a:xfrm>
            <a:off x="395536" y="836712"/>
            <a:ext cx="8568183" cy="4608512"/>
          </a:xfrm>
        </p:spPr>
        <p:txBody>
          <a:bodyPr/>
          <a:lstStyle/>
          <a:p>
            <a:r>
              <a:rPr lang="en-US" b="1" dirty="0" smtClean="0">
                <a:solidFill>
                  <a:srgbClr val="0070C0"/>
                </a:solidFill>
              </a:rPr>
              <a:t>Key Words: </a:t>
            </a:r>
            <a:r>
              <a:rPr lang="en-US" sz="2400" dirty="0" smtClean="0"/>
              <a:t>Massive Open Online Course(s) or MOOCs and teaching.</a:t>
            </a:r>
          </a:p>
          <a:p>
            <a:r>
              <a:rPr lang="en-US" b="1" dirty="0" smtClean="0">
                <a:solidFill>
                  <a:srgbClr val="0070C0"/>
                </a:solidFill>
              </a:rPr>
              <a:t>Academic databases  </a:t>
            </a:r>
            <a:r>
              <a:rPr lang="en-US" sz="2000" dirty="0"/>
              <a:t>(</a:t>
            </a:r>
            <a:r>
              <a:rPr lang="en-GB" sz="2400" dirty="0" smtClean="0">
                <a:solidFill>
                  <a:schemeClr val="bg1"/>
                </a:solidFill>
                <a:latin typeface="+mn-lt"/>
              </a:rPr>
              <a:t>Academic </a:t>
            </a:r>
            <a:r>
              <a:rPr lang="en-GB" sz="2400" dirty="0">
                <a:solidFill>
                  <a:schemeClr val="bg1"/>
                </a:solidFill>
                <a:latin typeface="+mn-lt"/>
              </a:rPr>
              <a:t>Search Premier (EBSCO), ProQuest, Annual Reviews, Science Direct, Cambridge </a:t>
            </a:r>
            <a:r>
              <a:rPr lang="en-GB" sz="2400" dirty="0" smtClean="0">
                <a:solidFill>
                  <a:schemeClr val="bg1"/>
                </a:solidFill>
                <a:latin typeface="+mn-lt"/>
              </a:rPr>
              <a:t>Journals) </a:t>
            </a:r>
            <a:r>
              <a:rPr lang="en-US" b="1" dirty="0" smtClean="0">
                <a:solidFill>
                  <a:srgbClr val="0070C0"/>
                </a:solidFill>
              </a:rPr>
              <a:t>with digital catalogue search of Leiden University</a:t>
            </a:r>
          </a:p>
          <a:p>
            <a:r>
              <a:rPr lang="en-US" b="1" dirty="0" smtClean="0">
                <a:solidFill>
                  <a:srgbClr val="0070C0"/>
                </a:solidFill>
              </a:rPr>
              <a:t>Inclusion</a:t>
            </a:r>
          </a:p>
          <a:p>
            <a:pPr lvl="1"/>
            <a:r>
              <a:rPr lang="en-US" sz="2400" dirty="0" smtClean="0"/>
              <a:t>Peer-review</a:t>
            </a:r>
          </a:p>
          <a:p>
            <a:pPr lvl="1"/>
            <a:r>
              <a:rPr lang="en-US" sz="2400" dirty="0" smtClean="0"/>
              <a:t>Teaching dimension</a:t>
            </a:r>
          </a:p>
          <a:p>
            <a:pPr lvl="1"/>
            <a:r>
              <a:rPr lang="en-US" sz="2400" dirty="0" smtClean="0"/>
              <a:t>NOT </a:t>
            </a:r>
            <a:r>
              <a:rPr lang="en-US" sz="2400" dirty="0" err="1" smtClean="0"/>
              <a:t>procedia</a:t>
            </a:r>
            <a:r>
              <a:rPr lang="en-US" sz="2400" dirty="0" smtClean="0"/>
              <a:t>, proceedings book</a:t>
            </a:r>
          </a:p>
          <a:p>
            <a:r>
              <a:rPr lang="en-GB" b="1" dirty="0">
                <a:solidFill>
                  <a:srgbClr val="0070C0"/>
                </a:solidFill>
              </a:rPr>
              <a:t>T</a:t>
            </a:r>
            <a:r>
              <a:rPr lang="en-GB" b="1" dirty="0" smtClean="0">
                <a:solidFill>
                  <a:srgbClr val="0070C0"/>
                </a:solidFill>
              </a:rPr>
              <a:t>wo </a:t>
            </a:r>
            <a:r>
              <a:rPr lang="en-GB" b="1" dirty="0">
                <a:solidFill>
                  <a:srgbClr val="0070C0"/>
                </a:solidFill>
              </a:rPr>
              <a:t>major themes were </a:t>
            </a:r>
            <a:r>
              <a:rPr lang="en-GB" b="1" dirty="0" smtClean="0">
                <a:solidFill>
                  <a:srgbClr val="0070C0"/>
                </a:solidFill>
              </a:rPr>
              <a:t>selected</a:t>
            </a:r>
            <a:r>
              <a:rPr lang="en-GB" dirty="0" smtClean="0">
                <a:solidFill>
                  <a:srgbClr val="0070C0"/>
                </a:solidFill>
              </a:rPr>
              <a:t>:  </a:t>
            </a:r>
            <a:r>
              <a:rPr lang="en-GB" i="1" dirty="0"/>
              <a:t>students’ achievement </a:t>
            </a:r>
            <a:r>
              <a:rPr lang="en-GB" dirty="0"/>
              <a:t>and </a:t>
            </a:r>
            <a:r>
              <a:rPr lang="en-GB" i="1" dirty="0"/>
              <a:t>students’ engagement</a:t>
            </a:r>
            <a:r>
              <a:rPr lang="en-GB" dirty="0"/>
              <a:t>.</a:t>
            </a:r>
            <a:endParaRPr lang="en-US" dirty="0" smtClean="0"/>
          </a:p>
          <a:p>
            <a:pPr marL="457200" lvl="1" indent="0">
              <a:buNone/>
            </a:pPr>
            <a:r>
              <a:rPr lang="en-US" b="1" dirty="0" smtClean="0">
                <a:solidFill>
                  <a:srgbClr val="0070C0"/>
                </a:solidFill>
              </a:rPr>
              <a:t> </a:t>
            </a:r>
          </a:p>
          <a:p>
            <a:endParaRPr lang="nl-NL" b="1" dirty="0">
              <a:solidFill>
                <a:srgbClr val="0070C0"/>
              </a:solidFill>
            </a:endParaRPr>
          </a:p>
        </p:txBody>
      </p:sp>
      <p:sp>
        <p:nvSpPr>
          <p:cNvPr id="4" name="Slide Number Placeholder 3"/>
          <p:cNvSpPr>
            <a:spLocks noGrp="1"/>
          </p:cNvSpPr>
          <p:nvPr>
            <p:ph type="sldNum" sz="quarter" idx="10"/>
          </p:nvPr>
        </p:nvSpPr>
        <p:spPr/>
        <p:txBody>
          <a:bodyPr/>
          <a:lstStyle/>
          <a:p>
            <a:fld id="{8867EE00-164E-46CB-BD29-C812078C8F76}" type="slidenum">
              <a:rPr lang="en-US" altLang="nl-NL" smtClean="0"/>
              <a:pPr/>
              <a:t>10</a:t>
            </a:fld>
            <a:endParaRPr lang="en-US" altLang="nl-NL"/>
          </a:p>
        </p:txBody>
      </p:sp>
      <p:sp>
        <p:nvSpPr>
          <p:cNvPr id="5" name="Explosion 1 4"/>
          <p:cNvSpPr/>
          <p:nvPr/>
        </p:nvSpPr>
        <p:spPr bwMode="auto">
          <a:xfrm>
            <a:off x="-2412776" y="5805264"/>
            <a:ext cx="914400" cy="914400"/>
          </a:xfrm>
          <a:prstGeom prst="irregularSeal1">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nl-NL" sz="2000" b="0" i="0" u="none" strike="noStrike" cap="none" normalizeH="0" baseline="0" smtClean="0">
              <a:ln>
                <a:noFill/>
              </a:ln>
              <a:solidFill>
                <a:schemeClr val="bg1"/>
              </a:solidFill>
              <a:effectLst/>
              <a:latin typeface="Times New Roman" pitchFamily="18" charset="0"/>
            </a:endParaRPr>
          </a:p>
        </p:txBody>
      </p:sp>
      <p:grpSp>
        <p:nvGrpSpPr>
          <p:cNvPr id="8" name="Group 7"/>
          <p:cNvGrpSpPr/>
          <p:nvPr/>
        </p:nvGrpSpPr>
        <p:grpSpPr>
          <a:xfrm>
            <a:off x="5400091" y="3068960"/>
            <a:ext cx="3168352" cy="2520280"/>
            <a:chOff x="5400091" y="2961486"/>
            <a:chExt cx="3168352" cy="2520280"/>
          </a:xfrm>
        </p:grpSpPr>
        <p:sp>
          <p:nvSpPr>
            <p:cNvPr id="6" name="Explosion 2 5"/>
            <p:cNvSpPr/>
            <p:nvPr/>
          </p:nvSpPr>
          <p:spPr bwMode="auto">
            <a:xfrm rot="1459231">
              <a:off x="5400091" y="2961486"/>
              <a:ext cx="3168352" cy="2520280"/>
            </a:xfrm>
            <a:prstGeom prst="irregularSeal2">
              <a:avLst/>
            </a:prstGeom>
            <a:solidFill>
              <a:srgbClr val="FFC000"/>
            </a:solidFill>
            <a:ln>
              <a:noFill/>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nl-NL" sz="2000" b="0" i="0" u="none" strike="noStrike" cap="none" normalizeH="0" baseline="0" smtClean="0">
                <a:ln>
                  <a:noFill/>
                </a:ln>
                <a:solidFill>
                  <a:schemeClr val="bg1"/>
                </a:solidFill>
                <a:effectLst/>
                <a:latin typeface="Times New Roman" pitchFamily="18" charset="0"/>
              </a:endParaRPr>
            </a:p>
          </p:txBody>
        </p:sp>
        <p:sp>
          <p:nvSpPr>
            <p:cNvPr id="7" name="TextBox 6"/>
            <p:cNvSpPr txBox="1"/>
            <p:nvPr/>
          </p:nvSpPr>
          <p:spPr>
            <a:xfrm>
              <a:off x="5760130" y="4021571"/>
              <a:ext cx="2448274" cy="400110"/>
            </a:xfrm>
            <a:prstGeom prst="rect">
              <a:avLst/>
            </a:prstGeom>
            <a:noFill/>
          </p:spPr>
          <p:txBody>
            <a:bodyPr wrap="square" rtlCol="0">
              <a:spAutoFit/>
            </a:bodyPr>
            <a:lstStyle/>
            <a:p>
              <a:pPr algn="l"/>
              <a:r>
                <a:rPr lang="nl-NL" b="1" dirty="0" smtClean="0">
                  <a:solidFill>
                    <a:schemeClr val="accent6">
                      <a:lumMod val="75000"/>
                    </a:schemeClr>
                  </a:solidFill>
                </a:rPr>
                <a:t>32 </a:t>
              </a:r>
              <a:r>
                <a:rPr lang="en-GB" b="1" dirty="0" smtClean="0">
                  <a:solidFill>
                    <a:schemeClr val="accent6">
                      <a:lumMod val="75000"/>
                    </a:schemeClr>
                  </a:solidFill>
                </a:rPr>
                <a:t>research studies</a:t>
              </a:r>
              <a:endParaRPr lang="en-GB" b="1" dirty="0">
                <a:solidFill>
                  <a:schemeClr val="accent6">
                    <a:lumMod val="75000"/>
                  </a:schemeClr>
                </a:solidFill>
              </a:endParaRPr>
            </a:p>
          </p:txBody>
        </p:sp>
      </p:grpSp>
    </p:spTree>
    <p:extLst>
      <p:ext uri="{BB962C8B-B14F-4D97-AF65-F5344CB8AC3E}">
        <p14:creationId xmlns:p14="http://schemas.microsoft.com/office/powerpoint/2010/main" val="631102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135937" cy="633413"/>
          </a:xfrm>
        </p:spPr>
        <p:txBody>
          <a:bodyPr/>
          <a:lstStyle/>
          <a:p>
            <a:r>
              <a:rPr lang="en-US" dirty="0" smtClean="0"/>
              <a:t>Results</a:t>
            </a:r>
            <a:endParaRPr lang="nl-NL" dirty="0"/>
          </a:p>
        </p:txBody>
      </p:sp>
      <p:sp>
        <p:nvSpPr>
          <p:cNvPr id="4" name="Slide Number Placeholder 3"/>
          <p:cNvSpPr>
            <a:spLocks noGrp="1"/>
          </p:cNvSpPr>
          <p:nvPr>
            <p:ph type="sldNum" sz="quarter" idx="10"/>
          </p:nvPr>
        </p:nvSpPr>
        <p:spPr/>
        <p:txBody>
          <a:bodyPr/>
          <a:lstStyle/>
          <a:p>
            <a:fld id="{8867EE00-164E-46CB-BD29-C812078C8F76}" type="slidenum">
              <a:rPr lang="en-US" altLang="nl-NL" smtClean="0"/>
              <a:pPr/>
              <a:t>11</a:t>
            </a:fld>
            <a:endParaRPr lang="en-US" altLang="nl-NL"/>
          </a:p>
        </p:txBody>
      </p:sp>
      <p:grpSp>
        <p:nvGrpSpPr>
          <p:cNvPr id="3" name="Group 2"/>
          <p:cNvGrpSpPr/>
          <p:nvPr/>
        </p:nvGrpSpPr>
        <p:grpSpPr>
          <a:xfrm>
            <a:off x="861544" y="383652"/>
            <a:ext cx="6446761" cy="5818795"/>
            <a:chOff x="1612170" y="1015520"/>
            <a:chExt cx="5927438" cy="5703876"/>
          </a:xfrm>
        </p:grpSpPr>
        <p:sp>
          <p:nvSpPr>
            <p:cNvPr id="5" name="Freeform 4"/>
            <p:cNvSpPr/>
            <p:nvPr/>
          </p:nvSpPr>
          <p:spPr>
            <a:xfrm>
              <a:off x="4318909" y="4557103"/>
              <a:ext cx="533019" cy="572995"/>
            </a:xfrm>
            <a:custGeom>
              <a:avLst/>
              <a:gdLst/>
              <a:ahLst/>
              <a:cxnLst/>
              <a:rect l="0" t="0" r="0" b="0"/>
              <a:pathLst>
                <a:path>
                  <a:moveTo>
                    <a:pt x="0" y="0"/>
                  </a:moveTo>
                  <a:lnTo>
                    <a:pt x="266509" y="0"/>
                  </a:lnTo>
                  <a:lnTo>
                    <a:pt x="266509" y="572995"/>
                  </a:lnTo>
                  <a:lnTo>
                    <a:pt x="533019" y="572995"/>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6" name="Freeform 5"/>
            <p:cNvSpPr/>
            <p:nvPr/>
          </p:nvSpPr>
          <p:spPr>
            <a:xfrm>
              <a:off x="4295447" y="3920876"/>
              <a:ext cx="533019" cy="572995"/>
            </a:xfrm>
            <a:custGeom>
              <a:avLst/>
              <a:gdLst/>
              <a:ahLst/>
              <a:cxnLst/>
              <a:rect l="0" t="0" r="0" b="0"/>
              <a:pathLst>
                <a:path>
                  <a:moveTo>
                    <a:pt x="0" y="572995"/>
                  </a:moveTo>
                  <a:lnTo>
                    <a:pt x="266509" y="572995"/>
                  </a:lnTo>
                  <a:lnTo>
                    <a:pt x="266509" y="0"/>
                  </a:lnTo>
                  <a:lnTo>
                    <a:pt x="533019" y="0"/>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7" name="Freeform 6"/>
            <p:cNvSpPr/>
            <p:nvPr/>
          </p:nvSpPr>
          <p:spPr>
            <a:xfrm>
              <a:off x="4304587" y="4706582"/>
              <a:ext cx="597247" cy="1533909"/>
            </a:xfrm>
            <a:custGeom>
              <a:avLst/>
              <a:gdLst/>
              <a:ahLst/>
              <a:cxnLst/>
              <a:rect l="0" t="0" r="0" b="0"/>
              <a:pathLst>
                <a:path>
                  <a:moveTo>
                    <a:pt x="0" y="0"/>
                  </a:moveTo>
                  <a:lnTo>
                    <a:pt x="330738" y="0"/>
                  </a:lnTo>
                  <a:lnTo>
                    <a:pt x="330738" y="1533909"/>
                  </a:lnTo>
                  <a:lnTo>
                    <a:pt x="597247" y="1533909"/>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9" name="Freeform 8"/>
            <p:cNvSpPr/>
            <p:nvPr/>
          </p:nvSpPr>
          <p:spPr>
            <a:xfrm>
              <a:off x="4277265" y="2323583"/>
              <a:ext cx="597247" cy="387918"/>
            </a:xfrm>
            <a:custGeom>
              <a:avLst/>
              <a:gdLst/>
              <a:ahLst/>
              <a:cxnLst/>
              <a:rect l="0" t="0" r="0" b="0"/>
              <a:pathLst>
                <a:path>
                  <a:moveTo>
                    <a:pt x="0" y="0"/>
                  </a:moveTo>
                  <a:lnTo>
                    <a:pt x="330738" y="0"/>
                  </a:lnTo>
                  <a:lnTo>
                    <a:pt x="330738" y="387918"/>
                  </a:lnTo>
                  <a:lnTo>
                    <a:pt x="597247" y="387918"/>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Freeform 9"/>
            <p:cNvSpPr/>
            <p:nvPr/>
          </p:nvSpPr>
          <p:spPr>
            <a:xfrm>
              <a:off x="4277265" y="1389045"/>
              <a:ext cx="597247" cy="758072"/>
            </a:xfrm>
            <a:custGeom>
              <a:avLst/>
              <a:gdLst/>
              <a:ahLst/>
              <a:cxnLst/>
              <a:rect l="0" t="0" r="0" b="0"/>
              <a:pathLst>
                <a:path>
                  <a:moveTo>
                    <a:pt x="0" y="758072"/>
                  </a:moveTo>
                  <a:lnTo>
                    <a:pt x="330738" y="758072"/>
                  </a:lnTo>
                  <a:lnTo>
                    <a:pt x="330738" y="0"/>
                  </a:lnTo>
                  <a:lnTo>
                    <a:pt x="597247" y="0"/>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653814" y="4022631"/>
              <a:ext cx="2665095" cy="812854"/>
            </a:xfrm>
            <a:custGeom>
              <a:avLst/>
              <a:gdLst>
                <a:gd name="connsiteX0" fmla="*/ 0 w 2665095"/>
                <a:gd name="connsiteY0" fmla="*/ 0 h 812854"/>
                <a:gd name="connsiteX1" fmla="*/ 2665095 w 2665095"/>
                <a:gd name="connsiteY1" fmla="*/ 0 h 812854"/>
                <a:gd name="connsiteX2" fmla="*/ 2665095 w 2665095"/>
                <a:gd name="connsiteY2" fmla="*/ 812854 h 812854"/>
                <a:gd name="connsiteX3" fmla="*/ 0 w 2665095"/>
                <a:gd name="connsiteY3" fmla="*/ 812854 h 812854"/>
                <a:gd name="connsiteX4" fmla="*/ 0 w 2665095"/>
                <a:gd name="connsiteY4" fmla="*/ 0 h 812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095" h="812854">
                  <a:moveTo>
                    <a:pt x="0" y="0"/>
                  </a:moveTo>
                  <a:lnTo>
                    <a:pt x="2665095" y="0"/>
                  </a:lnTo>
                  <a:lnTo>
                    <a:pt x="2665095" y="812854"/>
                  </a:lnTo>
                  <a:lnTo>
                    <a:pt x="0" y="81285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GB" sz="2200" kern="1200" dirty="0" smtClean="0"/>
                <a:t>Student achievement</a:t>
              </a:r>
              <a:endParaRPr lang="nl-NL" sz="2200" kern="1200" dirty="0"/>
            </a:p>
          </p:txBody>
        </p:sp>
        <p:sp>
          <p:nvSpPr>
            <p:cNvPr id="12" name="Freeform 11"/>
            <p:cNvSpPr/>
            <p:nvPr/>
          </p:nvSpPr>
          <p:spPr>
            <a:xfrm>
              <a:off x="4808305" y="3456635"/>
              <a:ext cx="2665095" cy="812854"/>
            </a:xfrm>
            <a:custGeom>
              <a:avLst/>
              <a:gdLst>
                <a:gd name="connsiteX0" fmla="*/ 0 w 2665095"/>
                <a:gd name="connsiteY0" fmla="*/ 0 h 812854"/>
                <a:gd name="connsiteX1" fmla="*/ 2665095 w 2665095"/>
                <a:gd name="connsiteY1" fmla="*/ 0 h 812854"/>
                <a:gd name="connsiteX2" fmla="*/ 2665095 w 2665095"/>
                <a:gd name="connsiteY2" fmla="*/ 812854 h 812854"/>
                <a:gd name="connsiteX3" fmla="*/ 0 w 2665095"/>
                <a:gd name="connsiteY3" fmla="*/ 812854 h 812854"/>
                <a:gd name="connsiteX4" fmla="*/ 0 w 2665095"/>
                <a:gd name="connsiteY4" fmla="*/ 0 h 812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095" h="812854">
                  <a:moveTo>
                    <a:pt x="0" y="0"/>
                  </a:moveTo>
                  <a:lnTo>
                    <a:pt x="2665095" y="0"/>
                  </a:lnTo>
                  <a:lnTo>
                    <a:pt x="2665095" y="812854"/>
                  </a:lnTo>
                  <a:lnTo>
                    <a:pt x="0" y="81285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GB" sz="2200" kern="1200" dirty="0" smtClean="0"/>
                <a:t>Instructional design</a:t>
              </a:r>
              <a:endParaRPr lang="nl-NL" sz="2200" kern="1200" dirty="0"/>
            </a:p>
          </p:txBody>
        </p:sp>
        <p:sp>
          <p:nvSpPr>
            <p:cNvPr id="13" name="Freeform 12"/>
            <p:cNvSpPr/>
            <p:nvPr/>
          </p:nvSpPr>
          <p:spPr>
            <a:xfrm>
              <a:off x="4825106" y="4687632"/>
              <a:ext cx="2665095" cy="812854"/>
            </a:xfrm>
            <a:custGeom>
              <a:avLst/>
              <a:gdLst>
                <a:gd name="connsiteX0" fmla="*/ 0 w 2665095"/>
                <a:gd name="connsiteY0" fmla="*/ 0 h 812854"/>
                <a:gd name="connsiteX1" fmla="*/ 2665095 w 2665095"/>
                <a:gd name="connsiteY1" fmla="*/ 0 h 812854"/>
                <a:gd name="connsiteX2" fmla="*/ 2665095 w 2665095"/>
                <a:gd name="connsiteY2" fmla="*/ 812854 h 812854"/>
                <a:gd name="connsiteX3" fmla="*/ 0 w 2665095"/>
                <a:gd name="connsiteY3" fmla="*/ 812854 h 812854"/>
                <a:gd name="connsiteX4" fmla="*/ 0 w 2665095"/>
                <a:gd name="connsiteY4" fmla="*/ 0 h 812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095" h="812854">
                  <a:moveTo>
                    <a:pt x="0" y="0"/>
                  </a:moveTo>
                  <a:lnTo>
                    <a:pt x="2665095" y="0"/>
                  </a:lnTo>
                  <a:lnTo>
                    <a:pt x="2665095" y="812854"/>
                  </a:lnTo>
                  <a:lnTo>
                    <a:pt x="0" y="81285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GB" sz="2200" kern="1200" dirty="0" smtClean="0"/>
                <a:t>Instructional materials</a:t>
              </a:r>
              <a:endParaRPr lang="nl-NL" sz="2200" kern="1200" dirty="0"/>
            </a:p>
          </p:txBody>
        </p:sp>
        <p:sp>
          <p:nvSpPr>
            <p:cNvPr id="14" name="Freeform 13"/>
            <p:cNvSpPr/>
            <p:nvPr/>
          </p:nvSpPr>
          <p:spPr>
            <a:xfrm>
              <a:off x="4874513" y="5906542"/>
              <a:ext cx="2665095" cy="812854"/>
            </a:xfrm>
            <a:custGeom>
              <a:avLst/>
              <a:gdLst>
                <a:gd name="connsiteX0" fmla="*/ 0 w 2665095"/>
                <a:gd name="connsiteY0" fmla="*/ 0 h 812854"/>
                <a:gd name="connsiteX1" fmla="*/ 2665095 w 2665095"/>
                <a:gd name="connsiteY1" fmla="*/ 0 h 812854"/>
                <a:gd name="connsiteX2" fmla="*/ 2665095 w 2665095"/>
                <a:gd name="connsiteY2" fmla="*/ 812854 h 812854"/>
                <a:gd name="connsiteX3" fmla="*/ 0 w 2665095"/>
                <a:gd name="connsiteY3" fmla="*/ 812854 h 812854"/>
                <a:gd name="connsiteX4" fmla="*/ 0 w 2665095"/>
                <a:gd name="connsiteY4" fmla="*/ 0 h 812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095" h="812854">
                  <a:moveTo>
                    <a:pt x="0" y="0"/>
                  </a:moveTo>
                  <a:lnTo>
                    <a:pt x="2665095" y="0"/>
                  </a:lnTo>
                  <a:lnTo>
                    <a:pt x="2665095" y="812854"/>
                  </a:lnTo>
                  <a:lnTo>
                    <a:pt x="0" y="81285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GB" sz="2200" kern="1200" dirty="0" smtClean="0"/>
                <a:t>Assessment</a:t>
              </a:r>
              <a:endParaRPr lang="nl-NL" sz="2200" kern="1200" dirty="0"/>
            </a:p>
          </p:txBody>
        </p:sp>
        <p:sp>
          <p:nvSpPr>
            <p:cNvPr id="15" name="Freeform 14"/>
            <p:cNvSpPr/>
            <p:nvPr/>
          </p:nvSpPr>
          <p:spPr>
            <a:xfrm>
              <a:off x="1612170" y="1795472"/>
              <a:ext cx="2665095" cy="812854"/>
            </a:xfrm>
            <a:custGeom>
              <a:avLst/>
              <a:gdLst>
                <a:gd name="connsiteX0" fmla="*/ 0 w 2665095"/>
                <a:gd name="connsiteY0" fmla="*/ 0 h 812854"/>
                <a:gd name="connsiteX1" fmla="*/ 2665095 w 2665095"/>
                <a:gd name="connsiteY1" fmla="*/ 0 h 812854"/>
                <a:gd name="connsiteX2" fmla="*/ 2665095 w 2665095"/>
                <a:gd name="connsiteY2" fmla="*/ 812854 h 812854"/>
                <a:gd name="connsiteX3" fmla="*/ 0 w 2665095"/>
                <a:gd name="connsiteY3" fmla="*/ 812854 h 812854"/>
                <a:gd name="connsiteX4" fmla="*/ 0 w 2665095"/>
                <a:gd name="connsiteY4" fmla="*/ 0 h 812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095" h="812854">
                  <a:moveTo>
                    <a:pt x="0" y="0"/>
                  </a:moveTo>
                  <a:lnTo>
                    <a:pt x="2665095" y="0"/>
                  </a:lnTo>
                  <a:lnTo>
                    <a:pt x="2665095" y="812854"/>
                  </a:lnTo>
                  <a:lnTo>
                    <a:pt x="0" y="81285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GB" sz="2200" kern="1200" dirty="0" smtClean="0"/>
                <a:t>Student engagement</a:t>
              </a:r>
              <a:endParaRPr lang="nl-NL" sz="2200" kern="1200" dirty="0"/>
            </a:p>
          </p:txBody>
        </p:sp>
        <p:sp>
          <p:nvSpPr>
            <p:cNvPr id="16" name="Freeform 15"/>
            <p:cNvSpPr/>
            <p:nvPr/>
          </p:nvSpPr>
          <p:spPr>
            <a:xfrm>
              <a:off x="4874512" y="1015520"/>
              <a:ext cx="2665095" cy="812854"/>
            </a:xfrm>
            <a:custGeom>
              <a:avLst/>
              <a:gdLst>
                <a:gd name="connsiteX0" fmla="*/ 0 w 2665095"/>
                <a:gd name="connsiteY0" fmla="*/ 0 h 812854"/>
                <a:gd name="connsiteX1" fmla="*/ 2665095 w 2665095"/>
                <a:gd name="connsiteY1" fmla="*/ 0 h 812854"/>
                <a:gd name="connsiteX2" fmla="*/ 2665095 w 2665095"/>
                <a:gd name="connsiteY2" fmla="*/ 812854 h 812854"/>
                <a:gd name="connsiteX3" fmla="*/ 0 w 2665095"/>
                <a:gd name="connsiteY3" fmla="*/ 812854 h 812854"/>
                <a:gd name="connsiteX4" fmla="*/ 0 w 2665095"/>
                <a:gd name="connsiteY4" fmla="*/ 0 h 812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095" h="812854">
                  <a:moveTo>
                    <a:pt x="0" y="0"/>
                  </a:moveTo>
                  <a:lnTo>
                    <a:pt x="2665095" y="0"/>
                  </a:lnTo>
                  <a:lnTo>
                    <a:pt x="2665095" y="812854"/>
                  </a:lnTo>
                  <a:lnTo>
                    <a:pt x="0" y="81285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GB" sz="2200" kern="1200" dirty="0" smtClean="0"/>
                <a:t>Encouragement</a:t>
              </a:r>
              <a:endParaRPr lang="nl-NL" sz="2200" kern="1200" dirty="0"/>
            </a:p>
          </p:txBody>
        </p:sp>
        <p:sp>
          <p:nvSpPr>
            <p:cNvPr id="17" name="Freeform 16"/>
            <p:cNvSpPr/>
            <p:nvPr/>
          </p:nvSpPr>
          <p:spPr>
            <a:xfrm>
              <a:off x="4825106" y="2191204"/>
              <a:ext cx="2665095" cy="812854"/>
            </a:xfrm>
            <a:custGeom>
              <a:avLst/>
              <a:gdLst>
                <a:gd name="connsiteX0" fmla="*/ 0 w 2665095"/>
                <a:gd name="connsiteY0" fmla="*/ 0 h 812854"/>
                <a:gd name="connsiteX1" fmla="*/ 2665095 w 2665095"/>
                <a:gd name="connsiteY1" fmla="*/ 0 h 812854"/>
                <a:gd name="connsiteX2" fmla="*/ 2665095 w 2665095"/>
                <a:gd name="connsiteY2" fmla="*/ 812854 h 812854"/>
                <a:gd name="connsiteX3" fmla="*/ 0 w 2665095"/>
                <a:gd name="connsiteY3" fmla="*/ 812854 h 812854"/>
                <a:gd name="connsiteX4" fmla="*/ 0 w 2665095"/>
                <a:gd name="connsiteY4" fmla="*/ 0 h 812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095" h="812854">
                  <a:moveTo>
                    <a:pt x="0" y="0"/>
                  </a:moveTo>
                  <a:lnTo>
                    <a:pt x="2665095" y="0"/>
                  </a:lnTo>
                  <a:lnTo>
                    <a:pt x="2665095" y="812854"/>
                  </a:lnTo>
                  <a:lnTo>
                    <a:pt x="0" y="812854"/>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GB" sz="2200" kern="1200" dirty="0" smtClean="0"/>
                <a:t>Enrolment, completion and dropout</a:t>
              </a:r>
              <a:endParaRPr lang="nl-NL" sz="2200" kern="1200" dirty="0"/>
            </a:p>
          </p:txBody>
        </p:sp>
      </p:grpSp>
    </p:spTree>
    <p:extLst>
      <p:ext uri="{BB962C8B-B14F-4D97-AF65-F5344CB8AC3E}">
        <p14:creationId xmlns:p14="http://schemas.microsoft.com/office/powerpoint/2010/main" val="3557565612"/>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135937" cy="633413"/>
          </a:xfrm>
        </p:spPr>
        <p:txBody>
          <a:bodyPr/>
          <a:lstStyle/>
          <a:p>
            <a:r>
              <a:rPr lang="en-US" sz="4000" dirty="0" smtClean="0">
                <a:solidFill>
                  <a:schemeClr val="accent6">
                    <a:lumMod val="75000"/>
                  </a:schemeClr>
                </a:solidFill>
              </a:rPr>
              <a:t>Engagement-</a:t>
            </a:r>
            <a:r>
              <a:rPr lang="en-GB" sz="3200" dirty="0" smtClean="0">
                <a:solidFill>
                  <a:schemeClr val="accent6">
                    <a:lumMod val="75000"/>
                  </a:schemeClr>
                </a:solidFill>
              </a:rPr>
              <a:t>Encouragement</a:t>
            </a:r>
            <a:endParaRPr lang="en-GB" sz="3200" dirty="0">
              <a:solidFill>
                <a:schemeClr val="accent6">
                  <a:lumMod val="75000"/>
                </a:schemeClr>
              </a:solidFill>
            </a:endParaRPr>
          </a:p>
        </p:txBody>
      </p:sp>
      <p:sp>
        <p:nvSpPr>
          <p:cNvPr id="4" name="Slide Number Placeholder 3"/>
          <p:cNvSpPr>
            <a:spLocks noGrp="1"/>
          </p:cNvSpPr>
          <p:nvPr>
            <p:ph type="sldNum" sz="quarter" idx="10"/>
          </p:nvPr>
        </p:nvSpPr>
        <p:spPr/>
        <p:txBody>
          <a:bodyPr/>
          <a:lstStyle/>
          <a:p>
            <a:fld id="{8867EE00-164E-46CB-BD29-C812078C8F76}" type="slidenum">
              <a:rPr lang="en-US" altLang="nl-NL" smtClean="0"/>
              <a:pPr/>
              <a:t>12</a:t>
            </a:fld>
            <a:endParaRPr lang="en-US" altLang="nl-NL"/>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692696"/>
            <a:ext cx="4490864" cy="59046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bwMode="auto">
          <a:xfrm>
            <a:off x="-55860" y="836712"/>
            <a:ext cx="471601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Char char="•"/>
              <a:defRPr sz="3200">
                <a:solidFill>
                  <a:schemeClr val="bg1"/>
                </a:solidFill>
                <a:latin typeface="+mn-lt"/>
                <a:ea typeface="+mn-ea"/>
                <a:cs typeface="+mn-cs"/>
              </a:defRPr>
            </a:lvl1pPr>
            <a:lvl2pPr marL="742950" indent="-285750" algn="l" rtl="0" eaLnBrk="1" fontAlgn="base" hangingPunct="1">
              <a:spcBef>
                <a:spcPct val="0"/>
              </a:spcBef>
              <a:spcAft>
                <a:spcPct val="0"/>
              </a:spcAft>
              <a:buChar char="•"/>
              <a:defRPr sz="2800">
                <a:solidFill>
                  <a:schemeClr val="bg1"/>
                </a:solidFill>
                <a:latin typeface="+mn-lt"/>
              </a:defRPr>
            </a:lvl2pPr>
            <a:lvl3pPr marL="1143000" indent="-228600" algn="l" rtl="0" eaLnBrk="1" fontAlgn="base" hangingPunct="1">
              <a:spcBef>
                <a:spcPct val="0"/>
              </a:spcBef>
              <a:spcAft>
                <a:spcPct val="0"/>
              </a:spcAft>
              <a:buChar char="•"/>
              <a:defRPr sz="2400">
                <a:solidFill>
                  <a:schemeClr val="bg1"/>
                </a:solidFill>
                <a:latin typeface="+mn-lt"/>
              </a:defRPr>
            </a:lvl3pPr>
            <a:lvl4pPr marL="1600200" indent="-228600" algn="l" rtl="0" eaLnBrk="1" fontAlgn="base" hangingPunct="1">
              <a:spcBef>
                <a:spcPct val="0"/>
              </a:spcBef>
              <a:spcAft>
                <a:spcPct val="0"/>
              </a:spcAft>
              <a:buChar char="•"/>
              <a:defRPr sz="2000">
                <a:solidFill>
                  <a:schemeClr val="bg1"/>
                </a:solidFill>
                <a:latin typeface="+mn-lt"/>
              </a:defRPr>
            </a:lvl4pPr>
            <a:lvl5pPr marL="2057400" indent="-228600" algn="l" rtl="0" eaLnBrk="1" fontAlgn="base" hangingPunct="1">
              <a:spcBef>
                <a:spcPct val="0"/>
              </a:spcBef>
              <a:spcAft>
                <a:spcPct val="0"/>
              </a:spcAft>
              <a:buChar char="•"/>
              <a:defRPr sz="2000">
                <a:solidFill>
                  <a:schemeClr val="bg1"/>
                </a:solidFill>
                <a:latin typeface="+mn-lt"/>
              </a:defRPr>
            </a:lvl5pPr>
            <a:lvl6pPr marL="2514600" indent="-228600" algn="l" rtl="0" eaLnBrk="1" fontAlgn="base" hangingPunct="1">
              <a:spcBef>
                <a:spcPct val="0"/>
              </a:spcBef>
              <a:spcAft>
                <a:spcPct val="0"/>
              </a:spcAft>
              <a:buChar char="•"/>
              <a:defRPr sz="2000">
                <a:solidFill>
                  <a:schemeClr val="bg1"/>
                </a:solidFill>
                <a:latin typeface="+mn-lt"/>
              </a:defRPr>
            </a:lvl6pPr>
            <a:lvl7pPr marL="2971800" indent="-228600" algn="l" rtl="0" eaLnBrk="1" fontAlgn="base" hangingPunct="1">
              <a:spcBef>
                <a:spcPct val="0"/>
              </a:spcBef>
              <a:spcAft>
                <a:spcPct val="0"/>
              </a:spcAft>
              <a:buChar char="•"/>
              <a:defRPr sz="2000">
                <a:solidFill>
                  <a:schemeClr val="bg1"/>
                </a:solidFill>
                <a:latin typeface="+mn-lt"/>
              </a:defRPr>
            </a:lvl7pPr>
            <a:lvl8pPr marL="3429000" indent="-228600" algn="l" rtl="0" eaLnBrk="1" fontAlgn="base" hangingPunct="1">
              <a:spcBef>
                <a:spcPct val="0"/>
              </a:spcBef>
              <a:spcAft>
                <a:spcPct val="0"/>
              </a:spcAft>
              <a:buChar char="•"/>
              <a:defRPr sz="2000">
                <a:solidFill>
                  <a:schemeClr val="bg1"/>
                </a:solidFill>
                <a:latin typeface="+mn-lt"/>
              </a:defRPr>
            </a:lvl8pPr>
            <a:lvl9pPr marL="3886200" indent="-228600" algn="l" rtl="0" eaLnBrk="1" fontAlgn="base" hangingPunct="1">
              <a:spcBef>
                <a:spcPct val="0"/>
              </a:spcBef>
              <a:spcAft>
                <a:spcPct val="0"/>
              </a:spcAft>
              <a:buChar char="•"/>
              <a:defRPr sz="2000">
                <a:solidFill>
                  <a:schemeClr val="bg1"/>
                </a:solidFill>
                <a:latin typeface="+mn-lt"/>
              </a:defRPr>
            </a:lvl9pPr>
          </a:lstStyle>
          <a:p>
            <a:pPr lvl="1"/>
            <a:r>
              <a:rPr lang="en-GB" sz="2600" dirty="0" smtClean="0"/>
              <a:t>prior experiences, open structure of PLENK2010 </a:t>
            </a:r>
          </a:p>
          <a:p>
            <a:pPr lvl="1"/>
            <a:r>
              <a:rPr lang="en-GB" sz="2600" dirty="0" smtClean="0"/>
              <a:t>Collaboration and peer learning, cohesion of PBA, communication and creation of community</a:t>
            </a:r>
          </a:p>
          <a:p>
            <a:pPr lvl="1"/>
            <a:r>
              <a:rPr lang="en-GB" sz="2600" dirty="0" smtClean="0"/>
              <a:t>confidence, prior experience and motivation </a:t>
            </a:r>
          </a:p>
          <a:p>
            <a:pPr lvl="1"/>
            <a:r>
              <a:rPr lang="en-GB" sz="2600" dirty="0" smtClean="0"/>
              <a:t>different formats cMOOCs </a:t>
            </a:r>
          </a:p>
          <a:p>
            <a:pPr lvl="1"/>
            <a:r>
              <a:rPr lang="en-GB" sz="2600" dirty="0" smtClean="0"/>
              <a:t>discussion forms are limited for participation </a:t>
            </a:r>
            <a:r>
              <a:rPr lang="en-GB" sz="2600" dirty="0" smtClean="0">
                <a:sym typeface="Wingdings" pitchFamily="2" charset="2"/>
              </a:rPr>
              <a:t></a:t>
            </a:r>
            <a:r>
              <a:rPr lang="en-GB" sz="2600" dirty="0" smtClean="0"/>
              <a:t> social network tools </a:t>
            </a:r>
          </a:p>
          <a:p>
            <a:pPr lvl="1"/>
            <a:r>
              <a:rPr lang="en-GB" sz="2600" dirty="0" smtClean="0"/>
              <a:t>design of the course</a:t>
            </a:r>
          </a:p>
        </p:txBody>
      </p:sp>
    </p:spTree>
    <p:extLst>
      <p:ext uri="{BB962C8B-B14F-4D97-AF65-F5344CB8AC3E}">
        <p14:creationId xmlns:p14="http://schemas.microsoft.com/office/powerpoint/2010/main" val="759323991"/>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QtkDI2EISsu3biuFiuGUhSR8YtFfEPeB4Yo6bO6umusn8d3Bx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88536">
            <a:off x="937518" y="679759"/>
            <a:ext cx="2413241" cy="1308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Content Placeholder 2"/>
          <p:cNvSpPr>
            <a:spLocks noGrp="1"/>
          </p:cNvSpPr>
          <p:nvPr>
            <p:ph idx="1"/>
          </p:nvPr>
        </p:nvSpPr>
        <p:spPr>
          <a:xfrm>
            <a:off x="-268131" y="2348880"/>
            <a:ext cx="4824537" cy="3528392"/>
          </a:xfrm>
        </p:spPr>
        <p:txBody>
          <a:bodyPr/>
          <a:lstStyle/>
          <a:p>
            <a:pPr lvl="1"/>
            <a:r>
              <a:rPr lang="nl-NL" dirty="0" smtClean="0"/>
              <a:t>‘</a:t>
            </a:r>
            <a:r>
              <a:rPr lang="nl-NL" dirty="0" err="1" smtClean="0"/>
              <a:t>lack</a:t>
            </a:r>
            <a:r>
              <a:rPr lang="nl-NL" dirty="0" smtClean="0"/>
              <a:t> </a:t>
            </a:r>
            <a:r>
              <a:rPr lang="nl-NL" dirty="0"/>
              <a:t>of time’ </a:t>
            </a:r>
            <a:endParaRPr lang="nl-NL" dirty="0" smtClean="0"/>
          </a:p>
          <a:p>
            <a:pPr lvl="1"/>
            <a:r>
              <a:rPr lang="en-GB" dirty="0" smtClean="0"/>
              <a:t>xMOOC have more dropout </a:t>
            </a:r>
            <a:endParaRPr lang="en-GB" dirty="0"/>
          </a:p>
          <a:p>
            <a:pPr lvl="1"/>
            <a:r>
              <a:rPr lang="en-GB" dirty="0" smtClean="0"/>
              <a:t>course length negatively associate completion rate (</a:t>
            </a:r>
          </a:p>
          <a:p>
            <a:pPr lvl="1"/>
            <a:r>
              <a:rPr lang="en-GB" dirty="0"/>
              <a:t>p</a:t>
            </a:r>
            <a:r>
              <a:rPr lang="en-GB" dirty="0" smtClean="0"/>
              <a:t>erceived reputation of university </a:t>
            </a:r>
          </a:p>
          <a:p>
            <a:pPr lvl="1"/>
            <a:endParaRPr lang="en-GB" dirty="0" smtClean="0"/>
          </a:p>
          <a:p>
            <a:pPr marL="457200" lvl="1" indent="0">
              <a:buNone/>
            </a:pPr>
            <a:r>
              <a:rPr lang="en-GB" dirty="0" smtClean="0"/>
              <a:t> </a:t>
            </a:r>
          </a:p>
          <a:p>
            <a:endParaRPr lang="nl-NL" sz="2800" dirty="0"/>
          </a:p>
        </p:txBody>
      </p:sp>
      <p:sp>
        <p:nvSpPr>
          <p:cNvPr id="4" name="Slide Number Placeholder 3"/>
          <p:cNvSpPr>
            <a:spLocks noGrp="1"/>
          </p:cNvSpPr>
          <p:nvPr>
            <p:ph type="sldNum" sz="quarter" idx="10"/>
          </p:nvPr>
        </p:nvSpPr>
        <p:spPr/>
        <p:txBody>
          <a:bodyPr/>
          <a:lstStyle/>
          <a:p>
            <a:fld id="{8867EE00-164E-46CB-BD29-C812078C8F76}" type="slidenum">
              <a:rPr lang="en-US" altLang="nl-NL" smtClean="0"/>
              <a:pPr/>
              <a:t>13</a:t>
            </a:fld>
            <a:endParaRPr lang="en-US" altLang="nl-NL"/>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263" y="558181"/>
            <a:ext cx="5065737" cy="58951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auto">
          <a:xfrm>
            <a:off x="107504" y="-84733"/>
            <a:ext cx="9036496"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b="1">
                <a:solidFill>
                  <a:schemeClr val="bg1"/>
                </a:solidFill>
                <a:latin typeface="+mj-lt"/>
                <a:ea typeface="+mj-ea"/>
                <a:cs typeface="+mj-cs"/>
              </a:defRPr>
            </a:lvl1pPr>
            <a:lvl2pPr algn="l" rtl="0" eaLnBrk="1" fontAlgn="base" hangingPunct="1">
              <a:spcBef>
                <a:spcPct val="0"/>
              </a:spcBef>
              <a:spcAft>
                <a:spcPct val="0"/>
              </a:spcAft>
              <a:defRPr sz="4400" b="1">
                <a:solidFill>
                  <a:schemeClr val="bg1"/>
                </a:solidFill>
                <a:latin typeface="Times New Roman" pitchFamily="18" charset="0"/>
              </a:defRPr>
            </a:lvl2pPr>
            <a:lvl3pPr algn="l" rtl="0" eaLnBrk="1" fontAlgn="base" hangingPunct="1">
              <a:spcBef>
                <a:spcPct val="0"/>
              </a:spcBef>
              <a:spcAft>
                <a:spcPct val="0"/>
              </a:spcAft>
              <a:defRPr sz="4400" b="1">
                <a:solidFill>
                  <a:schemeClr val="bg1"/>
                </a:solidFill>
                <a:latin typeface="Times New Roman" pitchFamily="18" charset="0"/>
              </a:defRPr>
            </a:lvl3pPr>
            <a:lvl4pPr algn="l" rtl="0" eaLnBrk="1" fontAlgn="base" hangingPunct="1">
              <a:spcBef>
                <a:spcPct val="0"/>
              </a:spcBef>
              <a:spcAft>
                <a:spcPct val="0"/>
              </a:spcAft>
              <a:defRPr sz="4400" b="1">
                <a:solidFill>
                  <a:schemeClr val="bg1"/>
                </a:solidFill>
                <a:latin typeface="Times New Roman" pitchFamily="18" charset="0"/>
              </a:defRPr>
            </a:lvl4pPr>
            <a:lvl5pPr algn="l" rtl="0" eaLnBrk="1" fontAlgn="base" hangingPunct="1">
              <a:spcBef>
                <a:spcPct val="0"/>
              </a:spcBef>
              <a:spcAft>
                <a:spcPct val="0"/>
              </a:spcAft>
              <a:defRPr sz="4400" b="1">
                <a:solidFill>
                  <a:schemeClr val="bg1"/>
                </a:solidFill>
                <a:latin typeface="Times New Roman" pitchFamily="18" charset="0"/>
              </a:defRPr>
            </a:lvl5pPr>
            <a:lvl6pPr marL="457200" algn="l" rtl="0" eaLnBrk="1" fontAlgn="base" hangingPunct="1">
              <a:spcBef>
                <a:spcPct val="0"/>
              </a:spcBef>
              <a:spcAft>
                <a:spcPct val="0"/>
              </a:spcAft>
              <a:defRPr sz="4400" b="1">
                <a:solidFill>
                  <a:schemeClr val="bg1"/>
                </a:solidFill>
                <a:latin typeface="Times New Roman" pitchFamily="18" charset="0"/>
              </a:defRPr>
            </a:lvl6pPr>
            <a:lvl7pPr marL="914400" algn="l" rtl="0" eaLnBrk="1" fontAlgn="base" hangingPunct="1">
              <a:spcBef>
                <a:spcPct val="0"/>
              </a:spcBef>
              <a:spcAft>
                <a:spcPct val="0"/>
              </a:spcAft>
              <a:defRPr sz="4400" b="1">
                <a:solidFill>
                  <a:schemeClr val="bg1"/>
                </a:solidFill>
                <a:latin typeface="Times New Roman" pitchFamily="18" charset="0"/>
              </a:defRPr>
            </a:lvl7pPr>
            <a:lvl8pPr marL="1371600" algn="l" rtl="0" eaLnBrk="1" fontAlgn="base" hangingPunct="1">
              <a:spcBef>
                <a:spcPct val="0"/>
              </a:spcBef>
              <a:spcAft>
                <a:spcPct val="0"/>
              </a:spcAft>
              <a:defRPr sz="4400" b="1">
                <a:solidFill>
                  <a:schemeClr val="bg1"/>
                </a:solidFill>
                <a:latin typeface="Times New Roman" pitchFamily="18" charset="0"/>
              </a:defRPr>
            </a:lvl8pPr>
            <a:lvl9pPr marL="1828800" algn="l" rtl="0" eaLnBrk="1" fontAlgn="base" hangingPunct="1">
              <a:spcBef>
                <a:spcPct val="0"/>
              </a:spcBef>
              <a:spcAft>
                <a:spcPct val="0"/>
              </a:spcAft>
              <a:defRPr sz="4400" b="1">
                <a:solidFill>
                  <a:schemeClr val="bg1"/>
                </a:solidFill>
                <a:latin typeface="Times New Roman" pitchFamily="18" charset="0"/>
              </a:defRPr>
            </a:lvl9pPr>
          </a:lstStyle>
          <a:p>
            <a:r>
              <a:rPr lang="en-US" sz="4000" dirty="0" smtClean="0">
                <a:solidFill>
                  <a:schemeClr val="accent6">
                    <a:lumMod val="75000"/>
                  </a:schemeClr>
                </a:solidFill>
              </a:rPr>
              <a:t>Engagement-</a:t>
            </a:r>
            <a:r>
              <a:rPr lang="en-US" sz="3200" dirty="0" smtClean="0">
                <a:solidFill>
                  <a:schemeClr val="accent6">
                    <a:lumMod val="75000"/>
                  </a:schemeClr>
                </a:solidFill>
              </a:rPr>
              <a:t>Enrollment, Completion, Dropout</a:t>
            </a:r>
            <a:endParaRPr lang="en-GB" sz="2000" dirty="0">
              <a:solidFill>
                <a:schemeClr val="accent6">
                  <a:lumMod val="75000"/>
                </a:schemeClr>
              </a:solidFill>
            </a:endParaRPr>
          </a:p>
        </p:txBody>
      </p:sp>
    </p:spTree>
    <p:extLst>
      <p:ext uri="{BB962C8B-B14F-4D97-AF65-F5344CB8AC3E}">
        <p14:creationId xmlns:p14="http://schemas.microsoft.com/office/powerpoint/2010/main" val="1936595387"/>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135937" cy="633413"/>
          </a:xfrm>
        </p:spPr>
        <p:txBody>
          <a:bodyPr/>
          <a:lstStyle/>
          <a:p>
            <a:r>
              <a:rPr lang="en-US" sz="3200" dirty="0" smtClean="0">
                <a:solidFill>
                  <a:schemeClr val="accent6">
                    <a:lumMod val="75000"/>
                  </a:schemeClr>
                </a:solidFill>
              </a:rPr>
              <a:t>Achievement- Instructional </a:t>
            </a:r>
            <a:r>
              <a:rPr lang="en-US" sz="3200" dirty="0">
                <a:solidFill>
                  <a:schemeClr val="accent6">
                    <a:lumMod val="75000"/>
                  </a:schemeClr>
                </a:solidFill>
              </a:rPr>
              <a:t>Design </a:t>
            </a:r>
            <a:r>
              <a:rPr lang="en-US" sz="3200" dirty="0" smtClean="0">
                <a:solidFill>
                  <a:schemeClr val="accent6">
                    <a:lumMod val="75000"/>
                  </a:schemeClr>
                </a:solidFill>
              </a:rPr>
              <a:t> </a:t>
            </a:r>
            <a:endParaRPr lang="nl-NL" dirty="0">
              <a:solidFill>
                <a:schemeClr val="accent6">
                  <a:lumMod val="75000"/>
                </a:schemeClr>
              </a:solidFill>
            </a:endParaRPr>
          </a:p>
        </p:txBody>
      </p:sp>
      <p:sp>
        <p:nvSpPr>
          <p:cNvPr id="4" name="Slide Number Placeholder 3"/>
          <p:cNvSpPr>
            <a:spLocks noGrp="1"/>
          </p:cNvSpPr>
          <p:nvPr>
            <p:ph type="sldNum" sz="quarter" idx="10"/>
          </p:nvPr>
        </p:nvSpPr>
        <p:spPr/>
        <p:txBody>
          <a:bodyPr/>
          <a:lstStyle/>
          <a:p>
            <a:fld id="{8867EE00-164E-46CB-BD29-C812078C8F76}" type="slidenum">
              <a:rPr lang="en-US" altLang="nl-NL" smtClean="0"/>
              <a:pPr/>
              <a:t>14</a:t>
            </a:fld>
            <a:endParaRPr lang="en-US" altLang="nl-NL"/>
          </a:p>
        </p:txBody>
      </p:sp>
      <p:sp>
        <p:nvSpPr>
          <p:cNvPr id="5" name="Content Placeholder 2"/>
          <p:cNvSpPr>
            <a:spLocks noGrp="1"/>
          </p:cNvSpPr>
          <p:nvPr>
            <p:ph idx="1"/>
          </p:nvPr>
        </p:nvSpPr>
        <p:spPr>
          <a:xfrm>
            <a:off x="1180" y="620688"/>
            <a:ext cx="8892480" cy="6271146"/>
          </a:xfrm>
        </p:spPr>
        <p:txBody>
          <a:bodyPr/>
          <a:lstStyle/>
          <a:p>
            <a:r>
              <a:rPr lang="en-GB" sz="2800" dirty="0" smtClean="0"/>
              <a:t>instructional </a:t>
            </a:r>
            <a:r>
              <a:rPr lang="en-GB" sz="2800" dirty="0"/>
              <a:t>design quality of MOOCs is low </a:t>
            </a:r>
            <a:r>
              <a:rPr lang="en-GB" sz="2800" dirty="0" smtClean="0"/>
              <a:t>and learning </a:t>
            </a:r>
            <a:r>
              <a:rPr lang="en-GB" sz="2800" dirty="0"/>
              <a:t>objectives were not </a:t>
            </a:r>
            <a:r>
              <a:rPr lang="en-GB" sz="2800" dirty="0" smtClean="0"/>
              <a:t>provided. </a:t>
            </a:r>
            <a:r>
              <a:rPr lang="en-GB" sz="2800" dirty="0"/>
              <a:t>cMOOCs are much more qualified</a:t>
            </a:r>
            <a:r>
              <a:rPr lang="en-GB" sz="2000" dirty="0"/>
              <a:t> </a:t>
            </a:r>
          </a:p>
          <a:p>
            <a:r>
              <a:rPr lang="en-GB" sz="2800" dirty="0" smtClean="0"/>
              <a:t>most </a:t>
            </a:r>
            <a:r>
              <a:rPr lang="en-GB" sz="2800" dirty="0"/>
              <a:t>of </a:t>
            </a:r>
            <a:r>
              <a:rPr lang="en-GB" sz="2800" dirty="0" smtClean="0"/>
              <a:t>MOOCs (among 24) </a:t>
            </a:r>
            <a:r>
              <a:rPr lang="en-GB" sz="2800" dirty="0"/>
              <a:t>oriented in the objectivist-individual </a:t>
            </a:r>
            <a:r>
              <a:rPr lang="en-GB" sz="2800" dirty="0" smtClean="0"/>
              <a:t>approach </a:t>
            </a:r>
            <a:endParaRPr lang="en-US" sz="2000" dirty="0" smtClean="0">
              <a:solidFill>
                <a:schemeClr val="accent6">
                  <a:lumMod val="75000"/>
                </a:schemeClr>
              </a:solidFill>
            </a:endParaRPr>
          </a:p>
          <a:p>
            <a:r>
              <a:rPr lang="en-US" sz="2800" dirty="0"/>
              <a:t>t</a:t>
            </a:r>
            <a:r>
              <a:rPr lang="en-US" sz="2800" dirty="0" smtClean="0"/>
              <a:t>he </a:t>
            </a:r>
            <a:r>
              <a:rPr lang="en-US" sz="2800" i="1" dirty="0"/>
              <a:t>challenge–lesson–resolution</a:t>
            </a:r>
            <a:r>
              <a:rPr lang="en-US" sz="2800" dirty="0"/>
              <a:t> </a:t>
            </a:r>
            <a:r>
              <a:rPr lang="en-US" sz="2800" dirty="0" smtClean="0"/>
              <a:t>format in ‘Decoding Algebra’ xMOOC </a:t>
            </a:r>
            <a:endParaRPr lang="en-GB" sz="2000" dirty="0" smtClean="0"/>
          </a:p>
          <a:p>
            <a:r>
              <a:rPr lang="en-GB" sz="2800" dirty="0"/>
              <a:t>small task-oriented </a:t>
            </a:r>
            <a:r>
              <a:rPr lang="en-GB" sz="2800" dirty="0" smtClean="0"/>
              <a:t>cMOOC environment</a:t>
            </a:r>
            <a:endParaRPr lang="en-GB" sz="2000" dirty="0" smtClean="0"/>
          </a:p>
          <a:p>
            <a:r>
              <a:rPr lang="en-GB" sz="2800" dirty="0" smtClean="0"/>
              <a:t>“flexibility </a:t>
            </a:r>
            <a:r>
              <a:rPr lang="en-GB" sz="2800" dirty="0"/>
              <a:t>to do and read’ and ‘course </a:t>
            </a:r>
            <a:r>
              <a:rPr lang="en-GB" sz="2800" dirty="0" smtClean="0"/>
              <a:t>instructional design’, and </a:t>
            </a:r>
            <a:r>
              <a:rPr lang="en-GB" sz="2800" dirty="0"/>
              <a:t>‘receiving feedback from a knowledgeable person</a:t>
            </a:r>
            <a:r>
              <a:rPr lang="en-GB" sz="2800" dirty="0" smtClean="0"/>
              <a:t>’ </a:t>
            </a:r>
            <a:endParaRPr lang="en-GB" sz="2000" dirty="0" smtClean="0"/>
          </a:p>
          <a:p>
            <a:r>
              <a:rPr lang="en-GB" sz="2800" dirty="0"/>
              <a:t>c</a:t>
            </a:r>
            <a:r>
              <a:rPr lang="en-GB" sz="2800" dirty="0" smtClean="0"/>
              <a:t>ourse activities (assignment, homework, and lab) </a:t>
            </a:r>
            <a:endParaRPr lang="en-GB" sz="2000" dirty="0" smtClean="0"/>
          </a:p>
          <a:p>
            <a:r>
              <a:rPr lang="en-GB" sz="2800" dirty="0" smtClean="0"/>
              <a:t>MOOC as a teaching method </a:t>
            </a:r>
            <a:endParaRPr lang="en-GB" sz="2000" dirty="0" smtClean="0"/>
          </a:p>
        </p:txBody>
      </p:sp>
      <p:cxnSp>
        <p:nvCxnSpPr>
          <p:cNvPr id="6" name="Elbow Connector 5"/>
          <p:cNvCxnSpPr/>
          <p:nvPr/>
        </p:nvCxnSpPr>
        <p:spPr bwMode="auto">
          <a:xfrm>
            <a:off x="3923928" y="404664"/>
            <a:ext cx="914400" cy="914400"/>
          </a:xfrm>
          <a:prstGeom prst="bentConnector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4867015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88319">
            <a:off x="275650" y="1220703"/>
            <a:ext cx="3736211" cy="45895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79512" y="188640"/>
            <a:ext cx="8135937" cy="633413"/>
          </a:xfrm>
        </p:spPr>
        <p:txBody>
          <a:bodyPr/>
          <a:lstStyle/>
          <a:p>
            <a:r>
              <a:rPr lang="en-GB" sz="3600" dirty="0" smtClean="0">
                <a:solidFill>
                  <a:schemeClr val="accent6">
                    <a:lumMod val="75000"/>
                  </a:schemeClr>
                </a:solidFill>
              </a:rPr>
              <a:t>Achievement</a:t>
            </a:r>
            <a:r>
              <a:rPr lang="nl-NL" sz="3200" dirty="0" smtClean="0">
                <a:solidFill>
                  <a:schemeClr val="accent6">
                    <a:lumMod val="75000"/>
                  </a:schemeClr>
                </a:solidFill>
              </a:rPr>
              <a:t>- </a:t>
            </a:r>
            <a:r>
              <a:rPr lang="en-GB" sz="3200" dirty="0" smtClean="0">
                <a:solidFill>
                  <a:srgbClr val="002060"/>
                </a:solidFill>
              </a:rPr>
              <a:t>Instructional Materials</a:t>
            </a:r>
            <a:endParaRPr lang="nl-NL" sz="3200" dirty="0"/>
          </a:p>
        </p:txBody>
      </p:sp>
      <p:sp>
        <p:nvSpPr>
          <p:cNvPr id="3" name="Content Placeholder 2"/>
          <p:cNvSpPr>
            <a:spLocks noGrp="1"/>
          </p:cNvSpPr>
          <p:nvPr>
            <p:ph idx="1"/>
          </p:nvPr>
        </p:nvSpPr>
        <p:spPr>
          <a:xfrm>
            <a:off x="3851920" y="836712"/>
            <a:ext cx="5184576" cy="5400600"/>
          </a:xfrm>
        </p:spPr>
        <p:txBody>
          <a:bodyPr/>
          <a:lstStyle/>
          <a:p>
            <a:pPr lvl="1"/>
            <a:r>
              <a:rPr lang="en-GB" dirty="0" smtClean="0"/>
              <a:t>instructor </a:t>
            </a:r>
            <a:r>
              <a:rPr lang="en-GB" dirty="0"/>
              <a:t>face on video </a:t>
            </a:r>
            <a:r>
              <a:rPr lang="en-GB" dirty="0" smtClean="0"/>
              <a:t>lecturing </a:t>
            </a:r>
            <a:r>
              <a:rPr lang="en-GB" dirty="0" smtClean="0">
                <a:sym typeface="Wingdings" pitchFamily="2" charset="2"/>
              </a:rPr>
              <a:t> </a:t>
            </a:r>
            <a:r>
              <a:rPr lang="en-GB" dirty="0" smtClean="0"/>
              <a:t>no </a:t>
            </a:r>
            <a:r>
              <a:rPr lang="en-GB" dirty="0"/>
              <a:t>significant main effects </a:t>
            </a:r>
            <a:r>
              <a:rPr lang="en-GB" dirty="0" smtClean="0"/>
              <a:t>on </a:t>
            </a:r>
            <a:r>
              <a:rPr lang="en-GB" dirty="0"/>
              <a:t>recall and transfer </a:t>
            </a:r>
            <a:r>
              <a:rPr lang="en-GB" dirty="0" smtClean="0"/>
              <a:t>learning </a:t>
            </a:r>
            <a:endParaRPr lang="en-GB" sz="2000" dirty="0" smtClean="0"/>
          </a:p>
          <a:p>
            <a:pPr lvl="1"/>
            <a:r>
              <a:rPr lang="en-GB" dirty="0"/>
              <a:t>reading (50%) and videos (40%) </a:t>
            </a:r>
            <a:r>
              <a:rPr lang="en-GB" dirty="0" smtClean="0"/>
              <a:t>and discussion forms (6%) </a:t>
            </a:r>
            <a:endParaRPr lang="en-GB" sz="1800" dirty="0" smtClean="0"/>
          </a:p>
          <a:p>
            <a:pPr lvl="1"/>
            <a:r>
              <a:rPr lang="en-GB" dirty="0"/>
              <a:t>shared display and distributed individual controls </a:t>
            </a:r>
            <a:r>
              <a:rPr lang="en-GB" dirty="0" smtClean="0"/>
              <a:t>is most effective </a:t>
            </a:r>
            <a:endParaRPr lang="nl-NL" sz="1800" dirty="0"/>
          </a:p>
        </p:txBody>
      </p:sp>
      <p:sp>
        <p:nvSpPr>
          <p:cNvPr id="4" name="Slide Number Placeholder 3"/>
          <p:cNvSpPr>
            <a:spLocks noGrp="1"/>
          </p:cNvSpPr>
          <p:nvPr>
            <p:ph type="sldNum" sz="quarter" idx="10"/>
          </p:nvPr>
        </p:nvSpPr>
        <p:spPr/>
        <p:txBody>
          <a:bodyPr/>
          <a:lstStyle/>
          <a:p>
            <a:fld id="{8867EE00-164E-46CB-BD29-C812078C8F76}" type="slidenum">
              <a:rPr lang="en-US" altLang="nl-NL" smtClean="0"/>
              <a:pPr/>
              <a:t>15</a:t>
            </a:fld>
            <a:endParaRPr lang="en-US" altLang="nl-NL"/>
          </a:p>
        </p:txBody>
      </p:sp>
    </p:spTree>
    <p:extLst>
      <p:ext uri="{BB962C8B-B14F-4D97-AF65-F5344CB8AC3E}">
        <p14:creationId xmlns:p14="http://schemas.microsoft.com/office/powerpoint/2010/main" val="2794409098"/>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135937" cy="633413"/>
          </a:xfrm>
        </p:spPr>
        <p:txBody>
          <a:bodyPr/>
          <a:lstStyle/>
          <a:p>
            <a:r>
              <a:rPr lang="en-GB" sz="3600" dirty="0" smtClean="0">
                <a:solidFill>
                  <a:schemeClr val="accent6">
                    <a:lumMod val="75000"/>
                  </a:schemeClr>
                </a:solidFill>
              </a:rPr>
              <a:t>Achievement- </a:t>
            </a:r>
            <a:r>
              <a:rPr lang="en-GB" sz="3200" dirty="0" smtClean="0">
                <a:solidFill>
                  <a:schemeClr val="accent6">
                    <a:lumMod val="75000"/>
                  </a:schemeClr>
                </a:solidFill>
              </a:rPr>
              <a:t>Assessment</a:t>
            </a:r>
            <a:endParaRPr lang="en-GB" sz="3200" dirty="0">
              <a:solidFill>
                <a:schemeClr val="accent6">
                  <a:lumMod val="75000"/>
                </a:schemeClr>
              </a:solidFill>
            </a:endParaRPr>
          </a:p>
        </p:txBody>
      </p:sp>
      <p:sp>
        <p:nvSpPr>
          <p:cNvPr id="3" name="Content Placeholder 2"/>
          <p:cNvSpPr>
            <a:spLocks noGrp="1"/>
          </p:cNvSpPr>
          <p:nvPr>
            <p:ph idx="1"/>
          </p:nvPr>
        </p:nvSpPr>
        <p:spPr>
          <a:xfrm>
            <a:off x="107504" y="908720"/>
            <a:ext cx="8712968" cy="5760640"/>
          </a:xfrm>
        </p:spPr>
        <p:txBody>
          <a:bodyPr/>
          <a:lstStyle/>
          <a:p>
            <a:pPr lvl="1"/>
            <a:r>
              <a:rPr lang="en-US" dirty="0" smtClean="0"/>
              <a:t>providing </a:t>
            </a:r>
            <a:r>
              <a:rPr lang="en-US" dirty="0"/>
              <a:t>rubric to students while conducting self- and peer assessment can help to improve the grading accuracy as well to enhance the students’ achievement in MOOC </a:t>
            </a:r>
            <a:r>
              <a:rPr lang="en-US" dirty="0" smtClean="0"/>
              <a:t>platform </a:t>
            </a:r>
          </a:p>
          <a:p>
            <a:pPr lvl="1"/>
            <a:r>
              <a:rPr lang="en-GB" dirty="0"/>
              <a:t>students’ self- and peer-assessments were not significantly correlated with their final exam </a:t>
            </a:r>
            <a:r>
              <a:rPr lang="en-GB" dirty="0" smtClean="0"/>
              <a:t>scores </a:t>
            </a:r>
          </a:p>
          <a:p>
            <a:pPr lvl="1"/>
            <a:r>
              <a:rPr lang="en-GB" dirty="0" smtClean="0"/>
              <a:t>84</a:t>
            </a:r>
            <a:r>
              <a:rPr lang="en-GB" dirty="0"/>
              <a:t>% of the MOOC participants (</a:t>
            </a:r>
            <a:r>
              <a:rPr lang="en-GB" i="1" dirty="0"/>
              <a:t>n</a:t>
            </a:r>
            <a:r>
              <a:rPr lang="en-GB" dirty="0"/>
              <a:t> = 342) specified that peers’ feedback was useful on their learning outcomes</a:t>
            </a:r>
            <a:r>
              <a:rPr lang="en-GB" dirty="0" smtClean="0"/>
              <a:t>.</a:t>
            </a:r>
            <a:r>
              <a:rPr lang="en-GB" dirty="0">
                <a:hlinkClick r:id="" action="ppaction://hlinkfile" tooltip="Liu, 2014 #290"/>
              </a:rPr>
              <a:t> </a:t>
            </a:r>
            <a:endParaRPr lang="en-GB" dirty="0" smtClean="0"/>
          </a:p>
          <a:p>
            <a:pPr lvl="1"/>
            <a:r>
              <a:rPr lang="en-GB" dirty="0" smtClean="0"/>
              <a:t>AES (Automated Essay Scoring) </a:t>
            </a:r>
            <a:r>
              <a:rPr lang="en-GB" dirty="0"/>
              <a:t>tool may not be a completely accurate and reliable tool for measuring student success </a:t>
            </a:r>
            <a:endParaRPr lang="nl-NL" dirty="0"/>
          </a:p>
        </p:txBody>
      </p:sp>
      <p:sp>
        <p:nvSpPr>
          <p:cNvPr id="4" name="Slide Number Placeholder 3"/>
          <p:cNvSpPr>
            <a:spLocks noGrp="1"/>
          </p:cNvSpPr>
          <p:nvPr>
            <p:ph type="sldNum" sz="quarter" idx="10"/>
          </p:nvPr>
        </p:nvSpPr>
        <p:spPr/>
        <p:txBody>
          <a:bodyPr/>
          <a:lstStyle/>
          <a:p>
            <a:fld id="{8867EE00-164E-46CB-BD29-C812078C8F76}" type="slidenum">
              <a:rPr lang="en-US" altLang="nl-NL" smtClean="0"/>
              <a:pPr/>
              <a:t>16</a:t>
            </a:fld>
            <a:endParaRPr lang="en-US" altLang="nl-NL"/>
          </a:p>
        </p:txBody>
      </p:sp>
    </p:spTree>
    <p:extLst>
      <p:ext uri="{BB962C8B-B14F-4D97-AF65-F5344CB8AC3E}">
        <p14:creationId xmlns:p14="http://schemas.microsoft.com/office/powerpoint/2010/main" val="1346134438"/>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867EE00-164E-46CB-BD29-C812078C8F76}" type="slidenum">
              <a:rPr lang="en-US" altLang="nl-NL" smtClean="0"/>
              <a:pPr/>
              <a:t>17</a:t>
            </a:fld>
            <a:endParaRPr lang="en-US" altLang="nl-NL"/>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877913"/>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867EE00-164E-46CB-BD29-C812078C8F76}" type="slidenum">
              <a:rPr lang="en-US" altLang="nl-NL" smtClean="0"/>
              <a:pPr/>
              <a:t>18</a:t>
            </a:fld>
            <a:endParaRPr lang="en-US" altLang="nl-NL"/>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1296"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145406"/>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0039">
            <a:off x="4968991" y="1840078"/>
            <a:ext cx="4038600" cy="37674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To sum </a:t>
            </a:r>
            <a:r>
              <a:rPr lang="en-GB" sz="3600" dirty="0" smtClean="0"/>
              <a:t>up</a:t>
            </a:r>
            <a:r>
              <a:rPr lang="en-GB" dirty="0" smtClean="0"/>
              <a:t>…</a:t>
            </a:r>
            <a:endParaRPr lang="en-GB" dirty="0"/>
          </a:p>
        </p:txBody>
      </p:sp>
      <p:sp>
        <p:nvSpPr>
          <p:cNvPr id="3" name="Content Placeholder 2"/>
          <p:cNvSpPr>
            <a:spLocks noGrp="1"/>
          </p:cNvSpPr>
          <p:nvPr>
            <p:ph idx="1"/>
          </p:nvPr>
        </p:nvSpPr>
        <p:spPr>
          <a:xfrm>
            <a:off x="-36512" y="1268760"/>
            <a:ext cx="5544616" cy="4608512"/>
          </a:xfrm>
        </p:spPr>
        <p:txBody>
          <a:bodyPr/>
          <a:lstStyle/>
          <a:p>
            <a:r>
              <a:rPr lang="en-US" dirty="0" smtClean="0">
                <a:solidFill>
                  <a:schemeClr val="accent6">
                    <a:lumMod val="75000"/>
                  </a:schemeClr>
                </a:solidFill>
              </a:rPr>
              <a:t>No one denies that the current rise </a:t>
            </a:r>
            <a:r>
              <a:rPr lang="en-US" dirty="0">
                <a:solidFill>
                  <a:schemeClr val="accent6">
                    <a:lumMod val="75000"/>
                  </a:schemeClr>
                </a:solidFill>
              </a:rPr>
              <a:t>of MOOCs brings a vital change </a:t>
            </a:r>
            <a:r>
              <a:rPr lang="en-US" dirty="0" smtClean="0">
                <a:solidFill>
                  <a:schemeClr val="accent6">
                    <a:lumMod val="75000"/>
                  </a:schemeClr>
                </a:solidFill>
              </a:rPr>
              <a:t>in HE, </a:t>
            </a:r>
            <a:r>
              <a:rPr lang="en-US" dirty="0">
                <a:solidFill>
                  <a:schemeClr val="accent6">
                    <a:lumMod val="75000"/>
                  </a:schemeClr>
                </a:solidFill>
              </a:rPr>
              <a:t>but this innovation must not change the real purpose of </a:t>
            </a:r>
            <a:r>
              <a:rPr lang="en-US" dirty="0" smtClean="0">
                <a:solidFill>
                  <a:schemeClr val="accent6">
                    <a:lumMod val="75000"/>
                  </a:schemeClr>
                </a:solidFill>
              </a:rPr>
              <a:t>education; meaningful learning…</a:t>
            </a:r>
          </a:p>
          <a:p>
            <a:r>
              <a:rPr lang="en-GB" dirty="0">
                <a:solidFill>
                  <a:schemeClr val="accent6">
                    <a:lumMod val="75000"/>
                  </a:schemeClr>
                </a:solidFill>
              </a:rPr>
              <a:t>N</a:t>
            </a:r>
            <a:r>
              <a:rPr lang="en-GB" dirty="0" smtClean="0">
                <a:solidFill>
                  <a:schemeClr val="accent6">
                    <a:lumMod val="75000"/>
                  </a:schemeClr>
                </a:solidFill>
              </a:rPr>
              <a:t>eeds of </a:t>
            </a:r>
            <a:r>
              <a:rPr lang="en-GB" dirty="0">
                <a:solidFill>
                  <a:schemeClr val="accent6">
                    <a:lumMod val="75000"/>
                  </a:schemeClr>
                </a:solidFill>
              </a:rPr>
              <a:t>those who follow and who lead these MOOCs should be </a:t>
            </a:r>
            <a:r>
              <a:rPr lang="en-GB" dirty="0" smtClean="0">
                <a:solidFill>
                  <a:schemeClr val="accent6">
                    <a:lumMod val="75000"/>
                  </a:schemeClr>
                </a:solidFill>
              </a:rPr>
              <a:t>fulfilled. </a:t>
            </a:r>
            <a:endParaRPr lang="en-GB" dirty="0">
              <a:solidFill>
                <a:schemeClr val="accent6">
                  <a:lumMod val="75000"/>
                </a:schemeClr>
              </a:solidFill>
            </a:endParaRPr>
          </a:p>
        </p:txBody>
      </p:sp>
      <p:sp>
        <p:nvSpPr>
          <p:cNvPr id="4" name="Slide Number Placeholder 3"/>
          <p:cNvSpPr>
            <a:spLocks noGrp="1"/>
          </p:cNvSpPr>
          <p:nvPr>
            <p:ph type="sldNum" sz="quarter" idx="10"/>
          </p:nvPr>
        </p:nvSpPr>
        <p:spPr/>
        <p:txBody>
          <a:bodyPr/>
          <a:lstStyle/>
          <a:p>
            <a:fld id="{8867EE00-164E-46CB-BD29-C812078C8F76}" type="slidenum">
              <a:rPr lang="en-US" altLang="nl-NL" smtClean="0"/>
              <a:pPr/>
              <a:t>19</a:t>
            </a:fld>
            <a:endParaRPr lang="en-US" altLang="nl-NL"/>
          </a:p>
        </p:txBody>
      </p:sp>
    </p:spTree>
    <p:extLst>
      <p:ext uri="{BB962C8B-B14F-4D97-AF65-F5344CB8AC3E}">
        <p14:creationId xmlns:p14="http://schemas.microsoft.com/office/powerpoint/2010/main" val="1630812822"/>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A3BC654-24A1-48F0-9C33-18132CD4E5C4}" type="slidenum">
              <a:rPr lang="en-US" altLang="nl-NL"/>
              <a:pPr/>
              <a:t>2</a:t>
            </a:fld>
            <a:endParaRPr lang="en-US" altLang="nl-NL"/>
          </a:p>
        </p:txBody>
      </p:sp>
      <p:sp>
        <p:nvSpPr>
          <p:cNvPr id="10242" name="Rectangle 2"/>
          <p:cNvSpPr>
            <a:spLocks noGrp="1" noChangeArrowheads="1"/>
          </p:cNvSpPr>
          <p:nvPr>
            <p:ph type="title"/>
          </p:nvPr>
        </p:nvSpPr>
        <p:spPr>
          <a:xfrm>
            <a:off x="23044" y="188640"/>
            <a:ext cx="8135937" cy="633413"/>
          </a:xfrm>
        </p:spPr>
        <p:txBody>
          <a:bodyPr/>
          <a:lstStyle/>
          <a:p>
            <a:r>
              <a:rPr lang="en-US" altLang="nl-NL" sz="3600" dirty="0" smtClean="0">
                <a:solidFill>
                  <a:schemeClr val="accent6">
                    <a:lumMod val="75000"/>
                  </a:schemeClr>
                </a:solidFill>
              </a:rPr>
              <a:t>CONTENT</a:t>
            </a:r>
            <a:endParaRPr lang="en-US" altLang="nl-NL" sz="3600" dirty="0">
              <a:solidFill>
                <a:schemeClr val="accent6">
                  <a:lumMod val="75000"/>
                </a:schemeClr>
              </a:solidFill>
            </a:endParaRPr>
          </a:p>
        </p:txBody>
      </p:sp>
      <p:sp>
        <p:nvSpPr>
          <p:cNvPr id="10243" name="Rectangle 3"/>
          <p:cNvSpPr>
            <a:spLocks noGrp="1" noChangeArrowheads="1"/>
          </p:cNvSpPr>
          <p:nvPr>
            <p:ph type="body" idx="1"/>
          </p:nvPr>
        </p:nvSpPr>
        <p:spPr>
          <a:xfrm>
            <a:off x="32763" y="1628800"/>
            <a:ext cx="5043293" cy="5112915"/>
          </a:xfrm>
        </p:spPr>
        <p:txBody>
          <a:bodyPr/>
          <a:lstStyle/>
          <a:p>
            <a:r>
              <a:rPr lang="en-US" altLang="nl-NL" b="1" dirty="0" smtClean="0"/>
              <a:t>Introduction</a:t>
            </a:r>
            <a:endParaRPr lang="en-US" altLang="nl-NL" b="1" dirty="0"/>
          </a:p>
          <a:p>
            <a:r>
              <a:rPr lang="en-US" altLang="nl-NL" b="1" dirty="0" smtClean="0"/>
              <a:t>Significance of the study</a:t>
            </a:r>
          </a:p>
          <a:p>
            <a:r>
              <a:rPr lang="en-US" altLang="nl-NL" b="1" dirty="0" smtClean="0"/>
              <a:t>Methodology</a:t>
            </a:r>
          </a:p>
          <a:p>
            <a:r>
              <a:rPr lang="en-US" altLang="nl-NL" b="1" dirty="0" smtClean="0"/>
              <a:t>Results</a:t>
            </a:r>
          </a:p>
          <a:p>
            <a:r>
              <a:rPr lang="en-US" altLang="nl-NL" b="1" dirty="0" smtClean="0"/>
              <a:t>Conclusion</a:t>
            </a:r>
          </a:p>
          <a:p>
            <a:r>
              <a:rPr lang="en-US" altLang="nl-NL" b="1" dirty="0" smtClean="0"/>
              <a:t>Implications</a:t>
            </a:r>
          </a:p>
          <a:p>
            <a:r>
              <a:rPr lang="en-US" altLang="nl-NL" b="1" dirty="0" smtClean="0"/>
              <a:t>Issues for reflection</a:t>
            </a:r>
            <a:endParaRPr lang="en-US" altLang="nl-NL" b="1" dirty="0"/>
          </a:p>
          <a:p>
            <a:endParaRPr lang="en-US" altLang="nl-NL" dirty="0"/>
          </a:p>
          <a:p>
            <a:endParaRPr lang="en-US" altLang="nl-NL"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8555">
            <a:off x="4348845" y="837897"/>
            <a:ext cx="4531729" cy="472594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03" y="188640"/>
            <a:ext cx="8135937" cy="633413"/>
          </a:xfrm>
        </p:spPr>
        <p:txBody>
          <a:bodyPr/>
          <a:lstStyle/>
          <a:p>
            <a:r>
              <a:rPr lang="en-US" sz="3600" dirty="0" smtClean="0">
                <a:solidFill>
                  <a:schemeClr val="accent6">
                    <a:lumMod val="75000"/>
                  </a:schemeClr>
                </a:solidFill>
              </a:rPr>
              <a:t>Implications for practice</a:t>
            </a:r>
            <a:endParaRPr lang="nl-NL" sz="3600" dirty="0">
              <a:solidFill>
                <a:schemeClr val="accent6">
                  <a:lumMod val="75000"/>
                </a:schemeClr>
              </a:solidFill>
            </a:endParaRPr>
          </a:p>
        </p:txBody>
      </p:sp>
      <p:sp>
        <p:nvSpPr>
          <p:cNvPr id="3" name="Content Placeholder 2"/>
          <p:cNvSpPr>
            <a:spLocks noGrp="1"/>
          </p:cNvSpPr>
          <p:nvPr>
            <p:ph idx="1"/>
          </p:nvPr>
        </p:nvSpPr>
        <p:spPr>
          <a:xfrm>
            <a:off x="3151" y="1196752"/>
            <a:ext cx="5255815" cy="4608512"/>
          </a:xfrm>
        </p:spPr>
        <p:txBody>
          <a:bodyPr/>
          <a:lstStyle/>
          <a:p>
            <a:pPr>
              <a:buFont typeface="Wingdings" panose="05000000000000000000" pitchFamily="2" charset="2"/>
              <a:buChar char="ü"/>
            </a:pPr>
            <a:r>
              <a:rPr lang="en-GB" sz="2400" dirty="0" smtClean="0"/>
              <a:t>The need </a:t>
            </a:r>
            <a:r>
              <a:rPr lang="en-GB" sz="2400" dirty="0"/>
              <a:t>to use an instructional </a:t>
            </a:r>
            <a:r>
              <a:rPr lang="en-GB" sz="2400" dirty="0" smtClean="0"/>
              <a:t>design (learning objectives) </a:t>
            </a:r>
            <a:r>
              <a:rPr lang="en-GB" sz="2400" dirty="0" smtClean="0">
                <a:sym typeface="Wingdings" pitchFamily="2" charset="2"/>
              </a:rPr>
              <a:t>better- quality learning</a:t>
            </a:r>
            <a:endParaRPr lang="en-GB" sz="2400" dirty="0" smtClean="0"/>
          </a:p>
          <a:p>
            <a:pPr>
              <a:buFont typeface="Wingdings" panose="05000000000000000000" pitchFamily="2" charset="2"/>
              <a:buChar char="ü"/>
            </a:pPr>
            <a:r>
              <a:rPr lang="en-GB" sz="2400" dirty="0" smtClean="0"/>
              <a:t>Team work while creating MOOC </a:t>
            </a:r>
          </a:p>
          <a:p>
            <a:pPr>
              <a:buFont typeface="Wingdings" panose="05000000000000000000" pitchFamily="2" charset="2"/>
              <a:buChar char="ü"/>
            </a:pPr>
            <a:r>
              <a:rPr lang="en-GB" sz="2400" dirty="0" err="1" smtClean="0"/>
              <a:t>miniMOOC</a:t>
            </a:r>
            <a:r>
              <a:rPr lang="en-GB" sz="2400" dirty="0" smtClean="0"/>
              <a:t> (with sections/groups or SPOC)</a:t>
            </a:r>
          </a:p>
          <a:p>
            <a:pPr>
              <a:buFont typeface="Wingdings" panose="05000000000000000000" pitchFamily="2" charset="2"/>
              <a:buChar char="ü"/>
            </a:pPr>
            <a:r>
              <a:rPr lang="en-GB" sz="2400" dirty="0" smtClean="0"/>
              <a:t>Assignment-based MOOCs</a:t>
            </a:r>
          </a:p>
          <a:p>
            <a:pPr>
              <a:buFont typeface="Wingdings" panose="05000000000000000000" pitchFamily="2" charset="2"/>
              <a:buChar char="ü"/>
            </a:pPr>
            <a:r>
              <a:rPr lang="en-GB" sz="2400" dirty="0" smtClean="0"/>
              <a:t>Creative and authentic e-activities</a:t>
            </a:r>
          </a:p>
          <a:p>
            <a:pPr>
              <a:buFont typeface="Wingdings" panose="05000000000000000000" pitchFamily="2" charset="2"/>
              <a:buChar char="ü"/>
            </a:pPr>
            <a:r>
              <a:rPr lang="en-GB" sz="2400" dirty="0" smtClean="0"/>
              <a:t>Orientation for novice MOOC participants</a:t>
            </a:r>
          </a:p>
          <a:p>
            <a:pPr>
              <a:buFont typeface="Wingdings" panose="05000000000000000000" pitchFamily="2" charset="2"/>
              <a:buChar char="ü"/>
            </a:pPr>
            <a:r>
              <a:rPr lang="en-GB" sz="2400" dirty="0" smtClean="0"/>
              <a:t>Usage of feedback</a:t>
            </a:r>
          </a:p>
          <a:p>
            <a:pPr>
              <a:buFont typeface="Wingdings" panose="05000000000000000000" pitchFamily="2" charset="2"/>
              <a:buChar char="ü"/>
            </a:pPr>
            <a:r>
              <a:rPr lang="en-GB" sz="2400" dirty="0" smtClean="0"/>
              <a:t>Interactive video formats</a:t>
            </a:r>
          </a:p>
          <a:p>
            <a:pPr>
              <a:buFont typeface="Wingdings" panose="05000000000000000000" pitchFamily="2" charset="2"/>
              <a:buChar char="ü"/>
            </a:pPr>
            <a:r>
              <a:rPr lang="en-GB" sz="2400" dirty="0" smtClean="0"/>
              <a:t>Peer- assessment with rubrics</a:t>
            </a:r>
          </a:p>
          <a:p>
            <a:endParaRPr lang="en-GB" sz="2400" dirty="0" smtClean="0"/>
          </a:p>
          <a:p>
            <a:endParaRPr lang="en-GB" sz="2400" dirty="0" smtClean="0"/>
          </a:p>
        </p:txBody>
      </p:sp>
      <p:sp>
        <p:nvSpPr>
          <p:cNvPr id="4" name="Slide Number Placeholder 3"/>
          <p:cNvSpPr>
            <a:spLocks noGrp="1"/>
          </p:cNvSpPr>
          <p:nvPr>
            <p:ph type="sldNum" sz="quarter" idx="10"/>
          </p:nvPr>
        </p:nvSpPr>
        <p:spPr/>
        <p:txBody>
          <a:bodyPr/>
          <a:lstStyle/>
          <a:p>
            <a:fld id="{8867EE00-164E-46CB-BD29-C812078C8F76}" type="slidenum">
              <a:rPr lang="en-US" altLang="nl-NL" smtClean="0"/>
              <a:pPr/>
              <a:t>20</a:t>
            </a:fld>
            <a:endParaRPr lang="en-US" altLang="nl-NL"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908720"/>
            <a:ext cx="4109120" cy="55446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4771981"/>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135937" cy="633413"/>
          </a:xfrm>
        </p:spPr>
        <p:txBody>
          <a:bodyPr/>
          <a:lstStyle/>
          <a:p>
            <a:r>
              <a:rPr lang="en-GB" sz="3600" dirty="0" smtClean="0">
                <a:solidFill>
                  <a:schemeClr val="accent6">
                    <a:lumMod val="75000"/>
                  </a:schemeClr>
                </a:solidFill>
              </a:rPr>
              <a:t>Implications for further research </a:t>
            </a:r>
            <a:endParaRPr lang="en-GB" sz="3600" dirty="0">
              <a:solidFill>
                <a:schemeClr val="accent6">
                  <a:lumMod val="75000"/>
                </a:schemeClr>
              </a:solidFill>
            </a:endParaRPr>
          </a:p>
        </p:txBody>
      </p:sp>
      <p:sp>
        <p:nvSpPr>
          <p:cNvPr id="3" name="Content Placeholder 2"/>
          <p:cNvSpPr>
            <a:spLocks noGrp="1"/>
          </p:cNvSpPr>
          <p:nvPr>
            <p:ph idx="1"/>
          </p:nvPr>
        </p:nvSpPr>
        <p:spPr>
          <a:xfrm>
            <a:off x="3707904" y="1196752"/>
            <a:ext cx="5256584" cy="4680520"/>
          </a:xfrm>
        </p:spPr>
        <p:txBody>
          <a:bodyPr/>
          <a:lstStyle/>
          <a:p>
            <a:pPr>
              <a:buFont typeface="Wingdings" pitchFamily="2" charset="2"/>
              <a:buChar char="ü"/>
            </a:pPr>
            <a:r>
              <a:rPr lang="en-US" sz="2800" dirty="0"/>
              <a:t>I</a:t>
            </a:r>
            <a:r>
              <a:rPr lang="en-US" sz="2800" dirty="0" smtClean="0"/>
              <a:t>mpact </a:t>
            </a:r>
            <a:r>
              <a:rPr lang="en-US" sz="2800" dirty="0"/>
              <a:t>of MOOCS on students’ </a:t>
            </a:r>
            <a:r>
              <a:rPr lang="en-US" sz="2800" dirty="0" smtClean="0"/>
              <a:t>performance/achievement</a:t>
            </a:r>
          </a:p>
          <a:p>
            <a:pPr>
              <a:buFont typeface="Wingdings" pitchFamily="2" charset="2"/>
              <a:buChar char="ü"/>
            </a:pPr>
            <a:r>
              <a:rPr lang="en-US" sz="2800" dirty="0" smtClean="0"/>
              <a:t>Needs of learners and instructors</a:t>
            </a:r>
          </a:p>
          <a:p>
            <a:pPr>
              <a:buFont typeface="Wingdings" pitchFamily="2" charset="2"/>
              <a:buChar char="ü"/>
            </a:pPr>
            <a:r>
              <a:rPr lang="en-US" sz="2800" dirty="0" smtClean="0"/>
              <a:t>Impact of course design format</a:t>
            </a:r>
          </a:p>
          <a:p>
            <a:pPr>
              <a:buFont typeface="Wingdings" pitchFamily="2" charset="2"/>
              <a:buChar char="ü"/>
            </a:pPr>
            <a:r>
              <a:rPr lang="en-US" sz="2800" dirty="0" smtClean="0"/>
              <a:t>Differences between novice and experienced MOOC participants</a:t>
            </a:r>
          </a:p>
          <a:p>
            <a:pPr>
              <a:buFont typeface="Wingdings" pitchFamily="2" charset="2"/>
              <a:buChar char="ü"/>
            </a:pPr>
            <a:r>
              <a:rPr lang="en-US" sz="2800" dirty="0" smtClean="0"/>
              <a:t>Ways to increase engagement</a:t>
            </a:r>
          </a:p>
          <a:p>
            <a:pPr>
              <a:buFont typeface="Wingdings" pitchFamily="2" charset="2"/>
              <a:buChar char="ü"/>
            </a:pPr>
            <a:r>
              <a:rPr lang="en-US" sz="2800" dirty="0" smtClean="0"/>
              <a:t>Alternative assessment methods</a:t>
            </a:r>
          </a:p>
          <a:p>
            <a:pPr>
              <a:buFont typeface="Wingdings" pitchFamily="2" charset="2"/>
              <a:buChar char="ü"/>
            </a:pPr>
            <a:r>
              <a:rPr lang="en-US" sz="2800" dirty="0" smtClean="0"/>
              <a:t>Possible ways to provide individualized feedback </a:t>
            </a:r>
          </a:p>
          <a:p>
            <a:pPr>
              <a:buFont typeface="Wingdings" pitchFamily="2" charset="2"/>
              <a:buChar char="ü"/>
            </a:pPr>
            <a:endParaRPr lang="en-GB" sz="2800" dirty="0"/>
          </a:p>
        </p:txBody>
      </p:sp>
      <p:sp>
        <p:nvSpPr>
          <p:cNvPr id="4" name="Slide Number Placeholder 3"/>
          <p:cNvSpPr>
            <a:spLocks noGrp="1"/>
          </p:cNvSpPr>
          <p:nvPr>
            <p:ph type="sldNum" sz="quarter" idx="10"/>
          </p:nvPr>
        </p:nvSpPr>
        <p:spPr/>
        <p:txBody>
          <a:bodyPr/>
          <a:lstStyle/>
          <a:p>
            <a:fld id="{8867EE00-164E-46CB-BD29-C812078C8F76}" type="slidenum">
              <a:rPr lang="en-US" altLang="nl-NL" smtClean="0"/>
              <a:pPr/>
              <a:t>21</a:t>
            </a:fld>
            <a:endParaRPr lang="en-US" altLang="nl-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3600400" cy="489654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277601"/>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908720"/>
            <a:ext cx="3840088" cy="5256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0831" y="1052736"/>
            <a:ext cx="5178896" cy="4968552"/>
          </a:xfrm>
        </p:spPr>
        <p:txBody>
          <a:bodyPr/>
          <a:lstStyle/>
          <a:p>
            <a:r>
              <a:rPr lang="en-GB" sz="2800" dirty="0" smtClean="0"/>
              <a:t>Are traditional ID models </a:t>
            </a:r>
            <a:r>
              <a:rPr lang="en-GB" sz="2800" dirty="0"/>
              <a:t>p</a:t>
            </a:r>
            <a:r>
              <a:rPr lang="en-GB" sz="2800" dirty="0" smtClean="0"/>
              <a:t>roviding sufficient foundation for MOOCs?  </a:t>
            </a:r>
            <a:r>
              <a:rPr lang="en-GB" sz="2800" dirty="0"/>
              <a:t>o</a:t>
            </a:r>
            <a:r>
              <a:rPr lang="en-GB" sz="2800" dirty="0" smtClean="0"/>
              <a:t>r do we need a redefinition of ID for MOOCs ?</a:t>
            </a:r>
          </a:p>
          <a:p>
            <a:r>
              <a:rPr lang="en-US" sz="2800" dirty="0"/>
              <a:t>T</a:t>
            </a:r>
            <a:r>
              <a:rPr lang="en-US" sz="2800" dirty="0" smtClean="0"/>
              <a:t>o </a:t>
            </a:r>
            <a:r>
              <a:rPr lang="en-US" sz="2800" dirty="0"/>
              <a:t>what extent are instructors or course designers responsible for facilitating learning, other than providing content </a:t>
            </a:r>
            <a:r>
              <a:rPr lang="en-US" sz="2800" dirty="0" smtClean="0"/>
              <a:t>?</a:t>
            </a:r>
          </a:p>
          <a:p>
            <a:r>
              <a:rPr lang="en-GB" sz="2800" dirty="0"/>
              <a:t>Do we need to </a:t>
            </a:r>
            <a:r>
              <a:rPr lang="en-GB" sz="2800" dirty="0" smtClean="0"/>
              <a:t>change teacher </a:t>
            </a:r>
            <a:r>
              <a:rPr lang="en-GB" sz="2800" dirty="0"/>
              <a:t>preparation </a:t>
            </a:r>
            <a:r>
              <a:rPr lang="en-GB" sz="2800" dirty="0" smtClean="0"/>
              <a:t>for successful MOOC teaching? </a:t>
            </a:r>
            <a:endParaRPr lang="en-US" sz="2800" dirty="0" smtClean="0"/>
          </a:p>
          <a:p>
            <a:endParaRPr lang="en-GB" sz="2800" dirty="0"/>
          </a:p>
          <a:p>
            <a:endParaRPr lang="en-US" sz="2800" dirty="0" smtClean="0"/>
          </a:p>
          <a:p>
            <a:pPr marL="0" indent="0">
              <a:buNone/>
            </a:pPr>
            <a:endParaRPr lang="en-US" sz="2800" dirty="0"/>
          </a:p>
          <a:p>
            <a:endParaRPr lang="en-US" dirty="0"/>
          </a:p>
          <a:p>
            <a:endParaRPr lang="en-US" sz="2800" dirty="0"/>
          </a:p>
          <a:p>
            <a:endParaRPr lang="en-GB" sz="2800" dirty="0" smtClean="0"/>
          </a:p>
          <a:p>
            <a:endParaRPr lang="en-GB" sz="2800" dirty="0"/>
          </a:p>
        </p:txBody>
      </p:sp>
      <p:sp>
        <p:nvSpPr>
          <p:cNvPr id="4" name="Slide Number Placeholder 3"/>
          <p:cNvSpPr>
            <a:spLocks noGrp="1"/>
          </p:cNvSpPr>
          <p:nvPr>
            <p:ph type="sldNum" sz="quarter" idx="10"/>
          </p:nvPr>
        </p:nvSpPr>
        <p:spPr/>
        <p:txBody>
          <a:bodyPr/>
          <a:lstStyle/>
          <a:p>
            <a:fld id="{8867EE00-164E-46CB-BD29-C812078C8F76}" type="slidenum">
              <a:rPr lang="en-US" altLang="nl-NL" smtClean="0"/>
              <a:pPr/>
              <a:t>22</a:t>
            </a:fld>
            <a:endParaRPr lang="en-US" altLang="nl-NL"/>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 y="44624"/>
            <a:ext cx="838200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952125"/>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867EE00-164E-46CB-BD29-C812078C8F76}" type="slidenum">
              <a:rPr lang="en-US" altLang="nl-NL" smtClean="0"/>
              <a:pPr/>
              <a:t>23</a:t>
            </a:fld>
            <a:endParaRPr lang="en-US" altLang="nl-NL"/>
          </a:p>
        </p:txBody>
      </p:sp>
      <p:sp>
        <p:nvSpPr>
          <p:cNvPr id="5" name="Rectangle 4"/>
          <p:cNvSpPr/>
          <p:nvPr/>
        </p:nvSpPr>
        <p:spPr>
          <a:xfrm>
            <a:off x="1835696" y="2203557"/>
            <a:ext cx="5157450" cy="304698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 you very much </a:t>
            </a:r>
          </a:p>
          <a:p>
            <a:pPr algn="ctr"/>
            <a:r>
              <a:rPr lang="en-GB"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for your kind attention ! </a:t>
            </a:r>
          </a:p>
          <a:p>
            <a:pPr algn="ctr"/>
            <a:endParaRPr lang="en-GB"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GB"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o.pilli</a:t>
            </a:r>
            <a:r>
              <a:rPr lang="en-GB"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@iclon.leidenuniv.nl</a:t>
            </a:r>
            <a:endParaRPr lang="en-GB"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326990311"/>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867EE00-164E-46CB-BD29-C812078C8F76}" type="slidenum">
              <a:rPr lang="en-US" altLang="nl-NL" smtClean="0"/>
              <a:pPr/>
              <a:t>3</a:t>
            </a:fld>
            <a:endParaRPr lang="en-US" altLang="nl-NL"/>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64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36494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hlinkClick r:id="rId2" action="ppaction://hlinkfile"/>
              </a:rPr>
              <a:t>What is MOOC </a:t>
            </a:r>
            <a:r>
              <a:rPr lang="en-GB" dirty="0" smtClean="0"/>
              <a:t>? </a:t>
            </a:r>
            <a:endParaRPr lang="en-GB" dirty="0"/>
          </a:p>
        </p:txBody>
      </p:sp>
      <p:sp>
        <p:nvSpPr>
          <p:cNvPr id="2" name="Slide Number Placeholder 1"/>
          <p:cNvSpPr>
            <a:spLocks noGrp="1"/>
          </p:cNvSpPr>
          <p:nvPr>
            <p:ph type="sldNum" sz="quarter" idx="10"/>
          </p:nvPr>
        </p:nvSpPr>
        <p:spPr/>
        <p:txBody>
          <a:bodyPr/>
          <a:lstStyle/>
          <a:p>
            <a:fld id="{013B1C31-1865-4E12-A7DE-0DB173F7D80C}" type="slidenum">
              <a:rPr lang="en-US" altLang="nl-NL" smtClean="0"/>
              <a:pPr/>
              <a:t>4</a:t>
            </a:fld>
            <a:endParaRPr lang="en-US" altLang="nl-NL"/>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5689" y1="9360" x2="7094" y2="28571"/>
                        <a14:foregroundMark x1="11050" y1="6568" x2="20327" y2="6076"/>
                        <a14:foregroundMark x1="71487" y1="14450" x2="71487" y2="10345"/>
                        <a14:foregroundMark x1="71760" y1="10345" x2="77626" y2="8867"/>
                        <a14:foregroundMark x1="77217" y1="8867" x2="82674" y2="9852"/>
                      </a14:backgroundRemoval>
                    </a14:imgEffect>
                  </a14:imgLayer>
                </a14:imgProps>
              </a:ext>
              <a:ext uri="{28A0092B-C50C-407E-A947-70E740481C1C}">
                <a14:useLocalDpi xmlns:a14="http://schemas.microsoft.com/office/drawing/2010/main" val="0"/>
              </a:ext>
            </a:extLst>
          </a:blip>
          <a:stretch>
            <a:fillRect/>
          </a:stretch>
        </p:blipFill>
        <p:spPr>
          <a:xfrm>
            <a:off x="1041374" y="1124744"/>
            <a:ext cx="6662974" cy="5129099"/>
          </a:xfrm>
          <a:prstGeom prst="rect">
            <a:avLst/>
          </a:prstGeom>
        </p:spPr>
      </p:pic>
      <p:sp>
        <p:nvSpPr>
          <p:cNvPr id="10" name="Line Callout 1 9"/>
          <p:cNvSpPr/>
          <p:nvPr/>
        </p:nvSpPr>
        <p:spPr bwMode="auto">
          <a:xfrm>
            <a:off x="7092280" y="836712"/>
            <a:ext cx="1224136" cy="1512168"/>
          </a:xfrm>
          <a:prstGeom prst="borderCallout1">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bg1"/>
              </a:solidFill>
              <a:effectLst/>
              <a:latin typeface="Times New Roman" pitchFamily="18" charset="0"/>
            </a:endParaRPr>
          </a:p>
        </p:txBody>
      </p:sp>
      <p:sp>
        <p:nvSpPr>
          <p:cNvPr id="11" name="Oval Callout 10"/>
          <p:cNvSpPr/>
          <p:nvPr/>
        </p:nvSpPr>
        <p:spPr bwMode="auto">
          <a:xfrm flipV="1">
            <a:off x="5508104" y="3356992"/>
            <a:ext cx="936104" cy="1296144"/>
          </a:xfrm>
          <a:prstGeom prst="wedgeEllipseCallout">
            <a:avLst>
              <a:gd name="adj1" fmla="val -102331"/>
              <a:gd name="adj2" fmla="val 62500"/>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bg1"/>
              </a:solidFill>
              <a:effectLst/>
              <a:latin typeface="Times New Roman" pitchFamily="18" charset="0"/>
            </a:endParaRPr>
          </a:p>
        </p:txBody>
      </p:sp>
      <p:sp>
        <p:nvSpPr>
          <p:cNvPr id="14" name="Oval Callout 13"/>
          <p:cNvSpPr/>
          <p:nvPr/>
        </p:nvSpPr>
        <p:spPr bwMode="auto">
          <a:xfrm>
            <a:off x="7604720" y="2087239"/>
            <a:ext cx="1440160" cy="864096"/>
          </a:xfrm>
          <a:prstGeom prst="wedgeEllipseCallout">
            <a:avLst>
              <a:gd name="adj1" fmla="val -102331"/>
              <a:gd name="adj2" fmla="val 62500"/>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bg1"/>
              </a:solidFill>
              <a:effectLst/>
              <a:latin typeface="Times New Roman" pitchFamily="18" charset="0"/>
            </a:endParaRPr>
          </a:p>
        </p:txBody>
      </p:sp>
      <p:sp>
        <p:nvSpPr>
          <p:cNvPr id="16" name="Oval Callout 15"/>
          <p:cNvSpPr/>
          <p:nvPr/>
        </p:nvSpPr>
        <p:spPr bwMode="auto">
          <a:xfrm flipH="1">
            <a:off x="0" y="2054191"/>
            <a:ext cx="1728192" cy="864096"/>
          </a:xfrm>
          <a:prstGeom prst="wedgeEllipseCallout">
            <a:avLst>
              <a:gd name="adj1" fmla="val -103121"/>
              <a:gd name="adj2" fmla="val 29332"/>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smtClean="0">
              <a:ln>
                <a:noFill/>
              </a:ln>
              <a:solidFill>
                <a:schemeClr val="bg1"/>
              </a:solidFill>
              <a:effectLst/>
              <a:latin typeface="Times New Roman" pitchFamily="18" charset="0"/>
            </a:endParaRPr>
          </a:p>
        </p:txBody>
      </p:sp>
      <p:pic>
        <p:nvPicPr>
          <p:cNvPr id="8195" name="Picture 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56" y="2278182"/>
            <a:ext cx="1656344" cy="43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55188" y="2173366"/>
            <a:ext cx="922456" cy="69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8800" y="3609491"/>
            <a:ext cx="794654" cy="79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203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13B1C31-1865-4E12-A7DE-0DB173F7D80C}" type="slidenum">
              <a:rPr lang="en-US" altLang="nl-NL" smtClean="0"/>
              <a:pPr/>
              <a:t>5</a:t>
            </a:fld>
            <a:endParaRPr lang="en-US" altLang="nl-NL"/>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7476" cy="687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3933056"/>
            <a:ext cx="9144000" cy="1384995"/>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100000" b="100000"/>
            </a:path>
            <a:tileRect t="-100000" r="-100000"/>
          </a:gradFill>
        </p:spPr>
        <p:txBody>
          <a:bodyPr wrap="square">
            <a:spAutoFit/>
          </a:bodyPr>
          <a:lstStyle/>
          <a:p>
            <a:pPr algn="ctr"/>
            <a:r>
              <a:rPr lang="en-US" sz="2800" b="1" dirty="0" smtClean="0">
                <a:solidFill>
                  <a:schemeClr val="accent6">
                    <a:lumMod val="50000"/>
                  </a:schemeClr>
                </a:solidFill>
              </a:rPr>
              <a:t>“</a:t>
            </a:r>
            <a:r>
              <a:rPr lang="en-US" sz="2800" b="1" dirty="0">
                <a:solidFill>
                  <a:schemeClr val="accent6">
                    <a:lumMod val="50000"/>
                  </a:schemeClr>
                </a:solidFill>
              </a:rPr>
              <a:t>A MOOC is a course, it’s open, it’s participatory, it’s distributed, and it supports life-long networked learning</a:t>
            </a:r>
            <a:r>
              <a:rPr lang="en-US" sz="2800" b="1" dirty="0" smtClean="0">
                <a:solidFill>
                  <a:schemeClr val="accent6">
                    <a:lumMod val="50000"/>
                  </a:schemeClr>
                </a:solidFill>
              </a:rPr>
              <a:t>.”</a:t>
            </a:r>
          </a:p>
          <a:p>
            <a:pPr algn="ctr"/>
            <a:r>
              <a:rPr lang="en-US" sz="2800" b="1" dirty="0" smtClean="0">
                <a:solidFill>
                  <a:schemeClr val="accent6">
                    <a:lumMod val="50000"/>
                  </a:schemeClr>
                </a:solidFill>
              </a:rPr>
              <a:t>                                                                         </a:t>
            </a:r>
            <a:r>
              <a:rPr lang="en-US" sz="2800" b="1" dirty="0" smtClean="0">
                <a:solidFill>
                  <a:schemeClr val="accent6">
                    <a:lumMod val="50000"/>
                  </a:schemeClr>
                </a:solidFill>
                <a:hlinkClick r:id="rId3"/>
              </a:rPr>
              <a:t>Dave </a:t>
            </a:r>
            <a:r>
              <a:rPr lang="en-US" sz="2800" b="1" dirty="0">
                <a:solidFill>
                  <a:schemeClr val="accent6">
                    <a:lumMod val="50000"/>
                  </a:schemeClr>
                </a:solidFill>
                <a:hlinkClick r:id="rId3"/>
              </a:rPr>
              <a:t>Cormier </a:t>
            </a:r>
            <a:endParaRPr lang="en-GB" sz="2800" b="1" dirty="0">
              <a:solidFill>
                <a:schemeClr val="accent6">
                  <a:lumMod val="50000"/>
                </a:schemeClr>
              </a:solidFill>
            </a:endParaRPr>
          </a:p>
        </p:txBody>
      </p:sp>
    </p:spTree>
    <p:extLst>
      <p:ext uri="{BB962C8B-B14F-4D97-AF65-F5344CB8AC3E}">
        <p14:creationId xmlns:p14="http://schemas.microsoft.com/office/powerpoint/2010/main" val="181476876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23" y="142306"/>
            <a:ext cx="8135937" cy="633413"/>
          </a:xfrm>
        </p:spPr>
        <p:txBody>
          <a:bodyPr/>
          <a:lstStyle/>
          <a:p>
            <a:r>
              <a:rPr lang="en-US" dirty="0" smtClean="0"/>
              <a:t>MOOCs are ….</a:t>
            </a:r>
            <a:endParaRPr lang="nl-NL" dirty="0"/>
          </a:p>
        </p:txBody>
      </p:sp>
      <p:sp>
        <p:nvSpPr>
          <p:cNvPr id="3" name="Content Placeholder 2"/>
          <p:cNvSpPr>
            <a:spLocks noGrp="1"/>
          </p:cNvSpPr>
          <p:nvPr>
            <p:ph idx="1"/>
          </p:nvPr>
        </p:nvSpPr>
        <p:spPr/>
        <p:txBody>
          <a:bodyPr/>
          <a:lstStyle/>
          <a:p>
            <a:endParaRPr lang="nl-NL" dirty="0"/>
          </a:p>
        </p:txBody>
      </p:sp>
      <p:sp>
        <p:nvSpPr>
          <p:cNvPr id="4" name="Slide Number Placeholder 3"/>
          <p:cNvSpPr>
            <a:spLocks noGrp="1"/>
          </p:cNvSpPr>
          <p:nvPr>
            <p:ph type="sldNum" sz="quarter" idx="10"/>
          </p:nvPr>
        </p:nvSpPr>
        <p:spPr/>
        <p:txBody>
          <a:bodyPr/>
          <a:lstStyle/>
          <a:p>
            <a:fld id="{8867EE00-164E-46CB-BD29-C812078C8F76}" type="slidenum">
              <a:rPr lang="en-US" altLang="nl-NL" smtClean="0"/>
              <a:pPr/>
              <a:t>6</a:t>
            </a:fld>
            <a:endParaRPr lang="en-US" altLang="nl-NL"/>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5400"/>
            <a:ext cx="9144000" cy="552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869465"/>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867EE00-164E-46CB-BD29-C812078C8F76}" type="slidenum">
              <a:rPr lang="en-US" altLang="nl-NL" smtClean="0"/>
              <a:pPr/>
              <a:t>7</a:t>
            </a:fld>
            <a:endParaRPr lang="en-US" altLang="nl-NL"/>
          </a:p>
        </p:txBody>
      </p:sp>
      <p:graphicFrame>
        <p:nvGraphicFramePr>
          <p:cNvPr id="5" name="Table 4"/>
          <p:cNvGraphicFramePr>
            <a:graphicFrameLocks noGrp="1"/>
          </p:cNvGraphicFramePr>
          <p:nvPr>
            <p:extLst>
              <p:ext uri="{D42A27DB-BD31-4B8C-83A1-F6EECF244321}">
                <p14:modId xmlns:p14="http://schemas.microsoft.com/office/powerpoint/2010/main" val="3725191432"/>
              </p:ext>
            </p:extLst>
          </p:nvPr>
        </p:nvGraphicFramePr>
        <p:xfrm>
          <a:off x="35497" y="-1115"/>
          <a:ext cx="9108502" cy="6859114"/>
        </p:xfrm>
        <a:graphic>
          <a:graphicData uri="http://schemas.openxmlformats.org/drawingml/2006/table">
            <a:tbl>
              <a:tblPr firstRow="1" firstCol="1" bandRow="1">
                <a:tableStyleId>{5C22544A-7EE6-4342-B048-85BDC9FD1C3A}</a:tableStyleId>
              </a:tblPr>
              <a:tblGrid>
                <a:gridCol w="2232247"/>
                <a:gridCol w="3600965"/>
                <a:gridCol w="3275290"/>
              </a:tblGrid>
              <a:tr h="407140">
                <a:tc>
                  <a:txBody>
                    <a:bodyPr/>
                    <a:lstStyle/>
                    <a:p>
                      <a:pPr algn="l">
                        <a:lnSpc>
                          <a:spcPct val="115000"/>
                        </a:lnSpc>
                        <a:spcAft>
                          <a:spcPts val="0"/>
                        </a:spcAft>
                      </a:pPr>
                      <a:r>
                        <a:rPr lang="en-GB" sz="2200" dirty="0">
                          <a:solidFill>
                            <a:schemeClr val="accent6">
                              <a:lumMod val="75000"/>
                            </a:schemeClr>
                          </a:solidFill>
                          <a:effectLst>
                            <a:outerShdw blurRad="38100" dist="38100" dir="2700000" algn="tl">
                              <a:srgbClr val="000000">
                                <a:alpha val="43137"/>
                              </a:srgbClr>
                            </a:outerShdw>
                          </a:effectLst>
                        </a:rPr>
                        <a:t>Basic Features</a:t>
                      </a:r>
                      <a:endParaRPr lang="nl-NL" sz="2200" dirty="0">
                        <a:solidFill>
                          <a:schemeClr val="accent6">
                            <a:lumMod val="75000"/>
                          </a:schemeClr>
                        </a:solidFill>
                        <a:effectLst>
                          <a:outerShdw blurRad="38100" dist="38100" dir="2700000" algn="tl">
                            <a:srgbClr val="000000">
                              <a:alpha val="43137"/>
                            </a:srgbClr>
                          </a:outerShdw>
                        </a:effectLst>
                        <a:latin typeface="Calibri"/>
                        <a:ea typeface="SimSun"/>
                        <a:cs typeface="Times New Roman"/>
                      </a:endParaRPr>
                    </a:p>
                  </a:txBody>
                  <a:tcPr marL="55393" marR="55393" marT="0" marB="0" anchor="ctr"/>
                </a:tc>
                <a:tc>
                  <a:txBody>
                    <a:bodyPr/>
                    <a:lstStyle/>
                    <a:p>
                      <a:pPr algn="l">
                        <a:lnSpc>
                          <a:spcPct val="115000"/>
                        </a:lnSpc>
                        <a:spcAft>
                          <a:spcPts val="0"/>
                        </a:spcAft>
                      </a:pPr>
                      <a:r>
                        <a:rPr lang="en-GB" sz="2200" dirty="0">
                          <a:solidFill>
                            <a:schemeClr val="accent6">
                              <a:lumMod val="75000"/>
                            </a:schemeClr>
                          </a:solidFill>
                          <a:effectLst>
                            <a:outerShdw blurRad="38100" dist="38100" dir="2700000" algn="tl">
                              <a:srgbClr val="000000">
                                <a:alpha val="43137"/>
                              </a:srgbClr>
                            </a:outerShdw>
                          </a:effectLst>
                        </a:rPr>
                        <a:t>xMOOCs</a:t>
                      </a:r>
                      <a:endParaRPr lang="nl-NL" sz="2200" dirty="0">
                        <a:solidFill>
                          <a:schemeClr val="accent6">
                            <a:lumMod val="75000"/>
                          </a:schemeClr>
                        </a:solidFill>
                        <a:effectLst>
                          <a:outerShdw blurRad="38100" dist="38100" dir="2700000" algn="tl">
                            <a:srgbClr val="000000">
                              <a:alpha val="43137"/>
                            </a:srgbClr>
                          </a:outerShdw>
                        </a:effectLst>
                        <a:latin typeface="Calibri"/>
                        <a:ea typeface="SimSun"/>
                        <a:cs typeface="Times New Roman"/>
                      </a:endParaRPr>
                    </a:p>
                  </a:txBody>
                  <a:tcPr marL="55393" marR="55393" marT="0" marB="0" anchor="ctr"/>
                </a:tc>
                <a:tc>
                  <a:txBody>
                    <a:bodyPr/>
                    <a:lstStyle/>
                    <a:p>
                      <a:pPr algn="l">
                        <a:lnSpc>
                          <a:spcPct val="115000"/>
                        </a:lnSpc>
                        <a:spcAft>
                          <a:spcPts val="0"/>
                        </a:spcAft>
                      </a:pPr>
                      <a:r>
                        <a:rPr lang="en-GB" sz="2200" dirty="0">
                          <a:solidFill>
                            <a:schemeClr val="accent6">
                              <a:lumMod val="75000"/>
                            </a:schemeClr>
                          </a:solidFill>
                          <a:effectLst>
                            <a:outerShdw blurRad="38100" dist="38100" dir="2700000" algn="tl">
                              <a:srgbClr val="000000">
                                <a:alpha val="43137"/>
                              </a:srgbClr>
                            </a:outerShdw>
                          </a:effectLst>
                        </a:rPr>
                        <a:t>cMOOCs</a:t>
                      </a:r>
                      <a:endParaRPr lang="nl-NL" sz="2200" dirty="0">
                        <a:solidFill>
                          <a:schemeClr val="accent6">
                            <a:lumMod val="75000"/>
                          </a:schemeClr>
                        </a:solidFill>
                        <a:effectLst>
                          <a:outerShdw blurRad="38100" dist="38100" dir="2700000" algn="tl">
                            <a:srgbClr val="000000">
                              <a:alpha val="43137"/>
                            </a:srgbClr>
                          </a:outerShdw>
                        </a:effectLst>
                        <a:latin typeface="Calibri"/>
                        <a:ea typeface="SimSun"/>
                        <a:cs typeface="Times New Roman"/>
                      </a:endParaRPr>
                    </a:p>
                  </a:txBody>
                  <a:tcPr marL="55393" marR="55393" marT="0" marB="0" anchor="ctr"/>
                </a:tc>
              </a:tr>
              <a:tr h="740255">
                <a:tc>
                  <a:txBody>
                    <a:bodyPr/>
                    <a:lstStyle/>
                    <a:p>
                      <a:pPr algn="l">
                        <a:lnSpc>
                          <a:spcPct val="115000"/>
                        </a:lnSpc>
                        <a:spcAft>
                          <a:spcPts val="1000"/>
                        </a:spcAft>
                      </a:pPr>
                      <a:r>
                        <a:rPr lang="en-GB" sz="2000" dirty="0" smtClean="0">
                          <a:solidFill>
                            <a:schemeClr val="accent6">
                              <a:lumMod val="75000"/>
                            </a:schemeClr>
                          </a:solidFill>
                          <a:effectLst/>
                        </a:rPr>
                        <a:t>Pedagogical</a:t>
                      </a:r>
                      <a:r>
                        <a:rPr lang="en-GB" sz="2000" baseline="0" dirty="0" smtClean="0">
                          <a:solidFill>
                            <a:schemeClr val="accent6">
                              <a:lumMod val="75000"/>
                            </a:schemeClr>
                          </a:solidFill>
                          <a:effectLst/>
                        </a:rPr>
                        <a:t> </a:t>
                      </a:r>
                      <a:r>
                        <a:rPr lang="en-GB" sz="2000" dirty="0" smtClean="0">
                          <a:solidFill>
                            <a:schemeClr val="accent6">
                              <a:lumMod val="75000"/>
                            </a:schemeClr>
                          </a:solidFill>
                          <a:effectLst/>
                        </a:rPr>
                        <a:t>Approaches</a:t>
                      </a:r>
                      <a:endParaRPr lang="nl-NL" sz="2000" dirty="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a:solidFill>
                            <a:schemeClr val="accent6">
                              <a:lumMod val="75000"/>
                            </a:schemeClr>
                          </a:solidFill>
                          <a:effectLst/>
                        </a:rPr>
                        <a:t>cognitive-behaviourist </a:t>
                      </a:r>
                      <a:endParaRPr lang="nl-NL" sz="2000" dirty="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smtClean="0">
                          <a:solidFill>
                            <a:schemeClr val="accent6">
                              <a:lumMod val="75000"/>
                            </a:schemeClr>
                          </a:solidFill>
                          <a:effectLst/>
                        </a:rPr>
                        <a:t>networking-connectivist</a:t>
                      </a:r>
                      <a:endParaRPr lang="nl-NL" sz="2000" dirty="0">
                        <a:solidFill>
                          <a:schemeClr val="accent6">
                            <a:lumMod val="75000"/>
                          </a:schemeClr>
                        </a:solidFill>
                        <a:effectLst/>
                        <a:latin typeface="Calibri"/>
                        <a:ea typeface="SimSun"/>
                        <a:cs typeface="Times New Roman"/>
                      </a:endParaRPr>
                    </a:p>
                  </a:txBody>
                  <a:tcPr marL="55393" marR="55393" marT="0" marB="0"/>
                </a:tc>
              </a:tr>
              <a:tr h="370128">
                <a:tc>
                  <a:txBody>
                    <a:bodyPr/>
                    <a:lstStyle/>
                    <a:p>
                      <a:pPr algn="l">
                        <a:lnSpc>
                          <a:spcPct val="115000"/>
                        </a:lnSpc>
                        <a:spcAft>
                          <a:spcPts val="1000"/>
                        </a:spcAft>
                      </a:pPr>
                      <a:r>
                        <a:rPr lang="en-GB" sz="2000">
                          <a:solidFill>
                            <a:schemeClr val="accent6">
                              <a:lumMod val="75000"/>
                            </a:schemeClr>
                          </a:solidFill>
                          <a:effectLst/>
                        </a:rPr>
                        <a:t>Types of Teaching </a:t>
                      </a:r>
                      <a:endParaRPr lang="nl-NL" sz="200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a:solidFill>
                            <a:schemeClr val="accent6">
                              <a:lumMod val="75000"/>
                            </a:schemeClr>
                          </a:solidFill>
                          <a:effectLst/>
                        </a:rPr>
                        <a:t>objective-oriented </a:t>
                      </a:r>
                      <a:endParaRPr lang="nl-NL" sz="2000" dirty="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smtClean="0">
                          <a:solidFill>
                            <a:schemeClr val="accent6">
                              <a:lumMod val="75000"/>
                            </a:schemeClr>
                          </a:solidFill>
                          <a:effectLst/>
                        </a:rPr>
                        <a:t>constructive-oriented </a:t>
                      </a:r>
                      <a:endParaRPr lang="nl-NL" sz="2000" dirty="0">
                        <a:solidFill>
                          <a:schemeClr val="accent6">
                            <a:lumMod val="75000"/>
                          </a:schemeClr>
                        </a:solidFill>
                        <a:effectLst/>
                        <a:latin typeface="Calibri"/>
                        <a:ea typeface="SimSun"/>
                        <a:cs typeface="Times New Roman"/>
                      </a:endParaRPr>
                    </a:p>
                  </a:txBody>
                  <a:tcPr marL="55393" marR="55393" marT="0" marB="0"/>
                </a:tc>
              </a:tr>
              <a:tr h="438456">
                <a:tc>
                  <a:txBody>
                    <a:bodyPr/>
                    <a:lstStyle/>
                    <a:p>
                      <a:pPr algn="l">
                        <a:lnSpc>
                          <a:spcPct val="115000"/>
                        </a:lnSpc>
                        <a:spcAft>
                          <a:spcPts val="1000"/>
                        </a:spcAft>
                      </a:pPr>
                      <a:r>
                        <a:rPr lang="en-GB" sz="2000">
                          <a:solidFill>
                            <a:schemeClr val="accent6">
                              <a:lumMod val="75000"/>
                            </a:schemeClr>
                          </a:solidFill>
                          <a:effectLst/>
                        </a:rPr>
                        <a:t>Types of Learning</a:t>
                      </a:r>
                      <a:endParaRPr lang="nl-NL" sz="200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a:solidFill>
                            <a:schemeClr val="accent6">
                              <a:lumMod val="75000"/>
                            </a:schemeClr>
                          </a:solidFill>
                          <a:effectLst/>
                        </a:rPr>
                        <a:t>transmission of information</a:t>
                      </a:r>
                      <a:endParaRPr lang="nl-NL" sz="2000" dirty="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a:solidFill>
                            <a:schemeClr val="accent6">
                              <a:lumMod val="75000"/>
                            </a:schemeClr>
                          </a:solidFill>
                          <a:effectLst/>
                        </a:rPr>
                        <a:t>sharing of </a:t>
                      </a:r>
                      <a:r>
                        <a:rPr lang="en-GB" sz="2000" dirty="0" smtClean="0">
                          <a:solidFill>
                            <a:schemeClr val="accent6">
                              <a:lumMod val="75000"/>
                            </a:schemeClr>
                          </a:solidFill>
                          <a:effectLst/>
                        </a:rPr>
                        <a:t>knowledge</a:t>
                      </a:r>
                      <a:endParaRPr lang="nl-NL" sz="2000" dirty="0">
                        <a:solidFill>
                          <a:schemeClr val="accent6">
                            <a:lumMod val="75000"/>
                          </a:schemeClr>
                        </a:solidFill>
                        <a:effectLst/>
                        <a:latin typeface="Calibri"/>
                        <a:ea typeface="SimSun"/>
                        <a:cs typeface="Times New Roman"/>
                      </a:endParaRPr>
                    </a:p>
                  </a:txBody>
                  <a:tcPr marL="55393" marR="55393" marT="0" marB="0"/>
                </a:tc>
              </a:tr>
              <a:tr h="486447">
                <a:tc>
                  <a:txBody>
                    <a:bodyPr/>
                    <a:lstStyle/>
                    <a:p>
                      <a:pPr algn="l">
                        <a:lnSpc>
                          <a:spcPct val="115000"/>
                        </a:lnSpc>
                        <a:spcAft>
                          <a:spcPts val="1000"/>
                        </a:spcAft>
                      </a:pPr>
                      <a:r>
                        <a:rPr lang="en-GB" sz="2000" dirty="0">
                          <a:solidFill>
                            <a:schemeClr val="accent6">
                              <a:lumMod val="75000"/>
                            </a:schemeClr>
                          </a:solidFill>
                          <a:effectLst/>
                        </a:rPr>
                        <a:t>Interaction</a:t>
                      </a:r>
                      <a:endParaRPr lang="nl-NL" sz="2000" dirty="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a:solidFill>
                            <a:schemeClr val="accent6">
                              <a:lumMod val="75000"/>
                            </a:schemeClr>
                          </a:solidFill>
                          <a:effectLst/>
                        </a:rPr>
                        <a:t>limited interaction </a:t>
                      </a:r>
                      <a:endParaRPr lang="nl-NL" sz="2000" dirty="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smtClean="0">
                          <a:solidFill>
                            <a:schemeClr val="accent6">
                              <a:lumMod val="75000"/>
                            </a:schemeClr>
                          </a:solidFill>
                          <a:effectLst/>
                        </a:rPr>
                        <a:t>S-S, S-C, S-I</a:t>
                      </a:r>
                      <a:endParaRPr lang="nl-NL" sz="2000" dirty="0">
                        <a:solidFill>
                          <a:schemeClr val="accent6">
                            <a:lumMod val="75000"/>
                          </a:schemeClr>
                        </a:solidFill>
                        <a:effectLst/>
                        <a:latin typeface="Calibri"/>
                        <a:ea typeface="SimSun"/>
                        <a:cs typeface="Times New Roman"/>
                      </a:endParaRPr>
                    </a:p>
                  </a:txBody>
                  <a:tcPr marL="55393" marR="55393" marT="0" marB="0"/>
                </a:tc>
              </a:tr>
              <a:tr h="932061">
                <a:tc>
                  <a:txBody>
                    <a:bodyPr/>
                    <a:lstStyle/>
                    <a:p>
                      <a:pPr algn="l">
                        <a:lnSpc>
                          <a:spcPct val="115000"/>
                        </a:lnSpc>
                        <a:spcAft>
                          <a:spcPts val="1000"/>
                        </a:spcAft>
                      </a:pPr>
                      <a:r>
                        <a:rPr lang="en-GB" sz="2000" dirty="0">
                          <a:solidFill>
                            <a:schemeClr val="accent6">
                              <a:lumMod val="75000"/>
                            </a:schemeClr>
                          </a:solidFill>
                          <a:effectLst/>
                        </a:rPr>
                        <a:t>Role of Students </a:t>
                      </a:r>
                      <a:endParaRPr lang="nl-NL" sz="2000" dirty="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a:solidFill>
                            <a:schemeClr val="accent6">
                              <a:lumMod val="75000"/>
                            </a:schemeClr>
                          </a:solidFill>
                          <a:effectLst/>
                        </a:rPr>
                        <a:t>receivers, follow </a:t>
                      </a:r>
                      <a:r>
                        <a:rPr lang="en-GB" sz="2000" dirty="0" smtClean="0">
                          <a:solidFill>
                            <a:schemeClr val="accent6">
                              <a:lumMod val="75000"/>
                            </a:schemeClr>
                          </a:solidFill>
                          <a:effectLst/>
                        </a:rPr>
                        <a:t>instructions, </a:t>
                      </a:r>
                      <a:r>
                        <a:rPr lang="en-GB" sz="2000" dirty="0">
                          <a:solidFill>
                            <a:schemeClr val="accent6">
                              <a:lumMod val="75000"/>
                            </a:schemeClr>
                          </a:solidFill>
                          <a:effectLst/>
                        </a:rPr>
                        <a:t>complete the </a:t>
                      </a:r>
                      <a:r>
                        <a:rPr lang="en-GB" sz="2000" dirty="0" smtClean="0">
                          <a:solidFill>
                            <a:schemeClr val="accent6">
                              <a:lumMod val="75000"/>
                            </a:schemeClr>
                          </a:solidFill>
                          <a:effectLst/>
                        </a:rPr>
                        <a:t>assignments</a:t>
                      </a:r>
                      <a:endParaRPr lang="nl-NL" sz="2000" dirty="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a:solidFill>
                            <a:schemeClr val="accent6">
                              <a:lumMod val="75000"/>
                            </a:schemeClr>
                          </a:solidFill>
                          <a:effectLst/>
                        </a:rPr>
                        <a:t>creators, contributors </a:t>
                      </a:r>
                      <a:r>
                        <a:rPr lang="en-GB" sz="2000" dirty="0" smtClean="0">
                          <a:solidFill>
                            <a:schemeClr val="accent6">
                              <a:lumMod val="75000"/>
                            </a:schemeClr>
                          </a:solidFill>
                          <a:effectLst/>
                        </a:rPr>
                        <a:t>blog </a:t>
                      </a:r>
                      <a:r>
                        <a:rPr lang="en-GB" sz="2000" dirty="0">
                          <a:solidFill>
                            <a:schemeClr val="accent6">
                              <a:lumMod val="75000"/>
                            </a:schemeClr>
                          </a:solidFill>
                          <a:effectLst/>
                        </a:rPr>
                        <a:t>posts, tweets, </a:t>
                      </a:r>
                      <a:r>
                        <a:rPr lang="en-GB" sz="2000" dirty="0" smtClean="0">
                          <a:solidFill>
                            <a:schemeClr val="accent6">
                              <a:lumMod val="75000"/>
                            </a:schemeClr>
                          </a:solidFill>
                          <a:effectLst/>
                        </a:rPr>
                        <a:t>discussion </a:t>
                      </a:r>
                      <a:r>
                        <a:rPr lang="en-GB" sz="2000" dirty="0">
                          <a:solidFill>
                            <a:schemeClr val="accent6">
                              <a:lumMod val="75000"/>
                            </a:schemeClr>
                          </a:solidFill>
                          <a:effectLst/>
                        </a:rPr>
                        <a:t>forms  </a:t>
                      </a:r>
                      <a:endParaRPr lang="nl-NL" sz="2000" dirty="0">
                        <a:solidFill>
                          <a:schemeClr val="accent6">
                            <a:lumMod val="75000"/>
                          </a:schemeClr>
                        </a:solidFill>
                        <a:effectLst/>
                        <a:latin typeface="Calibri"/>
                        <a:ea typeface="SimSun"/>
                        <a:cs typeface="Times New Roman"/>
                      </a:endParaRPr>
                    </a:p>
                  </a:txBody>
                  <a:tcPr marL="55393" marR="55393" marT="0" marB="0"/>
                </a:tc>
              </a:tr>
              <a:tr h="890379">
                <a:tc>
                  <a:txBody>
                    <a:bodyPr/>
                    <a:lstStyle/>
                    <a:p>
                      <a:pPr algn="l">
                        <a:lnSpc>
                          <a:spcPct val="115000"/>
                        </a:lnSpc>
                        <a:spcAft>
                          <a:spcPts val="1000"/>
                        </a:spcAft>
                      </a:pPr>
                      <a:r>
                        <a:rPr lang="en-GB" sz="2000" dirty="0">
                          <a:solidFill>
                            <a:schemeClr val="accent6">
                              <a:lumMod val="75000"/>
                            </a:schemeClr>
                          </a:solidFill>
                          <a:effectLst/>
                        </a:rPr>
                        <a:t>Role of Teachers</a:t>
                      </a:r>
                      <a:endParaRPr lang="nl-NL" sz="2000" dirty="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smtClean="0">
                          <a:solidFill>
                            <a:schemeClr val="accent6">
                              <a:lumMod val="75000"/>
                            </a:schemeClr>
                          </a:solidFill>
                          <a:effectLst/>
                        </a:rPr>
                        <a:t>to </a:t>
                      </a:r>
                      <a:r>
                        <a:rPr lang="en-GB" sz="2000" dirty="0">
                          <a:solidFill>
                            <a:schemeClr val="accent6">
                              <a:lumMod val="75000"/>
                            </a:schemeClr>
                          </a:solidFill>
                          <a:effectLst/>
                        </a:rPr>
                        <a:t>create the content, assignments, </a:t>
                      </a:r>
                      <a:r>
                        <a:rPr lang="en-GB" sz="2000" dirty="0" smtClean="0">
                          <a:solidFill>
                            <a:schemeClr val="accent6">
                              <a:lumMod val="75000"/>
                            </a:schemeClr>
                          </a:solidFill>
                          <a:effectLst/>
                        </a:rPr>
                        <a:t>quizzes, </a:t>
                      </a:r>
                      <a:r>
                        <a:rPr lang="en-GB" sz="2000" dirty="0">
                          <a:solidFill>
                            <a:schemeClr val="accent6">
                              <a:lumMod val="75000"/>
                            </a:schemeClr>
                          </a:solidFill>
                          <a:effectLst/>
                        </a:rPr>
                        <a:t>exams </a:t>
                      </a:r>
                      <a:endParaRPr lang="nl-NL" sz="2000" dirty="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a:solidFill>
                            <a:schemeClr val="accent6">
                              <a:lumMod val="75000"/>
                            </a:schemeClr>
                          </a:solidFill>
                          <a:effectLst/>
                        </a:rPr>
                        <a:t>co-learner,  create </a:t>
                      </a:r>
                      <a:r>
                        <a:rPr lang="en-GB" sz="2000" dirty="0" smtClean="0">
                          <a:solidFill>
                            <a:schemeClr val="accent6">
                              <a:lumMod val="75000"/>
                            </a:schemeClr>
                          </a:solidFill>
                          <a:effectLst/>
                        </a:rPr>
                        <a:t>content, goals collaboratively</a:t>
                      </a:r>
                      <a:endParaRPr lang="nl-NL" sz="2000" dirty="0">
                        <a:solidFill>
                          <a:schemeClr val="accent6">
                            <a:lumMod val="75000"/>
                          </a:schemeClr>
                        </a:solidFill>
                        <a:effectLst/>
                        <a:latin typeface="Calibri"/>
                        <a:ea typeface="SimSun"/>
                        <a:cs typeface="Times New Roman"/>
                      </a:endParaRPr>
                    </a:p>
                  </a:txBody>
                  <a:tcPr marL="55393" marR="55393" marT="0" marB="0"/>
                </a:tc>
              </a:tr>
              <a:tr h="370128">
                <a:tc>
                  <a:txBody>
                    <a:bodyPr/>
                    <a:lstStyle/>
                    <a:p>
                      <a:pPr algn="l">
                        <a:lnSpc>
                          <a:spcPct val="115000"/>
                        </a:lnSpc>
                        <a:spcAft>
                          <a:spcPts val="1000"/>
                        </a:spcAft>
                      </a:pPr>
                      <a:r>
                        <a:rPr lang="en-GB" sz="2000">
                          <a:solidFill>
                            <a:schemeClr val="accent6">
                              <a:lumMod val="75000"/>
                            </a:schemeClr>
                          </a:solidFill>
                          <a:effectLst/>
                        </a:rPr>
                        <a:t>Content </a:t>
                      </a:r>
                      <a:endParaRPr lang="nl-NL" sz="200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a:solidFill>
                            <a:schemeClr val="accent6">
                              <a:lumMod val="75000"/>
                            </a:schemeClr>
                          </a:solidFill>
                          <a:effectLst/>
                        </a:rPr>
                        <a:t>subject-compelled</a:t>
                      </a:r>
                      <a:endParaRPr lang="nl-NL" sz="200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a:solidFill>
                            <a:schemeClr val="accent6">
                              <a:lumMod val="75000"/>
                            </a:schemeClr>
                          </a:solidFill>
                          <a:effectLst/>
                        </a:rPr>
                        <a:t>participant-compelled</a:t>
                      </a:r>
                      <a:endParaRPr lang="nl-NL" sz="2000" dirty="0">
                        <a:solidFill>
                          <a:schemeClr val="accent6">
                            <a:lumMod val="75000"/>
                          </a:schemeClr>
                        </a:solidFill>
                        <a:effectLst/>
                        <a:latin typeface="Calibri"/>
                        <a:ea typeface="SimSun"/>
                        <a:cs typeface="Times New Roman"/>
                      </a:endParaRPr>
                    </a:p>
                  </a:txBody>
                  <a:tcPr marL="55393" marR="55393" marT="0" marB="0"/>
                </a:tc>
              </a:tr>
              <a:tr h="1110383">
                <a:tc>
                  <a:txBody>
                    <a:bodyPr/>
                    <a:lstStyle/>
                    <a:p>
                      <a:pPr algn="l">
                        <a:lnSpc>
                          <a:spcPct val="115000"/>
                        </a:lnSpc>
                        <a:spcAft>
                          <a:spcPts val="1000"/>
                        </a:spcAft>
                      </a:pPr>
                      <a:r>
                        <a:rPr lang="en-GB" sz="2000">
                          <a:solidFill>
                            <a:schemeClr val="accent6">
                              <a:lumMod val="75000"/>
                            </a:schemeClr>
                          </a:solidFill>
                          <a:effectLst/>
                        </a:rPr>
                        <a:t>Assessment </a:t>
                      </a:r>
                      <a:endParaRPr lang="nl-NL" sz="200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smtClean="0">
                          <a:solidFill>
                            <a:schemeClr val="accent6">
                              <a:lumMod val="75000"/>
                            </a:schemeClr>
                          </a:solidFill>
                          <a:effectLst/>
                        </a:rPr>
                        <a:t>Multiple-choice, </a:t>
                      </a:r>
                      <a:r>
                        <a:rPr lang="en-GB" sz="2000" dirty="0">
                          <a:solidFill>
                            <a:schemeClr val="accent6">
                              <a:lumMod val="75000"/>
                            </a:schemeClr>
                          </a:solidFill>
                          <a:effectLst/>
                        </a:rPr>
                        <a:t>quizzes, computer-marked assignments, </a:t>
                      </a:r>
                      <a:r>
                        <a:rPr lang="en-GB" sz="2000" dirty="0" smtClean="0">
                          <a:solidFill>
                            <a:schemeClr val="accent6">
                              <a:lumMod val="75000"/>
                            </a:schemeClr>
                          </a:solidFill>
                          <a:effectLst/>
                        </a:rPr>
                        <a:t>peer-review </a:t>
                      </a:r>
                      <a:endParaRPr lang="nl-NL" sz="2000" dirty="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a:solidFill>
                            <a:schemeClr val="accent6">
                              <a:lumMod val="75000"/>
                            </a:schemeClr>
                          </a:solidFill>
                          <a:effectLst/>
                        </a:rPr>
                        <a:t>no formal </a:t>
                      </a:r>
                      <a:r>
                        <a:rPr lang="en-GB" sz="2000" dirty="0" smtClean="0">
                          <a:solidFill>
                            <a:schemeClr val="accent6">
                              <a:lumMod val="75000"/>
                            </a:schemeClr>
                          </a:solidFill>
                          <a:effectLst/>
                        </a:rPr>
                        <a:t>assessment,</a:t>
                      </a:r>
                      <a:r>
                        <a:rPr lang="en-GB" sz="2000" baseline="0" dirty="0" smtClean="0">
                          <a:solidFill>
                            <a:schemeClr val="accent6">
                              <a:lumMod val="75000"/>
                            </a:schemeClr>
                          </a:solidFill>
                          <a:effectLst/>
                        </a:rPr>
                        <a:t> </a:t>
                      </a:r>
                      <a:r>
                        <a:rPr lang="en-GB" sz="2000" dirty="0" smtClean="0">
                          <a:solidFill>
                            <a:schemeClr val="accent6">
                              <a:lumMod val="75000"/>
                            </a:schemeClr>
                          </a:solidFill>
                          <a:effectLst/>
                        </a:rPr>
                        <a:t>feedback </a:t>
                      </a:r>
                      <a:r>
                        <a:rPr lang="en-GB" sz="2000" dirty="0">
                          <a:solidFill>
                            <a:schemeClr val="accent6">
                              <a:lumMod val="75000"/>
                            </a:schemeClr>
                          </a:solidFill>
                          <a:effectLst/>
                        </a:rPr>
                        <a:t>from knowledgeable participants</a:t>
                      </a:r>
                      <a:endParaRPr lang="nl-NL" sz="2000" dirty="0">
                        <a:solidFill>
                          <a:schemeClr val="accent6">
                            <a:lumMod val="75000"/>
                          </a:schemeClr>
                        </a:solidFill>
                        <a:effectLst/>
                        <a:latin typeface="Calibri"/>
                        <a:ea typeface="SimSun"/>
                        <a:cs typeface="Times New Roman"/>
                      </a:endParaRPr>
                    </a:p>
                  </a:txBody>
                  <a:tcPr marL="55393" marR="55393" marT="0" marB="0"/>
                </a:tc>
              </a:tr>
              <a:tr h="1113737">
                <a:tc>
                  <a:txBody>
                    <a:bodyPr/>
                    <a:lstStyle/>
                    <a:p>
                      <a:pPr algn="l">
                        <a:lnSpc>
                          <a:spcPct val="115000"/>
                        </a:lnSpc>
                        <a:spcAft>
                          <a:spcPts val="1000"/>
                        </a:spcAft>
                      </a:pPr>
                      <a:r>
                        <a:rPr lang="en-GB" sz="2000" dirty="0">
                          <a:solidFill>
                            <a:schemeClr val="accent6">
                              <a:lumMod val="75000"/>
                            </a:schemeClr>
                          </a:solidFill>
                          <a:effectLst/>
                        </a:rPr>
                        <a:t>Teaching Materials</a:t>
                      </a:r>
                      <a:endParaRPr lang="nl-NL" sz="2000" dirty="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a:solidFill>
                            <a:schemeClr val="accent6">
                              <a:lumMod val="75000"/>
                            </a:schemeClr>
                          </a:solidFill>
                          <a:effectLst/>
                        </a:rPr>
                        <a:t>Lecture videos, </a:t>
                      </a:r>
                      <a:r>
                        <a:rPr lang="en-GB" sz="2000" dirty="0" smtClean="0">
                          <a:solidFill>
                            <a:schemeClr val="accent6">
                              <a:lumMod val="75000"/>
                            </a:schemeClr>
                          </a:solidFill>
                          <a:effectLst/>
                        </a:rPr>
                        <a:t>online</a:t>
                      </a:r>
                      <a:r>
                        <a:rPr lang="en-GB" sz="2000" baseline="0" dirty="0" smtClean="0">
                          <a:solidFill>
                            <a:schemeClr val="accent6">
                              <a:lumMod val="75000"/>
                            </a:schemeClr>
                          </a:solidFill>
                          <a:effectLst/>
                        </a:rPr>
                        <a:t> </a:t>
                      </a:r>
                      <a:r>
                        <a:rPr lang="en-GB" sz="2000" dirty="0" smtClean="0">
                          <a:solidFill>
                            <a:schemeClr val="accent6">
                              <a:lumMod val="75000"/>
                            </a:schemeClr>
                          </a:solidFill>
                          <a:effectLst/>
                        </a:rPr>
                        <a:t>readings,</a:t>
                      </a:r>
                      <a:r>
                        <a:rPr lang="en-GB" sz="2000" baseline="0" dirty="0" smtClean="0">
                          <a:solidFill>
                            <a:schemeClr val="accent6">
                              <a:lumMod val="75000"/>
                            </a:schemeClr>
                          </a:solidFill>
                          <a:effectLst/>
                        </a:rPr>
                        <a:t> </a:t>
                      </a:r>
                      <a:r>
                        <a:rPr lang="en-GB" sz="2000" dirty="0" smtClean="0">
                          <a:solidFill>
                            <a:schemeClr val="accent6">
                              <a:lumMod val="75000"/>
                            </a:schemeClr>
                          </a:solidFill>
                          <a:effectLst/>
                        </a:rPr>
                        <a:t>exercises</a:t>
                      </a:r>
                      <a:r>
                        <a:rPr lang="en-GB" sz="2000" dirty="0">
                          <a:solidFill>
                            <a:schemeClr val="accent6">
                              <a:lumMod val="75000"/>
                            </a:schemeClr>
                          </a:solidFill>
                          <a:effectLst/>
                        </a:rPr>
                        <a:t>, audio </a:t>
                      </a:r>
                      <a:r>
                        <a:rPr lang="en-GB" sz="2000" dirty="0" smtClean="0">
                          <a:solidFill>
                            <a:schemeClr val="accent6">
                              <a:lumMod val="75000"/>
                            </a:schemeClr>
                          </a:solidFill>
                          <a:effectLst/>
                        </a:rPr>
                        <a:t>files</a:t>
                      </a:r>
                      <a:endParaRPr lang="nl-NL" sz="2000" dirty="0">
                        <a:solidFill>
                          <a:schemeClr val="accent6">
                            <a:lumMod val="75000"/>
                          </a:schemeClr>
                        </a:solidFill>
                        <a:effectLst/>
                        <a:latin typeface="Calibri"/>
                        <a:ea typeface="SimSun"/>
                        <a:cs typeface="Times New Roman"/>
                      </a:endParaRPr>
                    </a:p>
                  </a:txBody>
                  <a:tcPr marL="55393" marR="55393" marT="0" marB="0"/>
                </a:tc>
                <a:tc>
                  <a:txBody>
                    <a:bodyPr/>
                    <a:lstStyle/>
                    <a:p>
                      <a:pPr algn="l">
                        <a:lnSpc>
                          <a:spcPct val="115000"/>
                        </a:lnSpc>
                        <a:spcAft>
                          <a:spcPts val="1000"/>
                        </a:spcAft>
                      </a:pPr>
                      <a:r>
                        <a:rPr lang="en-GB" sz="2000" dirty="0">
                          <a:solidFill>
                            <a:schemeClr val="accent6">
                              <a:lumMod val="75000"/>
                            </a:schemeClr>
                          </a:solidFill>
                          <a:effectLst/>
                        </a:rPr>
                        <a:t>Social media; wikis, blogs</a:t>
                      </a:r>
                      <a:r>
                        <a:rPr lang="en-GB" sz="2000" dirty="0" smtClean="0">
                          <a:solidFill>
                            <a:schemeClr val="accent6">
                              <a:lumMod val="75000"/>
                            </a:schemeClr>
                          </a:solidFill>
                          <a:effectLst/>
                        </a:rPr>
                        <a:t>,</a:t>
                      </a:r>
                      <a:r>
                        <a:rPr lang="en-GB" sz="2000" baseline="0" dirty="0" smtClean="0">
                          <a:solidFill>
                            <a:schemeClr val="accent6">
                              <a:lumMod val="75000"/>
                            </a:schemeClr>
                          </a:solidFill>
                          <a:effectLst/>
                        </a:rPr>
                        <a:t> SNS, LMS </a:t>
                      </a:r>
                      <a:r>
                        <a:rPr lang="en-GB" sz="2000" dirty="0" smtClean="0">
                          <a:solidFill>
                            <a:schemeClr val="accent6">
                              <a:lumMod val="75000"/>
                            </a:schemeClr>
                          </a:solidFill>
                          <a:effectLst/>
                        </a:rPr>
                        <a:t>(Moodle</a:t>
                      </a:r>
                      <a:r>
                        <a:rPr lang="en-GB" sz="2000" dirty="0">
                          <a:solidFill>
                            <a:schemeClr val="accent6">
                              <a:lumMod val="75000"/>
                            </a:schemeClr>
                          </a:solidFill>
                          <a:effectLst/>
                        </a:rPr>
                        <a:t>), </a:t>
                      </a:r>
                      <a:r>
                        <a:rPr lang="en-GB" sz="2000" dirty="0" smtClean="0">
                          <a:solidFill>
                            <a:schemeClr val="accent6">
                              <a:lumMod val="75000"/>
                            </a:schemeClr>
                          </a:solidFill>
                          <a:effectLst/>
                        </a:rPr>
                        <a:t>student-created </a:t>
                      </a:r>
                      <a:r>
                        <a:rPr lang="en-GB" sz="2000" dirty="0">
                          <a:solidFill>
                            <a:schemeClr val="accent6">
                              <a:lumMod val="75000"/>
                            </a:schemeClr>
                          </a:solidFill>
                          <a:effectLst/>
                        </a:rPr>
                        <a:t>videos and exercises</a:t>
                      </a:r>
                      <a:endParaRPr lang="nl-NL" sz="2000" dirty="0">
                        <a:solidFill>
                          <a:schemeClr val="accent6">
                            <a:lumMod val="75000"/>
                          </a:schemeClr>
                        </a:solidFill>
                        <a:effectLst/>
                        <a:latin typeface="Calibri"/>
                        <a:ea typeface="SimSun"/>
                        <a:cs typeface="Times New Roman"/>
                      </a:endParaRPr>
                    </a:p>
                  </a:txBody>
                  <a:tcPr marL="55393" marR="55393" marT="0" marB="0"/>
                </a:tc>
              </a:tr>
            </a:tbl>
          </a:graphicData>
        </a:graphic>
      </p:graphicFrame>
    </p:spTree>
    <p:extLst>
      <p:ext uri="{BB962C8B-B14F-4D97-AF65-F5344CB8AC3E}">
        <p14:creationId xmlns:p14="http://schemas.microsoft.com/office/powerpoint/2010/main" val="696937275"/>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latin typeface="Bauhaus 93" pitchFamily="82" charset="0"/>
              </a:rPr>
              <a:t>Why this study ?  </a:t>
            </a:r>
            <a:endParaRPr lang="nl-NL" dirty="0">
              <a:solidFill>
                <a:srgbClr val="002060"/>
              </a:solidFill>
              <a:latin typeface="Bauhaus 93" pitchFamily="82" charset="0"/>
            </a:endParaRPr>
          </a:p>
        </p:txBody>
      </p:sp>
      <p:sp>
        <p:nvSpPr>
          <p:cNvPr id="3" name="Content Placeholder 2"/>
          <p:cNvSpPr>
            <a:spLocks noGrp="1"/>
          </p:cNvSpPr>
          <p:nvPr>
            <p:ph idx="1"/>
          </p:nvPr>
        </p:nvSpPr>
        <p:spPr>
          <a:xfrm>
            <a:off x="107505" y="1268412"/>
            <a:ext cx="4104456" cy="5256931"/>
          </a:xfrm>
        </p:spPr>
        <p:txBody>
          <a:bodyPr/>
          <a:lstStyle/>
          <a:p>
            <a:r>
              <a:rPr lang="en-US" dirty="0" smtClean="0"/>
              <a:t>Traditional educational variables in HE might work out quite </a:t>
            </a:r>
            <a:r>
              <a:rPr lang="en-US" i="1" dirty="0" smtClean="0">
                <a:effectLst>
                  <a:outerShdw blurRad="38100" dist="38100" dir="2700000" algn="tl">
                    <a:srgbClr val="000000">
                      <a:alpha val="43137"/>
                    </a:srgbClr>
                  </a:outerShdw>
                </a:effectLst>
              </a:rPr>
              <a:t>differently</a:t>
            </a:r>
            <a:r>
              <a:rPr lang="en-US" dirty="0" smtClean="0"/>
              <a:t> in MOOCs </a:t>
            </a:r>
          </a:p>
          <a:p>
            <a:endParaRPr lang="en-US" dirty="0" smtClean="0"/>
          </a:p>
        </p:txBody>
      </p:sp>
      <p:sp>
        <p:nvSpPr>
          <p:cNvPr id="4" name="Slide Number Placeholder 3"/>
          <p:cNvSpPr>
            <a:spLocks noGrp="1"/>
          </p:cNvSpPr>
          <p:nvPr>
            <p:ph type="sldNum" sz="quarter" idx="10"/>
          </p:nvPr>
        </p:nvSpPr>
        <p:spPr/>
        <p:txBody>
          <a:bodyPr/>
          <a:lstStyle/>
          <a:p>
            <a:fld id="{8867EE00-164E-46CB-BD29-C812078C8F76}" type="slidenum">
              <a:rPr lang="en-US" altLang="nl-NL" smtClean="0"/>
              <a:pPr/>
              <a:t>8</a:t>
            </a:fld>
            <a:endParaRPr lang="en-US" altLang="nl-NL"/>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340768"/>
            <a:ext cx="4248472" cy="45365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05380"/>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31172">
            <a:off x="5220072" y="836712"/>
            <a:ext cx="375285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51520" y="116632"/>
            <a:ext cx="8135937" cy="633413"/>
          </a:xfrm>
        </p:spPr>
        <p:txBody>
          <a:bodyPr/>
          <a:lstStyle/>
          <a:p>
            <a:r>
              <a:rPr lang="en-US" sz="3600" dirty="0" smtClean="0">
                <a:solidFill>
                  <a:srgbClr val="0C2577"/>
                </a:solidFill>
                <a:effectLst>
                  <a:outerShdw blurRad="38100" dist="38100" dir="2700000" algn="tl">
                    <a:srgbClr val="000000">
                      <a:alpha val="43137"/>
                    </a:srgbClr>
                  </a:outerShdw>
                </a:effectLst>
              </a:rPr>
              <a:t>Purpose </a:t>
            </a:r>
            <a:endParaRPr lang="nl-NL" sz="3600" dirty="0">
              <a:solidFill>
                <a:srgbClr val="0C2577"/>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9513" y="980728"/>
            <a:ext cx="5112568" cy="5400600"/>
          </a:xfrm>
        </p:spPr>
        <p:txBody>
          <a:bodyPr/>
          <a:lstStyle/>
          <a:p>
            <a:pPr marL="0" lvl="1" indent="0">
              <a:buNone/>
            </a:pPr>
            <a:r>
              <a:rPr lang="en-US" dirty="0" smtClean="0"/>
              <a:t>To </a:t>
            </a:r>
            <a:r>
              <a:rPr lang="en-US" dirty="0"/>
              <a:t>understand </a:t>
            </a:r>
            <a:r>
              <a:rPr lang="en-US" dirty="0" smtClean="0"/>
              <a:t>how teaching </a:t>
            </a:r>
            <a:r>
              <a:rPr lang="en-US" dirty="0"/>
              <a:t>aspect is </a:t>
            </a:r>
            <a:r>
              <a:rPr lang="en-US" dirty="0" smtClean="0"/>
              <a:t>considered and related </a:t>
            </a:r>
            <a:r>
              <a:rPr lang="en-US" dirty="0"/>
              <a:t>with students’ </a:t>
            </a:r>
            <a:r>
              <a:rPr lang="en-US" dirty="0" smtClean="0"/>
              <a:t>engagement and achievement in MOOCs. </a:t>
            </a:r>
            <a:endParaRPr lang="en-US" dirty="0"/>
          </a:p>
          <a:p>
            <a:pPr marL="0" lvl="1" indent="0">
              <a:buNone/>
            </a:pPr>
            <a:endParaRPr lang="en-US" sz="2400" b="1" dirty="0"/>
          </a:p>
          <a:p>
            <a:pPr marL="0" indent="0">
              <a:buNone/>
            </a:pPr>
            <a:endParaRPr lang="en-US" sz="2400" b="1" dirty="0">
              <a:solidFill>
                <a:srgbClr val="FFFF00"/>
              </a:solidFill>
            </a:endParaRPr>
          </a:p>
          <a:p>
            <a:pPr marL="0" indent="0">
              <a:buNone/>
            </a:pPr>
            <a:endParaRPr lang="en-US" sz="2400" b="1" dirty="0" smtClean="0">
              <a:solidFill>
                <a:srgbClr val="FFFF00"/>
              </a:solidFill>
            </a:endParaRPr>
          </a:p>
          <a:p>
            <a:r>
              <a:rPr lang="en-US" sz="2400" b="1" dirty="0" smtClean="0">
                <a:solidFill>
                  <a:srgbClr val="FFFF00"/>
                </a:solidFill>
              </a:rPr>
              <a:t>How is the teaching in MOOCs related to students’ engagement?</a:t>
            </a:r>
          </a:p>
          <a:p>
            <a:endParaRPr lang="en-US" sz="2400" b="1" dirty="0">
              <a:solidFill>
                <a:srgbClr val="FFFF00"/>
              </a:solidFill>
            </a:endParaRPr>
          </a:p>
          <a:p>
            <a:r>
              <a:rPr lang="en-US" sz="2400" b="1" dirty="0" smtClean="0">
                <a:solidFill>
                  <a:srgbClr val="FFFF00"/>
                </a:solidFill>
              </a:rPr>
              <a:t>How </a:t>
            </a:r>
            <a:r>
              <a:rPr lang="en-US" sz="2400" b="1" dirty="0">
                <a:solidFill>
                  <a:srgbClr val="FFFF00"/>
                </a:solidFill>
              </a:rPr>
              <a:t>is the teaching in MOOCs related to students’ achievement?</a:t>
            </a:r>
          </a:p>
          <a:p>
            <a:pPr marL="0" indent="0">
              <a:buNone/>
            </a:pPr>
            <a:endParaRPr lang="en-US" sz="2400" b="1" dirty="0" smtClean="0">
              <a:solidFill>
                <a:srgbClr val="FFFF00"/>
              </a:solidFill>
            </a:endParaRPr>
          </a:p>
          <a:p>
            <a:endParaRPr lang="nl-NL" dirty="0"/>
          </a:p>
        </p:txBody>
      </p:sp>
      <p:sp>
        <p:nvSpPr>
          <p:cNvPr id="4" name="Slide Number Placeholder 3"/>
          <p:cNvSpPr>
            <a:spLocks noGrp="1"/>
          </p:cNvSpPr>
          <p:nvPr>
            <p:ph type="sldNum" sz="quarter" idx="10"/>
          </p:nvPr>
        </p:nvSpPr>
        <p:spPr/>
        <p:txBody>
          <a:bodyPr/>
          <a:lstStyle/>
          <a:p>
            <a:fld id="{8867EE00-164E-46CB-BD29-C812078C8F76}" type="slidenum">
              <a:rPr lang="en-US" altLang="nl-NL" smtClean="0"/>
              <a:pPr/>
              <a:t>9</a:t>
            </a:fld>
            <a:endParaRPr lang="en-US" altLang="nl-NL"/>
          </a:p>
        </p:txBody>
      </p:sp>
    </p:spTree>
    <p:extLst>
      <p:ext uri="{BB962C8B-B14F-4D97-AF65-F5344CB8AC3E}">
        <p14:creationId xmlns:p14="http://schemas.microsoft.com/office/powerpoint/2010/main" val="858023602"/>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blank">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DBEFF1"/>
      </a:hlink>
      <a:folHlink>
        <a:srgbClr val="DBEFF1"/>
      </a:folHlink>
    </a:clrScheme>
    <a:fontScheme name="LEI-ICLON - blauw NL PPsjabloon 20130129">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nl-NL" sz="20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nl-NL" sz="20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LEI-ICLON - blauw NL PPsjabloon 2013012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I-ICLON - blauw NL PPsjabloon 2013012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I-ICLON - blauw NL PPsjabloon 2013012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I-ICLON - blauw NL PPsjabloon 2013012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I-ICLON - blauw NL PPsjabloon 2013012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I-ICLON - blauw NL PPsjabloon 2013012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I-ICLON - blauw NL PPsjabloon 2013012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I-ICLON - blauw NL PPsjabloon 2013012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I-ICLON - blauw NL PPsjabloon 2013012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I-ICLON - blauw NL PPsjabloon 2013012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I-ICLON - blauw NL PPsjabloon 2013012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I-ICLON - blauw NL PPsjabloon 2013012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I-ICLON - blauw NL PPsjabloon 20130129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BBE0E3"/>
        </a:hlink>
        <a:folHlink>
          <a:srgbClr val="99CC00"/>
        </a:folHlink>
      </a:clrScheme>
      <a:clrMap bg1="lt1" tx1="dk1" bg2="lt2" tx2="dk2" accent1="accent1" accent2="accent2" accent3="accent3" accent4="accent4" accent5="accent5" accent6="accent6" hlink="hlink" folHlink="folHlink"/>
    </a:extraClrScheme>
    <a:extraClrScheme>
      <a:clrScheme name="LEI-ICLON - blauw NL PPsjabloon 20130129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D0EAEC"/>
        </a:hlink>
        <a:folHlink>
          <a:srgbClr val="99CC00"/>
        </a:folHlink>
      </a:clrScheme>
      <a:clrMap bg1="lt1" tx1="dk1" bg2="lt2" tx2="dk2" accent1="accent1" accent2="accent2" accent3="accent3" accent4="accent4" accent5="accent5" accent6="accent6" hlink="hlink" folHlink="folHlink"/>
    </a:extraClrScheme>
    <a:extraClrScheme>
      <a:clrScheme name="LEI-ICLON - blauw NL PPsjabloon 20130129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E4F3F4"/>
        </a:hlink>
        <a:folHlink>
          <a:srgbClr val="99CC00"/>
        </a:folHlink>
      </a:clrScheme>
      <a:clrMap bg1="lt1" tx1="dk1" bg2="lt2" tx2="dk2" accent1="accent1" accent2="accent2" accent3="accent3" accent4="accent4" accent5="accent5" accent6="accent6" hlink="hlink" folHlink="folHlink"/>
    </a:extraClrScheme>
    <a:extraClrScheme>
      <a:clrScheme name="LEI-ICLON - blauw NL PPsjabloon 20130129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FF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3601</TotalTime>
  <Words>869</Words>
  <Application>Microsoft Office PowerPoint</Application>
  <PresentationFormat>On-screen Show (4:3)</PresentationFormat>
  <Paragraphs>162</Paragraphs>
  <Slides>23</Slides>
  <Notes>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blank</vt:lpstr>
      <vt:lpstr>Teaching in MOOCs: A systematic literature review of student engagement and student achievement </vt:lpstr>
      <vt:lpstr>CONTENT</vt:lpstr>
      <vt:lpstr>PowerPoint Presentation</vt:lpstr>
      <vt:lpstr>What is MOOC ? </vt:lpstr>
      <vt:lpstr>PowerPoint Presentation</vt:lpstr>
      <vt:lpstr>MOOCs are ….</vt:lpstr>
      <vt:lpstr>PowerPoint Presentation</vt:lpstr>
      <vt:lpstr>Why this study ?  </vt:lpstr>
      <vt:lpstr>Purpose </vt:lpstr>
      <vt:lpstr>Methodology </vt:lpstr>
      <vt:lpstr>Results</vt:lpstr>
      <vt:lpstr>Engagement-Encouragement</vt:lpstr>
      <vt:lpstr>PowerPoint Presentation</vt:lpstr>
      <vt:lpstr>Achievement- Instructional Design  </vt:lpstr>
      <vt:lpstr>Achievement- Instructional Materials</vt:lpstr>
      <vt:lpstr>Achievement- Assessment</vt:lpstr>
      <vt:lpstr>PowerPoint Presentation</vt:lpstr>
      <vt:lpstr>PowerPoint Presentation</vt:lpstr>
      <vt:lpstr>To sum up…</vt:lpstr>
      <vt:lpstr>Implications for practice</vt:lpstr>
      <vt:lpstr>Implications for further research </vt:lpstr>
      <vt:lpstr>PowerPoint Presentation</vt:lpstr>
      <vt:lpstr>PowerPoint Presentation</vt:lpstr>
    </vt:vector>
  </TitlesOfParts>
  <Company>Universiteit Leiden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ICLON Powerpoint sjabloon</dc:title>
  <dc:creator>Pilli, O.</dc:creator>
  <cp:lastModifiedBy>Pilli, O.</cp:lastModifiedBy>
  <cp:revision>134</cp:revision>
  <cp:lastPrinted>2014-12-12T17:12:54Z</cp:lastPrinted>
  <dcterms:created xsi:type="dcterms:W3CDTF">2014-12-10T14:25:13Z</dcterms:created>
  <dcterms:modified xsi:type="dcterms:W3CDTF">2014-12-16T23:11:21Z</dcterms:modified>
</cp:coreProperties>
</file>