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7" r:id="rId3"/>
    <p:sldId id="282" r:id="rId4"/>
    <p:sldId id="280" r:id="rId5"/>
    <p:sldId id="281" r:id="rId6"/>
    <p:sldId id="284" r:id="rId7"/>
    <p:sldId id="286" r:id="rId8"/>
    <p:sldId id="288" r:id="rId9"/>
    <p:sldId id="287" r:id="rId10"/>
    <p:sldId id="276" r:id="rId11"/>
    <p:sldId id="290" r:id="rId12"/>
    <p:sldId id="291" r:id="rId13"/>
    <p:sldId id="289" r:id="rId14"/>
    <p:sldId id="283" r:id="rId15"/>
    <p:sldId id="266" r:id="rId16"/>
  </p:sldIdLst>
  <p:sldSz cx="9144000" cy="6858000" type="screen4x3"/>
  <p:notesSz cx="6742113" cy="9872663"/>
  <p:custDataLst>
    <p:tags r:id="rId1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autoAdjust="0"/>
    <p:restoredTop sz="68842" autoAdjust="0"/>
  </p:normalViewPr>
  <p:slideViewPr>
    <p:cSldViewPr>
      <p:cViewPr>
        <p:scale>
          <a:sx n="85" d="100"/>
          <a:sy n="85" d="100"/>
        </p:scale>
        <p:origin x="-1224" y="2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5698784-F1F2-4D71-B346-94F94D5EBAA2}" type="datetimeFigureOut">
              <a:rPr lang="nl-NL" smtClean="0"/>
              <a:t>18-10-2017</a:t>
            </a:fld>
            <a:endParaRPr lang="nl-NL"/>
          </a:p>
        </p:txBody>
      </p:sp>
      <p:sp>
        <p:nvSpPr>
          <p:cNvPr id="4" name="Tijdelijke aanduiding voor dia-afbeelding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812ECD43-08E5-4945-BC4F-4857758E978F}" type="slidenum">
              <a:rPr lang="nl-NL" smtClean="0"/>
              <a:t>‹#›</a:t>
            </a:fld>
            <a:endParaRPr lang="nl-NL"/>
          </a:p>
        </p:txBody>
      </p:sp>
    </p:spTree>
    <p:extLst>
      <p:ext uri="{BB962C8B-B14F-4D97-AF65-F5344CB8AC3E}">
        <p14:creationId xmlns:p14="http://schemas.microsoft.com/office/powerpoint/2010/main" val="25635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3288" y="739775"/>
            <a:ext cx="4935537" cy="3703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a:t>
            </a:fld>
            <a:endParaRPr lang="nl-NL"/>
          </a:p>
        </p:txBody>
      </p:sp>
    </p:spTree>
    <p:extLst>
      <p:ext uri="{BB962C8B-B14F-4D97-AF65-F5344CB8AC3E}">
        <p14:creationId xmlns:p14="http://schemas.microsoft.com/office/powerpoint/2010/main" val="23699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12</a:t>
            </a:fld>
            <a:endParaRPr lang="nl-NL"/>
          </a:p>
        </p:txBody>
      </p:sp>
    </p:spTree>
    <p:extLst>
      <p:ext uri="{BB962C8B-B14F-4D97-AF65-F5344CB8AC3E}">
        <p14:creationId xmlns:p14="http://schemas.microsoft.com/office/powerpoint/2010/main" val="79736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13</a:t>
            </a:fld>
            <a:endParaRPr lang="nl-NL"/>
          </a:p>
        </p:txBody>
      </p:sp>
    </p:spTree>
    <p:extLst>
      <p:ext uri="{BB962C8B-B14F-4D97-AF65-F5344CB8AC3E}">
        <p14:creationId xmlns:p14="http://schemas.microsoft.com/office/powerpoint/2010/main" val="125284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14</a:t>
            </a:fld>
            <a:endParaRPr lang="nl-NL"/>
          </a:p>
        </p:txBody>
      </p:sp>
    </p:spTree>
    <p:extLst>
      <p:ext uri="{BB962C8B-B14F-4D97-AF65-F5344CB8AC3E}">
        <p14:creationId xmlns:p14="http://schemas.microsoft.com/office/powerpoint/2010/main" val="53625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3</a:t>
            </a:fld>
            <a:endParaRPr lang="nl-NL"/>
          </a:p>
        </p:txBody>
      </p:sp>
    </p:spTree>
    <p:extLst>
      <p:ext uri="{BB962C8B-B14F-4D97-AF65-F5344CB8AC3E}">
        <p14:creationId xmlns:p14="http://schemas.microsoft.com/office/powerpoint/2010/main" val="110261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dirty="0" smtClean="0"/>
          </a:p>
          <a:p>
            <a:endParaRPr lang="en-US" noProof="0"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4</a:t>
            </a:fld>
            <a:endParaRPr lang="nl-NL"/>
          </a:p>
        </p:txBody>
      </p:sp>
    </p:spTree>
    <p:extLst>
      <p:ext uri="{BB962C8B-B14F-4D97-AF65-F5344CB8AC3E}">
        <p14:creationId xmlns:p14="http://schemas.microsoft.com/office/powerpoint/2010/main" val="110759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5</a:t>
            </a:fld>
            <a:endParaRPr lang="nl-NL"/>
          </a:p>
        </p:txBody>
      </p:sp>
    </p:spTree>
    <p:extLst>
      <p:ext uri="{BB962C8B-B14F-4D97-AF65-F5344CB8AC3E}">
        <p14:creationId xmlns:p14="http://schemas.microsoft.com/office/powerpoint/2010/main" val="80731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Awareness. This stage is concerned with just data, which can be visualized as activity streams, tabular overviews, or other visualizations. 2. Reflection. Data in themselves are not very useful. The reflection stage focuses on users’ asking questions and assessing how useful and relevant these are. 3. Sense making. This stage is concerned with users’ answering the questions identified in the reflection process and the creation of new insights.</a:t>
            </a:r>
          </a:p>
          <a:p>
            <a:r>
              <a:rPr lang="en-US" noProof="0" dirty="0" smtClean="0"/>
              <a:t>4. Impact. In the end, the goal is to induce new meaning or change behavior if the user seems it useful to do so. This change can account for students</a:t>
            </a:r>
            <a:r>
              <a:rPr lang="en-US" baseline="0" noProof="0" dirty="0" smtClean="0"/>
              <a:t> and teachers! </a:t>
            </a:r>
            <a:endParaRPr lang="en-US" noProof="0" dirty="0" smtClean="0"/>
          </a:p>
          <a:p>
            <a:endParaRPr lang="en-US" noProof="0" dirty="0" smtClean="0"/>
          </a:p>
          <a:p>
            <a:r>
              <a:rPr lang="en-US" noProof="0" dirty="0" smtClean="0"/>
              <a:t>Important to</a:t>
            </a:r>
            <a:r>
              <a:rPr lang="en-US" baseline="0" noProof="0" dirty="0" smtClean="0"/>
              <a:t> choose the right data, so behavior change will involve actual learning and increase student success. </a:t>
            </a:r>
          </a:p>
          <a:p>
            <a:r>
              <a:rPr lang="en-US" baseline="0" noProof="0" dirty="0" smtClean="0"/>
              <a:t>We know already that LMS data are a poor proxy for learning. We also know that visualizations to students can lead to competition not learning since the goal of the students is get a higher rank, not learning. Numerous dashboards are based on clickstreams in the LMS, but they will lead to….. </a:t>
            </a:r>
            <a:endParaRPr lang="en-US" noProof="0"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6</a:t>
            </a:fld>
            <a:endParaRPr lang="nl-NL"/>
          </a:p>
        </p:txBody>
      </p:sp>
    </p:spTree>
    <p:extLst>
      <p:ext uri="{BB962C8B-B14F-4D97-AF65-F5344CB8AC3E}">
        <p14:creationId xmlns:p14="http://schemas.microsoft.com/office/powerpoint/2010/main" val="29814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7</a:t>
            </a:fld>
            <a:endParaRPr lang="nl-NL"/>
          </a:p>
        </p:txBody>
      </p:sp>
    </p:spTree>
    <p:extLst>
      <p:ext uri="{BB962C8B-B14F-4D97-AF65-F5344CB8AC3E}">
        <p14:creationId xmlns:p14="http://schemas.microsoft.com/office/powerpoint/2010/main" val="57674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The central point of the diagram is the learning task (represented as a square with green shading) that the students are expected to do, the associated content resources (represented as a triangle with blue shading), and the teacher and/or peer support that facilitates the tasks (represented as a circle with pink shading). </a:t>
            </a:r>
          </a:p>
          <a:p>
            <a:endParaRPr lang="en-US" noProof="0" dirty="0" smtClean="0"/>
          </a:p>
          <a:p>
            <a:r>
              <a:rPr lang="en-US" noProof="0" dirty="0" smtClean="0"/>
              <a:t>With</a:t>
            </a:r>
            <a:r>
              <a:rPr lang="en-US" baseline="0" noProof="0" dirty="0" smtClean="0"/>
              <a:t> regard to the potential of LA: what sometimes happens is that learning analytics is used as an checkpoint analysis. The snapshot data that indicates a student has met the terms for learning by accessing the relevant resources of the learning design. For example, checkpoint analysis would relate to metrics such as log-ins into the online course site, downloads of a file for reading. Although these forms of analytics may be valuable for providing lead indicators of student engagement, they do not, in isolation of other data, provide insight into the learning process or understanding how students are learning and what they are learning. </a:t>
            </a:r>
            <a:endParaRPr lang="en-US" noProof="0"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9</a:t>
            </a:fld>
            <a:endParaRPr lang="nl-NL"/>
          </a:p>
        </p:txBody>
      </p:sp>
    </p:spTree>
    <p:extLst>
      <p:ext uri="{BB962C8B-B14F-4D97-AF65-F5344CB8AC3E}">
        <p14:creationId xmlns:p14="http://schemas.microsoft.com/office/powerpoint/2010/main" val="135960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Each step in the sequence of the learning design is associated with potential analytics: checkpoints (represented as crosses) and processes (represented as open circles). Process</a:t>
            </a:r>
            <a:r>
              <a:rPr lang="en-US" baseline="0" noProof="0" dirty="0" smtClean="0"/>
              <a:t> Analytics provide direct insight into learner information processing and knowledge application within the tasks that the student completes as part of a learning design. For example a network analysis to provide more insight into discussion activity or content analysis to determine the level of understanding (open-essay) or self-reflection. </a:t>
            </a:r>
            <a:endParaRPr lang="en-US" noProof="0"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10</a:t>
            </a:fld>
            <a:endParaRPr lang="nl-NL"/>
          </a:p>
        </p:txBody>
      </p:sp>
    </p:spTree>
    <p:extLst>
      <p:ext uri="{BB962C8B-B14F-4D97-AF65-F5344CB8AC3E}">
        <p14:creationId xmlns:p14="http://schemas.microsoft.com/office/powerpoint/2010/main" val="191242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11</a:t>
            </a:fld>
            <a:endParaRPr lang="nl-NL"/>
          </a:p>
        </p:txBody>
      </p:sp>
    </p:spTree>
    <p:extLst>
      <p:ext uri="{BB962C8B-B14F-4D97-AF65-F5344CB8AC3E}">
        <p14:creationId xmlns:p14="http://schemas.microsoft.com/office/powerpoint/2010/main" val="1135728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1" y="-1"/>
            <a:ext cx="9143999" cy="4521941"/>
          </a:xfrm>
          <a:solidFill>
            <a:srgbClr val="8592BC"/>
          </a:solidFill>
        </p:spPr>
        <p:txBody>
          <a:bodyPr>
            <a:normAutofit/>
          </a:bodyPr>
          <a:lstStyle>
            <a:lvl1pPr marL="0" indent="0">
              <a:buNone/>
              <a:defRPr sz="100">
                <a:solidFill>
                  <a:schemeClr val="bg2"/>
                </a:solidFill>
              </a:defRPr>
            </a:lvl1pPr>
          </a:lstStyle>
          <a:p>
            <a:pPr lvl="0"/>
            <a:r>
              <a:rPr lang="nl-NL" noProof="0" dirty="0" smtClean="0"/>
              <a:t>..</a:t>
            </a:r>
            <a:endParaRPr lang="nl-NL" noProof="0" dirty="0"/>
          </a:p>
        </p:txBody>
      </p:sp>
      <p:sp>
        <p:nvSpPr>
          <p:cNvPr id="6" name="Tijdelijke aanduiding voor tekst 5"/>
          <p:cNvSpPr>
            <a:spLocks noGrp="1"/>
          </p:cNvSpPr>
          <p:nvPr>
            <p:ph type="body" sz="quarter" idx="12" hasCustomPrompt="1"/>
          </p:nvPr>
        </p:nvSpPr>
        <p:spPr>
          <a:xfrm>
            <a:off x="1" y="2"/>
            <a:ext cx="9144000" cy="3719335"/>
          </a:xfrm>
          <a:solidFill>
            <a:schemeClr val="bg2"/>
          </a:solidFill>
        </p:spPr>
        <p:txBody>
          <a:bodyPr>
            <a:normAutofit/>
          </a:bodyPr>
          <a:lstStyle>
            <a:lvl1pPr marL="0" indent="0">
              <a:buNone/>
              <a:defRPr sz="100">
                <a:solidFill>
                  <a:schemeClr val="bg2"/>
                </a:solidFill>
              </a:defRPr>
            </a:lvl1pPr>
          </a:lstStyle>
          <a:p>
            <a:pPr lvl="0"/>
            <a:r>
              <a:rPr lang="nl-NL" noProof="0" dirty="0" smtClean="0"/>
              <a:t>..</a:t>
            </a:r>
            <a:endParaRPr lang="nl-NL" noProof="0" dirty="0"/>
          </a:p>
        </p:txBody>
      </p:sp>
      <p:sp>
        <p:nvSpPr>
          <p:cNvPr id="2" name="Titel 1"/>
          <p:cNvSpPr>
            <a:spLocks noGrp="1"/>
          </p:cNvSpPr>
          <p:nvPr>
            <p:ph type="title" hasCustomPrompt="1"/>
          </p:nvPr>
        </p:nvSpPr>
        <p:spPr>
          <a:xfrm>
            <a:off x="1359243" y="1052736"/>
            <a:ext cx="7389221" cy="1656184"/>
          </a:xfrm>
        </p:spPr>
        <p:txBody>
          <a:bodyPr/>
          <a:lstStyle>
            <a:lvl1pPr algn="l">
              <a:defRPr sz="4800">
                <a:solidFill>
                  <a:schemeClr val="bg1"/>
                </a:solidFill>
              </a:defRPr>
            </a:lvl1pPr>
          </a:lstStyle>
          <a:p>
            <a:r>
              <a:rPr lang="nl-NL" noProof="0" dirty="0" smtClean="0"/>
              <a:t>Titel van de presentatie</a:t>
            </a:r>
            <a:endParaRPr lang="nl-NL" noProof="0" dirty="0"/>
          </a:p>
        </p:txBody>
      </p:sp>
      <p:sp>
        <p:nvSpPr>
          <p:cNvPr id="20" name="Tijdelijke aanduiding voor tekst 19"/>
          <p:cNvSpPr>
            <a:spLocks noGrp="1"/>
          </p:cNvSpPr>
          <p:nvPr>
            <p:ph type="body" sz="quarter" idx="14" hasCustomPrompt="1"/>
          </p:nvPr>
        </p:nvSpPr>
        <p:spPr>
          <a:xfrm>
            <a:off x="1359243" y="3934610"/>
            <a:ext cx="4042079" cy="393700"/>
          </a:xfrm>
        </p:spPr>
        <p:txBody>
          <a:bodyPr anchor="ctr">
            <a:normAutofit/>
          </a:bodyPr>
          <a:lstStyle>
            <a:lvl1pPr marL="0" indent="0">
              <a:buNone/>
              <a:defRPr sz="2000">
                <a:solidFill>
                  <a:schemeClr val="bg1"/>
                </a:solidFill>
              </a:defRPr>
            </a:lvl1pPr>
          </a:lstStyle>
          <a:p>
            <a:pPr lvl="0"/>
            <a:r>
              <a:rPr lang="nl-NL" noProof="0" dirty="0" smtClean="0"/>
              <a:t>Subtitel presentatie</a:t>
            </a:r>
            <a:endParaRPr lang="nl-NL" noProof="0" dirty="0"/>
          </a:p>
        </p:txBody>
      </p:sp>
      <p:sp>
        <p:nvSpPr>
          <p:cNvPr id="8" name="Tijdelijke aanduiding voor datum 3"/>
          <p:cNvSpPr>
            <a:spLocks noGrp="1"/>
          </p:cNvSpPr>
          <p:nvPr>
            <p:ph type="dt" sz="half" idx="2"/>
          </p:nvPr>
        </p:nvSpPr>
        <p:spPr>
          <a:xfrm>
            <a:off x="5497060" y="3934685"/>
            <a:ext cx="3243080" cy="394127"/>
          </a:xfrm>
          <a:prstGeom prst="rect">
            <a:avLst/>
          </a:prstGeom>
        </p:spPr>
        <p:txBody>
          <a:bodyPr vert="horz" lIns="0" tIns="0" rIns="0" bIns="0" rtlCol="0" anchor="ctr"/>
          <a:lstStyle>
            <a:lvl1pPr algn="r">
              <a:defRPr sz="2000">
                <a:solidFill>
                  <a:schemeClr val="bg1"/>
                </a:solidFill>
              </a:defRPr>
            </a:lvl1pPr>
          </a:lstStyle>
          <a:p>
            <a:endParaRPr lang="nl-NL" noProof="0" dirty="0"/>
          </a:p>
        </p:txBody>
      </p:sp>
      <p:pic>
        <p:nvPicPr>
          <p:cNvPr id="9"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048" y="5051754"/>
            <a:ext cx="2358752" cy="1000088"/>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9819" y="6543376"/>
            <a:ext cx="2846250" cy="270000"/>
          </a:xfrm>
          <a:prstGeom prst="rect">
            <a:avLst/>
          </a:prstGeom>
        </p:spPr>
      </p:pic>
      <p:pic>
        <p:nvPicPr>
          <p:cNvPr id="11" name="Picture 2" descr="J:\Workgroups\ICL\Algemeen\Communicatie ICLON\Logo's\Logo's ICLON\ICLON\JPG\Logo ICLO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2090" y="5185641"/>
            <a:ext cx="2901950" cy="7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79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a:t>
            </a:r>
            <a:endParaRPr lang="nl-NL" dirty="0"/>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grafiek in te voegen</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2702950967"/>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a:t>
            </a:r>
            <a:endParaRPr lang="nl-NL" dirty="0"/>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video in te voegen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2653170741"/>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2"/>
            <a:ext cx="9144000" cy="4521939"/>
          </a:xfrm>
          <a:solidFill>
            <a:schemeClr val="bg2"/>
          </a:solidFill>
        </p:spPr>
        <p:txBody>
          <a:bodyPr>
            <a:normAutofit/>
          </a:bodyPr>
          <a:lstStyle>
            <a:lvl1pPr marL="0" indent="0">
              <a:buNone/>
              <a:defRPr sz="100">
                <a:solidFill>
                  <a:schemeClr val="bg2"/>
                </a:solidFill>
              </a:defRPr>
            </a:lvl1pPr>
          </a:lstStyle>
          <a:p>
            <a:pPr lvl="0"/>
            <a:r>
              <a:rPr lang="nl-NL" dirty="0" smtClean="0"/>
              <a:t>..</a:t>
            </a:r>
            <a:endParaRPr lang="nl-NL" dirty="0"/>
          </a:p>
        </p:txBody>
      </p:sp>
      <p:sp>
        <p:nvSpPr>
          <p:cNvPr id="2" name="Titel 1"/>
          <p:cNvSpPr>
            <a:spLocks noGrp="1"/>
          </p:cNvSpPr>
          <p:nvPr>
            <p:ph type="title" hasCustomPrompt="1"/>
          </p:nvPr>
        </p:nvSpPr>
        <p:spPr>
          <a:xfrm>
            <a:off x="1331640" y="1052736"/>
            <a:ext cx="7390800" cy="1656184"/>
          </a:xfrm>
        </p:spPr>
        <p:txBody>
          <a:bodyPr/>
          <a:lstStyle>
            <a:lvl1pPr algn="l">
              <a:defRPr sz="4800">
                <a:solidFill>
                  <a:schemeClr val="bg1"/>
                </a:solidFill>
              </a:defRPr>
            </a:lvl1pPr>
          </a:lstStyle>
          <a:p>
            <a:r>
              <a:rPr lang="nl-NL" dirty="0" smtClean="0"/>
              <a:t>Titel afsluiting</a:t>
            </a:r>
            <a:endParaRPr lang="nl-NL" dirty="0"/>
          </a:p>
        </p:txBody>
      </p:sp>
      <p:pic>
        <p:nvPicPr>
          <p:cNvPr id="7"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048" y="5051754"/>
            <a:ext cx="2358752" cy="100008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9819" y="6543376"/>
            <a:ext cx="2846250" cy="270000"/>
          </a:xfrm>
          <a:prstGeom prst="rect">
            <a:avLst/>
          </a:prstGeom>
        </p:spPr>
      </p:pic>
      <p:pic>
        <p:nvPicPr>
          <p:cNvPr id="9" name="Picture 2" descr="J:\Workgroups\ICL\Algemeen\Communicatie ICLON\Logo's\Logo's ICLON\ICLON\JPG\Logo ICLO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2090" y="5185641"/>
            <a:ext cx="2901950" cy="7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288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0" dirty="0" smtClean="0"/>
              <a:t>Titel</a:t>
            </a:r>
            <a:endParaRPr lang="nl-NL" noProof="0" dirty="0"/>
          </a:p>
        </p:txBody>
      </p:sp>
      <p:sp>
        <p:nvSpPr>
          <p:cNvPr id="3" name="Tijdelijke aanduiding voor verticale tekst 2"/>
          <p:cNvSpPr>
            <a:spLocks noGrp="1"/>
          </p:cNvSpPr>
          <p:nvPr>
            <p:ph type="body" orient="vert" idx="1" hasCustomPrompt="1"/>
          </p:nvPr>
        </p:nvSpPr>
        <p:spPr>
          <a:xfrm>
            <a:off x="404665" y="1252836"/>
            <a:ext cx="5030981" cy="4795836"/>
          </a:xfrm>
          <a:noFill/>
        </p:spPr>
        <p:txBody>
          <a:bodyPr vert="horz" wrap="none" lIns="0" tIns="0" rIns="0" bIns="0"/>
          <a:lstStyle>
            <a:lvl1pPr marL="271318" indent="-271318">
              <a:spcBef>
                <a:spcPts val="600"/>
              </a:spcBef>
              <a:spcAft>
                <a:spcPts val="600"/>
              </a:spcAft>
              <a:buClr>
                <a:schemeClr val="bg2"/>
              </a:buClr>
              <a:buFont typeface="+mj-lt"/>
              <a:buAutoNum type="arabicPeriod"/>
              <a:defRPr sz="2000">
                <a:solidFill>
                  <a:schemeClr val="bg2"/>
                </a:solidFill>
              </a:defRPr>
            </a:lvl1pPr>
            <a:lvl2pPr marL="406977" indent="-135659">
              <a:buClr>
                <a:schemeClr val="bg2"/>
              </a:buClr>
              <a:buFont typeface="Arial" panose="020B0604020202020204" pitchFamily="34" charset="0"/>
              <a:buChar char="•"/>
              <a:defRPr sz="1600">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71318" indent="-271318">
              <a:spcBef>
                <a:spcPts val="600"/>
              </a:spcBef>
              <a:spcAft>
                <a:spcPts val="600"/>
              </a:spcAft>
              <a:buClr>
                <a:schemeClr val="bg2"/>
              </a:buClr>
              <a:buFont typeface="+mj-lt"/>
              <a:buAutoNum type="arabicPeriod"/>
              <a:tabLst/>
              <a:defRPr sz="2000">
                <a:solidFill>
                  <a:schemeClr val="bg2"/>
                </a:solidFill>
              </a:defRPr>
            </a:lvl6pPr>
            <a:lvl7pPr marL="406977" indent="-135659">
              <a:buClr>
                <a:schemeClr val="bg2"/>
              </a:buClr>
              <a:buFont typeface="Arial" panose="020B0604020202020204" pitchFamily="34" charset="0"/>
              <a:buChar char="•"/>
              <a:defRPr>
                <a:solidFill>
                  <a:schemeClr val="bg2"/>
                </a:solidFill>
              </a:defRPr>
            </a:lvl7pPr>
            <a:lvl8pPr>
              <a:defRPr sz="1400">
                <a:solidFill>
                  <a:schemeClr val="bg2"/>
                </a:solidFill>
              </a:defRPr>
            </a:lvl8pPr>
            <a:lvl9pPr>
              <a:defRPr>
                <a:solidFill>
                  <a:schemeClr val="bg2"/>
                </a:solidFill>
              </a:defRPr>
            </a:lvl9pPr>
          </a:lstStyle>
          <a:p>
            <a:pPr lvl="0"/>
            <a:r>
              <a:rPr lang="nl-NL" noProof="0" dirty="0" smtClean="0"/>
              <a:t>Opsomming</a:t>
            </a:r>
          </a:p>
          <a:p>
            <a:pPr lvl="1"/>
            <a:r>
              <a:rPr lang="nl-NL" noProof="0" dirty="0" err="1" smtClean="0"/>
              <a:t>Bullet</a:t>
            </a:r>
            <a:endParaRPr lang="nl-NL" noProof="0" dirty="0" smtClean="0"/>
          </a:p>
          <a:p>
            <a:pPr lvl="2"/>
            <a:r>
              <a:rPr lang="nl-NL" noProof="0" dirty="0" smtClean="0"/>
              <a:t>Leestekst</a:t>
            </a:r>
          </a:p>
          <a:p>
            <a:pPr lvl="3"/>
            <a:r>
              <a:rPr lang="nl-NL" noProof="0" dirty="0" smtClean="0"/>
              <a:t>Kopje wit</a:t>
            </a:r>
          </a:p>
          <a:p>
            <a:pPr lvl="4"/>
            <a:r>
              <a:rPr lang="nl-NL" noProof="0" dirty="0" smtClean="0"/>
              <a:t>Kopje geel</a:t>
            </a:r>
          </a:p>
          <a:p>
            <a:pPr lvl="5"/>
            <a:r>
              <a:rPr lang="nl-NL" noProof="0" dirty="0" smtClean="0"/>
              <a:t>Opsomming</a:t>
            </a:r>
          </a:p>
          <a:p>
            <a:pPr lvl="6"/>
            <a:r>
              <a:rPr lang="nl-NL" noProof="0" dirty="0" err="1" smtClean="0"/>
              <a:t>Bullet</a:t>
            </a:r>
            <a:endParaRPr lang="nl-NL" noProof="0" dirty="0" smtClean="0"/>
          </a:p>
          <a:p>
            <a:pPr lvl="7"/>
            <a:r>
              <a:rPr lang="nl-NL" sz="1349" noProof="0" dirty="0" smtClean="0"/>
              <a:t>Leestekst</a:t>
            </a:r>
          </a:p>
          <a:p>
            <a:pPr lvl="8"/>
            <a:r>
              <a:rPr lang="nl-NL" noProof="0" dirty="0" smtClean="0"/>
              <a:t>Kopje wit</a:t>
            </a:r>
            <a:endParaRPr lang="nl-NL" noProof="0" dirty="0"/>
          </a:p>
        </p:txBody>
      </p:sp>
      <p:sp>
        <p:nvSpPr>
          <p:cNvPr id="7" name="Tijdelijke aanduiding voor afbeelding 13"/>
          <p:cNvSpPr>
            <a:spLocks noGrp="1"/>
          </p:cNvSpPr>
          <p:nvPr>
            <p:ph type="pic" sz="quarter" idx="13" hasCustomPrompt="1"/>
          </p:nvPr>
        </p:nvSpPr>
        <p:spPr>
          <a:xfrm>
            <a:off x="5587316" y="1252539"/>
            <a:ext cx="3152019"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noProof="0" dirty="0" smtClean="0"/>
              <a:t>Klik hier om een</a:t>
            </a:r>
            <a:br>
              <a:rPr lang="nl-NL" noProof="0" dirty="0" smtClean="0"/>
            </a:br>
            <a:r>
              <a:rPr lang="nl-NL" noProof="0" dirty="0" smtClean="0"/>
              <a:t>afbeelding in te voegen</a:t>
            </a:r>
            <a:endParaRPr lang="nl-NL" noProof="0" dirty="0"/>
          </a:p>
        </p:txBody>
      </p:sp>
      <p:grpSp>
        <p:nvGrpSpPr>
          <p:cNvPr id="8" name="Grid" hidden="1"/>
          <p:cNvGrpSpPr/>
          <p:nvPr userDrawn="1"/>
        </p:nvGrpSpPr>
        <p:grpSpPr>
          <a:xfrm>
            <a:off x="0" y="0"/>
            <a:ext cx="9144002"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gr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54426134"/>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0" dirty="0" smtClean="0"/>
              <a:t>Titel</a:t>
            </a:r>
            <a:endParaRPr lang="nl-NL" noProof="0" dirty="0"/>
          </a:p>
        </p:txBody>
      </p:sp>
      <p:sp>
        <p:nvSpPr>
          <p:cNvPr id="3" name="Tijdelijke aanduiding voor verticale tekst 2"/>
          <p:cNvSpPr>
            <a:spLocks noGrp="1"/>
          </p:cNvSpPr>
          <p:nvPr>
            <p:ph type="body" orient="vert" idx="1" hasCustomPrompt="1"/>
          </p:nvPr>
        </p:nvSpPr>
        <p:spPr/>
        <p:txBody>
          <a:bodyPr vert="horz"/>
          <a:lstStyle>
            <a:lvl8pPr>
              <a:defRPr sz="1600"/>
            </a:lvl8pPr>
          </a:lstStyle>
          <a:p>
            <a:pPr lvl="0"/>
            <a:r>
              <a:rPr lang="nl-NL" noProof="0" dirty="0" err="1" smtClean="0"/>
              <a:t>Bullet</a:t>
            </a:r>
            <a:endParaRPr lang="nl-NL" noProof="0" dirty="0" smtClean="0"/>
          </a:p>
          <a:p>
            <a:pPr lvl="1"/>
            <a:r>
              <a:rPr lang="nl-NL" noProof="0" dirty="0" smtClean="0"/>
              <a:t>Sub-</a:t>
            </a:r>
            <a:r>
              <a:rPr lang="nl-NL" noProof="0" dirty="0" err="1" smtClean="0"/>
              <a:t>bullet</a:t>
            </a:r>
            <a:endParaRPr lang="nl-NL" noProof="0" dirty="0" smtClean="0"/>
          </a:p>
          <a:p>
            <a:pPr lvl="2"/>
            <a:r>
              <a:rPr lang="nl-NL" noProof="0" dirty="0" smtClean="0"/>
              <a:t>Leestekst</a:t>
            </a:r>
          </a:p>
          <a:p>
            <a:pPr lvl="3"/>
            <a:r>
              <a:rPr lang="nl-NL" noProof="0" dirty="0" smtClean="0"/>
              <a:t>Kopje donker blauw</a:t>
            </a:r>
          </a:p>
          <a:p>
            <a:pPr lvl="4"/>
            <a:r>
              <a:rPr lang="nl-NL" noProof="0" dirty="0" smtClean="0"/>
              <a:t>Kopje licht blauw</a:t>
            </a:r>
          </a:p>
          <a:p>
            <a:pPr lvl="5"/>
            <a:r>
              <a:rPr lang="nl-NL" noProof="0" dirty="0" err="1" smtClean="0"/>
              <a:t>Bullet</a:t>
            </a:r>
            <a:endParaRPr lang="nl-NL" noProof="0" dirty="0" smtClean="0"/>
          </a:p>
          <a:p>
            <a:pPr lvl="6"/>
            <a:r>
              <a:rPr lang="nl-NL" noProof="0" dirty="0" smtClean="0"/>
              <a:t>Sub-</a:t>
            </a:r>
            <a:r>
              <a:rPr lang="nl-NL" noProof="0" dirty="0" err="1" smtClean="0"/>
              <a:t>bullet</a:t>
            </a:r>
            <a:endParaRPr lang="nl-NL" noProof="0" dirty="0" smtClean="0"/>
          </a:p>
          <a:p>
            <a:pPr lvl="7"/>
            <a:r>
              <a:rPr lang="nl-NL" sz="1349" noProof="0" dirty="0" smtClean="0"/>
              <a:t>Leestekst</a:t>
            </a:r>
          </a:p>
          <a:p>
            <a:pPr lvl="8"/>
            <a:r>
              <a:rPr lang="nl-NL" noProof="0" dirty="0" smtClean="0"/>
              <a:t>Kopje donker blauw</a:t>
            </a:r>
            <a:endParaRPr lang="nl-NL" noProof="0" dirty="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592596851"/>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0" dirty="0" smtClean="0"/>
              <a:t>Titel</a:t>
            </a:r>
            <a:endParaRPr lang="nl-NL" noProof="0" dirty="0"/>
          </a:p>
        </p:txBody>
      </p:sp>
      <p:sp>
        <p:nvSpPr>
          <p:cNvPr id="3" name="Tijdelijke aanduiding voor verticale tekst 2"/>
          <p:cNvSpPr>
            <a:spLocks noGrp="1"/>
          </p:cNvSpPr>
          <p:nvPr>
            <p:ph type="body" orient="vert" idx="1" hasCustomPrompt="1"/>
          </p:nvPr>
        </p:nvSpPr>
        <p:spPr>
          <a:xfrm>
            <a:off x="404665" y="1252836"/>
            <a:ext cx="5840650" cy="4795836"/>
          </a:xfrm>
        </p:spPr>
        <p:txBody>
          <a:bodyPr vert="horz"/>
          <a:lstStyle/>
          <a:p>
            <a:pPr lvl="0"/>
            <a:r>
              <a:rPr lang="nl-NL" noProof="0" dirty="0" err="1" smtClean="0"/>
              <a:t>Bullet</a:t>
            </a:r>
            <a:endParaRPr lang="nl-NL" noProof="0" dirty="0" smtClean="0"/>
          </a:p>
          <a:p>
            <a:pPr lvl="1"/>
            <a:r>
              <a:rPr lang="nl-NL" noProof="0" dirty="0" smtClean="0"/>
              <a:t>Sub-</a:t>
            </a:r>
            <a:r>
              <a:rPr lang="nl-NL" noProof="0" dirty="0" err="1" smtClean="0"/>
              <a:t>bullet</a:t>
            </a:r>
            <a:endParaRPr lang="nl-NL" noProof="0" dirty="0" smtClean="0"/>
          </a:p>
          <a:p>
            <a:pPr lvl="2"/>
            <a:r>
              <a:rPr lang="nl-NL" noProof="0" dirty="0" smtClean="0"/>
              <a:t>Leestekst</a:t>
            </a:r>
          </a:p>
          <a:p>
            <a:pPr lvl="3"/>
            <a:r>
              <a:rPr lang="nl-NL" noProof="0" dirty="0" smtClean="0"/>
              <a:t>Kopje donker blauw</a:t>
            </a:r>
          </a:p>
          <a:p>
            <a:pPr lvl="4"/>
            <a:r>
              <a:rPr lang="nl-NL" noProof="0" dirty="0" smtClean="0"/>
              <a:t>Kopje licht blauw</a:t>
            </a:r>
          </a:p>
          <a:p>
            <a:pPr lvl="5"/>
            <a:r>
              <a:rPr lang="nl-NL" noProof="0" dirty="0" err="1" smtClean="0"/>
              <a:t>Bullet</a:t>
            </a:r>
            <a:endParaRPr lang="nl-NL" noProof="0" dirty="0" smtClean="0"/>
          </a:p>
          <a:p>
            <a:pPr lvl="6"/>
            <a:r>
              <a:rPr lang="nl-NL" noProof="0" dirty="0" smtClean="0"/>
              <a:t>Sub-</a:t>
            </a:r>
            <a:r>
              <a:rPr lang="nl-NL" noProof="0" dirty="0" err="1" smtClean="0"/>
              <a:t>bullet</a:t>
            </a:r>
            <a:endParaRPr lang="nl-NL" noProof="0" dirty="0" smtClean="0"/>
          </a:p>
          <a:p>
            <a:pPr lvl="7"/>
            <a:r>
              <a:rPr lang="nl-NL" sz="1349" noProof="0" dirty="0" smtClean="0"/>
              <a:t>Leestekst</a:t>
            </a:r>
          </a:p>
          <a:p>
            <a:pPr lvl="8"/>
            <a:r>
              <a:rPr lang="nl-NL" noProof="0" dirty="0" smtClean="0"/>
              <a:t>Kopje donker blauw</a:t>
            </a:r>
            <a:endParaRPr lang="nl-NL" noProof="0" dirty="0"/>
          </a:p>
        </p:txBody>
      </p:sp>
      <p:grpSp>
        <p:nvGrpSpPr>
          <p:cNvPr id="7" name="Grid" hidden="1"/>
          <p:cNvGrpSpPr/>
          <p:nvPr userDrawn="1"/>
        </p:nvGrpSpPr>
        <p:grpSpPr>
          <a:xfrm>
            <a:off x="0" y="0"/>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396986" y="1252539"/>
            <a:ext cx="234235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noProof="0" dirty="0" smtClean="0"/>
              <a:t>Klik hier om een</a:t>
            </a:r>
            <a:br>
              <a:rPr lang="nl-NL" noProof="0" dirty="0" smtClean="0"/>
            </a:br>
            <a:r>
              <a:rPr lang="nl-NL" noProof="0" dirty="0" smtClean="0"/>
              <a:t>afbeelding in te voegen</a:t>
            </a:r>
            <a:endParaRPr lang="nl-NL" noProof="0" dirty="0"/>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590302820"/>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a:t>
            </a:r>
            <a:endParaRPr lang="nl-NL" dirty="0"/>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nl-NL" dirty="0" err="1" smtClean="0"/>
              <a:t>Bullet</a:t>
            </a:r>
            <a:endParaRPr lang="nl-NL" dirty="0" smtClean="0"/>
          </a:p>
          <a:p>
            <a:pPr lvl="1"/>
            <a:r>
              <a:rPr lang="nl-NL" dirty="0" smtClean="0"/>
              <a:t>Sub-</a:t>
            </a:r>
            <a:r>
              <a:rPr lang="nl-NL" dirty="0" err="1" smtClean="0"/>
              <a:t>bullet</a:t>
            </a:r>
            <a:endParaRPr lang="nl-NL" dirty="0" smtClean="0"/>
          </a:p>
          <a:p>
            <a:pPr lvl="2"/>
            <a:r>
              <a:rPr lang="nl-NL" dirty="0" smtClean="0"/>
              <a:t>Leestekst</a:t>
            </a:r>
          </a:p>
          <a:p>
            <a:pPr lvl="3"/>
            <a:r>
              <a:rPr lang="nl-NL" dirty="0" smtClean="0"/>
              <a:t>Kopje donker blauw</a:t>
            </a:r>
          </a:p>
          <a:p>
            <a:pPr lvl="4"/>
            <a:r>
              <a:rPr lang="nl-NL" dirty="0" smtClean="0"/>
              <a:t>Kopje licht blauw</a:t>
            </a:r>
          </a:p>
          <a:p>
            <a:pPr lvl="5"/>
            <a:r>
              <a:rPr lang="nl-NL" dirty="0" err="1" smtClean="0"/>
              <a:t>Bullet</a:t>
            </a:r>
            <a:endParaRPr lang="nl-NL" dirty="0" smtClean="0"/>
          </a:p>
          <a:p>
            <a:pPr lvl="6"/>
            <a:r>
              <a:rPr lang="nl-NL" dirty="0" smtClean="0"/>
              <a:t>Sub-</a:t>
            </a:r>
            <a:r>
              <a:rPr lang="nl-NL" dirty="0" err="1" smtClean="0"/>
              <a:t>bullet</a:t>
            </a:r>
            <a:endParaRPr lang="nl-NL" dirty="0" smtClean="0"/>
          </a:p>
          <a:p>
            <a:pPr lvl="7"/>
            <a:r>
              <a:rPr lang="nl-NL" sz="1349" dirty="0" smtClean="0"/>
              <a:t>Leestekst</a:t>
            </a:r>
          </a:p>
          <a:p>
            <a:pPr lvl="8"/>
            <a:r>
              <a:rPr lang="nl-NL" dirty="0" smtClean="0"/>
              <a:t>Kopje donker blauw</a:t>
            </a:r>
            <a:endParaRPr lang="nl-NL"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2" y="1252539"/>
            <a:ext cx="4091174"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682767422"/>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a:t>
            </a:r>
            <a:endParaRPr lang="nl-NL" dirty="0"/>
          </a:p>
        </p:txBody>
      </p:sp>
      <p:sp>
        <p:nvSpPr>
          <p:cNvPr id="3" name="Tijdelijke aanduiding voor verticale tekst 2"/>
          <p:cNvSpPr>
            <a:spLocks noGrp="1"/>
          </p:cNvSpPr>
          <p:nvPr>
            <p:ph type="body" orient="vert" idx="1" hasCustomPrompt="1"/>
          </p:nvPr>
        </p:nvSpPr>
        <p:spPr>
          <a:xfrm>
            <a:off x="404664" y="1252836"/>
            <a:ext cx="2548000" cy="4795836"/>
          </a:xfrm>
        </p:spPr>
        <p:txBody>
          <a:bodyPr vert="horz"/>
          <a:lstStyle/>
          <a:p>
            <a:pPr lvl="0"/>
            <a:r>
              <a:rPr lang="nl-NL" dirty="0" err="1" smtClean="0"/>
              <a:t>Bullet</a:t>
            </a:r>
            <a:endParaRPr lang="nl-NL" dirty="0" smtClean="0"/>
          </a:p>
          <a:p>
            <a:pPr lvl="1"/>
            <a:r>
              <a:rPr lang="nl-NL" dirty="0" smtClean="0"/>
              <a:t>Sub-</a:t>
            </a:r>
            <a:r>
              <a:rPr lang="nl-NL" dirty="0" err="1" smtClean="0"/>
              <a:t>bullet</a:t>
            </a:r>
            <a:endParaRPr lang="nl-NL" dirty="0" smtClean="0"/>
          </a:p>
          <a:p>
            <a:pPr lvl="2"/>
            <a:r>
              <a:rPr lang="nl-NL" dirty="0" smtClean="0"/>
              <a:t>Leestekst</a:t>
            </a:r>
          </a:p>
          <a:p>
            <a:pPr lvl="3"/>
            <a:r>
              <a:rPr lang="nl-NL" dirty="0" smtClean="0"/>
              <a:t>Kopje donker blauw</a:t>
            </a:r>
          </a:p>
          <a:p>
            <a:pPr lvl="4"/>
            <a:r>
              <a:rPr lang="nl-NL" dirty="0" smtClean="0"/>
              <a:t>Kopje licht blauw</a:t>
            </a:r>
          </a:p>
          <a:p>
            <a:pPr lvl="5"/>
            <a:r>
              <a:rPr lang="nl-NL" dirty="0" err="1" smtClean="0"/>
              <a:t>Bullet</a:t>
            </a:r>
            <a:endParaRPr lang="nl-NL" dirty="0" smtClean="0"/>
          </a:p>
          <a:p>
            <a:pPr lvl="6"/>
            <a:r>
              <a:rPr lang="nl-NL" dirty="0" smtClean="0"/>
              <a:t>Sub-</a:t>
            </a:r>
            <a:r>
              <a:rPr lang="nl-NL" dirty="0" err="1" smtClean="0"/>
              <a:t>bullet</a:t>
            </a:r>
            <a:endParaRPr lang="nl-NL" dirty="0" smtClean="0"/>
          </a:p>
          <a:p>
            <a:pPr lvl="7"/>
            <a:r>
              <a:rPr lang="nl-NL" sz="1349" dirty="0" smtClean="0"/>
              <a:t>Leestekst</a:t>
            </a:r>
          </a:p>
          <a:p>
            <a:pPr lvl="8"/>
            <a:r>
              <a:rPr lang="nl-NL" dirty="0" smtClean="0"/>
              <a:t>Kopje donker blauw</a:t>
            </a:r>
            <a:endParaRPr lang="nl-NL"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3104334" y="1252539"/>
            <a:ext cx="5635001"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4132317621"/>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a:t>
            </a:r>
            <a:endParaRPr lang="nl-NL" dirty="0"/>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5" y="1252539"/>
            <a:ext cx="833456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929258224"/>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a:t>
            </a:r>
            <a:endParaRPr lang="nl-NL" dirty="0"/>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nl-NL" dirty="0" err="1" smtClean="0"/>
              <a:t>Bullet</a:t>
            </a:r>
            <a:endParaRPr lang="nl-NL" dirty="0" smtClean="0"/>
          </a:p>
          <a:p>
            <a:pPr lvl="1"/>
            <a:r>
              <a:rPr lang="nl-NL" dirty="0" smtClean="0"/>
              <a:t>Sub-</a:t>
            </a:r>
            <a:r>
              <a:rPr lang="nl-NL" dirty="0" err="1" smtClean="0"/>
              <a:t>bullet</a:t>
            </a:r>
            <a:endParaRPr lang="nl-NL" dirty="0" smtClean="0"/>
          </a:p>
          <a:p>
            <a:pPr lvl="2"/>
            <a:r>
              <a:rPr lang="nl-NL" dirty="0" smtClean="0"/>
              <a:t>Leestekst</a:t>
            </a:r>
          </a:p>
          <a:p>
            <a:pPr lvl="3"/>
            <a:r>
              <a:rPr lang="nl-NL" dirty="0" smtClean="0"/>
              <a:t>Kopje donker blauw</a:t>
            </a:r>
          </a:p>
          <a:p>
            <a:pPr lvl="4"/>
            <a:r>
              <a:rPr lang="nl-NL" dirty="0" smtClean="0"/>
              <a:t>Kopje licht blauw</a:t>
            </a:r>
          </a:p>
          <a:p>
            <a:pPr lvl="5"/>
            <a:r>
              <a:rPr lang="nl-NL" dirty="0" err="1" smtClean="0"/>
              <a:t>Bullet</a:t>
            </a:r>
            <a:endParaRPr lang="nl-NL" dirty="0" smtClean="0"/>
          </a:p>
          <a:p>
            <a:pPr lvl="6"/>
            <a:r>
              <a:rPr lang="nl-NL" dirty="0" smtClean="0"/>
              <a:t>Sub-</a:t>
            </a:r>
            <a:r>
              <a:rPr lang="nl-NL" dirty="0" err="1" smtClean="0"/>
              <a:t>bullet</a:t>
            </a:r>
            <a:endParaRPr lang="nl-NL" dirty="0" smtClean="0"/>
          </a:p>
          <a:p>
            <a:pPr lvl="7"/>
            <a:r>
              <a:rPr lang="nl-NL" sz="1349" dirty="0" smtClean="0"/>
              <a:t>Leestekst</a:t>
            </a:r>
          </a:p>
          <a:p>
            <a:pPr lvl="8"/>
            <a:r>
              <a:rPr lang="nl-NL" dirty="0" smtClean="0"/>
              <a:t>Kopje donker blauw</a:t>
            </a:r>
            <a:endParaRPr lang="nl-NL" dirty="0"/>
          </a:p>
        </p:txBody>
      </p:sp>
      <p:grpSp>
        <p:nvGrpSpPr>
          <p:cNvPr id="7" name="Grid" hidden="1"/>
          <p:cNvGrpSpPr/>
          <p:nvPr userDrawn="1"/>
        </p:nvGrpSpPr>
        <p:grpSpPr>
          <a:xfrm>
            <a:off x="-1" y="-1"/>
            <a:ext cx="9159312"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1"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sp>
        <p:nvSpPr>
          <p:cNvPr id="17" name="Tijdelijke aanduiding voor afbeelding 13"/>
          <p:cNvSpPr>
            <a:spLocks noGrp="1"/>
          </p:cNvSpPr>
          <p:nvPr>
            <p:ph type="pic" sz="quarter" idx="14" hasCustomPrompt="1"/>
          </p:nvPr>
        </p:nvSpPr>
        <p:spPr>
          <a:xfrm>
            <a:off x="6762195"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sp>
        <p:nvSpPr>
          <p:cNvPr id="18" name="Tijdelijke aanduiding voor afbeelding 13"/>
          <p:cNvSpPr>
            <a:spLocks noGrp="1"/>
          </p:cNvSpPr>
          <p:nvPr>
            <p:ph type="pic" sz="quarter" idx="15" hasCustomPrompt="1"/>
          </p:nvPr>
        </p:nvSpPr>
        <p:spPr>
          <a:xfrm>
            <a:off x="4648161"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sp>
        <p:nvSpPr>
          <p:cNvPr id="19" name="Tijdelijke aanduiding voor afbeelding 13"/>
          <p:cNvSpPr>
            <a:spLocks noGrp="1"/>
          </p:cNvSpPr>
          <p:nvPr>
            <p:ph type="pic" sz="quarter" idx="16" hasCustomPrompt="1"/>
          </p:nvPr>
        </p:nvSpPr>
        <p:spPr>
          <a:xfrm>
            <a:off x="6762195"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pic>
        <p:nvPicPr>
          <p:cNvPr id="20" name="Afbeelding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673173449"/>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a:t>
            </a:r>
            <a:endParaRPr lang="nl-NL" dirty="0"/>
          </a:p>
        </p:txBody>
      </p:sp>
      <p:sp>
        <p:nvSpPr>
          <p:cNvPr id="3" name="Tijdelijke aanduiding voor verticale tekst 2"/>
          <p:cNvSpPr>
            <a:spLocks noGrp="1"/>
          </p:cNvSpPr>
          <p:nvPr>
            <p:ph type="body" orient="vert" idx="1" hasCustomPrompt="1"/>
          </p:nvPr>
        </p:nvSpPr>
        <p:spPr>
          <a:xfrm>
            <a:off x="404664" y="1252836"/>
            <a:ext cx="4091500" cy="4795836"/>
          </a:xfrm>
        </p:spPr>
        <p:txBody>
          <a:bodyPr vert="horz"/>
          <a:lstStyle/>
          <a:p>
            <a:pPr lvl="0"/>
            <a:r>
              <a:rPr lang="nl-NL" dirty="0" err="1" smtClean="0"/>
              <a:t>Bullet</a:t>
            </a:r>
            <a:endParaRPr lang="nl-NL" dirty="0" smtClean="0"/>
          </a:p>
          <a:p>
            <a:pPr lvl="1"/>
            <a:r>
              <a:rPr lang="nl-NL" dirty="0" smtClean="0"/>
              <a:t>Sub-</a:t>
            </a:r>
            <a:r>
              <a:rPr lang="nl-NL" dirty="0" err="1" smtClean="0"/>
              <a:t>bullet</a:t>
            </a:r>
            <a:endParaRPr lang="nl-NL" dirty="0" smtClean="0"/>
          </a:p>
          <a:p>
            <a:pPr lvl="2"/>
            <a:r>
              <a:rPr lang="nl-NL" dirty="0" smtClean="0"/>
              <a:t>Leestekst</a:t>
            </a:r>
          </a:p>
          <a:p>
            <a:pPr lvl="3"/>
            <a:r>
              <a:rPr lang="nl-NL" dirty="0" smtClean="0"/>
              <a:t>Kopje donker blauw</a:t>
            </a:r>
          </a:p>
          <a:p>
            <a:pPr lvl="4"/>
            <a:r>
              <a:rPr lang="nl-NL" dirty="0" smtClean="0"/>
              <a:t>Kopje licht blauw</a:t>
            </a:r>
          </a:p>
          <a:p>
            <a:pPr lvl="5"/>
            <a:r>
              <a:rPr lang="nl-NL" dirty="0" err="1" smtClean="0"/>
              <a:t>Bullet</a:t>
            </a:r>
            <a:endParaRPr lang="nl-NL" dirty="0" smtClean="0"/>
          </a:p>
          <a:p>
            <a:pPr lvl="6"/>
            <a:r>
              <a:rPr lang="nl-NL" dirty="0" smtClean="0"/>
              <a:t>Sub-</a:t>
            </a:r>
            <a:r>
              <a:rPr lang="nl-NL" dirty="0" err="1" smtClean="0"/>
              <a:t>bullet</a:t>
            </a:r>
            <a:endParaRPr lang="nl-NL" dirty="0" smtClean="0"/>
          </a:p>
          <a:p>
            <a:pPr lvl="7"/>
            <a:r>
              <a:rPr lang="nl-NL" sz="1349" dirty="0" smtClean="0"/>
              <a:t>Leestekst</a:t>
            </a:r>
          </a:p>
          <a:p>
            <a:pPr lvl="8"/>
            <a:r>
              <a:rPr lang="nl-NL" dirty="0" smtClean="0"/>
              <a:t>Kopje donker blauw</a:t>
            </a:r>
            <a:endParaRPr lang="nl-NL"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smtClean="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smtClean="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7835"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sp>
        <p:nvSpPr>
          <p:cNvPr id="17" name="Tijdelijke aanduiding voor afbeelding 13"/>
          <p:cNvSpPr>
            <a:spLocks noGrp="1"/>
          </p:cNvSpPr>
          <p:nvPr>
            <p:ph type="pic" sz="quarter" idx="14" hasCustomPrompt="1"/>
          </p:nvPr>
        </p:nvSpPr>
        <p:spPr>
          <a:xfrm>
            <a:off x="6760490"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nl-NL" dirty="0" smtClean="0"/>
              <a:t>Klik hier om een</a:t>
            </a:r>
            <a:br>
              <a:rPr lang="nl-NL" dirty="0" smtClean="0"/>
            </a:br>
            <a:r>
              <a:rPr lang="nl-NL" dirty="0" smtClean="0"/>
              <a:t>afbeelding in te voegen</a:t>
            </a:r>
            <a:endParaRPr lang="nl-NL" dirty="0"/>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4146982251"/>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5" y="404664"/>
            <a:ext cx="8334670" cy="432048"/>
          </a:xfrm>
          <a:prstGeom prst="rect">
            <a:avLst/>
          </a:prstGeom>
        </p:spPr>
        <p:txBody>
          <a:bodyPr vert="horz" lIns="0" tIns="0" rIns="0" bIns="0" rtlCol="0" anchor="ctr">
            <a:noAutofit/>
          </a:bodyPr>
          <a:lstStyle/>
          <a:p>
            <a:r>
              <a:rPr lang="nl-NL" noProof="0" dirty="0" smtClean="0"/>
              <a:t>Titel</a:t>
            </a:r>
            <a:endParaRPr lang="nl-NL" noProof="0" dirty="0"/>
          </a:p>
        </p:txBody>
      </p:sp>
      <p:sp>
        <p:nvSpPr>
          <p:cNvPr id="3" name="Tijdelijke aanduiding voor tekst 2"/>
          <p:cNvSpPr>
            <a:spLocks noGrp="1"/>
          </p:cNvSpPr>
          <p:nvPr>
            <p:ph type="body" idx="1"/>
          </p:nvPr>
        </p:nvSpPr>
        <p:spPr>
          <a:xfrm>
            <a:off x="404665" y="1252836"/>
            <a:ext cx="8334670" cy="4795836"/>
          </a:xfrm>
          <a:prstGeom prst="rect">
            <a:avLst/>
          </a:prstGeom>
        </p:spPr>
        <p:txBody>
          <a:bodyPr vert="horz" lIns="0" tIns="0" rIns="0" bIns="0" rtlCol="0">
            <a:normAutofit/>
          </a:bodyPr>
          <a:lstStyle/>
          <a:p>
            <a:pPr lvl="0"/>
            <a:r>
              <a:rPr lang="nl-NL" noProof="0" dirty="0" err="1" smtClean="0"/>
              <a:t>Bullet</a:t>
            </a:r>
            <a:endParaRPr lang="nl-NL" noProof="0" dirty="0" smtClean="0"/>
          </a:p>
          <a:p>
            <a:pPr lvl="1"/>
            <a:r>
              <a:rPr lang="nl-NL" noProof="0" dirty="0" smtClean="0"/>
              <a:t>Sub-</a:t>
            </a:r>
            <a:r>
              <a:rPr lang="nl-NL" noProof="0" dirty="0" err="1" smtClean="0"/>
              <a:t>bullet</a:t>
            </a:r>
            <a:endParaRPr lang="nl-NL" noProof="0" dirty="0" smtClean="0"/>
          </a:p>
          <a:p>
            <a:pPr lvl="2"/>
            <a:r>
              <a:rPr lang="nl-NL" noProof="0" dirty="0" smtClean="0"/>
              <a:t>Leestekst</a:t>
            </a:r>
          </a:p>
          <a:p>
            <a:pPr lvl="3"/>
            <a:r>
              <a:rPr lang="nl-NL" noProof="0" dirty="0" smtClean="0"/>
              <a:t>Kopje donker blauw</a:t>
            </a:r>
          </a:p>
          <a:p>
            <a:pPr lvl="4"/>
            <a:r>
              <a:rPr lang="nl-NL" noProof="0" dirty="0" smtClean="0"/>
              <a:t>Kopje licht blauw</a:t>
            </a:r>
          </a:p>
          <a:p>
            <a:pPr lvl="5"/>
            <a:r>
              <a:rPr lang="nl-NL" noProof="0" dirty="0" err="1" smtClean="0"/>
              <a:t>Bullet</a:t>
            </a:r>
            <a:endParaRPr lang="nl-NL" noProof="0" dirty="0" smtClean="0"/>
          </a:p>
          <a:p>
            <a:pPr lvl="6"/>
            <a:r>
              <a:rPr lang="nl-NL" noProof="0" dirty="0" smtClean="0"/>
              <a:t>Sub-</a:t>
            </a:r>
            <a:r>
              <a:rPr lang="nl-NL" noProof="0" dirty="0" err="1" smtClean="0"/>
              <a:t>bullet</a:t>
            </a:r>
            <a:endParaRPr lang="nl-NL" noProof="0" dirty="0" smtClean="0"/>
          </a:p>
          <a:p>
            <a:pPr lvl="7"/>
            <a:r>
              <a:rPr lang="nl-NL" sz="1349" noProof="0" dirty="0" smtClean="0"/>
              <a:t>Leestekst</a:t>
            </a:r>
          </a:p>
          <a:p>
            <a:pPr lvl="8"/>
            <a:r>
              <a:rPr lang="nl-NL" noProof="0" dirty="0" smtClean="0"/>
              <a:t>Kopje donker blauw</a:t>
            </a:r>
            <a:endParaRPr lang="nl-NL" noProof="0" dirty="0"/>
          </a:p>
        </p:txBody>
      </p:sp>
      <p:sp>
        <p:nvSpPr>
          <p:cNvPr id="20" name="Rechthoek 19"/>
          <p:cNvSpPr/>
          <p:nvPr/>
        </p:nvSpPr>
        <p:spPr bwMode="auto">
          <a:xfrm>
            <a:off x="0" y="6453336"/>
            <a:ext cx="9144000" cy="404664"/>
          </a:xfrm>
          <a:prstGeom prst="rect">
            <a:avLst/>
          </a:prstGeom>
          <a:solidFill>
            <a:schemeClr val="bg2"/>
          </a:solidFill>
          <a:ln>
            <a:noFill/>
          </a:ln>
          <a:effectLst/>
          <a:ex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noProof="0" dirty="0" smtClean="0">
              <a:ln>
                <a:noFill/>
              </a:ln>
              <a:solidFill>
                <a:schemeClr val="bg1"/>
              </a:solidFill>
              <a:effectLst/>
              <a:latin typeface="Minion" pitchFamily="2" charset="0"/>
            </a:endParaRPr>
          </a:p>
        </p:txBody>
      </p:sp>
      <p:sp>
        <p:nvSpPr>
          <p:cNvPr id="6" name="Tijdelijke aanduiding voor dianummer 5"/>
          <p:cNvSpPr>
            <a:spLocks noGrp="1"/>
          </p:cNvSpPr>
          <p:nvPr>
            <p:ph type="sldNum" sz="quarter" idx="4"/>
          </p:nvPr>
        </p:nvSpPr>
        <p:spPr>
          <a:xfrm>
            <a:off x="404664" y="6453336"/>
            <a:ext cx="381346" cy="404664"/>
          </a:xfrm>
          <a:prstGeom prst="rect">
            <a:avLst/>
          </a:prstGeom>
        </p:spPr>
        <p:txBody>
          <a:bodyPr vert="horz" lIns="0" tIns="0" rIns="0" bIns="0" rtlCol="0" anchor="ctr"/>
          <a:lstStyle>
            <a:lvl1pPr algn="l">
              <a:defRPr lang="nl-NL" sz="1200" b="1" smtClean="0">
                <a:solidFill>
                  <a:schemeClr val="bg1"/>
                </a:solidFill>
              </a:defRPr>
            </a:lvl1pPr>
          </a:lstStyle>
          <a:p>
            <a:fld id="{21272068-81DC-4C45-9305-5AD5E2019168}" type="slidenum">
              <a:rPr lang="nl-NL" noProof="0" smtClean="0"/>
              <a:pPr/>
              <a:t>‹#›</a:t>
            </a:fld>
            <a:endParaRPr lang="nl-NL" noProof="0" dirty="0"/>
          </a:p>
        </p:txBody>
      </p:sp>
      <p:sp>
        <p:nvSpPr>
          <p:cNvPr id="14" name="Tijdelijke aanduiding voor dianummer 5"/>
          <p:cNvSpPr txBox="1">
            <a:spLocks/>
          </p:cNvSpPr>
          <p:nvPr/>
        </p:nvSpPr>
        <p:spPr>
          <a:xfrm>
            <a:off x="6681815" y="6453337"/>
            <a:ext cx="2057519" cy="416127"/>
          </a:xfrm>
          <a:prstGeom prst="rect">
            <a:avLst/>
          </a:prstGeom>
        </p:spPr>
        <p:txBody>
          <a:bodyPr vert="horz" lIns="68544" tIns="34272" rIns="68544" bIns="34272"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D95B-2DCA-4A8C-818D-5010775FDD58}" type="slidenum">
              <a:rPr lang="nl-NL" sz="1100" noProof="0" smtClean="0">
                <a:solidFill>
                  <a:schemeClr val="bg1"/>
                </a:solidFill>
              </a:rPr>
              <a:pPr/>
              <a:t>‹#›</a:t>
            </a:fld>
            <a:endParaRPr lang="nl-NL" sz="900" noProof="0" dirty="0">
              <a:solidFill>
                <a:schemeClr val="bg1"/>
              </a:solidFill>
            </a:endParaRPr>
          </a:p>
        </p:txBody>
      </p:sp>
      <p:grpSp>
        <p:nvGrpSpPr>
          <p:cNvPr id="15" name="Grid" hidden="1"/>
          <p:cNvGrpSpPr/>
          <p:nvPr/>
        </p:nvGrpSpPr>
        <p:grpSpPr>
          <a:xfrm>
            <a:off x="0" y="0"/>
            <a:ext cx="9144000" cy="6858004"/>
            <a:chOff x="-2" y="-1"/>
            <a:chExt cx="9144000" cy="6858004"/>
          </a:xfrm>
        </p:grpSpPr>
        <p:sp>
          <p:nvSpPr>
            <p:cNvPr id="16" name="Rechthoek 15"/>
            <p:cNvSpPr/>
            <p:nvPr userDrawn="1"/>
          </p:nvSpPr>
          <p:spPr bwMode="auto">
            <a:xfrm>
              <a:off x="0" y="0"/>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17" name="Rechthoek 16"/>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smtClean="0">
                <a:ln>
                  <a:noFill/>
                </a:ln>
                <a:solidFill>
                  <a:schemeClr val="bg1"/>
                </a:solidFill>
                <a:effectLst/>
                <a:latin typeface="Minion" pitchFamily="2" charset="0"/>
              </a:endParaRPr>
            </a:p>
          </p:txBody>
        </p:sp>
        <p:sp>
          <p:nvSpPr>
            <p:cNvPr id="18" name="Rechthoek 17"/>
            <p:cNvSpPr/>
            <p:nvPr userDrawn="1"/>
          </p:nvSpPr>
          <p:spPr bwMode="auto">
            <a:xfrm rot="5400000">
              <a:off x="5512664" y="3226670"/>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smtClean="0">
                <a:ln>
                  <a:noFill/>
                </a:ln>
                <a:solidFill>
                  <a:schemeClr val="bg1"/>
                </a:solidFill>
                <a:effectLst/>
                <a:latin typeface="Minion" pitchFamily="2" charset="0"/>
              </a:endParaRPr>
            </a:p>
          </p:txBody>
        </p:sp>
        <p:sp>
          <p:nvSpPr>
            <p:cNvPr id="19" name="Rechthoek 18"/>
            <p:cNvSpPr/>
            <p:nvPr userDrawn="1"/>
          </p:nvSpPr>
          <p:spPr bwMode="auto">
            <a:xfrm>
              <a:off x="0" y="848172"/>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21" name="Rechthoek 20"/>
            <p:cNvSpPr/>
            <p:nvPr userDrawn="1"/>
          </p:nvSpPr>
          <p:spPr bwMode="auto">
            <a:xfrm>
              <a:off x="0" y="6048672"/>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grpSp>
    </p:spTree>
    <p:extLst>
      <p:ext uri="{BB962C8B-B14F-4D97-AF65-F5344CB8AC3E}">
        <p14:creationId xmlns:p14="http://schemas.microsoft.com/office/powerpoint/2010/main"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Lst>
  <p:timing>
    <p:tnLst>
      <p:par>
        <p:cTn id="1" dur="indefinite" restart="never" nodeType="tmRoot"/>
      </p:par>
    </p:tnLst>
  </p:timing>
  <p:hf hdr="0" ftr="0"/>
  <p:txStyles>
    <p:titleStyle>
      <a:lvl1pPr algn="l" defTabSz="685434" rtl="0" eaLnBrk="1" latinLnBrk="0" hangingPunct="1">
        <a:spcBef>
          <a:spcPct val="0"/>
        </a:spcBef>
        <a:buNone/>
        <a:defRPr sz="3600" b="1" i="0" kern="1200">
          <a:solidFill>
            <a:schemeClr val="bg2"/>
          </a:solidFill>
          <a:latin typeface="+mj-lt"/>
          <a:ea typeface="+mj-ea"/>
          <a:cs typeface="+mj-cs"/>
        </a:defRPr>
      </a:lvl1pPr>
    </p:titleStyle>
    <p:body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400" kern="1200">
          <a:solidFill>
            <a:schemeClr val="bg2"/>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600" kern="1200">
          <a:solidFill>
            <a:schemeClr val="bg2"/>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600" b="1" kern="1200">
          <a:solidFill>
            <a:schemeClr val="bg2"/>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tx2"/>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200" kern="1200">
          <a:solidFill>
            <a:schemeClr val="bg2"/>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solidFill>
          <a:latin typeface="+mn-lt"/>
          <a:ea typeface="+mn-ea"/>
          <a:cs typeface="+mn-cs"/>
        </a:defRPr>
      </a:lvl9pPr>
    </p:bodyStyle>
    <p:otherStyle>
      <a:defPPr>
        <a:defRPr lang="nl-NL"/>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Lor9kP5y_T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KWPhV6PUr9o"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tekst 15"/>
          <p:cNvSpPr>
            <a:spLocks noGrp="1"/>
          </p:cNvSpPr>
          <p:nvPr>
            <p:ph type="body" sz="quarter" idx="13"/>
          </p:nvPr>
        </p:nvSpPr>
        <p:spPr/>
        <p:txBody>
          <a:bodyPr/>
          <a:lstStyle/>
          <a:p>
            <a:r>
              <a:rPr lang="nl-NL" dirty="0" smtClean="0"/>
              <a:t> </a:t>
            </a:r>
            <a:endParaRPr lang="nl-NL" dirty="0"/>
          </a:p>
        </p:txBody>
      </p:sp>
      <p:sp>
        <p:nvSpPr>
          <p:cNvPr id="15" name="Tijdelijke aanduiding voor tekst 14"/>
          <p:cNvSpPr>
            <a:spLocks noGrp="1"/>
          </p:cNvSpPr>
          <p:nvPr>
            <p:ph type="body" sz="quarter" idx="12"/>
          </p:nvPr>
        </p:nvSpPr>
        <p:spPr/>
        <p:txBody>
          <a:bodyPr/>
          <a:lstStyle/>
          <a:p>
            <a:r>
              <a:rPr lang="nl-NL" dirty="0" smtClean="0"/>
              <a:t> </a:t>
            </a:r>
            <a:endParaRPr lang="nl-NL" dirty="0"/>
          </a:p>
        </p:txBody>
      </p:sp>
      <p:sp>
        <p:nvSpPr>
          <p:cNvPr id="4" name="Titel 3"/>
          <p:cNvSpPr>
            <a:spLocks noGrp="1"/>
          </p:cNvSpPr>
          <p:nvPr>
            <p:ph type="title"/>
          </p:nvPr>
        </p:nvSpPr>
        <p:spPr/>
        <p:txBody>
          <a:bodyPr/>
          <a:lstStyle/>
          <a:p>
            <a:r>
              <a:rPr lang="en-US" dirty="0"/>
              <a:t>Opportunities and Challenges in Using Learning Analytics in Learning Design</a:t>
            </a:r>
            <a:endParaRPr lang="nl-NL" dirty="0"/>
          </a:p>
        </p:txBody>
      </p:sp>
      <p:sp>
        <p:nvSpPr>
          <p:cNvPr id="5" name="Tijdelijke aanduiding voor tekst 4"/>
          <p:cNvSpPr>
            <a:spLocks noGrp="1"/>
          </p:cNvSpPr>
          <p:nvPr>
            <p:ph type="body" sz="quarter" idx="14"/>
          </p:nvPr>
        </p:nvSpPr>
        <p:spPr>
          <a:xfrm>
            <a:off x="1359243" y="3934610"/>
            <a:ext cx="4724925" cy="393700"/>
          </a:xfrm>
        </p:spPr>
        <p:txBody>
          <a:bodyPr>
            <a:normAutofit fontScale="85000" lnSpcReduction="10000"/>
          </a:bodyPr>
          <a:lstStyle/>
          <a:p>
            <a:r>
              <a:rPr lang="nl-NL" dirty="0" smtClean="0"/>
              <a:t>Nynke Bos, PhD| CEL </a:t>
            </a:r>
            <a:r>
              <a:rPr lang="en-US" dirty="0" smtClean="0"/>
              <a:t>Innovation</a:t>
            </a:r>
            <a:r>
              <a:rPr lang="nl-NL" dirty="0" smtClean="0"/>
              <a:t> Room #10</a:t>
            </a:r>
            <a:endParaRPr lang="nl-NL" dirty="0"/>
          </a:p>
        </p:txBody>
      </p:sp>
      <p:sp>
        <p:nvSpPr>
          <p:cNvPr id="13" name="Tijdelijke aanduiding voor datum 12"/>
          <p:cNvSpPr>
            <a:spLocks noGrp="1"/>
          </p:cNvSpPr>
          <p:nvPr>
            <p:ph type="dt" sz="half" idx="2"/>
          </p:nvPr>
        </p:nvSpPr>
        <p:spPr/>
        <p:txBody>
          <a:bodyPr/>
          <a:lstStyle/>
          <a:p>
            <a:r>
              <a:rPr lang="en-US" dirty="0" smtClean="0"/>
              <a:t>13</a:t>
            </a:r>
            <a:r>
              <a:rPr lang="en-US" baseline="30000" dirty="0" smtClean="0"/>
              <a:t>th</a:t>
            </a:r>
            <a:r>
              <a:rPr lang="en-US" dirty="0" smtClean="0"/>
              <a:t> October 2017</a:t>
            </a:r>
            <a:endParaRPr lang="nl-NL" dirty="0"/>
          </a:p>
        </p:txBody>
      </p:sp>
    </p:spTree>
    <p:extLst>
      <p:ext uri="{BB962C8B-B14F-4D97-AF65-F5344CB8AC3E}">
        <p14:creationId xmlns:p14="http://schemas.microsoft.com/office/powerpoint/2010/main" val="297781484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17" t="22787" r="21804" b="9179"/>
          <a:stretch/>
        </p:blipFill>
        <p:spPr bwMode="auto">
          <a:xfrm>
            <a:off x="755576" y="980728"/>
            <a:ext cx="6840760" cy="519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3563888" y="3068960"/>
            <a:ext cx="184731" cy="369332"/>
          </a:xfrm>
          <a:prstGeom prst="rect">
            <a:avLst/>
          </a:prstGeom>
          <a:noFill/>
        </p:spPr>
        <p:txBody>
          <a:bodyPr wrap="none" rtlCol="0">
            <a:spAutoFit/>
          </a:bodyPr>
          <a:lstStyle/>
          <a:p>
            <a:endParaRPr lang="nl-NL"/>
          </a:p>
        </p:txBody>
      </p:sp>
      <p:sp>
        <p:nvSpPr>
          <p:cNvPr id="4" name="Titel 1"/>
          <p:cNvSpPr>
            <a:spLocks noGrp="1"/>
          </p:cNvSpPr>
          <p:nvPr>
            <p:ph type="title"/>
          </p:nvPr>
        </p:nvSpPr>
        <p:spPr>
          <a:xfrm>
            <a:off x="404665" y="404664"/>
            <a:ext cx="8334670" cy="432048"/>
          </a:xfrm>
        </p:spPr>
        <p:txBody>
          <a:bodyPr/>
          <a:lstStyle/>
          <a:p>
            <a:r>
              <a:rPr lang="en-US" dirty="0" smtClean="0"/>
              <a:t>Checkpoint and Process Analytics</a:t>
            </a:r>
            <a:endParaRPr lang="en-US" dirty="0"/>
          </a:p>
        </p:txBody>
      </p:sp>
    </p:spTree>
    <p:extLst>
      <p:ext uri="{BB962C8B-B14F-4D97-AF65-F5344CB8AC3E}">
        <p14:creationId xmlns:p14="http://schemas.microsoft.com/office/powerpoint/2010/main" val="3758173453"/>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476672"/>
            <a:ext cx="8334670" cy="432048"/>
          </a:xfrm>
        </p:spPr>
        <p:txBody>
          <a:bodyPr/>
          <a:lstStyle/>
          <a:p>
            <a:r>
              <a:rPr lang="en-US" dirty="0" smtClean="0"/>
              <a:t>Process Analytics</a:t>
            </a:r>
            <a:endParaRPr lang="en-US" dirty="0"/>
          </a:p>
        </p:txBody>
      </p:sp>
      <p:sp>
        <p:nvSpPr>
          <p:cNvPr id="5" name="Tijdelijke aanduiding voor verticale tekst 4"/>
          <p:cNvSpPr>
            <a:spLocks noGrp="1"/>
          </p:cNvSpPr>
          <p:nvPr>
            <p:ph type="body" orient="vert" idx="1"/>
          </p:nvPr>
        </p:nvSpPr>
        <p:spPr/>
        <p:txBody>
          <a:bodyPr/>
          <a:lstStyle/>
          <a:p>
            <a:r>
              <a:rPr lang="en-US" dirty="0" smtClean="0"/>
              <a:t>Formulating checkpoints is rather easy</a:t>
            </a:r>
          </a:p>
          <a:p>
            <a:r>
              <a:rPr lang="en-US" dirty="0" smtClean="0"/>
              <a:t>Process Analytics in group work/ discussions: SNA</a:t>
            </a:r>
          </a:p>
          <a:p>
            <a:endParaRPr lang="en-US" dirty="0" smtClean="0"/>
          </a:p>
          <a:p>
            <a:endParaRPr lang="en-US" dirty="0"/>
          </a:p>
          <a:p>
            <a:endParaRPr lang="en-US" dirty="0" smtClean="0"/>
          </a:p>
          <a:p>
            <a:endParaRPr lang="en-US" dirty="0" smtClean="0"/>
          </a:p>
          <a:p>
            <a:endParaRPr lang="en-US" dirty="0" smtClean="0"/>
          </a:p>
          <a:p>
            <a:r>
              <a:rPr lang="en-US" sz="2000" dirty="0" smtClean="0"/>
              <a:t>Other form of analyzing the process (translated in data)?</a:t>
            </a:r>
          </a:p>
          <a:p>
            <a:pPr lvl="1"/>
            <a:r>
              <a:rPr lang="en-US" sz="1800" dirty="0" smtClean="0"/>
              <a:t>Situation: freshman class Psychology n = 450 students</a:t>
            </a:r>
          </a:p>
          <a:p>
            <a:endParaRPr lang="en-US" dirty="0"/>
          </a:p>
          <a:p>
            <a:pPr marL="0" indent="0">
              <a:buNone/>
            </a:pPr>
            <a:r>
              <a:rPr lang="en-US" dirty="0" smtClean="0"/>
              <a:t>Discuss with yourself or your neighbor. </a:t>
            </a:r>
          </a:p>
          <a:p>
            <a:pPr marL="0" indent="0">
              <a:buNone/>
            </a:pPr>
            <a:r>
              <a:rPr lang="en-US" dirty="0" smtClean="0"/>
              <a:t>Write your idea down on a post it.</a:t>
            </a:r>
          </a:p>
          <a:p>
            <a:pPr marL="0" indent="0">
              <a:buNone/>
            </a:pPr>
            <a:r>
              <a:rPr lang="en-US" sz="2400" b="1" u="sng" dirty="0" smtClean="0"/>
              <a:t>CHECKPOINT ANALYSIS!</a:t>
            </a:r>
          </a:p>
          <a:p>
            <a:endParaRPr lang="en-US" dirty="0"/>
          </a:p>
          <a:p>
            <a:endParaRPr lang="en-US" dirty="0" smtClean="0"/>
          </a:p>
          <a:p>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28738" t="30524" r="39762" b="30277"/>
          <a:stretch/>
        </p:blipFill>
        <p:spPr>
          <a:xfrm>
            <a:off x="5508104" y="476672"/>
            <a:ext cx="2571425" cy="1800000"/>
          </a:xfrm>
          <a:prstGeom prst="rect">
            <a:avLst/>
          </a:prstGeom>
        </p:spPr>
      </p:pic>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35125" t="30030" r="45287" b="32171"/>
          <a:stretch/>
        </p:blipFill>
        <p:spPr>
          <a:xfrm>
            <a:off x="6948263" y="2060848"/>
            <a:ext cx="1791071" cy="1944216"/>
          </a:xfrm>
          <a:prstGeom prst="rect">
            <a:avLst/>
          </a:prstGeom>
        </p:spPr>
      </p:pic>
    </p:spTree>
    <p:extLst>
      <p:ext uri="{BB962C8B-B14F-4D97-AF65-F5344CB8AC3E}">
        <p14:creationId xmlns:p14="http://schemas.microsoft.com/office/powerpoint/2010/main" val="16181936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a:t>
            </a:r>
            <a:endParaRPr lang="en-US" dirty="0"/>
          </a:p>
        </p:txBody>
      </p:sp>
      <p:sp>
        <p:nvSpPr>
          <p:cNvPr id="4" name="Tekstvak 3"/>
          <p:cNvSpPr txBox="1"/>
          <p:nvPr/>
        </p:nvSpPr>
        <p:spPr>
          <a:xfrm>
            <a:off x="404665" y="4941168"/>
            <a:ext cx="8487815" cy="1477328"/>
          </a:xfrm>
          <a:prstGeom prst="rect">
            <a:avLst/>
          </a:prstGeom>
          <a:noFill/>
        </p:spPr>
        <p:txBody>
          <a:bodyPr wrap="square" rtlCol="0">
            <a:spAutoFit/>
          </a:bodyPr>
          <a:lstStyle/>
          <a:p>
            <a:r>
              <a:rPr lang="en-US" dirty="0" smtClean="0"/>
              <a:t>Good connection between the instrument (dashboard) and the repertoire of the professional can support successful usage in daily classroom practice (</a:t>
            </a:r>
            <a:r>
              <a:rPr lang="en-US" dirty="0" err="1" smtClean="0"/>
              <a:t>Molenaar</a:t>
            </a:r>
            <a:r>
              <a:rPr lang="en-US" dirty="0" smtClean="0"/>
              <a:t> et al., 2017). There is a need for explicit guidance on how to use, interpret and reflect on the learning analytics findings to adequately refine and re-design learning activities (</a:t>
            </a:r>
            <a:r>
              <a:rPr lang="en-US" dirty="0" err="1" smtClean="0"/>
              <a:t>Mangaroska</a:t>
            </a:r>
            <a:r>
              <a:rPr lang="en-US" dirty="0" smtClean="0"/>
              <a:t> et al., 2017)</a:t>
            </a:r>
            <a:endParaRPr lang="en-US" dirty="0"/>
          </a:p>
        </p:txBody>
      </p:sp>
    </p:spTree>
    <p:extLst>
      <p:ext uri="{BB962C8B-B14F-4D97-AF65-F5344CB8AC3E}">
        <p14:creationId xmlns:p14="http://schemas.microsoft.com/office/powerpoint/2010/main" val="13565979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Recommended Reading</a:t>
            </a:r>
            <a:endParaRPr lang="en-US" dirty="0"/>
          </a:p>
        </p:txBody>
      </p:sp>
      <p:sp>
        <p:nvSpPr>
          <p:cNvPr id="5" name="Tijdelijke aanduiding voor verticale tekst 4"/>
          <p:cNvSpPr>
            <a:spLocks noGrp="1"/>
          </p:cNvSpPr>
          <p:nvPr>
            <p:ph type="body" orient="vert" idx="1"/>
          </p:nvPr>
        </p:nvSpPr>
        <p:spPr/>
        <p:txBody>
          <a:bodyPr/>
          <a:lstStyle/>
          <a:p>
            <a:r>
              <a:rPr lang="nl-NL" dirty="0" err="1"/>
              <a:t>Mangaroska</a:t>
            </a:r>
            <a:r>
              <a:rPr lang="nl-NL" dirty="0"/>
              <a:t>, K., &amp; </a:t>
            </a:r>
            <a:r>
              <a:rPr lang="nl-NL" dirty="0" err="1"/>
              <a:t>Giannakos</a:t>
            </a:r>
            <a:r>
              <a:rPr lang="nl-NL" dirty="0"/>
              <a:t>, M. (2017, September). Learning Analytics </a:t>
            </a:r>
            <a:r>
              <a:rPr lang="nl-NL" dirty="0" err="1"/>
              <a:t>for</a:t>
            </a:r>
            <a:r>
              <a:rPr lang="nl-NL" dirty="0"/>
              <a:t> Learning Design: </a:t>
            </a:r>
            <a:r>
              <a:rPr lang="nl-NL" dirty="0" err="1"/>
              <a:t>Towards</a:t>
            </a:r>
            <a:r>
              <a:rPr lang="nl-NL" dirty="0"/>
              <a:t> </a:t>
            </a:r>
            <a:r>
              <a:rPr lang="nl-NL" dirty="0" err="1"/>
              <a:t>Evidence-Driven</a:t>
            </a:r>
            <a:r>
              <a:rPr lang="nl-NL" dirty="0"/>
              <a:t> </a:t>
            </a:r>
            <a:r>
              <a:rPr lang="nl-NL" dirty="0" err="1"/>
              <a:t>Decisions</a:t>
            </a:r>
            <a:r>
              <a:rPr lang="nl-NL" dirty="0"/>
              <a:t> </a:t>
            </a:r>
            <a:r>
              <a:rPr lang="nl-NL" dirty="0" err="1"/>
              <a:t>to</a:t>
            </a:r>
            <a:r>
              <a:rPr lang="nl-NL" dirty="0"/>
              <a:t> </a:t>
            </a:r>
            <a:r>
              <a:rPr lang="nl-NL" dirty="0" err="1"/>
              <a:t>Enhance</a:t>
            </a:r>
            <a:r>
              <a:rPr lang="nl-NL" dirty="0"/>
              <a:t> Learning. In </a:t>
            </a:r>
            <a:r>
              <a:rPr lang="nl-NL" i="1" dirty="0"/>
              <a:t>European Conference on Technology </a:t>
            </a:r>
            <a:r>
              <a:rPr lang="nl-NL" i="1" dirty="0" err="1"/>
              <a:t>Enhanced</a:t>
            </a:r>
            <a:r>
              <a:rPr lang="nl-NL" i="1" dirty="0"/>
              <a:t> Learning</a:t>
            </a:r>
            <a:r>
              <a:rPr lang="nl-NL" dirty="0"/>
              <a:t> (pp. 428-433). Springer, </a:t>
            </a:r>
            <a:r>
              <a:rPr lang="nl-NL" dirty="0" err="1"/>
              <a:t>Cham</a:t>
            </a:r>
            <a:r>
              <a:rPr lang="nl-NL" dirty="0" smtClean="0"/>
              <a:t>.</a:t>
            </a:r>
          </a:p>
          <a:p>
            <a:endParaRPr lang="nl-NL" dirty="0"/>
          </a:p>
          <a:p>
            <a:r>
              <a:rPr lang="nl-NL" dirty="0"/>
              <a:t>Schmitz, M., van </a:t>
            </a:r>
            <a:r>
              <a:rPr lang="nl-NL" dirty="0" err="1"/>
              <a:t>Limbeek</a:t>
            </a:r>
            <a:r>
              <a:rPr lang="nl-NL" dirty="0"/>
              <a:t>, E., </a:t>
            </a:r>
            <a:r>
              <a:rPr lang="nl-NL" dirty="0" err="1"/>
              <a:t>Greller</a:t>
            </a:r>
            <a:r>
              <a:rPr lang="nl-NL" dirty="0"/>
              <a:t>, W., Sloep, P., &amp; Drachsler, H. (2017, September). </a:t>
            </a:r>
            <a:r>
              <a:rPr lang="nl-NL" dirty="0" err="1"/>
              <a:t>Opportunities</a:t>
            </a:r>
            <a:r>
              <a:rPr lang="nl-NL" dirty="0"/>
              <a:t> </a:t>
            </a:r>
            <a:r>
              <a:rPr lang="nl-NL" dirty="0" err="1"/>
              <a:t>and</a:t>
            </a:r>
            <a:r>
              <a:rPr lang="nl-NL" dirty="0"/>
              <a:t> </a:t>
            </a:r>
            <a:r>
              <a:rPr lang="nl-NL" dirty="0" err="1"/>
              <a:t>Challenges</a:t>
            </a:r>
            <a:r>
              <a:rPr lang="nl-NL" dirty="0"/>
              <a:t> in Using Learning Analytics in Learning Design. In </a:t>
            </a:r>
            <a:r>
              <a:rPr lang="nl-NL" i="1" dirty="0"/>
              <a:t>European Conference on Technology </a:t>
            </a:r>
            <a:r>
              <a:rPr lang="nl-NL" i="1" dirty="0" err="1"/>
              <a:t>Enhanced</a:t>
            </a:r>
            <a:r>
              <a:rPr lang="nl-NL" i="1" dirty="0"/>
              <a:t> Learning</a:t>
            </a:r>
            <a:r>
              <a:rPr lang="nl-NL" dirty="0"/>
              <a:t> (pp. 209-223). Springer, </a:t>
            </a:r>
            <a:r>
              <a:rPr lang="nl-NL" dirty="0" err="1" smtClean="0"/>
              <a:t>Cham</a:t>
            </a:r>
            <a:endParaRPr lang="nl-NL" dirty="0" smtClean="0"/>
          </a:p>
          <a:p>
            <a:endParaRPr lang="nl-NL" dirty="0"/>
          </a:p>
          <a:p>
            <a:r>
              <a:rPr lang="nl-NL" dirty="0"/>
              <a:t>Molenaar, I., &amp; Knoop-van Campen, C. (2017, September). Teacher dashboards in </a:t>
            </a:r>
            <a:r>
              <a:rPr lang="nl-NL" dirty="0" err="1"/>
              <a:t>practice</a:t>
            </a:r>
            <a:r>
              <a:rPr lang="nl-NL" dirty="0"/>
              <a:t>: </a:t>
            </a:r>
            <a:r>
              <a:rPr lang="nl-NL" dirty="0" err="1"/>
              <a:t>Usage</a:t>
            </a:r>
            <a:r>
              <a:rPr lang="nl-NL" dirty="0"/>
              <a:t> </a:t>
            </a:r>
            <a:r>
              <a:rPr lang="nl-NL" dirty="0" err="1"/>
              <a:t>and</a:t>
            </a:r>
            <a:r>
              <a:rPr lang="nl-NL" dirty="0"/>
              <a:t> impact. In </a:t>
            </a:r>
            <a:r>
              <a:rPr lang="nl-NL" i="1" dirty="0"/>
              <a:t>European Conference on Technology </a:t>
            </a:r>
            <a:r>
              <a:rPr lang="nl-NL" i="1" dirty="0" err="1"/>
              <a:t>Enhanced</a:t>
            </a:r>
            <a:r>
              <a:rPr lang="nl-NL" i="1" dirty="0"/>
              <a:t> Learning</a:t>
            </a:r>
            <a:r>
              <a:rPr lang="nl-NL" dirty="0"/>
              <a:t> (pp. 125-138). Springer, </a:t>
            </a:r>
            <a:r>
              <a:rPr lang="nl-NL" dirty="0" err="1"/>
              <a:t>Cham</a:t>
            </a:r>
            <a:r>
              <a:rPr lang="nl-NL" dirty="0" smtClean="0"/>
              <a:t>.</a:t>
            </a:r>
          </a:p>
          <a:p>
            <a:endParaRPr lang="nl-NL" dirty="0"/>
          </a:p>
          <a:p>
            <a:r>
              <a:rPr lang="nl-NL" dirty="0" err="1"/>
              <a:t>Lockyer</a:t>
            </a:r>
            <a:r>
              <a:rPr lang="nl-NL" dirty="0"/>
              <a:t>, L., </a:t>
            </a:r>
            <a:r>
              <a:rPr lang="nl-NL" dirty="0" err="1"/>
              <a:t>Heathcote</a:t>
            </a:r>
            <a:r>
              <a:rPr lang="nl-NL" dirty="0"/>
              <a:t>, E., &amp; Dawson, S. (2013). </a:t>
            </a:r>
            <a:r>
              <a:rPr lang="nl-NL" dirty="0" err="1"/>
              <a:t>Informing</a:t>
            </a:r>
            <a:r>
              <a:rPr lang="nl-NL" dirty="0"/>
              <a:t> </a:t>
            </a:r>
            <a:r>
              <a:rPr lang="nl-NL" dirty="0" err="1"/>
              <a:t>pedagogical</a:t>
            </a:r>
            <a:r>
              <a:rPr lang="nl-NL" dirty="0"/>
              <a:t> action: </a:t>
            </a:r>
            <a:r>
              <a:rPr lang="nl-NL" dirty="0" err="1"/>
              <a:t>Aligning</a:t>
            </a:r>
            <a:r>
              <a:rPr lang="nl-NL" dirty="0"/>
              <a:t> learning analytics </a:t>
            </a:r>
            <a:r>
              <a:rPr lang="nl-NL" dirty="0" err="1"/>
              <a:t>with</a:t>
            </a:r>
            <a:r>
              <a:rPr lang="nl-NL" dirty="0"/>
              <a:t> learning design. </a:t>
            </a:r>
            <a:r>
              <a:rPr lang="nl-NL" i="1" dirty="0"/>
              <a:t>American </a:t>
            </a:r>
            <a:r>
              <a:rPr lang="nl-NL" i="1" dirty="0" err="1"/>
              <a:t>Behavioral</a:t>
            </a:r>
            <a:r>
              <a:rPr lang="nl-NL" i="1" dirty="0"/>
              <a:t> </a:t>
            </a:r>
            <a:r>
              <a:rPr lang="nl-NL" i="1" dirty="0" err="1"/>
              <a:t>Scientist</a:t>
            </a:r>
            <a:r>
              <a:rPr lang="nl-NL" dirty="0"/>
              <a:t>, </a:t>
            </a:r>
            <a:r>
              <a:rPr lang="nl-NL" i="1" dirty="0"/>
              <a:t>57</a:t>
            </a:r>
            <a:r>
              <a:rPr lang="nl-NL" dirty="0"/>
              <a:t>(10), 1439-1459.</a:t>
            </a:r>
            <a:endParaRPr lang="nl-NL" dirty="0" smtClean="0"/>
          </a:p>
          <a:p>
            <a:endParaRPr lang="nl-NL" dirty="0"/>
          </a:p>
          <a:p>
            <a:endParaRPr lang="nl-NL" dirty="0"/>
          </a:p>
        </p:txBody>
      </p:sp>
    </p:spTree>
    <p:extLst>
      <p:ext uri="{BB962C8B-B14F-4D97-AF65-F5344CB8AC3E}">
        <p14:creationId xmlns:p14="http://schemas.microsoft.com/office/powerpoint/2010/main" val="209558253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erticale tekst 4"/>
          <p:cNvSpPr>
            <a:spLocks noGrp="1"/>
          </p:cNvSpPr>
          <p:nvPr>
            <p:ph type="body" orient="vert" idx="1"/>
          </p:nvPr>
        </p:nvSpPr>
        <p:spPr>
          <a:xfrm>
            <a:off x="404664" y="5085184"/>
            <a:ext cx="2548000" cy="963488"/>
          </a:xfrm>
        </p:spPr>
        <p:txBody>
          <a:bodyPr/>
          <a:lstStyle/>
          <a:p>
            <a:endParaRPr lang="nl-NL" dirty="0" smtClean="0">
              <a:hlinkClick r:id="rId3"/>
            </a:endParaRPr>
          </a:p>
          <a:p>
            <a:r>
              <a:rPr lang="nl-NL" dirty="0" smtClean="0">
                <a:hlinkClick r:id="rId3"/>
              </a:rPr>
              <a:t>https</a:t>
            </a:r>
            <a:r>
              <a:rPr lang="nl-NL" dirty="0">
                <a:hlinkClick r:id="rId3"/>
              </a:rPr>
              <a:t>://</a:t>
            </a:r>
            <a:r>
              <a:rPr lang="nl-NL" dirty="0" smtClean="0">
                <a:hlinkClick r:id="rId3"/>
              </a:rPr>
              <a:t>youtu.be/Lor9kP5y_Tg</a:t>
            </a:r>
            <a:endParaRPr lang="nl-NL" dirty="0" smtClean="0"/>
          </a:p>
          <a:p>
            <a:endParaRPr lang="nl-NL" dirty="0"/>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08" y="0"/>
            <a:ext cx="4572091" cy="6525344"/>
          </a:xfrm>
          <a:prstGeom prst="rect">
            <a:avLst/>
          </a:prstGeom>
        </p:spPr>
      </p:pic>
      <p:sp>
        <p:nvSpPr>
          <p:cNvPr id="13" name="Titel 12"/>
          <p:cNvSpPr>
            <a:spLocks noGrp="1"/>
          </p:cNvSpPr>
          <p:nvPr>
            <p:ph type="title"/>
          </p:nvPr>
        </p:nvSpPr>
        <p:spPr>
          <a:xfrm>
            <a:off x="404665" y="404664"/>
            <a:ext cx="8334670" cy="4536504"/>
          </a:xfrm>
        </p:spPr>
        <p:txBody>
          <a:bodyPr/>
          <a:lstStyle/>
          <a:p>
            <a:r>
              <a:rPr lang="en-US" dirty="0" smtClean="0"/>
              <a:t>Wrap up:</a:t>
            </a:r>
            <a:br>
              <a:rPr lang="en-US" dirty="0" smtClean="0"/>
            </a:br>
            <a:r>
              <a:rPr lang="en-US" sz="2800" b="0" dirty="0" smtClean="0"/>
              <a:t>an example of </a:t>
            </a:r>
            <a:br>
              <a:rPr lang="en-US" sz="2800" b="0" dirty="0" smtClean="0"/>
            </a:br>
            <a:r>
              <a:rPr lang="en-US" sz="2800" b="0" dirty="0" smtClean="0"/>
              <a:t>institutional </a:t>
            </a:r>
            <a:br>
              <a:rPr lang="en-US" sz="2800" b="0" dirty="0" smtClean="0"/>
            </a:br>
            <a:r>
              <a:rPr lang="en-US" sz="2800" b="0" dirty="0" smtClean="0"/>
              <a:t>analytics explained</a:t>
            </a:r>
            <a:br>
              <a:rPr lang="en-US" sz="2800" b="0" dirty="0" smtClean="0"/>
            </a:br>
            <a:r>
              <a:rPr lang="en-US" sz="2800" b="0" dirty="0" smtClean="0"/>
              <a:t>by Samuel L. Jackson</a:t>
            </a:r>
            <a:endParaRPr lang="en-US" sz="2800" b="0" dirty="0"/>
          </a:p>
        </p:txBody>
      </p:sp>
    </p:spTree>
    <p:extLst>
      <p:ext uri="{BB962C8B-B14F-4D97-AF65-F5344CB8AC3E}">
        <p14:creationId xmlns:p14="http://schemas.microsoft.com/office/powerpoint/2010/main" val="103429236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2"/>
          </p:nvPr>
        </p:nvSpPr>
        <p:spPr/>
        <p:txBody>
          <a:bodyPr/>
          <a:lstStyle/>
          <a:p>
            <a:endParaRPr lang="nl-NL" dirty="0"/>
          </a:p>
        </p:txBody>
      </p:sp>
    </p:spTree>
    <p:extLst>
      <p:ext uri="{BB962C8B-B14F-4D97-AF65-F5344CB8AC3E}">
        <p14:creationId xmlns:p14="http://schemas.microsoft.com/office/powerpoint/2010/main" val="252683583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Analytics…. </a:t>
            </a:r>
            <a:endParaRPr lang="nl-NL" dirty="0"/>
          </a:p>
        </p:txBody>
      </p:sp>
      <p:sp>
        <p:nvSpPr>
          <p:cNvPr id="7" name="TextBox 6"/>
          <p:cNvSpPr txBox="1"/>
          <p:nvPr/>
        </p:nvSpPr>
        <p:spPr>
          <a:xfrm>
            <a:off x="683568" y="4653136"/>
            <a:ext cx="1440160" cy="369332"/>
          </a:xfrm>
          <a:prstGeom prst="rect">
            <a:avLst/>
          </a:prstGeom>
          <a:noFill/>
        </p:spPr>
        <p:txBody>
          <a:bodyPr wrap="square" rtlCol="0">
            <a:spAutoFit/>
          </a:bodyPr>
          <a:lstStyle/>
          <a:p>
            <a:r>
              <a:rPr lang="nl-NL" dirty="0" smtClean="0">
                <a:hlinkClick r:id="rId2"/>
              </a:rPr>
              <a:t>Moneyball</a:t>
            </a:r>
            <a:endParaRPr lang="nl-NL"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672" y="15024"/>
            <a:ext cx="4371840" cy="6480000"/>
          </a:xfrm>
          <a:prstGeom prst="rect">
            <a:avLst/>
          </a:prstGeom>
        </p:spPr>
      </p:pic>
    </p:spTree>
    <p:extLst>
      <p:ext uri="{BB962C8B-B14F-4D97-AF65-F5344CB8AC3E}">
        <p14:creationId xmlns:p14="http://schemas.microsoft.com/office/powerpoint/2010/main" val="252340458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erticale tekst 4"/>
          <p:cNvSpPr>
            <a:spLocks noGrp="1"/>
          </p:cNvSpPr>
          <p:nvPr>
            <p:ph type="body" orient="vert" idx="1"/>
          </p:nvPr>
        </p:nvSpPr>
        <p:spPr/>
        <p:txBody>
          <a:bodyPr>
            <a:noAutofit/>
          </a:bodyPr>
          <a:lstStyle/>
          <a:p>
            <a:pPr marL="0" indent="0" algn="ctr">
              <a:buNone/>
            </a:pPr>
            <a:r>
              <a:rPr lang="en-US" sz="4000" i="1" cap="small" dirty="0" smtClean="0"/>
              <a:t>“ People (students) are overlooked for a variety of biased reasons and perceived flaws: age, appearance , personality, (gender)….</a:t>
            </a:r>
          </a:p>
          <a:p>
            <a:pPr marL="0" indent="0" algn="ctr">
              <a:buNone/>
            </a:pPr>
            <a:endParaRPr lang="en-US" sz="4000" i="1" cap="small" dirty="0" smtClean="0"/>
          </a:p>
          <a:p>
            <a:pPr marL="0" indent="0" algn="ctr">
              <a:buNone/>
            </a:pPr>
            <a:r>
              <a:rPr lang="en-US" sz="4000" i="1" cap="small" dirty="0" smtClean="0"/>
              <a:t>Bill James and mathematics cut straight through that.”</a:t>
            </a:r>
            <a:endParaRPr lang="en-US" sz="4000" i="1" cap="small" dirty="0"/>
          </a:p>
        </p:txBody>
      </p:sp>
    </p:spTree>
    <p:extLst>
      <p:ext uri="{BB962C8B-B14F-4D97-AF65-F5344CB8AC3E}">
        <p14:creationId xmlns:p14="http://schemas.microsoft.com/office/powerpoint/2010/main" val="28076273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a:t>
            </a: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7991"/>
            <a:ext cx="9144000" cy="4431323"/>
          </a:xfrm>
          <a:prstGeom prst="rect">
            <a:avLst/>
          </a:prstGeom>
        </p:spPr>
      </p:pic>
      <p:sp>
        <p:nvSpPr>
          <p:cNvPr id="5" name="Oval 4"/>
          <p:cNvSpPr/>
          <p:nvPr/>
        </p:nvSpPr>
        <p:spPr>
          <a:xfrm>
            <a:off x="7631846" y="3933056"/>
            <a:ext cx="792088" cy="6480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6" name="TextBox 5"/>
          <p:cNvSpPr txBox="1"/>
          <p:nvPr/>
        </p:nvSpPr>
        <p:spPr>
          <a:xfrm>
            <a:off x="7685852" y="4003176"/>
            <a:ext cx="684076" cy="461665"/>
          </a:xfrm>
          <a:prstGeom prst="rect">
            <a:avLst/>
          </a:prstGeom>
          <a:noFill/>
        </p:spPr>
        <p:txBody>
          <a:bodyPr wrap="square" rtlCol="0">
            <a:spAutoFit/>
          </a:bodyPr>
          <a:lstStyle/>
          <a:p>
            <a:r>
              <a:rPr lang="en-US" sz="800" dirty="0" smtClean="0"/>
              <a:t>Pico-level:</a:t>
            </a:r>
            <a:br>
              <a:rPr lang="en-US" sz="800" dirty="0" smtClean="0"/>
            </a:br>
            <a:r>
              <a:rPr lang="en-US" sz="800" dirty="0" smtClean="0"/>
              <a:t>Assessment analytics</a:t>
            </a:r>
            <a:endParaRPr lang="nl-NL" sz="800" dirty="0"/>
          </a:p>
        </p:txBody>
      </p:sp>
      <p:sp>
        <p:nvSpPr>
          <p:cNvPr id="9" name="Oval 8"/>
          <p:cNvSpPr/>
          <p:nvPr/>
        </p:nvSpPr>
        <p:spPr>
          <a:xfrm>
            <a:off x="251520" y="1008650"/>
            <a:ext cx="3744416" cy="162826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10" name="TextBox 9"/>
          <p:cNvSpPr txBox="1"/>
          <p:nvPr/>
        </p:nvSpPr>
        <p:spPr>
          <a:xfrm>
            <a:off x="806826" y="1261172"/>
            <a:ext cx="3009285" cy="307777"/>
          </a:xfrm>
          <a:prstGeom prst="rect">
            <a:avLst/>
          </a:prstGeom>
          <a:noFill/>
        </p:spPr>
        <p:txBody>
          <a:bodyPr wrap="square" rtlCol="0">
            <a:spAutoFit/>
          </a:bodyPr>
          <a:lstStyle/>
          <a:p>
            <a:r>
              <a:rPr lang="en-US" sz="1400" b="1" dirty="0" smtClean="0"/>
              <a:t>INSTITUTIONAL ANALYTICS</a:t>
            </a:r>
            <a:endParaRPr lang="nl-NL" sz="1400" b="1" dirty="0"/>
          </a:p>
        </p:txBody>
      </p:sp>
      <p:sp>
        <p:nvSpPr>
          <p:cNvPr id="7" name="Oval 6"/>
          <p:cNvSpPr/>
          <p:nvPr/>
        </p:nvSpPr>
        <p:spPr>
          <a:xfrm>
            <a:off x="1403648" y="1568949"/>
            <a:ext cx="2004422" cy="1052082"/>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8" name="TextBox 7"/>
          <p:cNvSpPr txBox="1"/>
          <p:nvPr/>
        </p:nvSpPr>
        <p:spPr>
          <a:xfrm>
            <a:off x="1721783" y="1822781"/>
            <a:ext cx="1368152" cy="523220"/>
          </a:xfrm>
          <a:prstGeom prst="rect">
            <a:avLst/>
          </a:prstGeom>
          <a:noFill/>
        </p:spPr>
        <p:txBody>
          <a:bodyPr wrap="square" rtlCol="0">
            <a:spAutoFit/>
          </a:bodyPr>
          <a:lstStyle/>
          <a:p>
            <a:r>
              <a:rPr lang="en-US" sz="1400" b="1" dirty="0" smtClean="0"/>
              <a:t>STUDENT ANALYTICS</a:t>
            </a:r>
            <a:endParaRPr lang="nl-NL" sz="1400" b="1" dirty="0"/>
          </a:p>
        </p:txBody>
      </p:sp>
      <p:sp>
        <p:nvSpPr>
          <p:cNvPr id="3" name="Tekstvak 2"/>
          <p:cNvSpPr txBox="1"/>
          <p:nvPr/>
        </p:nvSpPr>
        <p:spPr>
          <a:xfrm>
            <a:off x="7479195" y="6211959"/>
            <a:ext cx="2520280" cy="276999"/>
          </a:xfrm>
          <a:prstGeom prst="rect">
            <a:avLst/>
          </a:prstGeom>
          <a:noFill/>
        </p:spPr>
        <p:txBody>
          <a:bodyPr wrap="square" rtlCol="0">
            <a:spAutoFit/>
          </a:bodyPr>
          <a:lstStyle/>
          <a:p>
            <a:r>
              <a:rPr lang="nl-NL" sz="1200" dirty="0" err="1" smtClean="0"/>
              <a:t>Hervatis</a:t>
            </a:r>
            <a:r>
              <a:rPr lang="nl-NL" sz="1200" dirty="0" smtClean="0"/>
              <a:t> et al., 2015</a:t>
            </a:r>
            <a:endParaRPr lang="nl-NL" sz="1200" dirty="0"/>
          </a:p>
        </p:txBody>
      </p:sp>
    </p:spTree>
    <p:extLst>
      <p:ext uri="{BB962C8B-B14F-4D97-AF65-F5344CB8AC3E}">
        <p14:creationId xmlns:p14="http://schemas.microsoft.com/office/powerpoint/2010/main" val="136140699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nl-NL" dirty="0"/>
          </a:p>
        </p:txBody>
      </p:sp>
      <p:sp>
        <p:nvSpPr>
          <p:cNvPr id="3" name="Vertical Text Placeholder 2"/>
          <p:cNvSpPr>
            <a:spLocks noGrp="1"/>
          </p:cNvSpPr>
          <p:nvPr>
            <p:ph type="body" orient="vert" idx="1"/>
          </p:nvPr>
        </p:nvSpPr>
        <p:spPr/>
        <p:txBody>
          <a:bodyPr>
            <a:normAutofit/>
          </a:bodyPr>
          <a:lstStyle/>
          <a:p>
            <a:pPr marL="0" indent="0" algn="ctr">
              <a:buNone/>
            </a:pPr>
            <a:endParaRPr lang="en-US" sz="4400" dirty="0" smtClean="0"/>
          </a:p>
          <a:p>
            <a:pPr marL="0" indent="0" algn="ctr">
              <a:buNone/>
            </a:pPr>
            <a:r>
              <a:rPr lang="en-US" sz="4400" dirty="0" smtClean="0"/>
              <a:t>“Learning analytics definitions share an emphasis on converting educational data into </a:t>
            </a:r>
            <a:r>
              <a:rPr lang="en-US" sz="4400" u="sng" dirty="0" smtClean="0"/>
              <a:t>useful actions </a:t>
            </a:r>
            <a:r>
              <a:rPr lang="en-US" sz="4400" dirty="0" smtClean="0"/>
              <a:t>to foster learning”</a:t>
            </a:r>
          </a:p>
          <a:p>
            <a:pPr marL="0" indent="0" algn="ctr">
              <a:buNone/>
            </a:pPr>
            <a:endParaRPr lang="en-US" sz="4400" dirty="0"/>
          </a:p>
        </p:txBody>
      </p:sp>
    </p:spTree>
    <p:extLst>
      <p:ext uri="{BB962C8B-B14F-4D97-AF65-F5344CB8AC3E}">
        <p14:creationId xmlns:p14="http://schemas.microsoft.com/office/powerpoint/2010/main" val="381840553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Learning Analytics Process Model </a:t>
            </a:r>
            <a:endParaRPr lang="en-US"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66" y="868278"/>
            <a:ext cx="8239851" cy="5148000"/>
          </a:xfrm>
          <a:prstGeom prst="rect">
            <a:avLst/>
          </a:prstGeom>
        </p:spPr>
      </p:pic>
      <p:sp>
        <p:nvSpPr>
          <p:cNvPr id="5" name="Tekstvak 4"/>
          <p:cNvSpPr txBox="1"/>
          <p:nvPr/>
        </p:nvSpPr>
        <p:spPr>
          <a:xfrm>
            <a:off x="7479195" y="6211959"/>
            <a:ext cx="2520280" cy="276999"/>
          </a:xfrm>
          <a:prstGeom prst="rect">
            <a:avLst/>
          </a:prstGeom>
          <a:noFill/>
        </p:spPr>
        <p:txBody>
          <a:bodyPr wrap="square" rtlCol="0">
            <a:spAutoFit/>
          </a:bodyPr>
          <a:lstStyle/>
          <a:p>
            <a:r>
              <a:rPr lang="nl-NL" sz="1200" dirty="0" err="1" smtClean="0"/>
              <a:t>Verbert</a:t>
            </a:r>
            <a:r>
              <a:rPr lang="nl-NL" sz="1200" dirty="0" smtClean="0"/>
              <a:t> et al, 2013</a:t>
            </a:r>
            <a:endParaRPr lang="nl-NL" sz="1200" dirty="0"/>
          </a:p>
        </p:txBody>
      </p:sp>
      <p:sp>
        <p:nvSpPr>
          <p:cNvPr id="8" name="Ring 7"/>
          <p:cNvSpPr/>
          <p:nvPr/>
        </p:nvSpPr>
        <p:spPr>
          <a:xfrm>
            <a:off x="3635896" y="3717031"/>
            <a:ext cx="5256584" cy="2494927"/>
          </a:xfrm>
          <a:prstGeom prst="donut">
            <a:avLst>
              <a:gd name="adj" fmla="val 17181"/>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7321954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1447800"/>
            <a:ext cx="6350000" cy="3962400"/>
          </a:xfrm>
          <a:prstGeom prst="rect">
            <a:avLst/>
          </a:prstGeom>
        </p:spPr>
      </p:pic>
    </p:spTree>
    <p:extLst>
      <p:ext uri="{BB962C8B-B14F-4D97-AF65-F5344CB8AC3E}">
        <p14:creationId xmlns:p14="http://schemas.microsoft.com/office/powerpoint/2010/main" val="173220269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Learning design	</a:t>
            </a:r>
            <a:endParaRPr lang="nl-NL" dirty="0"/>
          </a:p>
        </p:txBody>
      </p:sp>
      <p:sp>
        <p:nvSpPr>
          <p:cNvPr id="3" name="Tijdelijke aanduiding voor verticale tekst 2"/>
          <p:cNvSpPr>
            <a:spLocks noGrp="1"/>
          </p:cNvSpPr>
          <p:nvPr>
            <p:ph type="body" orient="vert" idx="1"/>
          </p:nvPr>
        </p:nvSpPr>
        <p:spPr/>
        <p:txBody>
          <a:bodyPr/>
          <a:lstStyle/>
          <a:p>
            <a:r>
              <a:rPr lang="en-US" dirty="0" smtClean="0"/>
              <a:t>Sequence of learning tasks: pedagogical intent of the teacher (</a:t>
            </a:r>
            <a:r>
              <a:rPr lang="en-US" dirty="0" err="1" smtClean="0"/>
              <a:t>Laurillard</a:t>
            </a:r>
            <a:r>
              <a:rPr lang="en-US" dirty="0" smtClean="0"/>
              <a:t>, 1993)</a:t>
            </a:r>
          </a:p>
          <a:p>
            <a:pPr lvl="1"/>
            <a:r>
              <a:rPr lang="en-US" dirty="0" smtClean="0"/>
              <a:t>To promote teaching quality </a:t>
            </a:r>
          </a:p>
          <a:p>
            <a:pPr lvl="1"/>
            <a:r>
              <a:rPr lang="en-US" dirty="0" smtClean="0"/>
              <a:t>To facilitate integration of technology into teaching and learning</a:t>
            </a:r>
          </a:p>
          <a:p>
            <a:pPr lvl="1"/>
            <a:endParaRPr lang="en-US" dirty="0" smtClean="0"/>
          </a:p>
          <a:p>
            <a:pPr lvl="1"/>
            <a:endParaRPr lang="en-US" dirty="0"/>
          </a:p>
          <a:p>
            <a:pPr lvl="1"/>
            <a:endParaRPr lang="en-US" dirty="0" smtClean="0"/>
          </a:p>
          <a:p>
            <a:pPr lvl="1"/>
            <a:endParaRPr lang="en-US" dirty="0"/>
          </a:p>
          <a:p>
            <a:pPr lvl="1"/>
            <a:endParaRPr lang="en-US" dirty="0"/>
          </a:p>
          <a:p>
            <a:r>
              <a:rPr lang="en-US" dirty="0" smtClean="0"/>
              <a:t>Combining pedagogical intent with data about the actual process -&gt; actionable</a:t>
            </a:r>
          </a:p>
          <a:p>
            <a:r>
              <a:rPr lang="en-US" dirty="0" smtClean="0"/>
              <a:t>Understanding of the learning design is imperative for establishing accurate predictive models alongside pedagogical recommendations. </a:t>
            </a:r>
            <a:endParaRPr lang="en-US"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24013" t="33324" r="37400" b="52676"/>
          <a:stretch/>
        </p:blipFill>
        <p:spPr>
          <a:xfrm>
            <a:off x="971600" y="2204864"/>
            <a:ext cx="6526800" cy="1332000"/>
          </a:xfrm>
          <a:prstGeom prst="rect">
            <a:avLst/>
          </a:prstGeom>
        </p:spPr>
      </p:pic>
    </p:spTree>
    <p:extLst>
      <p:ext uri="{BB962C8B-B14F-4D97-AF65-F5344CB8AC3E}">
        <p14:creationId xmlns:p14="http://schemas.microsoft.com/office/powerpoint/2010/main" val="19025546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0101" b="29000"/>
          <a:stretch/>
        </p:blipFill>
        <p:spPr>
          <a:xfrm>
            <a:off x="2101056" y="188640"/>
            <a:ext cx="4847208" cy="4176464"/>
          </a:xfrm>
          <a:prstGeom prst="rect">
            <a:avLst/>
          </a:prstGeom>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2505" t="71000" r="5390" b="1701"/>
          <a:stretch/>
        </p:blipFill>
        <p:spPr>
          <a:xfrm>
            <a:off x="2339752" y="4581128"/>
            <a:ext cx="4392488" cy="1842011"/>
          </a:xfrm>
          <a:prstGeom prst="rect">
            <a:avLst/>
          </a:prstGeom>
        </p:spPr>
      </p:pic>
    </p:spTree>
    <p:extLst>
      <p:ext uri="{BB962C8B-B14F-4D97-AF65-F5344CB8AC3E}">
        <p14:creationId xmlns:p14="http://schemas.microsoft.com/office/powerpoint/2010/main" val="1632116316"/>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756615d22909dbfc8fa990fe52c2f054c552"/>
</p:tagLst>
</file>

<file path=ppt/theme/theme1.xml><?xml version="1.0" encoding="utf-8"?>
<a:theme xmlns:a="http://schemas.openxmlformats.org/drawingml/2006/main" name="blank">
  <a:themeElements>
    <a:clrScheme name="Aangepast 28">
      <a:dk1>
        <a:srgbClr val="000000"/>
      </a:dk1>
      <a:lt1>
        <a:srgbClr val="FFFFFF"/>
      </a:lt1>
      <a:dk2>
        <a:srgbClr val="8592BC"/>
      </a:dk2>
      <a:lt2>
        <a:srgbClr val="0C2577"/>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768</TotalTime>
  <Words>781</Words>
  <Application>Microsoft Office PowerPoint</Application>
  <PresentationFormat>On-screen Show (4:3)</PresentationFormat>
  <Paragraphs>81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Opportunities and Challenges in Using Learning Analytics in Learning Design</vt:lpstr>
      <vt:lpstr>Analytics…. </vt:lpstr>
      <vt:lpstr>PowerPoint Presentation</vt:lpstr>
      <vt:lpstr>Analytics</vt:lpstr>
      <vt:lpstr>Definition</vt:lpstr>
      <vt:lpstr>Learning Analytics Process Model </vt:lpstr>
      <vt:lpstr>PowerPoint Presentation</vt:lpstr>
      <vt:lpstr>Learning design </vt:lpstr>
      <vt:lpstr>PowerPoint Presentation</vt:lpstr>
      <vt:lpstr>Checkpoint and Process Analytics</vt:lpstr>
      <vt:lpstr>Process Analytics</vt:lpstr>
      <vt:lpstr>Results</vt:lpstr>
      <vt:lpstr>Recommended Reading</vt:lpstr>
      <vt:lpstr>Wrap up: an example of  institutional  analytics explained by Samuel L. Jackson</vt:lpstr>
      <vt:lpstr>PowerPoint Presentation</vt:lpstr>
    </vt:vector>
  </TitlesOfParts>
  <Company>Universiteit Leiden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Bos, N.R.</dc:creator>
  <cp:lastModifiedBy>Bos, N.R.</cp:lastModifiedBy>
  <cp:revision>31</cp:revision>
  <cp:lastPrinted>2017-10-09T10:54:09Z</cp:lastPrinted>
  <dcterms:created xsi:type="dcterms:W3CDTF">2017-10-09T10:47:48Z</dcterms:created>
  <dcterms:modified xsi:type="dcterms:W3CDTF">2017-10-18T15:47:09Z</dcterms:modified>
</cp:coreProperties>
</file>