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embeddings/oleObject1.bin" ContentType="application/vnd.openxmlformats-officedocument.oleObject"/>
  <Override PartName="/ppt/charts/chart2.xml" ContentType="application/vnd.openxmlformats-officedocument.drawingml.chart+xml"/>
  <Override PartName="/ppt/embeddings/oleObject2.bin" ContentType="application/vnd.openxmlformats-officedocument.oleObject"/>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embeddings/oleObject3.bin" ContentType="application/vnd.openxmlformats-officedocument.oleObject"/>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08" r:id="rId2"/>
  </p:sldMasterIdLst>
  <p:notesMasterIdLst>
    <p:notesMasterId r:id="rId46"/>
  </p:notesMasterIdLst>
  <p:handoutMasterIdLst>
    <p:handoutMasterId r:id="rId47"/>
  </p:handoutMasterIdLst>
  <p:sldIdLst>
    <p:sldId id="256" r:id="rId3"/>
    <p:sldId id="279" r:id="rId4"/>
    <p:sldId id="315" r:id="rId5"/>
    <p:sldId id="257" r:id="rId6"/>
    <p:sldId id="294" r:id="rId7"/>
    <p:sldId id="278" r:id="rId8"/>
    <p:sldId id="326" r:id="rId9"/>
    <p:sldId id="292" r:id="rId10"/>
    <p:sldId id="293" r:id="rId11"/>
    <p:sldId id="305" r:id="rId12"/>
    <p:sldId id="306" r:id="rId13"/>
    <p:sldId id="307" r:id="rId14"/>
    <p:sldId id="308" r:id="rId15"/>
    <p:sldId id="325" r:id="rId16"/>
    <p:sldId id="316" r:id="rId17"/>
    <p:sldId id="323" r:id="rId18"/>
    <p:sldId id="324" r:id="rId19"/>
    <p:sldId id="317" r:id="rId20"/>
    <p:sldId id="258" r:id="rId21"/>
    <p:sldId id="283" r:id="rId22"/>
    <p:sldId id="259" r:id="rId23"/>
    <p:sldId id="261" r:id="rId24"/>
    <p:sldId id="262" r:id="rId25"/>
    <p:sldId id="263" r:id="rId26"/>
    <p:sldId id="264" r:id="rId27"/>
    <p:sldId id="266" r:id="rId28"/>
    <p:sldId id="268" r:id="rId29"/>
    <p:sldId id="327" r:id="rId30"/>
    <p:sldId id="287" r:id="rId31"/>
    <p:sldId id="318" r:id="rId32"/>
    <p:sldId id="328" r:id="rId33"/>
    <p:sldId id="319" r:id="rId34"/>
    <p:sldId id="320" r:id="rId35"/>
    <p:sldId id="321" r:id="rId36"/>
    <p:sldId id="313" r:id="rId37"/>
    <p:sldId id="314" r:id="rId38"/>
    <p:sldId id="288" r:id="rId39"/>
    <p:sldId id="289" r:id="rId40"/>
    <p:sldId id="302" r:id="rId41"/>
    <p:sldId id="322" r:id="rId42"/>
    <p:sldId id="291" r:id="rId43"/>
    <p:sldId id="276" r:id="rId44"/>
    <p:sldId id="27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1" d="100"/>
          <a:sy n="91" d="100"/>
        </p:scale>
        <p:origin x="-2048" y="-4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Sheet1!$A$5:$A$10</c:f>
              <c:strCache>
                <c:ptCount val="6"/>
                <c:pt idx="0">
                  <c:v>Face-to-face students</c:v>
                </c:pt>
                <c:pt idx="1">
                  <c:v>Dual-mode students</c:v>
                </c:pt>
                <c:pt idx="2">
                  <c:v>Online students</c:v>
                </c:pt>
                <c:pt idx="3">
                  <c:v>Students taught by flying faculty</c:v>
                </c:pt>
                <c:pt idx="4">
                  <c:v>Work &amp; practice-based students</c:v>
                </c:pt>
                <c:pt idx="5">
                  <c:v>Other</c:v>
                </c:pt>
              </c:strCache>
            </c:strRef>
          </c:cat>
          <c:val>
            <c:numRef>
              <c:f>Sheet1!$D$5:$D$10</c:f>
              <c:numCache>
                <c:formatCode>General</c:formatCode>
                <c:ptCount val="6"/>
                <c:pt idx="0">
                  <c:v>10500.0</c:v>
                </c:pt>
                <c:pt idx="1">
                  <c:v>1500.0</c:v>
                </c:pt>
                <c:pt idx="2">
                  <c:v>500.0</c:v>
                </c:pt>
                <c:pt idx="3">
                  <c:v>2000.0</c:v>
                </c:pt>
                <c:pt idx="4">
                  <c:v>1000.0</c:v>
                </c:pt>
                <c:pt idx="5">
                  <c:v>500.0</c:v>
                </c:pt>
              </c:numCache>
            </c:numRef>
          </c:val>
        </c:ser>
        <c:ser>
          <c:idx val="1"/>
          <c:order val="1"/>
          <c:cat>
            <c:strRef>
              <c:f>Sheet1!$A$5:$A$10</c:f>
              <c:strCache>
                <c:ptCount val="6"/>
                <c:pt idx="0">
                  <c:v>Face-to-face students</c:v>
                </c:pt>
                <c:pt idx="1">
                  <c:v>Dual-mode students</c:v>
                </c:pt>
                <c:pt idx="2">
                  <c:v>Online students</c:v>
                </c:pt>
                <c:pt idx="3">
                  <c:v>Students taught by flying faculty</c:v>
                </c:pt>
                <c:pt idx="4">
                  <c:v>Work &amp; practice-based students</c:v>
                </c:pt>
                <c:pt idx="5">
                  <c:v>Other</c:v>
                </c:pt>
              </c:strCache>
            </c:strRef>
          </c:cat>
          <c:val>
            <c:numRef>
              <c:f>Sheet1!$E$5:$E$10</c:f>
              <c:numCache>
                <c:formatCode>General</c:formatCode>
                <c:ptCount val="6"/>
              </c:numCache>
            </c:numRef>
          </c:val>
        </c:ser>
        <c:ser>
          <c:idx val="2"/>
          <c:order val="2"/>
          <c:cat>
            <c:strRef>
              <c:f>Sheet1!$A$5:$A$10</c:f>
              <c:strCache>
                <c:ptCount val="6"/>
                <c:pt idx="0">
                  <c:v>Face-to-face students</c:v>
                </c:pt>
                <c:pt idx="1">
                  <c:v>Dual-mode students</c:v>
                </c:pt>
                <c:pt idx="2">
                  <c:v>Online students</c:v>
                </c:pt>
                <c:pt idx="3">
                  <c:v>Students taught by flying faculty</c:v>
                </c:pt>
                <c:pt idx="4">
                  <c:v>Work &amp; practice-based students</c:v>
                </c:pt>
                <c:pt idx="5">
                  <c:v>Other</c:v>
                </c:pt>
              </c:strCache>
            </c:strRef>
          </c:cat>
          <c:val>
            <c:numRef>
              <c:f>Sheet1!$F$5:$F$10</c:f>
              <c:numCache>
                <c:formatCode>General</c:formatCode>
                <c:ptCount val="6"/>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800"/>
            </a:pPr>
            <a:endParaRPr lang="en-US"/>
          </a:p>
        </c:txPr>
      </c:legendEntry>
      <c:legendEntry>
        <c:idx val="1"/>
        <c:txPr>
          <a:bodyPr/>
          <a:lstStyle/>
          <a:p>
            <a:pPr>
              <a:defRPr sz="1800"/>
            </a:pPr>
            <a:endParaRPr lang="en-US"/>
          </a:p>
        </c:txPr>
      </c:legendEntry>
      <c:legendEntry>
        <c:idx val="2"/>
        <c:txPr>
          <a:bodyPr/>
          <a:lstStyle/>
          <a:p>
            <a:pPr>
              <a:defRPr sz="1800"/>
            </a:pPr>
            <a:endParaRPr lang="en-US"/>
          </a:p>
        </c:txPr>
      </c:legendEntry>
      <c:legendEntry>
        <c:idx val="3"/>
        <c:txPr>
          <a:bodyPr/>
          <a:lstStyle/>
          <a:p>
            <a:pPr>
              <a:defRPr sz="1800"/>
            </a:pPr>
            <a:endParaRPr lang="en-US"/>
          </a:p>
        </c:txPr>
      </c:legendEntry>
      <c:legendEntry>
        <c:idx val="4"/>
        <c:txPr>
          <a:bodyPr/>
          <a:lstStyle/>
          <a:p>
            <a:pPr>
              <a:defRPr sz="1800"/>
            </a:pPr>
            <a:endParaRPr lang="en-US"/>
          </a:p>
        </c:txPr>
      </c:legendEntry>
      <c:legendEntry>
        <c:idx val="5"/>
        <c:txPr>
          <a:bodyPr/>
          <a:lstStyle/>
          <a:p>
            <a:pPr>
              <a:defRPr sz="1800"/>
            </a:pPr>
            <a:endParaRPr lang="en-US"/>
          </a:p>
        </c:txPr>
      </c:legendEntry>
      <c:layout>
        <c:manualLayout>
          <c:xMode val="edge"/>
          <c:yMode val="edge"/>
          <c:x val="0.665387253480791"/>
          <c:y val="0.152988379584631"/>
          <c:w val="0.322638872193034"/>
          <c:h val="0.750344990705392"/>
        </c:manualLayout>
      </c:layout>
      <c:overlay val="0"/>
      <c:txPr>
        <a:bodyPr/>
        <a:lstStyle/>
        <a:p>
          <a:pPr>
            <a:defRPr sz="1400"/>
          </a:pPr>
          <a:endParaRPr lang="en-US"/>
        </a:p>
      </c:txPr>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Sheet1!$A$28:$A$33</c:f>
              <c:strCache>
                <c:ptCount val="6"/>
                <c:pt idx="0">
                  <c:v>Face-to-face students</c:v>
                </c:pt>
                <c:pt idx="1">
                  <c:v>Dual-mode students</c:v>
                </c:pt>
                <c:pt idx="2">
                  <c:v>Online students</c:v>
                </c:pt>
                <c:pt idx="3">
                  <c:v>Students taught by flying faculty</c:v>
                </c:pt>
                <c:pt idx="4">
                  <c:v>Work &amp; practice-based students</c:v>
                </c:pt>
                <c:pt idx="5">
                  <c:v>Other</c:v>
                </c:pt>
              </c:strCache>
            </c:strRef>
          </c:cat>
          <c:val>
            <c:numRef>
              <c:f>Sheet1!$D$28:$D$33</c:f>
              <c:numCache>
                <c:formatCode>General</c:formatCode>
                <c:ptCount val="6"/>
                <c:pt idx="0">
                  <c:v>6000.0</c:v>
                </c:pt>
                <c:pt idx="1">
                  <c:v>6000.0</c:v>
                </c:pt>
                <c:pt idx="2">
                  <c:v>6000.0</c:v>
                </c:pt>
                <c:pt idx="3">
                  <c:v>500.0</c:v>
                </c:pt>
                <c:pt idx="4">
                  <c:v>1000.0</c:v>
                </c:pt>
                <c:pt idx="5">
                  <c:v>500.0</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800"/>
            </a:pPr>
            <a:endParaRPr lang="en-US"/>
          </a:p>
        </c:txPr>
      </c:legendEntry>
      <c:legendEntry>
        <c:idx val="1"/>
        <c:txPr>
          <a:bodyPr/>
          <a:lstStyle/>
          <a:p>
            <a:pPr>
              <a:defRPr sz="1800"/>
            </a:pPr>
            <a:endParaRPr lang="en-US"/>
          </a:p>
        </c:txPr>
      </c:legendEntry>
      <c:legendEntry>
        <c:idx val="2"/>
        <c:txPr>
          <a:bodyPr/>
          <a:lstStyle/>
          <a:p>
            <a:pPr>
              <a:defRPr sz="1800"/>
            </a:pPr>
            <a:endParaRPr lang="en-US"/>
          </a:p>
        </c:txPr>
      </c:legendEntry>
      <c:legendEntry>
        <c:idx val="3"/>
        <c:txPr>
          <a:bodyPr/>
          <a:lstStyle/>
          <a:p>
            <a:pPr>
              <a:defRPr sz="1800"/>
            </a:pPr>
            <a:endParaRPr lang="en-US"/>
          </a:p>
        </c:txPr>
      </c:legendEntry>
      <c:legendEntry>
        <c:idx val="4"/>
        <c:txPr>
          <a:bodyPr/>
          <a:lstStyle/>
          <a:p>
            <a:pPr>
              <a:defRPr sz="1800"/>
            </a:pPr>
            <a:endParaRPr lang="en-US"/>
          </a:p>
        </c:txPr>
      </c:legendEntry>
      <c:legendEntry>
        <c:idx val="5"/>
        <c:txPr>
          <a:bodyPr/>
          <a:lstStyle/>
          <a:p>
            <a:pPr>
              <a:defRPr sz="1800"/>
            </a:pPr>
            <a:endParaRPr lang="en-US"/>
          </a:p>
        </c:txPr>
      </c:legendEntry>
      <c:layout/>
      <c:overlay val="0"/>
      <c:txPr>
        <a:bodyPr/>
        <a:lstStyle/>
        <a:p>
          <a:pPr>
            <a:defRPr sz="1400"/>
          </a:pPr>
          <a:endParaRPr lang="en-US"/>
        </a:p>
      </c:txPr>
    </c:legend>
    <c:plotVisOnly val="1"/>
    <c:dispBlanksAs val="gap"/>
    <c:showDLblsOverMax val="0"/>
  </c:chart>
  <c:spPr>
    <a:ln>
      <a:solidFill>
        <a:schemeClr val="tx1"/>
      </a:solidFill>
    </a:ln>
  </c:spPr>
  <c:externalData r:id="rId1">
    <c:autoUpdate val="0"/>
  </c:externalData>
</c:chartSpace>
</file>

<file path=ppt/diagrams/_rels/data6.xml.rels><?xml version="1.0" encoding="UTF-8" standalone="yes"?>
<Relationships xmlns="http://schemas.openxmlformats.org/package/2006/relationships"><Relationship Id="rId1" Type="http://schemas.openxmlformats.org/officeDocument/2006/relationships/image" Target="../media/image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916C6-FA7C-A840-B295-A31D8EE45418}" type="doc">
      <dgm:prSet loTypeId="urn:microsoft.com/office/officeart/2005/8/layout/venn1" loCatId="" qsTypeId="urn:microsoft.com/office/officeart/2005/8/quickstyle/3D3" qsCatId="3D" csTypeId="urn:microsoft.com/office/officeart/2005/8/colors/colorful1#1" csCatId="colorful" phldr="1"/>
      <dgm:spPr/>
    </dgm:pt>
    <dgm:pt modelId="{7AF1583E-D0B8-F545-9E89-A42DB2A9D0B8}">
      <dgm:prSet phldrT="[Text]" custT="1"/>
      <dgm:spPr/>
      <dgm:t>
        <a:bodyPr anchor="t" anchorCtr="0"/>
        <a:lstStyle/>
        <a:p>
          <a:pPr algn="ctr"/>
          <a:r>
            <a:rPr lang="en-GB" sz="2800" dirty="0" smtClean="0"/>
            <a:t>Responsive-reactive</a:t>
          </a:r>
          <a:endParaRPr lang="en-GB" sz="2800" dirty="0"/>
        </a:p>
      </dgm:t>
    </dgm:pt>
    <dgm:pt modelId="{46F8E7B0-2CFA-EA4C-9B3C-94198616C7CA}" type="parTrans" cxnId="{5ECC9664-435A-FE4C-A5A5-1A5A4B589865}">
      <dgm:prSet/>
      <dgm:spPr/>
      <dgm:t>
        <a:bodyPr/>
        <a:lstStyle/>
        <a:p>
          <a:endParaRPr lang="en-GB"/>
        </a:p>
      </dgm:t>
    </dgm:pt>
    <dgm:pt modelId="{1093D05A-16C4-D045-B39A-ADAC7F827D1C}" type="sibTrans" cxnId="{5ECC9664-435A-FE4C-A5A5-1A5A4B589865}">
      <dgm:prSet/>
      <dgm:spPr/>
      <dgm:t>
        <a:bodyPr/>
        <a:lstStyle/>
        <a:p>
          <a:endParaRPr lang="en-GB"/>
        </a:p>
      </dgm:t>
    </dgm:pt>
    <dgm:pt modelId="{88B8884C-12D3-8841-978D-C909554C2805}">
      <dgm:prSet phldrT="[Text]" custT="1"/>
      <dgm:spPr/>
      <dgm:t>
        <a:bodyPr/>
        <a:lstStyle/>
        <a:p>
          <a:pPr algn="ctr"/>
          <a:endParaRPr lang="en-GB" sz="3800" dirty="0" smtClean="0"/>
        </a:p>
        <a:p>
          <a:pPr algn="ctr"/>
          <a:endParaRPr lang="en-GB" sz="3800" dirty="0" smtClean="0"/>
        </a:p>
        <a:p>
          <a:pPr algn="l"/>
          <a:r>
            <a:rPr lang="en-GB" sz="2800" dirty="0" smtClean="0"/>
            <a:t>Developmental-incremental</a:t>
          </a:r>
          <a:endParaRPr lang="en-GB" sz="2800" dirty="0"/>
        </a:p>
      </dgm:t>
    </dgm:pt>
    <dgm:pt modelId="{17B6DA32-5609-7B40-8F49-FC8836414AD4}" type="parTrans" cxnId="{E55B5909-9EF1-1B4D-ADCA-25D76D3E3BDD}">
      <dgm:prSet/>
      <dgm:spPr/>
      <dgm:t>
        <a:bodyPr/>
        <a:lstStyle/>
        <a:p>
          <a:endParaRPr lang="en-GB"/>
        </a:p>
      </dgm:t>
    </dgm:pt>
    <dgm:pt modelId="{794AC4C1-FCE3-2041-93E0-53AF25ACF8DD}" type="sibTrans" cxnId="{E55B5909-9EF1-1B4D-ADCA-25D76D3E3BDD}">
      <dgm:prSet/>
      <dgm:spPr/>
      <dgm:t>
        <a:bodyPr/>
        <a:lstStyle/>
        <a:p>
          <a:endParaRPr lang="en-GB"/>
        </a:p>
      </dgm:t>
    </dgm:pt>
    <dgm:pt modelId="{6F2EC34D-BF15-5C45-9DED-B5924F01D1FD}">
      <dgm:prSet phldrT="[Text]" custT="1"/>
      <dgm:spPr/>
      <dgm:t>
        <a:bodyPr/>
        <a:lstStyle/>
        <a:p>
          <a:pPr algn="ctr">
            <a:lnSpc>
              <a:spcPct val="90000"/>
            </a:lnSpc>
          </a:pPr>
          <a:endParaRPr lang="en-GB" sz="4000" dirty="0" smtClean="0"/>
        </a:p>
        <a:p>
          <a:pPr algn="ctr">
            <a:lnSpc>
              <a:spcPct val="90000"/>
            </a:lnSpc>
          </a:pPr>
          <a:endParaRPr lang="en-GB" sz="4000" dirty="0" smtClean="0"/>
        </a:p>
        <a:p>
          <a:pPr algn="r">
            <a:lnSpc>
              <a:spcPct val="100000"/>
            </a:lnSpc>
          </a:pPr>
          <a:r>
            <a:rPr lang="en-GB" sz="2800" dirty="0" smtClean="0"/>
            <a:t>Radical-</a:t>
          </a:r>
          <a:br>
            <a:rPr lang="en-GB" sz="2800" dirty="0" smtClean="0"/>
          </a:br>
          <a:r>
            <a:rPr lang="en-GB" sz="2800" dirty="0" smtClean="0"/>
            <a:t>innovative</a:t>
          </a:r>
          <a:endParaRPr lang="en-GB" sz="2800" dirty="0"/>
        </a:p>
      </dgm:t>
    </dgm:pt>
    <dgm:pt modelId="{9632B5E1-9F8C-754D-8D5C-3267FF6AE0ED}" type="sibTrans" cxnId="{4F7E757D-53E9-F249-ADBE-A655612D9B2B}">
      <dgm:prSet/>
      <dgm:spPr/>
      <dgm:t>
        <a:bodyPr/>
        <a:lstStyle/>
        <a:p>
          <a:endParaRPr lang="en-GB"/>
        </a:p>
      </dgm:t>
    </dgm:pt>
    <dgm:pt modelId="{6763DCF3-AE83-A04F-83D0-6559CF14E931}" type="parTrans" cxnId="{4F7E757D-53E9-F249-ADBE-A655612D9B2B}">
      <dgm:prSet/>
      <dgm:spPr/>
      <dgm:t>
        <a:bodyPr/>
        <a:lstStyle/>
        <a:p>
          <a:endParaRPr lang="en-GB"/>
        </a:p>
      </dgm:t>
    </dgm:pt>
    <dgm:pt modelId="{47ED7D26-CF11-0443-9149-B6893F5CFE59}" type="pres">
      <dgm:prSet presAssocID="{114916C6-FA7C-A840-B295-A31D8EE45418}" presName="compositeShape" presStyleCnt="0">
        <dgm:presLayoutVars>
          <dgm:chMax val="7"/>
          <dgm:dir/>
          <dgm:resizeHandles val="exact"/>
        </dgm:presLayoutVars>
      </dgm:prSet>
      <dgm:spPr/>
    </dgm:pt>
    <dgm:pt modelId="{02915941-632B-E54D-83DE-FDBE2A9290ED}" type="pres">
      <dgm:prSet presAssocID="{7AF1583E-D0B8-F545-9E89-A42DB2A9D0B8}" presName="circ1" presStyleLbl="vennNode1" presStyleIdx="0" presStyleCnt="3" custScaleX="112204" custScaleY="106013" custLinFactNeighborX="-4225" custLinFactNeighborY="5276"/>
      <dgm:spPr/>
      <dgm:t>
        <a:bodyPr/>
        <a:lstStyle/>
        <a:p>
          <a:endParaRPr lang="en-GB"/>
        </a:p>
      </dgm:t>
    </dgm:pt>
    <dgm:pt modelId="{F3AD2EC5-D1E2-694C-9B63-966F9C8655BC}" type="pres">
      <dgm:prSet presAssocID="{7AF1583E-D0B8-F545-9E89-A42DB2A9D0B8}" presName="circ1Tx" presStyleLbl="revTx" presStyleIdx="0" presStyleCnt="0">
        <dgm:presLayoutVars>
          <dgm:chMax val="0"/>
          <dgm:chPref val="0"/>
          <dgm:bulletEnabled val="1"/>
        </dgm:presLayoutVars>
      </dgm:prSet>
      <dgm:spPr/>
      <dgm:t>
        <a:bodyPr/>
        <a:lstStyle/>
        <a:p>
          <a:endParaRPr lang="en-GB"/>
        </a:p>
      </dgm:t>
    </dgm:pt>
    <dgm:pt modelId="{FA97EA31-A2FF-3B47-8662-D41B65D6D59C}" type="pres">
      <dgm:prSet presAssocID="{6F2EC34D-BF15-5C45-9DED-B5924F01D1FD}" presName="circ2" presStyleLbl="vennNode1" presStyleIdx="1" presStyleCnt="3" custScaleX="132605" custScaleY="129107" custLinFactNeighborX="-4900" custLinFactNeighborY="-9508"/>
      <dgm:spPr/>
      <dgm:t>
        <a:bodyPr/>
        <a:lstStyle/>
        <a:p>
          <a:endParaRPr lang="en-GB"/>
        </a:p>
      </dgm:t>
    </dgm:pt>
    <dgm:pt modelId="{5E16EC3C-61DB-234B-AE9F-17AC36FF5B87}" type="pres">
      <dgm:prSet presAssocID="{6F2EC34D-BF15-5C45-9DED-B5924F01D1FD}" presName="circ2Tx" presStyleLbl="revTx" presStyleIdx="0" presStyleCnt="0">
        <dgm:presLayoutVars>
          <dgm:chMax val="0"/>
          <dgm:chPref val="0"/>
          <dgm:bulletEnabled val="1"/>
        </dgm:presLayoutVars>
      </dgm:prSet>
      <dgm:spPr/>
      <dgm:t>
        <a:bodyPr/>
        <a:lstStyle/>
        <a:p>
          <a:endParaRPr lang="en-GB"/>
        </a:p>
      </dgm:t>
    </dgm:pt>
    <dgm:pt modelId="{28261CEA-D068-C241-8EF6-3A051D4C76CF}" type="pres">
      <dgm:prSet presAssocID="{88B8884C-12D3-8841-978D-C909554C2805}" presName="circ3" presStyleLbl="vennNode1" presStyleIdx="2" presStyleCnt="3" custScaleX="128010" custScaleY="125277" custLinFactNeighborX="-3611" custLinFactNeighborY="-9801"/>
      <dgm:spPr/>
      <dgm:t>
        <a:bodyPr/>
        <a:lstStyle/>
        <a:p>
          <a:endParaRPr lang="en-GB"/>
        </a:p>
      </dgm:t>
    </dgm:pt>
    <dgm:pt modelId="{C2CD48B3-274C-0745-BF59-B9CA846872AB}" type="pres">
      <dgm:prSet presAssocID="{88B8884C-12D3-8841-978D-C909554C2805}" presName="circ3Tx" presStyleLbl="revTx" presStyleIdx="0" presStyleCnt="0">
        <dgm:presLayoutVars>
          <dgm:chMax val="0"/>
          <dgm:chPref val="0"/>
          <dgm:bulletEnabled val="1"/>
        </dgm:presLayoutVars>
      </dgm:prSet>
      <dgm:spPr/>
      <dgm:t>
        <a:bodyPr/>
        <a:lstStyle/>
        <a:p>
          <a:endParaRPr lang="en-GB"/>
        </a:p>
      </dgm:t>
    </dgm:pt>
  </dgm:ptLst>
  <dgm:cxnLst>
    <dgm:cxn modelId="{FCE23566-E701-4641-B912-5A098149F35A}" type="presOf" srcId="{88B8884C-12D3-8841-978D-C909554C2805}" destId="{C2CD48B3-274C-0745-BF59-B9CA846872AB}" srcOrd="1" destOrd="0" presId="urn:microsoft.com/office/officeart/2005/8/layout/venn1"/>
    <dgm:cxn modelId="{10E9C626-E8FB-454B-937B-E95AA416B647}" type="presOf" srcId="{114916C6-FA7C-A840-B295-A31D8EE45418}" destId="{47ED7D26-CF11-0443-9149-B6893F5CFE59}" srcOrd="0" destOrd="0" presId="urn:microsoft.com/office/officeart/2005/8/layout/venn1"/>
    <dgm:cxn modelId="{1B97E414-E22F-43DC-BD6E-29C510486EEE}" type="presOf" srcId="{88B8884C-12D3-8841-978D-C909554C2805}" destId="{28261CEA-D068-C241-8EF6-3A051D4C76CF}" srcOrd="0" destOrd="0" presId="urn:microsoft.com/office/officeart/2005/8/layout/venn1"/>
    <dgm:cxn modelId="{4F7E757D-53E9-F249-ADBE-A655612D9B2B}" srcId="{114916C6-FA7C-A840-B295-A31D8EE45418}" destId="{6F2EC34D-BF15-5C45-9DED-B5924F01D1FD}" srcOrd="1" destOrd="0" parTransId="{6763DCF3-AE83-A04F-83D0-6559CF14E931}" sibTransId="{9632B5E1-9F8C-754D-8D5C-3267FF6AE0ED}"/>
    <dgm:cxn modelId="{5ECC9664-435A-FE4C-A5A5-1A5A4B589865}" srcId="{114916C6-FA7C-A840-B295-A31D8EE45418}" destId="{7AF1583E-D0B8-F545-9E89-A42DB2A9D0B8}" srcOrd="0" destOrd="0" parTransId="{46F8E7B0-2CFA-EA4C-9B3C-94198616C7CA}" sibTransId="{1093D05A-16C4-D045-B39A-ADAC7F827D1C}"/>
    <dgm:cxn modelId="{4C78C57F-5DF0-4F7B-ABFE-5680FBFC99B2}" type="presOf" srcId="{6F2EC34D-BF15-5C45-9DED-B5924F01D1FD}" destId="{FA97EA31-A2FF-3B47-8662-D41B65D6D59C}" srcOrd="0" destOrd="0" presId="urn:microsoft.com/office/officeart/2005/8/layout/venn1"/>
    <dgm:cxn modelId="{E55B5909-9EF1-1B4D-ADCA-25D76D3E3BDD}" srcId="{114916C6-FA7C-A840-B295-A31D8EE45418}" destId="{88B8884C-12D3-8841-978D-C909554C2805}" srcOrd="2" destOrd="0" parTransId="{17B6DA32-5609-7B40-8F49-FC8836414AD4}" sibTransId="{794AC4C1-FCE3-2041-93E0-53AF25ACF8DD}"/>
    <dgm:cxn modelId="{A82AC09E-7E43-4097-8762-36BBD66DEDB8}" type="presOf" srcId="{6F2EC34D-BF15-5C45-9DED-B5924F01D1FD}" destId="{5E16EC3C-61DB-234B-AE9F-17AC36FF5B87}" srcOrd="1" destOrd="0" presId="urn:microsoft.com/office/officeart/2005/8/layout/venn1"/>
    <dgm:cxn modelId="{741D344A-B0B3-45A6-9151-E939C254C7C8}" type="presOf" srcId="{7AF1583E-D0B8-F545-9E89-A42DB2A9D0B8}" destId="{F3AD2EC5-D1E2-694C-9B63-966F9C8655BC}" srcOrd="1" destOrd="0" presId="urn:microsoft.com/office/officeart/2005/8/layout/venn1"/>
    <dgm:cxn modelId="{1AFB8A04-3D7B-475D-B9CF-071D79792619}" type="presOf" srcId="{7AF1583E-D0B8-F545-9E89-A42DB2A9D0B8}" destId="{02915941-632B-E54D-83DE-FDBE2A9290ED}" srcOrd="0" destOrd="0" presId="urn:microsoft.com/office/officeart/2005/8/layout/venn1"/>
    <dgm:cxn modelId="{DAB0838C-AB52-4AFA-BAFB-4D1A7649D1D3}" type="presParOf" srcId="{47ED7D26-CF11-0443-9149-B6893F5CFE59}" destId="{02915941-632B-E54D-83DE-FDBE2A9290ED}" srcOrd="0" destOrd="0" presId="urn:microsoft.com/office/officeart/2005/8/layout/venn1"/>
    <dgm:cxn modelId="{1C7C6081-53C8-443E-913F-0616E5586302}" type="presParOf" srcId="{47ED7D26-CF11-0443-9149-B6893F5CFE59}" destId="{F3AD2EC5-D1E2-694C-9B63-966F9C8655BC}" srcOrd="1" destOrd="0" presId="urn:microsoft.com/office/officeart/2005/8/layout/venn1"/>
    <dgm:cxn modelId="{DDD1A09B-D0BB-40A5-8288-DCDF9B70D372}" type="presParOf" srcId="{47ED7D26-CF11-0443-9149-B6893F5CFE59}" destId="{FA97EA31-A2FF-3B47-8662-D41B65D6D59C}" srcOrd="2" destOrd="0" presId="urn:microsoft.com/office/officeart/2005/8/layout/venn1"/>
    <dgm:cxn modelId="{67E6667F-32FB-49AF-AF52-A5B8BE2917D9}" type="presParOf" srcId="{47ED7D26-CF11-0443-9149-B6893F5CFE59}" destId="{5E16EC3C-61DB-234B-AE9F-17AC36FF5B87}" srcOrd="3" destOrd="0" presId="urn:microsoft.com/office/officeart/2005/8/layout/venn1"/>
    <dgm:cxn modelId="{3F775866-0647-4446-9BC7-5BBC022A9BFE}" type="presParOf" srcId="{47ED7D26-CF11-0443-9149-B6893F5CFE59}" destId="{28261CEA-D068-C241-8EF6-3A051D4C76CF}" srcOrd="4" destOrd="0" presId="urn:microsoft.com/office/officeart/2005/8/layout/venn1"/>
    <dgm:cxn modelId="{03D3EFF3-96F6-4A00-8719-C2127AB34E89}" type="presParOf" srcId="{47ED7D26-CF11-0443-9149-B6893F5CFE59}" destId="{C2CD48B3-274C-0745-BF59-B9CA846872A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1F56FB-4940-4FE5-962F-645614B673C6}" type="doc">
      <dgm:prSet loTypeId="urn:microsoft.com/office/officeart/2005/8/layout/hProcess9" loCatId="process" qsTypeId="urn:microsoft.com/office/officeart/2005/8/quickstyle/simple5" qsCatId="simple" csTypeId="urn:microsoft.com/office/officeart/2005/8/colors/colorful2" csCatId="colorful" phldr="1"/>
      <dgm:spPr/>
    </dgm:pt>
    <dgm:pt modelId="{1B72D01A-ACD1-48B1-BCAB-CC2E4A5C60CA}">
      <dgm:prSet phldrT="[Text]"/>
      <dgm:spPr/>
      <dgm:t>
        <a:bodyPr/>
        <a:lstStyle/>
        <a:p>
          <a:r>
            <a:rPr lang="en-GB" dirty="0" smtClean="0"/>
            <a:t>Pre-session cognitive exposure – multimedia resources</a:t>
          </a:r>
          <a:endParaRPr lang="en-GB" dirty="0"/>
        </a:p>
      </dgm:t>
    </dgm:pt>
    <dgm:pt modelId="{3C73A455-2830-427A-A737-6548972AB9BE}" type="parTrans" cxnId="{E988F1E7-A504-49E6-8429-4EBB2EC127EB}">
      <dgm:prSet/>
      <dgm:spPr/>
      <dgm:t>
        <a:bodyPr/>
        <a:lstStyle/>
        <a:p>
          <a:endParaRPr lang="en-GB"/>
        </a:p>
      </dgm:t>
    </dgm:pt>
    <dgm:pt modelId="{0CFE0E87-FDD6-4CF0-94A4-F42AE7EB23BC}" type="sibTrans" cxnId="{E988F1E7-A504-49E6-8429-4EBB2EC127EB}">
      <dgm:prSet/>
      <dgm:spPr/>
      <dgm:t>
        <a:bodyPr/>
        <a:lstStyle/>
        <a:p>
          <a:endParaRPr lang="en-GB"/>
        </a:p>
      </dgm:t>
    </dgm:pt>
    <dgm:pt modelId="{7A2D9FB4-B160-4CBF-8503-4C10E3B31F22}">
      <dgm:prSet phldrT="[Text]"/>
      <dgm:spPr/>
      <dgm:t>
        <a:bodyPr/>
        <a:lstStyle/>
        <a:p>
          <a:r>
            <a:rPr lang="en-GB" dirty="0" smtClean="0"/>
            <a:t>F2F session: analysis, discussion, reflection &amp; goal setting</a:t>
          </a:r>
          <a:endParaRPr lang="en-GB" dirty="0"/>
        </a:p>
      </dgm:t>
    </dgm:pt>
    <dgm:pt modelId="{D0D4135B-F2BD-433B-8E14-53DEB8DD32CD}" type="parTrans" cxnId="{A6833E05-9D90-4459-A0A3-D81815EC31FA}">
      <dgm:prSet/>
      <dgm:spPr/>
      <dgm:t>
        <a:bodyPr/>
        <a:lstStyle/>
        <a:p>
          <a:endParaRPr lang="en-GB"/>
        </a:p>
      </dgm:t>
    </dgm:pt>
    <dgm:pt modelId="{577433D9-A800-42B3-9574-81A5F66D5491}" type="sibTrans" cxnId="{A6833E05-9D90-4459-A0A3-D81815EC31FA}">
      <dgm:prSet/>
      <dgm:spPr/>
      <dgm:t>
        <a:bodyPr/>
        <a:lstStyle/>
        <a:p>
          <a:endParaRPr lang="en-GB"/>
        </a:p>
      </dgm:t>
    </dgm:pt>
    <dgm:pt modelId="{98AE6F99-B51A-462D-BA78-024E7897E6FB}">
      <dgm:prSet/>
      <dgm:spPr/>
      <dgm:t>
        <a:bodyPr/>
        <a:lstStyle/>
        <a:p>
          <a:r>
            <a:rPr lang="en-GB" dirty="0" smtClean="0">
              <a:solidFill>
                <a:srgbClr val="2F2B20"/>
              </a:solidFill>
            </a:rPr>
            <a:t>Post-session online work: consolidation &amp; evaluation</a:t>
          </a:r>
          <a:endParaRPr lang="en-GB" dirty="0">
            <a:solidFill>
              <a:srgbClr val="2F2B20"/>
            </a:solidFill>
          </a:endParaRPr>
        </a:p>
      </dgm:t>
    </dgm:pt>
    <dgm:pt modelId="{CF25AAB6-C9E1-4EEE-B9D8-DF73C2C294FF}" type="parTrans" cxnId="{4E9D02AF-F606-409E-9BDA-0F7DD8ABED54}">
      <dgm:prSet/>
      <dgm:spPr/>
      <dgm:t>
        <a:bodyPr/>
        <a:lstStyle/>
        <a:p>
          <a:endParaRPr lang="en-GB"/>
        </a:p>
      </dgm:t>
    </dgm:pt>
    <dgm:pt modelId="{5BE2564C-E3F1-41ED-B783-D968E4BE1ED5}" type="sibTrans" cxnId="{4E9D02AF-F606-409E-9BDA-0F7DD8ABED54}">
      <dgm:prSet/>
      <dgm:spPr/>
      <dgm:t>
        <a:bodyPr/>
        <a:lstStyle/>
        <a:p>
          <a:endParaRPr lang="en-GB"/>
        </a:p>
      </dgm:t>
    </dgm:pt>
    <dgm:pt modelId="{C5966E1E-399D-4857-BEFB-8E5E944B2B24}" type="pres">
      <dgm:prSet presAssocID="{891F56FB-4940-4FE5-962F-645614B673C6}" presName="CompostProcess" presStyleCnt="0">
        <dgm:presLayoutVars>
          <dgm:dir/>
          <dgm:resizeHandles val="exact"/>
        </dgm:presLayoutVars>
      </dgm:prSet>
      <dgm:spPr/>
    </dgm:pt>
    <dgm:pt modelId="{B904AB31-C170-49E4-9A61-EAD727DEEF32}" type="pres">
      <dgm:prSet presAssocID="{891F56FB-4940-4FE5-962F-645614B673C6}" presName="arrow" presStyleLbl="bgShp" presStyleIdx="0" presStyleCnt="1" custLinFactNeighborY="908"/>
      <dgm:spPr/>
    </dgm:pt>
    <dgm:pt modelId="{34F0BC1D-B1C3-46DF-9AFF-CD6A8A7FD30E}" type="pres">
      <dgm:prSet presAssocID="{891F56FB-4940-4FE5-962F-645614B673C6}" presName="linearProcess" presStyleCnt="0"/>
      <dgm:spPr/>
    </dgm:pt>
    <dgm:pt modelId="{D0B83B90-6801-4A1D-B17B-0F154FFCD899}" type="pres">
      <dgm:prSet presAssocID="{1B72D01A-ACD1-48B1-BCAB-CC2E4A5C60CA}" presName="textNode" presStyleLbl="node1" presStyleIdx="0" presStyleCnt="3">
        <dgm:presLayoutVars>
          <dgm:bulletEnabled val="1"/>
        </dgm:presLayoutVars>
      </dgm:prSet>
      <dgm:spPr/>
      <dgm:t>
        <a:bodyPr/>
        <a:lstStyle/>
        <a:p>
          <a:endParaRPr lang="en-GB"/>
        </a:p>
      </dgm:t>
    </dgm:pt>
    <dgm:pt modelId="{6D68A13F-CD9B-42B7-A14D-D646125EEA1A}" type="pres">
      <dgm:prSet presAssocID="{0CFE0E87-FDD6-4CF0-94A4-F42AE7EB23BC}" presName="sibTrans" presStyleCnt="0"/>
      <dgm:spPr/>
    </dgm:pt>
    <dgm:pt modelId="{AB3B6F70-BB87-4335-8C37-AE34267BDA26}" type="pres">
      <dgm:prSet presAssocID="{7A2D9FB4-B160-4CBF-8503-4C10E3B31F22}" presName="textNode" presStyleLbl="node1" presStyleIdx="1" presStyleCnt="3">
        <dgm:presLayoutVars>
          <dgm:bulletEnabled val="1"/>
        </dgm:presLayoutVars>
      </dgm:prSet>
      <dgm:spPr/>
      <dgm:t>
        <a:bodyPr/>
        <a:lstStyle/>
        <a:p>
          <a:endParaRPr lang="en-GB"/>
        </a:p>
      </dgm:t>
    </dgm:pt>
    <dgm:pt modelId="{260E84BC-7DCE-47C8-BABA-D1D82529EEE5}" type="pres">
      <dgm:prSet presAssocID="{577433D9-A800-42B3-9574-81A5F66D5491}" presName="sibTrans" presStyleCnt="0"/>
      <dgm:spPr/>
    </dgm:pt>
    <dgm:pt modelId="{4F6E5582-A09D-4D21-8D49-B986A0E30E20}" type="pres">
      <dgm:prSet presAssocID="{98AE6F99-B51A-462D-BA78-024E7897E6FB}" presName="textNode" presStyleLbl="node1" presStyleIdx="2" presStyleCnt="3">
        <dgm:presLayoutVars>
          <dgm:bulletEnabled val="1"/>
        </dgm:presLayoutVars>
      </dgm:prSet>
      <dgm:spPr/>
      <dgm:t>
        <a:bodyPr/>
        <a:lstStyle/>
        <a:p>
          <a:endParaRPr lang="en-GB"/>
        </a:p>
      </dgm:t>
    </dgm:pt>
  </dgm:ptLst>
  <dgm:cxnLst>
    <dgm:cxn modelId="{2BC1CCBA-044F-4D45-88BD-65E8A5804D7E}" type="presOf" srcId="{891F56FB-4940-4FE5-962F-645614B673C6}" destId="{C5966E1E-399D-4857-BEFB-8E5E944B2B24}" srcOrd="0" destOrd="0" presId="urn:microsoft.com/office/officeart/2005/8/layout/hProcess9"/>
    <dgm:cxn modelId="{E988F1E7-A504-49E6-8429-4EBB2EC127EB}" srcId="{891F56FB-4940-4FE5-962F-645614B673C6}" destId="{1B72D01A-ACD1-48B1-BCAB-CC2E4A5C60CA}" srcOrd="0" destOrd="0" parTransId="{3C73A455-2830-427A-A737-6548972AB9BE}" sibTransId="{0CFE0E87-FDD6-4CF0-94A4-F42AE7EB23BC}"/>
    <dgm:cxn modelId="{A290E96B-79BE-D649-9A9C-08A11CFAD383}" type="presOf" srcId="{7A2D9FB4-B160-4CBF-8503-4C10E3B31F22}" destId="{AB3B6F70-BB87-4335-8C37-AE34267BDA26}" srcOrd="0" destOrd="0" presId="urn:microsoft.com/office/officeart/2005/8/layout/hProcess9"/>
    <dgm:cxn modelId="{4E9D02AF-F606-409E-9BDA-0F7DD8ABED54}" srcId="{891F56FB-4940-4FE5-962F-645614B673C6}" destId="{98AE6F99-B51A-462D-BA78-024E7897E6FB}" srcOrd="2" destOrd="0" parTransId="{CF25AAB6-C9E1-4EEE-B9D8-DF73C2C294FF}" sibTransId="{5BE2564C-E3F1-41ED-B783-D968E4BE1ED5}"/>
    <dgm:cxn modelId="{D683886E-452D-174F-A12D-331E97A6B5B6}" type="presOf" srcId="{1B72D01A-ACD1-48B1-BCAB-CC2E4A5C60CA}" destId="{D0B83B90-6801-4A1D-B17B-0F154FFCD899}" srcOrd="0" destOrd="0" presId="urn:microsoft.com/office/officeart/2005/8/layout/hProcess9"/>
    <dgm:cxn modelId="{A6833E05-9D90-4459-A0A3-D81815EC31FA}" srcId="{891F56FB-4940-4FE5-962F-645614B673C6}" destId="{7A2D9FB4-B160-4CBF-8503-4C10E3B31F22}" srcOrd="1" destOrd="0" parTransId="{D0D4135B-F2BD-433B-8E14-53DEB8DD32CD}" sibTransId="{577433D9-A800-42B3-9574-81A5F66D5491}"/>
    <dgm:cxn modelId="{9DE9E09E-EFDD-0349-99BB-2CBDF09491D6}" type="presOf" srcId="{98AE6F99-B51A-462D-BA78-024E7897E6FB}" destId="{4F6E5582-A09D-4D21-8D49-B986A0E30E20}" srcOrd="0" destOrd="0" presId="urn:microsoft.com/office/officeart/2005/8/layout/hProcess9"/>
    <dgm:cxn modelId="{C24C7D30-EE9A-D545-8E0F-E1ABF23D503B}" type="presParOf" srcId="{C5966E1E-399D-4857-BEFB-8E5E944B2B24}" destId="{B904AB31-C170-49E4-9A61-EAD727DEEF32}" srcOrd="0" destOrd="0" presId="urn:microsoft.com/office/officeart/2005/8/layout/hProcess9"/>
    <dgm:cxn modelId="{E682EEAB-9F33-1045-AFB0-7A5568B91FF3}" type="presParOf" srcId="{C5966E1E-399D-4857-BEFB-8E5E944B2B24}" destId="{34F0BC1D-B1C3-46DF-9AFF-CD6A8A7FD30E}" srcOrd="1" destOrd="0" presId="urn:microsoft.com/office/officeart/2005/8/layout/hProcess9"/>
    <dgm:cxn modelId="{44B39A72-B322-4547-A0D1-AF09B1708294}" type="presParOf" srcId="{34F0BC1D-B1C3-46DF-9AFF-CD6A8A7FD30E}" destId="{D0B83B90-6801-4A1D-B17B-0F154FFCD899}" srcOrd="0" destOrd="0" presId="urn:microsoft.com/office/officeart/2005/8/layout/hProcess9"/>
    <dgm:cxn modelId="{ADB1EC70-47A2-9849-A1E8-C36B00A0C9FC}" type="presParOf" srcId="{34F0BC1D-B1C3-46DF-9AFF-CD6A8A7FD30E}" destId="{6D68A13F-CD9B-42B7-A14D-D646125EEA1A}" srcOrd="1" destOrd="0" presId="urn:microsoft.com/office/officeart/2005/8/layout/hProcess9"/>
    <dgm:cxn modelId="{CE3168EF-AA90-914F-A423-2F203A0ACBE9}" type="presParOf" srcId="{34F0BC1D-B1C3-46DF-9AFF-CD6A8A7FD30E}" destId="{AB3B6F70-BB87-4335-8C37-AE34267BDA26}" srcOrd="2" destOrd="0" presId="urn:microsoft.com/office/officeart/2005/8/layout/hProcess9"/>
    <dgm:cxn modelId="{004B116F-E0D2-B340-AE7E-65731AEAE6A4}" type="presParOf" srcId="{34F0BC1D-B1C3-46DF-9AFF-CD6A8A7FD30E}" destId="{260E84BC-7DCE-47C8-BABA-D1D82529EEE5}" srcOrd="3" destOrd="0" presId="urn:microsoft.com/office/officeart/2005/8/layout/hProcess9"/>
    <dgm:cxn modelId="{07BB4ED7-53CC-964C-825B-1291AF200018}" type="presParOf" srcId="{34F0BC1D-B1C3-46DF-9AFF-CD6A8A7FD30E}" destId="{4F6E5582-A09D-4D21-8D49-B986A0E30E2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1F56FB-4940-4FE5-962F-645614B673C6}" type="doc">
      <dgm:prSet loTypeId="urn:microsoft.com/office/officeart/2005/8/layout/hProcess9" loCatId="process" qsTypeId="urn:microsoft.com/office/officeart/2005/8/quickstyle/simple5" qsCatId="simple" csTypeId="urn:microsoft.com/office/officeart/2005/8/colors/colorful2" csCatId="colorful" phldr="1"/>
      <dgm:spPr/>
    </dgm:pt>
    <dgm:pt modelId="{1B72D01A-ACD1-48B1-BCAB-CC2E4A5C60CA}">
      <dgm:prSet phldrT="[Text]"/>
      <dgm:spPr/>
      <dgm:t>
        <a:bodyPr/>
        <a:lstStyle/>
        <a:p>
          <a:r>
            <a:rPr lang="en-GB" dirty="0" smtClean="0"/>
            <a:t>Pre-session cognitive exposure – multimedia resources</a:t>
          </a:r>
          <a:endParaRPr lang="en-GB" dirty="0"/>
        </a:p>
      </dgm:t>
    </dgm:pt>
    <dgm:pt modelId="{3C73A455-2830-427A-A737-6548972AB9BE}" type="parTrans" cxnId="{E988F1E7-A504-49E6-8429-4EBB2EC127EB}">
      <dgm:prSet/>
      <dgm:spPr/>
      <dgm:t>
        <a:bodyPr/>
        <a:lstStyle/>
        <a:p>
          <a:endParaRPr lang="en-GB"/>
        </a:p>
      </dgm:t>
    </dgm:pt>
    <dgm:pt modelId="{0CFE0E87-FDD6-4CF0-94A4-F42AE7EB23BC}" type="sibTrans" cxnId="{E988F1E7-A504-49E6-8429-4EBB2EC127EB}">
      <dgm:prSet/>
      <dgm:spPr/>
      <dgm:t>
        <a:bodyPr/>
        <a:lstStyle/>
        <a:p>
          <a:endParaRPr lang="en-GB"/>
        </a:p>
      </dgm:t>
    </dgm:pt>
    <dgm:pt modelId="{C6F49247-6B80-4FA7-8DF1-F17E359A67BF}">
      <dgm:prSet phldrT="[Text]" custT="1"/>
      <dgm:spPr/>
      <dgm:t>
        <a:bodyPr/>
        <a:lstStyle/>
        <a:p>
          <a:r>
            <a:rPr lang="en-GB" sz="3600" dirty="0" smtClean="0"/>
            <a:t>?</a:t>
          </a:r>
          <a:endParaRPr lang="en-GB" sz="3600" dirty="0"/>
        </a:p>
      </dgm:t>
    </dgm:pt>
    <dgm:pt modelId="{EA6AB970-B00E-44A4-BD91-343E0BCCAFBE}" type="parTrans" cxnId="{ECA94E35-E85D-4364-B235-588622364C30}">
      <dgm:prSet/>
      <dgm:spPr/>
      <dgm:t>
        <a:bodyPr/>
        <a:lstStyle/>
        <a:p>
          <a:endParaRPr lang="en-GB"/>
        </a:p>
      </dgm:t>
    </dgm:pt>
    <dgm:pt modelId="{FED1C20C-FE39-44CF-B628-96DBAB042046}" type="sibTrans" cxnId="{ECA94E35-E85D-4364-B235-588622364C30}">
      <dgm:prSet/>
      <dgm:spPr/>
      <dgm:t>
        <a:bodyPr/>
        <a:lstStyle/>
        <a:p>
          <a:endParaRPr lang="en-GB"/>
        </a:p>
      </dgm:t>
    </dgm:pt>
    <dgm:pt modelId="{7A2D9FB4-B160-4CBF-8503-4C10E3B31F22}">
      <dgm:prSet phldrT="[Text]"/>
      <dgm:spPr/>
      <dgm:t>
        <a:bodyPr/>
        <a:lstStyle/>
        <a:p>
          <a:r>
            <a:rPr lang="en-GB" dirty="0" smtClean="0"/>
            <a:t>F2F session: analysis, discussion, reflection &amp; goal setting</a:t>
          </a:r>
          <a:endParaRPr lang="en-GB" dirty="0"/>
        </a:p>
      </dgm:t>
    </dgm:pt>
    <dgm:pt modelId="{D0D4135B-F2BD-433B-8E14-53DEB8DD32CD}" type="parTrans" cxnId="{A6833E05-9D90-4459-A0A3-D81815EC31FA}">
      <dgm:prSet/>
      <dgm:spPr/>
      <dgm:t>
        <a:bodyPr/>
        <a:lstStyle/>
        <a:p>
          <a:endParaRPr lang="en-GB"/>
        </a:p>
      </dgm:t>
    </dgm:pt>
    <dgm:pt modelId="{577433D9-A800-42B3-9574-81A5F66D5491}" type="sibTrans" cxnId="{A6833E05-9D90-4459-A0A3-D81815EC31FA}">
      <dgm:prSet/>
      <dgm:spPr/>
      <dgm:t>
        <a:bodyPr/>
        <a:lstStyle/>
        <a:p>
          <a:endParaRPr lang="en-GB"/>
        </a:p>
      </dgm:t>
    </dgm:pt>
    <dgm:pt modelId="{4F513532-EE42-4DAF-999A-E2E3F6B50452}">
      <dgm:prSet/>
      <dgm:spPr/>
      <dgm:t>
        <a:bodyPr/>
        <a:lstStyle/>
        <a:p>
          <a:r>
            <a:rPr lang="en-GB" dirty="0" smtClean="0">
              <a:solidFill>
                <a:srgbClr val="2F2B20"/>
              </a:solidFill>
            </a:rPr>
            <a:t>Post-session online work: consolidation &amp; evaluation</a:t>
          </a:r>
          <a:endParaRPr lang="en-GB" dirty="0">
            <a:solidFill>
              <a:srgbClr val="2F2B20"/>
            </a:solidFill>
          </a:endParaRPr>
        </a:p>
      </dgm:t>
    </dgm:pt>
    <dgm:pt modelId="{AA1BE855-0BE1-4FE2-8276-DF80718A8CBD}" type="parTrans" cxnId="{CCEB5D6D-74F1-4DE3-9207-AB440284B3CF}">
      <dgm:prSet/>
      <dgm:spPr/>
      <dgm:t>
        <a:bodyPr/>
        <a:lstStyle/>
        <a:p>
          <a:endParaRPr lang="en-GB"/>
        </a:p>
      </dgm:t>
    </dgm:pt>
    <dgm:pt modelId="{886F7FEE-C0F5-47F8-BB37-D749D0EDBC72}" type="sibTrans" cxnId="{CCEB5D6D-74F1-4DE3-9207-AB440284B3CF}">
      <dgm:prSet/>
      <dgm:spPr/>
      <dgm:t>
        <a:bodyPr/>
        <a:lstStyle/>
        <a:p>
          <a:endParaRPr lang="en-GB"/>
        </a:p>
      </dgm:t>
    </dgm:pt>
    <dgm:pt modelId="{C5966E1E-399D-4857-BEFB-8E5E944B2B24}" type="pres">
      <dgm:prSet presAssocID="{891F56FB-4940-4FE5-962F-645614B673C6}" presName="CompostProcess" presStyleCnt="0">
        <dgm:presLayoutVars>
          <dgm:dir/>
          <dgm:resizeHandles val="exact"/>
        </dgm:presLayoutVars>
      </dgm:prSet>
      <dgm:spPr/>
    </dgm:pt>
    <dgm:pt modelId="{B904AB31-C170-49E4-9A61-EAD727DEEF32}" type="pres">
      <dgm:prSet presAssocID="{891F56FB-4940-4FE5-962F-645614B673C6}" presName="arrow" presStyleLbl="bgShp" presStyleIdx="0" presStyleCnt="1"/>
      <dgm:spPr/>
    </dgm:pt>
    <dgm:pt modelId="{34F0BC1D-B1C3-46DF-9AFF-CD6A8A7FD30E}" type="pres">
      <dgm:prSet presAssocID="{891F56FB-4940-4FE5-962F-645614B673C6}" presName="linearProcess" presStyleCnt="0"/>
      <dgm:spPr/>
    </dgm:pt>
    <dgm:pt modelId="{D0B83B90-6801-4A1D-B17B-0F154FFCD899}" type="pres">
      <dgm:prSet presAssocID="{1B72D01A-ACD1-48B1-BCAB-CC2E4A5C60CA}" presName="textNode" presStyleLbl="node1" presStyleIdx="0" presStyleCnt="4">
        <dgm:presLayoutVars>
          <dgm:bulletEnabled val="1"/>
        </dgm:presLayoutVars>
      </dgm:prSet>
      <dgm:spPr/>
      <dgm:t>
        <a:bodyPr/>
        <a:lstStyle/>
        <a:p>
          <a:endParaRPr lang="en-GB"/>
        </a:p>
      </dgm:t>
    </dgm:pt>
    <dgm:pt modelId="{6D68A13F-CD9B-42B7-A14D-D646125EEA1A}" type="pres">
      <dgm:prSet presAssocID="{0CFE0E87-FDD6-4CF0-94A4-F42AE7EB23BC}" presName="sibTrans" presStyleCnt="0"/>
      <dgm:spPr/>
    </dgm:pt>
    <dgm:pt modelId="{42C8ECDD-2092-4470-9935-DAC5EFB76A25}" type="pres">
      <dgm:prSet presAssocID="{C6F49247-6B80-4FA7-8DF1-F17E359A67BF}" presName="textNode" presStyleLbl="node1" presStyleIdx="1" presStyleCnt="4">
        <dgm:presLayoutVars>
          <dgm:bulletEnabled val="1"/>
        </dgm:presLayoutVars>
      </dgm:prSet>
      <dgm:spPr/>
      <dgm:t>
        <a:bodyPr/>
        <a:lstStyle/>
        <a:p>
          <a:endParaRPr lang="es-ES_tradnl"/>
        </a:p>
      </dgm:t>
    </dgm:pt>
    <dgm:pt modelId="{ACB8CC40-72F8-4074-A5A3-0EEFDB5B0192}" type="pres">
      <dgm:prSet presAssocID="{FED1C20C-FE39-44CF-B628-96DBAB042046}" presName="sibTrans" presStyleCnt="0"/>
      <dgm:spPr/>
    </dgm:pt>
    <dgm:pt modelId="{AB3B6F70-BB87-4335-8C37-AE34267BDA26}" type="pres">
      <dgm:prSet presAssocID="{7A2D9FB4-B160-4CBF-8503-4C10E3B31F22}" presName="textNode" presStyleLbl="node1" presStyleIdx="2" presStyleCnt="4">
        <dgm:presLayoutVars>
          <dgm:bulletEnabled val="1"/>
        </dgm:presLayoutVars>
      </dgm:prSet>
      <dgm:spPr/>
      <dgm:t>
        <a:bodyPr/>
        <a:lstStyle/>
        <a:p>
          <a:endParaRPr lang="en-GB"/>
        </a:p>
      </dgm:t>
    </dgm:pt>
    <dgm:pt modelId="{E5B9A9C9-2269-46BD-B326-6CD7CEA78874}" type="pres">
      <dgm:prSet presAssocID="{577433D9-A800-42B3-9574-81A5F66D5491}" presName="sibTrans" presStyleCnt="0"/>
      <dgm:spPr/>
    </dgm:pt>
    <dgm:pt modelId="{6A3F067A-A897-4527-A564-8D5744E1CD95}" type="pres">
      <dgm:prSet presAssocID="{4F513532-EE42-4DAF-999A-E2E3F6B50452}" presName="textNode" presStyleLbl="node1" presStyleIdx="3" presStyleCnt="4">
        <dgm:presLayoutVars>
          <dgm:bulletEnabled val="1"/>
        </dgm:presLayoutVars>
      </dgm:prSet>
      <dgm:spPr/>
      <dgm:t>
        <a:bodyPr/>
        <a:lstStyle/>
        <a:p>
          <a:endParaRPr lang="en-GB"/>
        </a:p>
      </dgm:t>
    </dgm:pt>
  </dgm:ptLst>
  <dgm:cxnLst>
    <dgm:cxn modelId="{CCEB5D6D-74F1-4DE3-9207-AB440284B3CF}" srcId="{891F56FB-4940-4FE5-962F-645614B673C6}" destId="{4F513532-EE42-4DAF-999A-E2E3F6B50452}" srcOrd="3" destOrd="0" parTransId="{AA1BE855-0BE1-4FE2-8276-DF80718A8CBD}" sibTransId="{886F7FEE-C0F5-47F8-BB37-D749D0EDBC72}"/>
    <dgm:cxn modelId="{B127F1CC-51FF-6A4B-A451-740B97436C4D}" type="presOf" srcId="{7A2D9FB4-B160-4CBF-8503-4C10E3B31F22}" destId="{AB3B6F70-BB87-4335-8C37-AE34267BDA26}" srcOrd="0" destOrd="0" presId="urn:microsoft.com/office/officeart/2005/8/layout/hProcess9"/>
    <dgm:cxn modelId="{8A74D515-8C09-1C4A-B094-C9113F95067E}" type="presOf" srcId="{891F56FB-4940-4FE5-962F-645614B673C6}" destId="{C5966E1E-399D-4857-BEFB-8E5E944B2B24}" srcOrd="0" destOrd="0" presId="urn:microsoft.com/office/officeart/2005/8/layout/hProcess9"/>
    <dgm:cxn modelId="{E988F1E7-A504-49E6-8429-4EBB2EC127EB}" srcId="{891F56FB-4940-4FE5-962F-645614B673C6}" destId="{1B72D01A-ACD1-48B1-BCAB-CC2E4A5C60CA}" srcOrd="0" destOrd="0" parTransId="{3C73A455-2830-427A-A737-6548972AB9BE}" sibTransId="{0CFE0E87-FDD6-4CF0-94A4-F42AE7EB23BC}"/>
    <dgm:cxn modelId="{1A53549F-8C9E-F946-B6C8-105D93AFDE85}" type="presOf" srcId="{1B72D01A-ACD1-48B1-BCAB-CC2E4A5C60CA}" destId="{D0B83B90-6801-4A1D-B17B-0F154FFCD899}" srcOrd="0" destOrd="0" presId="urn:microsoft.com/office/officeart/2005/8/layout/hProcess9"/>
    <dgm:cxn modelId="{EF3B2854-6498-ED47-A8C5-15AB77F5554F}" type="presOf" srcId="{4F513532-EE42-4DAF-999A-E2E3F6B50452}" destId="{6A3F067A-A897-4527-A564-8D5744E1CD95}" srcOrd="0" destOrd="0" presId="urn:microsoft.com/office/officeart/2005/8/layout/hProcess9"/>
    <dgm:cxn modelId="{ECA94E35-E85D-4364-B235-588622364C30}" srcId="{891F56FB-4940-4FE5-962F-645614B673C6}" destId="{C6F49247-6B80-4FA7-8DF1-F17E359A67BF}" srcOrd="1" destOrd="0" parTransId="{EA6AB970-B00E-44A4-BD91-343E0BCCAFBE}" sibTransId="{FED1C20C-FE39-44CF-B628-96DBAB042046}"/>
    <dgm:cxn modelId="{A6833E05-9D90-4459-A0A3-D81815EC31FA}" srcId="{891F56FB-4940-4FE5-962F-645614B673C6}" destId="{7A2D9FB4-B160-4CBF-8503-4C10E3B31F22}" srcOrd="2" destOrd="0" parTransId="{D0D4135B-F2BD-433B-8E14-53DEB8DD32CD}" sibTransId="{577433D9-A800-42B3-9574-81A5F66D5491}"/>
    <dgm:cxn modelId="{CB5C0A43-09D8-DE48-894E-C154A1761AA9}" type="presOf" srcId="{C6F49247-6B80-4FA7-8DF1-F17E359A67BF}" destId="{42C8ECDD-2092-4470-9935-DAC5EFB76A25}" srcOrd="0" destOrd="0" presId="urn:microsoft.com/office/officeart/2005/8/layout/hProcess9"/>
    <dgm:cxn modelId="{B8055341-8016-4646-8B2F-1893A6BFD59C}" type="presParOf" srcId="{C5966E1E-399D-4857-BEFB-8E5E944B2B24}" destId="{B904AB31-C170-49E4-9A61-EAD727DEEF32}" srcOrd="0" destOrd="0" presId="urn:microsoft.com/office/officeart/2005/8/layout/hProcess9"/>
    <dgm:cxn modelId="{72793911-1BD1-B247-A363-A29403BFAB96}" type="presParOf" srcId="{C5966E1E-399D-4857-BEFB-8E5E944B2B24}" destId="{34F0BC1D-B1C3-46DF-9AFF-CD6A8A7FD30E}" srcOrd="1" destOrd="0" presId="urn:microsoft.com/office/officeart/2005/8/layout/hProcess9"/>
    <dgm:cxn modelId="{534E6A49-B085-504F-858F-8F3FD569F0F3}" type="presParOf" srcId="{34F0BC1D-B1C3-46DF-9AFF-CD6A8A7FD30E}" destId="{D0B83B90-6801-4A1D-B17B-0F154FFCD899}" srcOrd="0" destOrd="0" presId="urn:microsoft.com/office/officeart/2005/8/layout/hProcess9"/>
    <dgm:cxn modelId="{74D68D4A-1622-6546-8ED9-8BBB4FF39FFE}" type="presParOf" srcId="{34F0BC1D-B1C3-46DF-9AFF-CD6A8A7FD30E}" destId="{6D68A13F-CD9B-42B7-A14D-D646125EEA1A}" srcOrd="1" destOrd="0" presId="urn:microsoft.com/office/officeart/2005/8/layout/hProcess9"/>
    <dgm:cxn modelId="{F7686ACD-F342-2E48-A859-07C187E76C89}" type="presParOf" srcId="{34F0BC1D-B1C3-46DF-9AFF-CD6A8A7FD30E}" destId="{42C8ECDD-2092-4470-9935-DAC5EFB76A25}" srcOrd="2" destOrd="0" presId="urn:microsoft.com/office/officeart/2005/8/layout/hProcess9"/>
    <dgm:cxn modelId="{45C9A756-5770-9D40-A863-883E5ADF507E}" type="presParOf" srcId="{34F0BC1D-B1C3-46DF-9AFF-CD6A8A7FD30E}" destId="{ACB8CC40-72F8-4074-A5A3-0EEFDB5B0192}" srcOrd="3" destOrd="0" presId="urn:microsoft.com/office/officeart/2005/8/layout/hProcess9"/>
    <dgm:cxn modelId="{CEED98B0-E180-E74D-8845-A47FE5DCF078}" type="presParOf" srcId="{34F0BC1D-B1C3-46DF-9AFF-CD6A8A7FD30E}" destId="{AB3B6F70-BB87-4335-8C37-AE34267BDA26}" srcOrd="4" destOrd="0" presId="urn:microsoft.com/office/officeart/2005/8/layout/hProcess9"/>
    <dgm:cxn modelId="{EBB6ECE6-C628-7349-8DBD-EBBA7586E6E0}" type="presParOf" srcId="{34F0BC1D-B1C3-46DF-9AFF-CD6A8A7FD30E}" destId="{E5B9A9C9-2269-46BD-B326-6CD7CEA78874}" srcOrd="5" destOrd="0" presId="urn:microsoft.com/office/officeart/2005/8/layout/hProcess9"/>
    <dgm:cxn modelId="{A019849C-DD5A-6242-931F-530660CE51FB}" type="presParOf" srcId="{34F0BC1D-B1C3-46DF-9AFF-CD6A8A7FD30E}" destId="{6A3F067A-A897-4527-A564-8D5744E1CD9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1F56FB-4940-4FE5-962F-645614B673C6}" type="doc">
      <dgm:prSet loTypeId="urn:microsoft.com/office/officeart/2005/8/layout/hProcess9" loCatId="process" qsTypeId="urn:microsoft.com/office/officeart/2005/8/quickstyle/simple5" qsCatId="simple" csTypeId="urn:microsoft.com/office/officeart/2005/8/colors/colorful2" csCatId="colorful" phldr="1"/>
      <dgm:spPr/>
    </dgm:pt>
    <dgm:pt modelId="{1B72D01A-ACD1-48B1-BCAB-CC2E4A5C60CA}">
      <dgm:prSet phldrT="[Text]"/>
      <dgm:spPr/>
      <dgm:t>
        <a:bodyPr/>
        <a:lstStyle/>
        <a:p>
          <a:r>
            <a:rPr lang="en-GB" dirty="0" smtClean="0"/>
            <a:t>Pre-session cognitive exposure – multimedia resources</a:t>
          </a:r>
          <a:endParaRPr lang="en-GB" dirty="0"/>
        </a:p>
      </dgm:t>
    </dgm:pt>
    <dgm:pt modelId="{3C73A455-2830-427A-A737-6548972AB9BE}" type="parTrans" cxnId="{E988F1E7-A504-49E6-8429-4EBB2EC127EB}">
      <dgm:prSet/>
      <dgm:spPr/>
      <dgm:t>
        <a:bodyPr/>
        <a:lstStyle/>
        <a:p>
          <a:endParaRPr lang="en-GB"/>
        </a:p>
      </dgm:t>
    </dgm:pt>
    <dgm:pt modelId="{0CFE0E87-FDD6-4CF0-94A4-F42AE7EB23BC}" type="sibTrans" cxnId="{E988F1E7-A504-49E6-8429-4EBB2EC127EB}">
      <dgm:prSet/>
      <dgm:spPr/>
      <dgm:t>
        <a:bodyPr/>
        <a:lstStyle/>
        <a:p>
          <a:endParaRPr lang="en-GB"/>
        </a:p>
      </dgm:t>
    </dgm:pt>
    <dgm:pt modelId="{C6F49247-6B80-4FA7-8DF1-F17E359A67BF}">
      <dgm:prSet phldrT="[Text]"/>
      <dgm:spPr>
        <a:solidFill>
          <a:schemeClr val="bg1"/>
        </a:solidFill>
      </dgm:spPr>
      <dgm:t>
        <a:bodyPr/>
        <a:lstStyle/>
        <a:p>
          <a:r>
            <a:rPr lang="en-GB" dirty="0" smtClean="0">
              <a:solidFill>
                <a:schemeClr val="accent6">
                  <a:lumMod val="50000"/>
                </a:schemeClr>
              </a:solidFill>
            </a:rPr>
            <a:t>Pre-session activation of schemata – asynchronous online tasks</a:t>
          </a:r>
          <a:endParaRPr lang="en-GB" dirty="0">
            <a:solidFill>
              <a:schemeClr val="accent6">
                <a:lumMod val="50000"/>
              </a:schemeClr>
            </a:solidFill>
          </a:endParaRPr>
        </a:p>
      </dgm:t>
    </dgm:pt>
    <dgm:pt modelId="{EA6AB970-B00E-44A4-BD91-343E0BCCAFBE}" type="parTrans" cxnId="{ECA94E35-E85D-4364-B235-588622364C30}">
      <dgm:prSet/>
      <dgm:spPr/>
      <dgm:t>
        <a:bodyPr/>
        <a:lstStyle/>
        <a:p>
          <a:endParaRPr lang="en-GB"/>
        </a:p>
      </dgm:t>
    </dgm:pt>
    <dgm:pt modelId="{FED1C20C-FE39-44CF-B628-96DBAB042046}" type="sibTrans" cxnId="{ECA94E35-E85D-4364-B235-588622364C30}">
      <dgm:prSet/>
      <dgm:spPr/>
      <dgm:t>
        <a:bodyPr/>
        <a:lstStyle/>
        <a:p>
          <a:endParaRPr lang="en-GB"/>
        </a:p>
      </dgm:t>
    </dgm:pt>
    <dgm:pt modelId="{7A2D9FB4-B160-4CBF-8503-4C10E3B31F22}">
      <dgm:prSet phldrT="[Text]"/>
      <dgm:spPr/>
      <dgm:t>
        <a:bodyPr/>
        <a:lstStyle/>
        <a:p>
          <a:r>
            <a:rPr lang="en-GB" dirty="0" smtClean="0"/>
            <a:t>F2F session: analysis, discussion, reflection &amp; goal setting</a:t>
          </a:r>
          <a:endParaRPr lang="en-GB" dirty="0"/>
        </a:p>
      </dgm:t>
    </dgm:pt>
    <dgm:pt modelId="{D0D4135B-F2BD-433B-8E14-53DEB8DD32CD}" type="parTrans" cxnId="{A6833E05-9D90-4459-A0A3-D81815EC31FA}">
      <dgm:prSet/>
      <dgm:spPr/>
      <dgm:t>
        <a:bodyPr/>
        <a:lstStyle/>
        <a:p>
          <a:endParaRPr lang="en-GB"/>
        </a:p>
      </dgm:t>
    </dgm:pt>
    <dgm:pt modelId="{577433D9-A800-42B3-9574-81A5F66D5491}" type="sibTrans" cxnId="{A6833E05-9D90-4459-A0A3-D81815EC31FA}">
      <dgm:prSet/>
      <dgm:spPr/>
      <dgm:t>
        <a:bodyPr/>
        <a:lstStyle/>
        <a:p>
          <a:endParaRPr lang="en-GB"/>
        </a:p>
      </dgm:t>
    </dgm:pt>
    <dgm:pt modelId="{3B7947BE-3C63-4FDC-9F2D-0CB21D46E952}">
      <dgm:prSet/>
      <dgm:spPr/>
      <dgm:t>
        <a:bodyPr/>
        <a:lstStyle/>
        <a:p>
          <a:r>
            <a:rPr lang="en-GB" dirty="0" smtClean="0">
              <a:solidFill>
                <a:srgbClr val="2F2B20"/>
              </a:solidFill>
            </a:rPr>
            <a:t>Post-session online work: consolidation &amp; evaluation</a:t>
          </a:r>
          <a:endParaRPr lang="en-GB" dirty="0">
            <a:solidFill>
              <a:srgbClr val="2F2B20"/>
            </a:solidFill>
          </a:endParaRPr>
        </a:p>
      </dgm:t>
    </dgm:pt>
    <dgm:pt modelId="{333A863B-A473-40E1-B454-921B922416B9}" type="parTrans" cxnId="{B38FD52D-B3CB-45E5-80D8-2BBB07095F21}">
      <dgm:prSet/>
      <dgm:spPr/>
      <dgm:t>
        <a:bodyPr/>
        <a:lstStyle/>
        <a:p>
          <a:endParaRPr lang="en-GB"/>
        </a:p>
      </dgm:t>
    </dgm:pt>
    <dgm:pt modelId="{8AC0DB02-A96A-4B1F-B448-AA360EAA3BDC}" type="sibTrans" cxnId="{B38FD52D-B3CB-45E5-80D8-2BBB07095F21}">
      <dgm:prSet/>
      <dgm:spPr/>
      <dgm:t>
        <a:bodyPr/>
        <a:lstStyle/>
        <a:p>
          <a:endParaRPr lang="en-GB"/>
        </a:p>
      </dgm:t>
    </dgm:pt>
    <dgm:pt modelId="{C5966E1E-399D-4857-BEFB-8E5E944B2B24}" type="pres">
      <dgm:prSet presAssocID="{891F56FB-4940-4FE5-962F-645614B673C6}" presName="CompostProcess" presStyleCnt="0">
        <dgm:presLayoutVars>
          <dgm:dir/>
          <dgm:resizeHandles val="exact"/>
        </dgm:presLayoutVars>
      </dgm:prSet>
      <dgm:spPr/>
    </dgm:pt>
    <dgm:pt modelId="{B904AB31-C170-49E4-9A61-EAD727DEEF32}" type="pres">
      <dgm:prSet presAssocID="{891F56FB-4940-4FE5-962F-645614B673C6}" presName="arrow" presStyleLbl="bgShp" presStyleIdx="0" presStyleCnt="1"/>
      <dgm:spPr/>
    </dgm:pt>
    <dgm:pt modelId="{34F0BC1D-B1C3-46DF-9AFF-CD6A8A7FD30E}" type="pres">
      <dgm:prSet presAssocID="{891F56FB-4940-4FE5-962F-645614B673C6}" presName="linearProcess" presStyleCnt="0"/>
      <dgm:spPr/>
    </dgm:pt>
    <dgm:pt modelId="{D0B83B90-6801-4A1D-B17B-0F154FFCD899}" type="pres">
      <dgm:prSet presAssocID="{1B72D01A-ACD1-48B1-BCAB-CC2E4A5C60CA}" presName="textNode" presStyleLbl="node1" presStyleIdx="0" presStyleCnt="4">
        <dgm:presLayoutVars>
          <dgm:bulletEnabled val="1"/>
        </dgm:presLayoutVars>
      </dgm:prSet>
      <dgm:spPr/>
      <dgm:t>
        <a:bodyPr/>
        <a:lstStyle/>
        <a:p>
          <a:endParaRPr lang="en-GB"/>
        </a:p>
      </dgm:t>
    </dgm:pt>
    <dgm:pt modelId="{6D68A13F-CD9B-42B7-A14D-D646125EEA1A}" type="pres">
      <dgm:prSet presAssocID="{0CFE0E87-FDD6-4CF0-94A4-F42AE7EB23BC}" presName="sibTrans" presStyleCnt="0"/>
      <dgm:spPr/>
    </dgm:pt>
    <dgm:pt modelId="{42C8ECDD-2092-4470-9935-DAC5EFB76A25}" type="pres">
      <dgm:prSet presAssocID="{C6F49247-6B80-4FA7-8DF1-F17E359A67BF}" presName="textNode" presStyleLbl="node1" presStyleIdx="1" presStyleCnt="4">
        <dgm:presLayoutVars>
          <dgm:bulletEnabled val="1"/>
        </dgm:presLayoutVars>
      </dgm:prSet>
      <dgm:spPr/>
      <dgm:t>
        <a:bodyPr/>
        <a:lstStyle/>
        <a:p>
          <a:endParaRPr lang="es-ES_tradnl"/>
        </a:p>
      </dgm:t>
    </dgm:pt>
    <dgm:pt modelId="{ACB8CC40-72F8-4074-A5A3-0EEFDB5B0192}" type="pres">
      <dgm:prSet presAssocID="{FED1C20C-FE39-44CF-B628-96DBAB042046}" presName="sibTrans" presStyleCnt="0"/>
      <dgm:spPr/>
    </dgm:pt>
    <dgm:pt modelId="{AB3B6F70-BB87-4335-8C37-AE34267BDA26}" type="pres">
      <dgm:prSet presAssocID="{7A2D9FB4-B160-4CBF-8503-4C10E3B31F22}" presName="textNode" presStyleLbl="node1" presStyleIdx="2" presStyleCnt="4">
        <dgm:presLayoutVars>
          <dgm:bulletEnabled val="1"/>
        </dgm:presLayoutVars>
      </dgm:prSet>
      <dgm:spPr/>
      <dgm:t>
        <a:bodyPr/>
        <a:lstStyle/>
        <a:p>
          <a:endParaRPr lang="en-GB"/>
        </a:p>
      </dgm:t>
    </dgm:pt>
    <dgm:pt modelId="{3413D30C-236C-4768-80C2-26170320EE5B}" type="pres">
      <dgm:prSet presAssocID="{577433D9-A800-42B3-9574-81A5F66D5491}" presName="sibTrans" presStyleCnt="0"/>
      <dgm:spPr/>
    </dgm:pt>
    <dgm:pt modelId="{7C44D1B3-4BB3-4052-A13D-DAC11EE091B9}" type="pres">
      <dgm:prSet presAssocID="{3B7947BE-3C63-4FDC-9F2D-0CB21D46E952}" presName="textNode" presStyleLbl="node1" presStyleIdx="3" presStyleCnt="4" custLinFactNeighborX="4159" custLinFactNeighborY="-483">
        <dgm:presLayoutVars>
          <dgm:bulletEnabled val="1"/>
        </dgm:presLayoutVars>
      </dgm:prSet>
      <dgm:spPr/>
      <dgm:t>
        <a:bodyPr/>
        <a:lstStyle/>
        <a:p>
          <a:endParaRPr lang="en-GB"/>
        </a:p>
      </dgm:t>
    </dgm:pt>
  </dgm:ptLst>
  <dgm:cxnLst>
    <dgm:cxn modelId="{B38FD52D-B3CB-45E5-80D8-2BBB07095F21}" srcId="{891F56FB-4940-4FE5-962F-645614B673C6}" destId="{3B7947BE-3C63-4FDC-9F2D-0CB21D46E952}" srcOrd="3" destOrd="0" parTransId="{333A863B-A473-40E1-B454-921B922416B9}" sibTransId="{8AC0DB02-A96A-4B1F-B448-AA360EAA3BDC}"/>
    <dgm:cxn modelId="{4DB071C7-386B-3443-9808-868B09558D80}" type="presOf" srcId="{7A2D9FB4-B160-4CBF-8503-4C10E3B31F22}" destId="{AB3B6F70-BB87-4335-8C37-AE34267BDA26}" srcOrd="0" destOrd="0" presId="urn:microsoft.com/office/officeart/2005/8/layout/hProcess9"/>
    <dgm:cxn modelId="{ECA94E35-E85D-4364-B235-588622364C30}" srcId="{891F56FB-4940-4FE5-962F-645614B673C6}" destId="{C6F49247-6B80-4FA7-8DF1-F17E359A67BF}" srcOrd="1" destOrd="0" parTransId="{EA6AB970-B00E-44A4-BD91-343E0BCCAFBE}" sibTransId="{FED1C20C-FE39-44CF-B628-96DBAB042046}"/>
    <dgm:cxn modelId="{E988F1E7-A504-49E6-8429-4EBB2EC127EB}" srcId="{891F56FB-4940-4FE5-962F-645614B673C6}" destId="{1B72D01A-ACD1-48B1-BCAB-CC2E4A5C60CA}" srcOrd="0" destOrd="0" parTransId="{3C73A455-2830-427A-A737-6548972AB9BE}" sibTransId="{0CFE0E87-FDD6-4CF0-94A4-F42AE7EB23BC}"/>
    <dgm:cxn modelId="{D37683FD-5C33-934A-BA1B-573C196F9631}" type="presOf" srcId="{C6F49247-6B80-4FA7-8DF1-F17E359A67BF}" destId="{42C8ECDD-2092-4470-9935-DAC5EFB76A25}" srcOrd="0" destOrd="0" presId="urn:microsoft.com/office/officeart/2005/8/layout/hProcess9"/>
    <dgm:cxn modelId="{A6833E05-9D90-4459-A0A3-D81815EC31FA}" srcId="{891F56FB-4940-4FE5-962F-645614B673C6}" destId="{7A2D9FB4-B160-4CBF-8503-4C10E3B31F22}" srcOrd="2" destOrd="0" parTransId="{D0D4135B-F2BD-433B-8E14-53DEB8DD32CD}" sibTransId="{577433D9-A800-42B3-9574-81A5F66D5491}"/>
    <dgm:cxn modelId="{8281959E-7A93-D448-8837-5708F7E1DD2A}" type="presOf" srcId="{3B7947BE-3C63-4FDC-9F2D-0CB21D46E952}" destId="{7C44D1B3-4BB3-4052-A13D-DAC11EE091B9}" srcOrd="0" destOrd="0" presId="urn:microsoft.com/office/officeart/2005/8/layout/hProcess9"/>
    <dgm:cxn modelId="{F1791DF2-96F6-EF4E-B7CC-239F45DF0195}" type="presOf" srcId="{891F56FB-4940-4FE5-962F-645614B673C6}" destId="{C5966E1E-399D-4857-BEFB-8E5E944B2B24}" srcOrd="0" destOrd="0" presId="urn:microsoft.com/office/officeart/2005/8/layout/hProcess9"/>
    <dgm:cxn modelId="{140AA89A-6ECA-E54C-8DE9-ED1CD3480019}" type="presOf" srcId="{1B72D01A-ACD1-48B1-BCAB-CC2E4A5C60CA}" destId="{D0B83B90-6801-4A1D-B17B-0F154FFCD899}" srcOrd="0" destOrd="0" presId="urn:microsoft.com/office/officeart/2005/8/layout/hProcess9"/>
    <dgm:cxn modelId="{40FF288B-54EA-3642-AC16-4E1112F823F0}" type="presParOf" srcId="{C5966E1E-399D-4857-BEFB-8E5E944B2B24}" destId="{B904AB31-C170-49E4-9A61-EAD727DEEF32}" srcOrd="0" destOrd="0" presId="urn:microsoft.com/office/officeart/2005/8/layout/hProcess9"/>
    <dgm:cxn modelId="{917FF89F-90BE-CE4C-A438-972AB23644C0}" type="presParOf" srcId="{C5966E1E-399D-4857-BEFB-8E5E944B2B24}" destId="{34F0BC1D-B1C3-46DF-9AFF-CD6A8A7FD30E}" srcOrd="1" destOrd="0" presId="urn:microsoft.com/office/officeart/2005/8/layout/hProcess9"/>
    <dgm:cxn modelId="{81DBD259-8D96-A842-BD2E-35B4B2ABC6D5}" type="presParOf" srcId="{34F0BC1D-B1C3-46DF-9AFF-CD6A8A7FD30E}" destId="{D0B83B90-6801-4A1D-B17B-0F154FFCD899}" srcOrd="0" destOrd="0" presId="urn:microsoft.com/office/officeart/2005/8/layout/hProcess9"/>
    <dgm:cxn modelId="{88C08507-6F4E-864E-ABB6-F8C3A0A8F402}" type="presParOf" srcId="{34F0BC1D-B1C3-46DF-9AFF-CD6A8A7FD30E}" destId="{6D68A13F-CD9B-42B7-A14D-D646125EEA1A}" srcOrd="1" destOrd="0" presId="urn:microsoft.com/office/officeart/2005/8/layout/hProcess9"/>
    <dgm:cxn modelId="{CF7AD007-7CFB-754A-8083-927139328CBA}" type="presParOf" srcId="{34F0BC1D-B1C3-46DF-9AFF-CD6A8A7FD30E}" destId="{42C8ECDD-2092-4470-9935-DAC5EFB76A25}" srcOrd="2" destOrd="0" presId="urn:microsoft.com/office/officeart/2005/8/layout/hProcess9"/>
    <dgm:cxn modelId="{64C08779-52D8-9C46-8EA3-E4A63767A49F}" type="presParOf" srcId="{34F0BC1D-B1C3-46DF-9AFF-CD6A8A7FD30E}" destId="{ACB8CC40-72F8-4074-A5A3-0EEFDB5B0192}" srcOrd="3" destOrd="0" presId="urn:microsoft.com/office/officeart/2005/8/layout/hProcess9"/>
    <dgm:cxn modelId="{70DEA440-1215-3B47-9BA1-A51DAB1DA7E0}" type="presParOf" srcId="{34F0BC1D-B1C3-46DF-9AFF-CD6A8A7FD30E}" destId="{AB3B6F70-BB87-4335-8C37-AE34267BDA26}" srcOrd="4" destOrd="0" presId="urn:microsoft.com/office/officeart/2005/8/layout/hProcess9"/>
    <dgm:cxn modelId="{3C4F51EF-8931-9642-8503-DF16DF3B6DBF}" type="presParOf" srcId="{34F0BC1D-B1C3-46DF-9AFF-CD6A8A7FD30E}" destId="{3413D30C-236C-4768-80C2-26170320EE5B}" srcOrd="5" destOrd="0" presId="urn:microsoft.com/office/officeart/2005/8/layout/hProcess9"/>
    <dgm:cxn modelId="{14851125-4913-FF43-92FE-5216015AF509}" type="presParOf" srcId="{34F0BC1D-B1C3-46DF-9AFF-CD6A8A7FD30E}" destId="{7C44D1B3-4BB3-4052-A13D-DAC11EE091B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1F56FB-4940-4FE5-962F-645614B673C6}" type="doc">
      <dgm:prSet loTypeId="urn:microsoft.com/office/officeart/2005/8/layout/hProcess9" loCatId="process" qsTypeId="urn:microsoft.com/office/officeart/2005/8/quickstyle/simple5" qsCatId="simple" csTypeId="urn:microsoft.com/office/officeart/2005/8/colors/colorful2" csCatId="colorful" phldr="1"/>
      <dgm:spPr/>
    </dgm:pt>
    <dgm:pt modelId="{1B72D01A-ACD1-48B1-BCAB-CC2E4A5C60CA}">
      <dgm:prSet phldrT="[Text]"/>
      <dgm:spPr/>
      <dgm:t>
        <a:bodyPr/>
        <a:lstStyle/>
        <a:p>
          <a:r>
            <a:rPr lang="en-GB" dirty="0" smtClean="0"/>
            <a:t>Pre-session cognitive exposure – multimedia resources</a:t>
          </a:r>
          <a:endParaRPr lang="en-GB" dirty="0"/>
        </a:p>
      </dgm:t>
    </dgm:pt>
    <dgm:pt modelId="{3C73A455-2830-427A-A737-6548972AB9BE}" type="parTrans" cxnId="{E988F1E7-A504-49E6-8429-4EBB2EC127EB}">
      <dgm:prSet/>
      <dgm:spPr/>
      <dgm:t>
        <a:bodyPr/>
        <a:lstStyle/>
        <a:p>
          <a:endParaRPr lang="en-GB"/>
        </a:p>
      </dgm:t>
    </dgm:pt>
    <dgm:pt modelId="{0CFE0E87-FDD6-4CF0-94A4-F42AE7EB23BC}" type="sibTrans" cxnId="{E988F1E7-A504-49E6-8429-4EBB2EC127EB}">
      <dgm:prSet/>
      <dgm:spPr/>
      <dgm:t>
        <a:bodyPr/>
        <a:lstStyle/>
        <a:p>
          <a:endParaRPr lang="en-GB"/>
        </a:p>
      </dgm:t>
    </dgm:pt>
    <dgm:pt modelId="{C6F49247-6B80-4FA7-8DF1-F17E359A67BF}">
      <dgm:prSet phldrT="[Text]"/>
      <dgm:spPr>
        <a:solidFill>
          <a:schemeClr val="bg1"/>
        </a:solidFill>
      </dgm:spPr>
      <dgm:t>
        <a:bodyPr/>
        <a:lstStyle/>
        <a:p>
          <a:r>
            <a:rPr lang="en-GB" dirty="0" smtClean="0">
              <a:solidFill>
                <a:schemeClr val="accent6">
                  <a:lumMod val="50000"/>
                </a:schemeClr>
              </a:solidFill>
            </a:rPr>
            <a:t>Pre-session activation of schemata – asynchronous online tasks</a:t>
          </a:r>
          <a:endParaRPr lang="en-GB" dirty="0">
            <a:solidFill>
              <a:schemeClr val="accent6">
                <a:lumMod val="50000"/>
              </a:schemeClr>
            </a:solidFill>
          </a:endParaRPr>
        </a:p>
      </dgm:t>
    </dgm:pt>
    <dgm:pt modelId="{EA6AB970-B00E-44A4-BD91-343E0BCCAFBE}" type="parTrans" cxnId="{ECA94E35-E85D-4364-B235-588622364C30}">
      <dgm:prSet/>
      <dgm:spPr/>
      <dgm:t>
        <a:bodyPr/>
        <a:lstStyle/>
        <a:p>
          <a:endParaRPr lang="en-GB"/>
        </a:p>
      </dgm:t>
    </dgm:pt>
    <dgm:pt modelId="{FED1C20C-FE39-44CF-B628-96DBAB042046}" type="sibTrans" cxnId="{ECA94E35-E85D-4364-B235-588622364C30}">
      <dgm:prSet/>
      <dgm:spPr/>
      <dgm:t>
        <a:bodyPr/>
        <a:lstStyle/>
        <a:p>
          <a:endParaRPr lang="en-GB"/>
        </a:p>
      </dgm:t>
    </dgm:pt>
    <dgm:pt modelId="{7A2D9FB4-B160-4CBF-8503-4C10E3B31F22}">
      <dgm:prSet phldrT="[Text]"/>
      <dgm:spPr/>
      <dgm:t>
        <a:bodyPr/>
        <a:lstStyle/>
        <a:p>
          <a:r>
            <a:rPr lang="en-GB" dirty="0" smtClean="0"/>
            <a:t>F2F session: analysis, discussion, reflection &amp; goal setting</a:t>
          </a:r>
          <a:endParaRPr lang="en-GB" dirty="0"/>
        </a:p>
      </dgm:t>
    </dgm:pt>
    <dgm:pt modelId="{D0D4135B-F2BD-433B-8E14-53DEB8DD32CD}" type="parTrans" cxnId="{A6833E05-9D90-4459-A0A3-D81815EC31FA}">
      <dgm:prSet/>
      <dgm:spPr/>
      <dgm:t>
        <a:bodyPr/>
        <a:lstStyle/>
        <a:p>
          <a:endParaRPr lang="en-GB"/>
        </a:p>
      </dgm:t>
    </dgm:pt>
    <dgm:pt modelId="{577433D9-A800-42B3-9574-81A5F66D5491}" type="sibTrans" cxnId="{A6833E05-9D90-4459-A0A3-D81815EC31FA}">
      <dgm:prSet/>
      <dgm:spPr/>
      <dgm:t>
        <a:bodyPr/>
        <a:lstStyle/>
        <a:p>
          <a:endParaRPr lang="en-GB"/>
        </a:p>
      </dgm:t>
    </dgm:pt>
    <dgm:pt modelId="{3B7947BE-3C63-4FDC-9F2D-0CB21D46E952}">
      <dgm:prSet/>
      <dgm:spPr/>
      <dgm:t>
        <a:bodyPr/>
        <a:lstStyle/>
        <a:p>
          <a:r>
            <a:rPr lang="en-GB" dirty="0" smtClean="0">
              <a:solidFill>
                <a:srgbClr val="2F2B20"/>
              </a:solidFill>
            </a:rPr>
            <a:t>Post-session online work: consolidation &amp; evaluation</a:t>
          </a:r>
          <a:endParaRPr lang="en-GB" dirty="0">
            <a:solidFill>
              <a:srgbClr val="2F2B20"/>
            </a:solidFill>
          </a:endParaRPr>
        </a:p>
      </dgm:t>
    </dgm:pt>
    <dgm:pt modelId="{333A863B-A473-40E1-B454-921B922416B9}" type="parTrans" cxnId="{B38FD52D-B3CB-45E5-80D8-2BBB07095F21}">
      <dgm:prSet/>
      <dgm:spPr/>
      <dgm:t>
        <a:bodyPr/>
        <a:lstStyle/>
        <a:p>
          <a:endParaRPr lang="en-GB"/>
        </a:p>
      </dgm:t>
    </dgm:pt>
    <dgm:pt modelId="{8AC0DB02-A96A-4B1F-B448-AA360EAA3BDC}" type="sibTrans" cxnId="{B38FD52D-B3CB-45E5-80D8-2BBB07095F21}">
      <dgm:prSet/>
      <dgm:spPr/>
      <dgm:t>
        <a:bodyPr/>
        <a:lstStyle/>
        <a:p>
          <a:endParaRPr lang="en-GB"/>
        </a:p>
      </dgm:t>
    </dgm:pt>
    <dgm:pt modelId="{C5966E1E-399D-4857-BEFB-8E5E944B2B24}" type="pres">
      <dgm:prSet presAssocID="{891F56FB-4940-4FE5-962F-645614B673C6}" presName="CompostProcess" presStyleCnt="0">
        <dgm:presLayoutVars>
          <dgm:dir/>
          <dgm:resizeHandles val="exact"/>
        </dgm:presLayoutVars>
      </dgm:prSet>
      <dgm:spPr/>
    </dgm:pt>
    <dgm:pt modelId="{B904AB31-C170-49E4-9A61-EAD727DEEF32}" type="pres">
      <dgm:prSet presAssocID="{891F56FB-4940-4FE5-962F-645614B673C6}" presName="arrow" presStyleLbl="bgShp" presStyleIdx="0" presStyleCnt="1"/>
      <dgm:spPr/>
    </dgm:pt>
    <dgm:pt modelId="{34F0BC1D-B1C3-46DF-9AFF-CD6A8A7FD30E}" type="pres">
      <dgm:prSet presAssocID="{891F56FB-4940-4FE5-962F-645614B673C6}" presName="linearProcess" presStyleCnt="0"/>
      <dgm:spPr/>
    </dgm:pt>
    <dgm:pt modelId="{D0B83B90-6801-4A1D-B17B-0F154FFCD899}" type="pres">
      <dgm:prSet presAssocID="{1B72D01A-ACD1-48B1-BCAB-CC2E4A5C60CA}" presName="textNode" presStyleLbl="node1" presStyleIdx="0" presStyleCnt="4">
        <dgm:presLayoutVars>
          <dgm:bulletEnabled val="1"/>
        </dgm:presLayoutVars>
      </dgm:prSet>
      <dgm:spPr/>
      <dgm:t>
        <a:bodyPr/>
        <a:lstStyle/>
        <a:p>
          <a:endParaRPr lang="en-GB"/>
        </a:p>
      </dgm:t>
    </dgm:pt>
    <dgm:pt modelId="{6D68A13F-CD9B-42B7-A14D-D646125EEA1A}" type="pres">
      <dgm:prSet presAssocID="{0CFE0E87-FDD6-4CF0-94A4-F42AE7EB23BC}" presName="sibTrans" presStyleCnt="0"/>
      <dgm:spPr/>
    </dgm:pt>
    <dgm:pt modelId="{42C8ECDD-2092-4470-9935-DAC5EFB76A25}" type="pres">
      <dgm:prSet presAssocID="{C6F49247-6B80-4FA7-8DF1-F17E359A67BF}" presName="textNode" presStyleLbl="node1" presStyleIdx="1" presStyleCnt="4">
        <dgm:presLayoutVars>
          <dgm:bulletEnabled val="1"/>
        </dgm:presLayoutVars>
      </dgm:prSet>
      <dgm:spPr/>
      <dgm:t>
        <a:bodyPr/>
        <a:lstStyle/>
        <a:p>
          <a:endParaRPr lang="es-ES_tradnl"/>
        </a:p>
      </dgm:t>
    </dgm:pt>
    <dgm:pt modelId="{ACB8CC40-72F8-4074-A5A3-0EEFDB5B0192}" type="pres">
      <dgm:prSet presAssocID="{FED1C20C-FE39-44CF-B628-96DBAB042046}" presName="sibTrans" presStyleCnt="0"/>
      <dgm:spPr/>
    </dgm:pt>
    <dgm:pt modelId="{AB3B6F70-BB87-4335-8C37-AE34267BDA26}" type="pres">
      <dgm:prSet presAssocID="{7A2D9FB4-B160-4CBF-8503-4C10E3B31F22}" presName="textNode" presStyleLbl="node1" presStyleIdx="2" presStyleCnt="4">
        <dgm:presLayoutVars>
          <dgm:bulletEnabled val="1"/>
        </dgm:presLayoutVars>
      </dgm:prSet>
      <dgm:spPr/>
      <dgm:t>
        <a:bodyPr/>
        <a:lstStyle/>
        <a:p>
          <a:endParaRPr lang="en-GB"/>
        </a:p>
      </dgm:t>
    </dgm:pt>
    <dgm:pt modelId="{3413D30C-236C-4768-80C2-26170320EE5B}" type="pres">
      <dgm:prSet presAssocID="{577433D9-A800-42B3-9574-81A5F66D5491}" presName="sibTrans" presStyleCnt="0"/>
      <dgm:spPr/>
    </dgm:pt>
    <dgm:pt modelId="{7C44D1B3-4BB3-4052-A13D-DAC11EE091B9}" type="pres">
      <dgm:prSet presAssocID="{3B7947BE-3C63-4FDC-9F2D-0CB21D46E952}" presName="textNode" presStyleLbl="node1" presStyleIdx="3" presStyleCnt="4" custLinFactNeighborX="4159" custLinFactNeighborY="-483">
        <dgm:presLayoutVars>
          <dgm:bulletEnabled val="1"/>
        </dgm:presLayoutVars>
      </dgm:prSet>
      <dgm:spPr/>
      <dgm:t>
        <a:bodyPr/>
        <a:lstStyle/>
        <a:p>
          <a:endParaRPr lang="en-GB"/>
        </a:p>
      </dgm:t>
    </dgm:pt>
  </dgm:ptLst>
  <dgm:cxnLst>
    <dgm:cxn modelId="{E988F1E7-A504-49E6-8429-4EBB2EC127EB}" srcId="{891F56FB-4940-4FE5-962F-645614B673C6}" destId="{1B72D01A-ACD1-48B1-BCAB-CC2E4A5C60CA}" srcOrd="0" destOrd="0" parTransId="{3C73A455-2830-427A-A737-6548972AB9BE}" sibTransId="{0CFE0E87-FDD6-4CF0-94A4-F42AE7EB23BC}"/>
    <dgm:cxn modelId="{B38FD52D-B3CB-45E5-80D8-2BBB07095F21}" srcId="{891F56FB-4940-4FE5-962F-645614B673C6}" destId="{3B7947BE-3C63-4FDC-9F2D-0CB21D46E952}" srcOrd="3" destOrd="0" parTransId="{333A863B-A473-40E1-B454-921B922416B9}" sibTransId="{8AC0DB02-A96A-4B1F-B448-AA360EAA3BDC}"/>
    <dgm:cxn modelId="{B91AAA1A-C720-F44D-9EC5-A8AC6A2CDA88}" type="presOf" srcId="{3B7947BE-3C63-4FDC-9F2D-0CB21D46E952}" destId="{7C44D1B3-4BB3-4052-A13D-DAC11EE091B9}" srcOrd="0" destOrd="0" presId="urn:microsoft.com/office/officeart/2005/8/layout/hProcess9"/>
    <dgm:cxn modelId="{0A2E3A76-A23D-FD46-8662-479F4C6DCE11}" type="presOf" srcId="{C6F49247-6B80-4FA7-8DF1-F17E359A67BF}" destId="{42C8ECDD-2092-4470-9935-DAC5EFB76A25}" srcOrd="0" destOrd="0" presId="urn:microsoft.com/office/officeart/2005/8/layout/hProcess9"/>
    <dgm:cxn modelId="{BEEBCCED-23D6-3F4F-9D18-428B358DBEAA}" type="presOf" srcId="{891F56FB-4940-4FE5-962F-645614B673C6}" destId="{C5966E1E-399D-4857-BEFB-8E5E944B2B24}" srcOrd="0" destOrd="0" presId="urn:microsoft.com/office/officeart/2005/8/layout/hProcess9"/>
    <dgm:cxn modelId="{69E71054-7F6C-6F4B-AA2B-D096106F8AB3}" type="presOf" srcId="{1B72D01A-ACD1-48B1-BCAB-CC2E4A5C60CA}" destId="{D0B83B90-6801-4A1D-B17B-0F154FFCD899}" srcOrd="0" destOrd="0" presId="urn:microsoft.com/office/officeart/2005/8/layout/hProcess9"/>
    <dgm:cxn modelId="{273C1B51-EA7E-D649-A6A0-4D82B3DBFEF9}" type="presOf" srcId="{7A2D9FB4-B160-4CBF-8503-4C10E3B31F22}" destId="{AB3B6F70-BB87-4335-8C37-AE34267BDA26}" srcOrd="0" destOrd="0" presId="urn:microsoft.com/office/officeart/2005/8/layout/hProcess9"/>
    <dgm:cxn modelId="{ECA94E35-E85D-4364-B235-588622364C30}" srcId="{891F56FB-4940-4FE5-962F-645614B673C6}" destId="{C6F49247-6B80-4FA7-8DF1-F17E359A67BF}" srcOrd="1" destOrd="0" parTransId="{EA6AB970-B00E-44A4-BD91-343E0BCCAFBE}" sibTransId="{FED1C20C-FE39-44CF-B628-96DBAB042046}"/>
    <dgm:cxn modelId="{A6833E05-9D90-4459-A0A3-D81815EC31FA}" srcId="{891F56FB-4940-4FE5-962F-645614B673C6}" destId="{7A2D9FB4-B160-4CBF-8503-4C10E3B31F22}" srcOrd="2" destOrd="0" parTransId="{D0D4135B-F2BD-433B-8E14-53DEB8DD32CD}" sibTransId="{577433D9-A800-42B3-9574-81A5F66D5491}"/>
    <dgm:cxn modelId="{26C99BF2-706E-DC40-A556-3643A0D359F3}" type="presParOf" srcId="{C5966E1E-399D-4857-BEFB-8E5E944B2B24}" destId="{B904AB31-C170-49E4-9A61-EAD727DEEF32}" srcOrd="0" destOrd="0" presId="urn:microsoft.com/office/officeart/2005/8/layout/hProcess9"/>
    <dgm:cxn modelId="{C5983FA0-CEFD-CF4A-BD89-DF50DB0E8C61}" type="presParOf" srcId="{C5966E1E-399D-4857-BEFB-8E5E944B2B24}" destId="{34F0BC1D-B1C3-46DF-9AFF-CD6A8A7FD30E}" srcOrd="1" destOrd="0" presId="urn:microsoft.com/office/officeart/2005/8/layout/hProcess9"/>
    <dgm:cxn modelId="{A7B3CEB9-D809-E140-B2EF-51BEE69042E7}" type="presParOf" srcId="{34F0BC1D-B1C3-46DF-9AFF-CD6A8A7FD30E}" destId="{D0B83B90-6801-4A1D-B17B-0F154FFCD899}" srcOrd="0" destOrd="0" presId="urn:microsoft.com/office/officeart/2005/8/layout/hProcess9"/>
    <dgm:cxn modelId="{ABD6A656-87B5-ED41-BD83-8D76C5B0DB91}" type="presParOf" srcId="{34F0BC1D-B1C3-46DF-9AFF-CD6A8A7FD30E}" destId="{6D68A13F-CD9B-42B7-A14D-D646125EEA1A}" srcOrd="1" destOrd="0" presId="urn:microsoft.com/office/officeart/2005/8/layout/hProcess9"/>
    <dgm:cxn modelId="{C4F48E53-6774-8147-A176-EB28F45C5481}" type="presParOf" srcId="{34F0BC1D-B1C3-46DF-9AFF-CD6A8A7FD30E}" destId="{42C8ECDD-2092-4470-9935-DAC5EFB76A25}" srcOrd="2" destOrd="0" presId="urn:microsoft.com/office/officeart/2005/8/layout/hProcess9"/>
    <dgm:cxn modelId="{A9015FDF-C61F-F947-99EC-16C315992B68}" type="presParOf" srcId="{34F0BC1D-B1C3-46DF-9AFF-CD6A8A7FD30E}" destId="{ACB8CC40-72F8-4074-A5A3-0EEFDB5B0192}" srcOrd="3" destOrd="0" presId="urn:microsoft.com/office/officeart/2005/8/layout/hProcess9"/>
    <dgm:cxn modelId="{9BC4FCEF-A3FD-E144-A279-583E94283BD8}" type="presParOf" srcId="{34F0BC1D-B1C3-46DF-9AFF-CD6A8A7FD30E}" destId="{AB3B6F70-BB87-4335-8C37-AE34267BDA26}" srcOrd="4" destOrd="0" presId="urn:microsoft.com/office/officeart/2005/8/layout/hProcess9"/>
    <dgm:cxn modelId="{96A7D5AD-8884-1A46-B124-05F112A8FAE9}" type="presParOf" srcId="{34F0BC1D-B1C3-46DF-9AFF-CD6A8A7FD30E}" destId="{3413D30C-236C-4768-80C2-26170320EE5B}" srcOrd="5" destOrd="0" presId="urn:microsoft.com/office/officeart/2005/8/layout/hProcess9"/>
    <dgm:cxn modelId="{E53D66CD-8B2F-AD49-8960-0FEA528BCA8E}" type="presParOf" srcId="{34F0BC1D-B1C3-46DF-9AFF-CD6A8A7FD30E}" destId="{7C44D1B3-4BB3-4052-A13D-DAC11EE091B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8D3342-9280-4D24-B920-C345280846C6}" type="doc">
      <dgm:prSet loTypeId="urn:microsoft.com/office/officeart/2005/8/layout/arrow2" loCatId="process" qsTypeId="urn:microsoft.com/office/officeart/2005/8/quickstyle/simple1" qsCatId="simple" csTypeId="urn:microsoft.com/office/officeart/2005/8/colors/accent1_2" csCatId="accent1" phldr="1"/>
      <dgm:spPr/>
    </dgm:pt>
    <dgm:pt modelId="{A716BF51-ED92-4EF7-9A94-9A0190B3318E}">
      <dgm:prSet phldrT="[Text]" custT="1"/>
      <dgm:spPr/>
      <dgm:t>
        <a:bodyPr/>
        <a:lstStyle/>
        <a:p>
          <a:r>
            <a:rPr lang="en-GB" sz="2200" dirty="0" smtClean="0"/>
            <a:t>blueprint</a:t>
          </a:r>
          <a:endParaRPr lang="en-GB" sz="2200" dirty="0"/>
        </a:p>
      </dgm:t>
    </dgm:pt>
    <dgm:pt modelId="{3E3B1B74-7DAE-4F96-B279-62A12DC4E0B9}" type="parTrans" cxnId="{52486CE0-C997-4BCE-B0A1-883C22B874C4}">
      <dgm:prSet/>
      <dgm:spPr/>
      <dgm:t>
        <a:bodyPr/>
        <a:lstStyle/>
        <a:p>
          <a:endParaRPr lang="en-GB"/>
        </a:p>
      </dgm:t>
    </dgm:pt>
    <dgm:pt modelId="{7C70E3FC-F387-4C47-ABD1-AA312730DD5F}" type="sibTrans" cxnId="{52486CE0-C997-4BCE-B0A1-883C22B874C4}">
      <dgm:prSet/>
      <dgm:spPr/>
      <dgm:t>
        <a:bodyPr/>
        <a:lstStyle/>
        <a:p>
          <a:endParaRPr lang="en-GB"/>
        </a:p>
      </dgm:t>
    </dgm:pt>
    <dgm:pt modelId="{52DF17EF-7B61-431F-BEBA-1998025F0CD2}">
      <dgm:prSet phldrT="[Text]"/>
      <dgm:spPr/>
      <dgm:t>
        <a:bodyPr/>
        <a:lstStyle/>
        <a:p>
          <a:r>
            <a:rPr lang="en-GB" dirty="0" smtClean="0"/>
            <a:t>review</a:t>
          </a:r>
          <a:endParaRPr lang="en-GB" dirty="0"/>
        </a:p>
      </dgm:t>
    </dgm:pt>
    <dgm:pt modelId="{5B9554B3-72AD-47F0-B4EA-5F54A627F5E6}" type="parTrans" cxnId="{8EAFE855-5F96-45F2-B79A-FEAA94A44395}">
      <dgm:prSet/>
      <dgm:spPr/>
      <dgm:t>
        <a:bodyPr/>
        <a:lstStyle/>
        <a:p>
          <a:endParaRPr lang="en-GB"/>
        </a:p>
      </dgm:t>
    </dgm:pt>
    <dgm:pt modelId="{44F7AEF5-7A87-4C5C-BFBA-CBF6ADE87E79}" type="sibTrans" cxnId="{8EAFE855-5F96-45F2-B79A-FEAA94A44395}">
      <dgm:prSet/>
      <dgm:spPr/>
      <dgm:t>
        <a:bodyPr/>
        <a:lstStyle/>
        <a:p>
          <a:endParaRPr lang="en-GB"/>
        </a:p>
      </dgm:t>
    </dgm:pt>
    <dgm:pt modelId="{2C4C3D15-F36D-463F-ACA2-A2A3BF04D54A}">
      <dgm:prSet phldrT="[Text]" phldr="1"/>
      <dgm:spPr/>
      <dgm:t>
        <a:bodyPr/>
        <a:lstStyle/>
        <a:p>
          <a:endParaRPr lang="en-GB" dirty="0"/>
        </a:p>
      </dgm:t>
    </dgm:pt>
    <dgm:pt modelId="{249C6403-0D92-4456-AA6A-7E3D02CB0829}" type="parTrans" cxnId="{2964699C-192A-4B9E-B6C2-50650EE748F3}">
      <dgm:prSet/>
      <dgm:spPr/>
      <dgm:t>
        <a:bodyPr/>
        <a:lstStyle/>
        <a:p>
          <a:endParaRPr lang="en-GB"/>
        </a:p>
      </dgm:t>
    </dgm:pt>
    <dgm:pt modelId="{870199DF-DD58-4FBF-BB1C-BE880AF07A3E}" type="sibTrans" cxnId="{2964699C-192A-4B9E-B6C2-50650EE748F3}">
      <dgm:prSet/>
      <dgm:spPr/>
      <dgm:t>
        <a:bodyPr/>
        <a:lstStyle/>
        <a:p>
          <a:endParaRPr lang="en-GB"/>
        </a:p>
      </dgm:t>
    </dgm:pt>
    <dgm:pt modelId="{D6D2371C-A0A9-41E8-ACD0-00213C332AEB}">
      <dgm:prSet phldrT="[Text]"/>
      <dgm:spPr/>
      <dgm:t>
        <a:bodyPr/>
        <a:lstStyle/>
        <a:p>
          <a:r>
            <a:rPr lang="en-GB" dirty="0" smtClean="0"/>
            <a:t>prototype</a:t>
          </a:r>
          <a:endParaRPr lang="en-GB" dirty="0"/>
        </a:p>
      </dgm:t>
    </dgm:pt>
    <dgm:pt modelId="{1E7D9EF4-EA24-4ABF-87FE-3243D75C63A3}" type="parTrans" cxnId="{DA587EBD-2B68-4234-A376-D0A08B3394F1}">
      <dgm:prSet/>
      <dgm:spPr/>
      <dgm:t>
        <a:bodyPr/>
        <a:lstStyle/>
        <a:p>
          <a:endParaRPr lang="en-GB"/>
        </a:p>
      </dgm:t>
    </dgm:pt>
    <dgm:pt modelId="{19493F4C-16FB-4F1A-951B-8E1CA074F251}" type="sibTrans" cxnId="{DA587EBD-2B68-4234-A376-D0A08B3394F1}">
      <dgm:prSet/>
      <dgm:spPr/>
      <dgm:t>
        <a:bodyPr/>
        <a:lstStyle/>
        <a:p>
          <a:endParaRPr lang="en-GB"/>
        </a:p>
      </dgm:t>
    </dgm:pt>
    <dgm:pt modelId="{AC0CF35D-21EF-4290-BE59-E3ED53768009}">
      <dgm:prSet phldrT="[Text]"/>
      <dgm:spPr/>
      <dgm:t>
        <a:bodyPr/>
        <a:lstStyle/>
        <a:p>
          <a:r>
            <a:rPr lang="en-GB" dirty="0" smtClean="0"/>
            <a:t>check reality</a:t>
          </a:r>
          <a:endParaRPr lang="en-GB" dirty="0"/>
        </a:p>
      </dgm:t>
    </dgm:pt>
    <dgm:pt modelId="{DBF4DD31-4672-45E1-B52A-BA44EF76997D}" type="parTrans" cxnId="{57B1134C-E184-4F24-B85A-26AAC5BCC56A}">
      <dgm:prSet/>
      <dgm:spPr/>
      <dgm:t>
        <a:bodyPr/>
        <a:lstStyle/>
        <a:p>
          <a:endParaRPr lang="en-GB"/>
        </a:p>
      </dgm:t>
    </dgm:pt>
    <dgm:pt modelId="{37DC990B-A73F-451E-A042-0B49519DF18E}" type="sibTrans" cxnId="{57B1134C-E184-4F24-B85A-26AAC5BCC56A}">
      <dgm:prSet/>
      <dgm:spPr/>
      <dgm:t>
        <a:bodyPr/>
        <a:lstStyle/>
        <a:p>
          <a:endParaRPr lang="en-GB"/>
        </a:p>
      </dgm:t>
    </dgm:pt>
    <dgm:pt modelId="{BF8A0CF5-6C13-4B75-9C16-F9D29B5D5AA3}">
      <dgm:prSet phldrT="[Text]" phldr="1"/>
      <dgm:spPr/>
      <dgm:t>
        <a:bodyPr/>
        <a:lstStyle/>
        <a:p>
          <a:endParaRPr lang="en-GB" dirty="0"/>
        </a:p>
      </dgm:t>
    </dgm:pt>
    <dgm:pt modelId="{CABA2B1C-97EF-4D34-9366-3E91964D31F2}" type="parTrans" cxnId="{52C69D08-67BD-4F0D-8BA5-3E99B312D5D4}">
      <dgm:prSet/>
      <dgm:spPr/>
      <dgm:t>
        <a:bodyPr/>
        <a:lstStyle/>
        <a:p>
          <a:endParaRPr lang="en-GB"/>
        </a:p>
      </dgm:t>
    </dgm:pt>
    <dgm:pt modelId="{AFCA764B-EF2E-45F2-AD69-45C304252208}" type="sibTrans" cxnId="{52C69D08-67BD-4F0D-8BA5-3E99B312D5D4}">
      <dgm:prSet/>
      <dgm:spPr/>
      <dgm:t>
        <a:bodyPr/>
        <a:lstStyle/>
        <a:p>
          <a:endParaRPr lang="en-GB"/>
        </a:p>
      </dgm:t>
    </dgm:pt>
    <dgm:pt modelId="{609081A6-5195-4E48-9A1B-F11D3C24EA49}">
      <dgm:prSet phldrT="[Text]" phldr="1"/>
      <dgm:spPr/>
      <dgm:t>
        <a:bodyPr/>
        <a:lstStyle/>
        <a:p>
          <a:endParaRPr lang="en-GB" dirty="0"/>
        </a:p>
      </dgm:t>
    </dgm:pt>
    <dgm:pt modelId="{A9AB1E7E-5EC2-40BD-9C5D-2361F89A6FF2}" type="parTrans" cxnId="{C9F76477-0FCA-4715-A44A-06C639B8656A}">
      <dgm:prSet/>
      <dgm:spPr/>
      <dgm:t>
        <a:bodyPr/>
        <a:lstStyle/>
        <a:p>
          <a:endParaRPr lang="en-GB"/>
        </a:p>
      </dgm:t>
    </dgm:pt>
    <dgm:pt modelId="{DD42A3A4-D040-4DC7-A956-812F8BF85936}" type="sibTrans" cxnId="{C9F76477-0FCA-4715-A44A-06C639B8656A}">
      <dgm:prSet/>
      <dgm:spPr/>
      <dgm:t>
        <a:bodyPr/>
        <a:lstStyle/>
        <a:p>
          <a:endParaRPr lang="en-GB"/>
        </a:p>
      </dgm:t>
    </dgm:pt>
    <dgm:pt modelId="{C4E9177F-86E2-47CE-AEB2-C8CF1D3C02C3}">
      <dgm:prSet phldrT="[Text]" custT="1"/>
      <dgm:spPr/>
      <dgm:t>
        <a:bodyPr/>
        <a:lstStyle/>
        <a:p>
          <a:r>
            <a:rPr lang="en-GB" sz="2200" dirty="0" smtClean="0"/>
            <a:t>storyboard</a:t>
          </a:r>
          <a:endParaRPr lang="en-GB" sz="2200" dirty="0"/>
        </a:p>
      </dgm:t>
    </dgm:pt>
    <dgm:pt modelId="{A556276C-1A9C-4E87-9A42-523E1D6B54E6}" type="parTrans" cxnId="{171D791E-940C-4F42-A68F-CD4F8654CEB8}">
      <dgm:prSet/>
      <dgm:spPr/>
      <dgm:t>
        <a:bodyPr/>
        <a:lstStyle/>
        <a:p>
          <a:endParaRPr lang="en-GB"/>
        </a:p>
      </dgm:t>
    </dgm:pt>
    <dgm:pt modelId="{8A40C5F2-C5BB-4C44-A041-2F8C89141639}" type="sibTrans" cxnId="{171D791E-940C-4F42-A68F-CD4F8654CEB8}">
      <dgm:prSet/>
      <dgm:spPr/>
      <dgm:t>
        <a:bodyPr/>
        <a:lstStyle/>
        <a:p>
          <a:endParaRPr lang="en-GB"/>
        </a:p>
      </dgm:t>
    </dgm:pt>
    <dgm:pt modelId="{6A179EFF-9F22-4C6F-BF9C-83D5A51DA8A5}" type="pres">
      <dgm:prSet presAssocID="{A38D3342-9280-4D24-B920-C345280846C6}" presName="arrowDiagram" presStyleCnt="0">
        <dgm:presLayoutVars>
          <dgm:chMax val="5"/>
          <dgm:dir/>
          <dgm:resizeHandles val="exact"/>
        </dgm:presLayoutVars>
      </dgm:prSet>
      <dgm:spPr/>
    </dgm:pt>
    <dgm:pt modelId="{113CA968-3D2A-4404-BA2C-ABFA3073120C}" type="pres">
      <dgm:prSet presAssocID="{A38D3342-9280-4D24-B920-C345280846C6}" presName="arrow" presStyleLbl="bgShp" presStyleIdx="0" presStyleCnt="1" custLinFactNeighborX="-713" custLinFactNeighborY="-5732">
        <dgm:style>
          <a:lnRef idx="2">
            <a:schemeClr val="accent4"/>
          </a:lnRef>
          <a:fillRef idx="1">
            <a:schemeClr val="lt1"/>
          </a:fillRef>
          <a:effectRef idx="0">
            <a:schemeClr val="accent4"/>
          </a:effectRef>
          <a:fontRef idx="minor">
            <a:schemeClr val="dk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pt>
    <dgm:pt modelId="{480B8446-CDD1-4E7C-9053-9B22046087DD}" type="pres">
      <dgm:prSet presAssocID="{A38D3342-9280-4D24-B920-C345280846C6}" presName="arrowDiagram5" presStyleCnt="0"/>
      <dgm:spPr/>
    </dgm:pt>
    <dgm:pt modelId="{B068918E-19B8-4FD2-AAE8-A7476DA0CD12}" type="pres">
      <dgm:prSet presAssocID="{A716BF51-ED92-4EF7-9A94-9A0190B3318E}" presName="bullet5a" presStyleLbl="node1" presStyleIdx="0" presStyleCnt="5"/>
      <dgm:spPr/>
    </dgm:pt>
    <dgm:pt modelId="{A636AC64-8BE2-46A4-96CE-4D7A8716094C}" type="pres">
      <dgm:prSet presAssocID="{A716BF51-ED92-4EF7-9A94-9A0190B3318E}" presName="textBox5a" presStyleLbl="revTx" presStyleIdx="0" presStyleCnt="5" custScaleX="145543" custScaleY="40419" custLinFactNeighborX="38307" custLinFactNeighborY="-33115">
        <dgm:presLayoutVars>
          <dgm:bulletEnabled val="1"/>
        </dgm:presLayoutVars>
      </dgm:prSet>
      <dgm:spPr/>
      <dgm:t>
        <a:bodyPr/>
        <a:lstStyle/>
        <a:p>
          <a:endParaRPr lang="en-GB"/>
        </a:p>
      </dgm:t>
    </dgm:pt>
    <dgm:pt modelId="{0063E875-FDDE-41E0-B35F-2B1645B43FE9}" type="pres">
      <dgm:prSet presAssocID="{C4E9177F-86E2-47CE-AEB2-C8CF1D3C02C3}" presName="bullet5b" presStyleLbl="node1" presStyleIdx="1" presStyleCnt="5"/>
      <dgm:spPr/>
    </dgm:pt>
    <dgm:pt modelId="{7F2B1E8D-521A-44A8-98CD-DEF87B1D2CFB}" type="pres">
      <dgm:prSet presAssocID="{C4E9177F-86E2-47CE-AEB2-C8CF1D3C02C3}" presName="textBox5b" presStyleLbl="revTx" presStyleIdx="1" presStyleCnt="5" custScaleX="147364" custScaleY="35780" custLinFactNeighborX="26352" custLinFactNeighborY="-28771">
        <dgm:presLayoutVars>
          <dgm:bulletEnabled val="1"/>
        </dgm:presLayoutVars>
      </dgm:prSet>
      <dgm:spPr/>
      <dgm:t>
        <a:bodyPr/>
        <a:lstStyle/>
        <a:p>
          <a:endParaRPr lang="en-GB"/>
        </a:p>
      </dgm:t>
    </dgm:pt>
    <dgm:pt modelId="{9BFF4752-8B7E-41E6-86B2-3F3FFB4C078A}" type="pres">
      <dgm:prSet presAssocID="{D6D2371C-A0A9-41E8-ACD0-00213C332AEB}" presName="bullet5c" presStyleLbl="node1" presStyleIdx="2" presStyleCnt="5"/>
      <dgm:spPr/>
    </dgm:pt>
    <dgm:pt modelId="{B9F449F3-679A-44A4-BBDD-BDC06215E167}" type="pres">
      <dgm:prSet presAssocID="{D6D2371C-A0A9-41E8-ACD0-00213C332AEB}" presName="textBox5c" presStyleLbl="revTx" presStyleIdx="2" presStyleCnt="5" custScaleY="32057" custLinFactNeighborX="1817" custLinFactNeighborY="-33055">
        <dgm:presLayoutVars>
          <dgm:bulletEnabled val="1"/>
        </dgm:presLayoutVars>
      </dgm:prSet>
      <dgm:spPr/>
      <dgm:t>
        <a:bodyPr/>
        <a:lstStyle/>
        <a:p>
          <a:endParaRPr lang="en-GB"/>
        </a:p>
      </dgm:t>
    </dgm:pt>
    <dgm:pt modelId="{54574853-A7BA-45B0-ACE1-8AED1AA98942}" type="pres">
      <dgm:prSet presAssocID="{AC0CF35D-21EF-4290-BE59-E3ED53768009}" presName="bullet5d" presStyleLbl="node1" presStyleIdx="3" presStyleCnt="5"/>
      <dgm:spPr/>
    </dgm:pt>
    <dgm:pt modelId="{2E15860B-EEA0-4CB1-9500-9F2EA9609A11}" type="pres">
      <dgm:prSet presAssocID="{AC0CF35D-21EF-4290-BE59-E3ED53768009}" presName="textBox5d" presStyleLbl="revTx" presStyleIdx="3" presStyleCnt="5" custScaleY="26594" custLinFactNeighborX="4128" custLinFactNeighborY="-34063">
        <dgm:presLayoutVars>
          <dgm:bulletEnabled val="1"/>
        </dgm:presLayoutVars>
      </dgm:prSet>
      <dgm:spPr/>
      <dgm:t>
        <a:bodyPr/>
        <a:lstStyle/>
        <a:p>
          <a:endParaRPr lang="en-GB"/>
        </a:p>
      </dgm:t>
    </dgm:pt>
    <dgm:pt modelId="{6C694EB4-0BC0-459B-BA1F-1125D3B7C23B}" type="pres">
      <dgm:prSet presAssocID="{52DF17EF-7B61-431F-BEBA-1998025F0CD2}" presName="bullet5e" presStyleLbl="node1" presStyleIdx="4" presStyleCnt="5" custLinFactNeighborX="-2484" custLinFactNeighborY="-15404"/>
      <dgm:spPr>
        <a:blipFill rotWithShape="0">
          <a:blip xmlns:r="http://schemas.openxmlformats.org/officeDocument/2006/relationships" r:embed="rId1"/>
          <a:stretch>
            <a:fillRect/>
          </a:stretch>
        </a:blipFill>
      </dgm:spPr>
      <dgm:t>
        <a:bodyPr/>
        <a:lstStyle/>
        <a:p>
          <a:endParaRPr lang="en-GB"/>
        </a:p>
      </dgm:t>
    </dgm:pt>
    <dgm:pt modelId="{4CA17B2E-76D9-45C1-AEE2-33BB8112D310}" type="pres">
      <dgm:prSet presAssocID="{52DF17EF-7B61-431F-BEBA-1998025F0CD2}" presName="textBox5e" presStyleLbl="revTx" presStyleIdx="4" presStyleCnt="5" custScaleY="30826" custLinFactNeighborX="-10788" custLinFactNeighborY="-34022">
        <dgm:presLayoutVars>
          <dgm:bulletEnabled val="1"/>
        </dgm:presLayoutVars>
      </dgm:prSet>
      <dgm:spPr/>
      <dgm:t>
        <a:bodyPr/>
        <a:lstStyle/>
        <a:p>
          <a:endParaRPr lang="en-GB"/>
        </a:p>
      </dgm:t>
    </dgm:pt>
  </dgm:ptLst>
  <dgm:cxnLst>
    <dgm:cxn modelId="{5EDAC592-837F-4D99-85AB-1E6C4E0D96CE}" type="presOf" srcId="{A38D3342-9280-4D24-B920-C345280846C6}" destId="{6A179EFF-9F22-4C6F-BF9C-83D5A51DA8A5}" srcOrd="0" destOrd="0" presId="urn:microsoft.com/office/officeart/2005/8/layout/arrow2"/>
    <dgm:cxn modelId="{52C69D08-67BD-4F0D-8BA5-3E99B312D5D4}" srcId="{A38D3342-9280-4D24-B920-C345280846C6}" destId="{BF8A0CF5-6C13-4B75-9C16-F9D29B5D5AA3}" srcOrd="6" destOrd="0" parTransId="{CABA2B1C-97EF-4D34-9366-3E91964D31F2}" sibTransId="{AFCA764B-EF2E-45F2-AD69-45C304252208}"/>
    <dgm:cxn modelId="{8EAFE855-5F96-45F2-B79A-FEAA94A44395}" srcId="{A38D3342-9280-4D24-B920-C345280846C6}" destId="{52DF17EF-7B61-431F-BEBA-1998025F0CD2}" srcOrd="4" destOrd="0" parTransId="{5B9554B3-72AD-47F0-B4EA-5F54A627F5E6}" sibTransId="{44F7AEF5-7A87-4C5C-BFBA-CBF6ADE87E79}"/>
    <dgm:cxn modelId="{DA587EBD-2B68-4234-A376-D0A08B3394F1}" srcId="{A38D3342-9280-4D24-B920-C345280846C6}" destId="{D6D2371C-A0A9-41E8-ACD0-00213C332AEB}" srcOrd="2" destOrd="0" parTransId="{1E7D9EF4-EA24-4ABF-87FE-3243D75C63A3}" sibTransId="{19493F4C-16FB-4F1A-951B-8E1CA074F251}"/>
    <dgm:cxn modelId="{57B1134C-E184-4F24-B85A-26AAC5BCC56A}" srcId="{A38D3342-9280-4D24-B920-C345280846C6}" destId="{AC0CF35D-21EF-4290-BE59-E3ED53768009}" srcOrd="3" destOrd="0" parTransId="{DBF4DD31-4672-45E1-B52A-BA44EF76997D}" sibTransId="{37DC990B-A73F-451E-A042-0B49519DF18E}"/>
    <dgm:cxn modelId="{2964699C-192A-4B9E-B6C2-50650EE748F3}" srcId="{A38D3342-9280-4D24-B920-C345280846C6}" destId="{2C4C3D15-F36D-463F-ACA2-A2A3BF04D54A}" srcOrd="7" destOrd="0" parTransId="{249C6403-0D92-4456-AA6A-7E3D02CB0829}" sibTransId="{870199DF-DD58-4FBF-BB1C-BE880AF07A3E}"/>
    <dgm:cxn modelId="{171D791E-940C-4F42-A68F-CD4F8654CEB8}" srcId="{A38D3342-9280-4D24-B920-C345280846C6}" destId="{C4E9177F-86E2-47CE-AEB2-C8CF1D3C02C3}" srcOrd="1" destOrd="0" parTransId="{A556276C-1A9C-4E87-9A42-523E1D6B54E6}" sibTransId="{8A40C5F2-C5BB-4C44-A041-2F8C89141639}"/>
    <dgm:cxn modelId="{37A3F8B2-6BAA-4696-88DD-A5F6F805EE8F}" type="presOf" srcId="{A716BF51-ED92-4EF7-9A94-9A0190B3318E}" destId="{A636AC64-8BE2-46A4-96CE-4D7A8716094C}" srcOrd="0" destOrd="0" presId="urn:microsoft.com/office/officeart/2005/8/layout/arrow2"/>
    <dgm:cxn modelId="{23A3478B-DF21-489C-89D1-B1E855FA8925}" type="presOf" srcId="{C4E9177F-86E2-47CE-AEB2-C8CF1D3C02C3}" destId="{7F2B1E8D-521A-44A8-98CD-DEF87B1D2CFB}" srcOrd="0" destOrd="0" presId="urn:microsoft.com/office/officeart/2005/8/layout/arrow2"/>
    <dgm:cxn modelId="{858FF492-ED47-4EDF-A276-62A12C8A9B86}" type="presOf" srcId="{D6D2371C-A0A9-41E8-ACD0-00213C332AEB}" destId="{B9F449F3-679A-44A4-BBDD-BDC06215E167}" srcOrd="0" destOrd="0" presId="urn:microsoft.com/office/officeart/2005/8/layout/arrow2"/>
    <dgm:cxn modelId="{52486CE0-C997-4BCE-B0A1-883C22B874C4}" srcId="{A38D3342-9280-4D24-B920-C345280846C6}" destId="{A716BF51-ED92-4EF7-9A94-9A0190B3318E}" srcOrd="0" destOrd="0" parTransId="{3E3B1B74-7DAE-4F96-B279-62A12DC4E0B9}" sibTransId="{7C70E3FC-F387-4C47-ABD1-AA312730DD5F}"/>
    <dgm:cxn modelId="{C9F76477-0FCA-4715-A44A-06C639B8656A}" srcId="{A38D3342-9280-4D24-B920-C345280846C6}" destId="{609081A6-5195-4E48-9A1B-F11D3C24EA49}" srcOrd="5" destOrd="0" parTransId="{A9AB1E7E-5EC2-40BD-9C5D-2361F89A6FF2}" sibTransId="{DD42A3A4-D040-4DC7-A956-812F8BF85936}"/>
    <dgm:cxn modelId="{86CCD1E9-B041-43FD-8B3F-ABC65A1BF1D3}" type="presOf" srcId="{AC0CF35D-21EF-4290-BE59-E3ED53768009}" destId="{2E15860B-EEA0-4CB1-9500-9F2EA9609A11}" srcOrd="0" destOrd="0" presId="urn:microsoft.com/office/officeart/2005/8/layout/arrow2"/>
    <dgm:cxn modelId="{87201701-F410-4B03-A010-F945237BD1CD}" type="presOf" srcId="{52DF17EF-7B61-431F-BEBA-1998025F0CD2}" destId="{4CA17B2E-76D9-45C1-AEE2-33BB8112D310}" srcOrd="0" destOrd="0" presId="urn:microsoft.com/office/officeart/2005/8/layout/arrow2"/>
    <dgm:cxn modelId="{D2AD1057-939D-4CA7-9FA4-67869633C6A5}" type="presParOf" srcId="{6A179EFF-9F22-4C6F-BF9C-83D5A51DA8A5}" destId="{113CA968-3D2A-4404-BA2C-ABFA3073120C}" srcOrd="0" destOrd="0" presId="urn:microsoft.com/office/officeart/2005/8/layout/arrow2"/>
    <dgm:cxn modelId="{BBD6CCA0-2346-46EA-977D-3616806BC530}" type="presParOf" srcId="{6A179EFF-9F22-4C6F-BF9C-83D5A51DA8A5}" destId="{480B8446-CDD1-4E7C-9053-9B22046087DD}" srcOrd="1" destOrd="0" presId="urn:microsoft.com/office/officeart/2005/8/layout/arrow2"/>
    <dgm:cxn modelId="{EF44A46B-83DE-4A28-891F-24BE4E04D3F1}" type="presParOf" srcId="{480B8446-CDD1-4E7C-9053-9B22046087DD}" destId="{B068918E-19B8-4FD2-AAE8-A7476DA0CD12}" srcOrd="0" destOrd="0" presId="urn:microsoft.com/office/officeart/2005/8/layout/arrow2"/>
    <dgm:cxn modelId="{64FF37E0-1431-4A05-B8C3-DC05CB66536E}" type="presParOf" srcId="{480B8446-CDD1-4E7C-9053-9B22046087DD}" destId="{A636AC64-8BE2-46A4-96CE-4D7A8716094C}" srcOrd="1" destOrd="0" presId="urn:microsoft.com/office/officeart/2005/8/layout/arrow2"/>
    <dgm:cxn modelId="{69D52081-6D78-4A76-91FD-86442EE13BA5}" type="presParOf" srcId="{480B8446-CDD1-4E7C-9053-9B22046087DD}" destId="{0063E875-FDDE-41E0-B35F-2B1645B43FE9}" srcOrd="2" destOrd="0" presId="urn:microsoft.com/office/officeart/2005/8/layout/arrow2"/>
    <dgm:cxn modelId="{5CD9B793-846E-4227-8870-6110433F1EEC}" type="presParOf" srcId="{480B8446-CDD1-4E7C-9053-9B22046087DD}" destId="{7F2B1E8D-521A-44A8-98CD-DEF87B1D2CFB}" srcOrd="3" destOrd="0" presId="urn:microsoft.com/office/officeart/2005/8/layout/arrow2"/>
    <dgm:cxn modelId="{6D58F67A-015C-4D3F-AD34-941AE735D025}" type="presParOf" srcId="{480B8446-CDD1-4E7C-9053-9B22046087DD}" destId="{9BFF4752-8B7E-41E6-86B2-3F3FFB4C078A}" srcOrd="4" destOrd="0" presId="urn:microsoft.com/office/officeart/2005/8/layout/arrow2"/>
    <dgm:cxn modelId="{5B22988D-6F86-46E3-913F-CB94448EC798}" type="presParOf" srcId="{480B8446-CDD1-4E7C-9053-9B22046087DD}" destId="{B9F449F3-679A-44A4-BBDD-BDC06215E167}" srcOrd="5" destOrd="0" presId="urn:microsoft.com/office/officeart/2005/8/layout/arrow2"/>
    <dgm:cxn modelId="{A7E7C024-FA42-4698-BAE9-FDF3A5CEF17D}" type="presParOf" srcId="{480B8446-CDD1-4E7C-9053-9B22046087DD}" destId="{54574853-A7BA-45B0-ACE1-8AED1AA98942}" srcOrd="6" destOrd="0" presId="urn:microsoft.com/office/officeart/2005/8/layout/arrow2"/>
    <dgm:cxn modelId="{196244BC-DB8A-4A85-8032-3CA2C7013813}" type="presParOf" srcId="{480B8446-CDD1-4E7C-9053-9B22046087DD}" destId="{2E15860B-EEA0-4CB1-9500-9F2EA9609A11}" srcOrd="7" destOrd="0" presId="urn:microsoft.com/office/officeart/2005/8/layout/arrow2"/>
    <dgm:cxn modelId="{29310933-9741-4986-A6E2-7B708C24318F}" type="presParOf" srcId="{480B8446-CDD1-4E7C-9053-9B22046087DD}" destId="{6C694EB4-0BC0-459B-BA1F-1125D3B7C23B}" srcOrd="8" destOrd="0" presId="urn:microsoft.com/office/officeart/2005/8/layout/arrow2"/>
    <dgm:cxn modelId="{FFB0EFFD-B2BC-494A-B6AF-B240305A8B5C}" type="presParOf" srcId="{480B8446-CDD1-4E7C-9053-9B22046087DD}" destId="{4CA17B2E-76D9-45C1-AEE2-33BB8112D310}" srcOrd="9" destOrd="0" presId="urn:microsoft.com/office/officeart/2005/8/layout/arrow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80975D-50AD-4DA3-A091-5AB97F5DDC56}" type="doc">
      <dgm:prSet loTypeId="urn:microsoft.com/office/officeart/2005/8/layout/process1" loCatId="process" qsTypeId="urn:microsoft.com/office/officeart/2005/8/quickstyle/simple1" qsCatId="simple" csTypeId="urn:microsoft.com/office/officeart/2005/8/colors/accent1_2" csCatId="accent1" phldr="1"/>
      <dgm:spPr/>
    </dgm:pt>
    <dgm:pt modelId="{9B57F164-5817-4167-B17D-3AD1996B60B5}">
      <dgm:prSet phldrT="[Text]"/>
      <dgm:spPr/>
      <dgm:t>
        <a:bodyPr/>
        <a:lstStyle/>
        <a:p>
          <a:r>
            <a:rPr lang="en-GB" dirty="0" smtClean="0"/>
            <a:t>2 weeks online</a:t>
          </a:r>
          <a:endParaRPr lang="en-GB" dirty="0"/>
        </a:p>
      </dgm:t>
    </dgm:pt>
    <dgm:pt modelId="{0929FDB3-E3F5-40DC-B5E9-EC6F51456787}" type="parTrans" cxnId="{51268704-1C81-4115-B3C8-6189588E641F}">
      <dgm:prSet/>
      <dgm:spPr/>
      <dgm:t>
        <a:bodyPr/>
        <a:lstStyle/>
        <a:p>
          <a:endParaRPr lang="en-GB"/>
        </a:p>
      </dgm:t>
    </dgm:pt>
    <dgm:pt modelId="{C5BF82C5-199C-410D-AC45-BEE89636642B}" type="sibTrans" cxnId="{51268704-1C81-4115-B3C8-6189588E641F}">
      <dgm:prSet/>
      <dgm:spPr/>
      <dgm:t>
        <a:bodyPr/>
        <a:lstStyle/>
        <a:p>
          <a:endParaRPr lang="en-GB"/>
        </a:p>
      </dgm:t>
    </dgm:pt>
    <dgm:pt modelId="{FCA43BB2-6BB7-49A0-A803-BF9F9E77964F}">
      <dgm:prSet phldrT="[Text]"/>
      <dgm:spPr/>
      <dgm:t>
        <a:bodyPr/>
        <a:lstStyle/>
        <a:p>
          <a:r>
            <a:rPr lang="en-GB" dirty="0" smtClean="0"/>
            <a:t>2 weeks f2f</a:t>
          </a:r>
          <a:endParaRPr lang="en-GB" dirty="0"/>
        </a:p>
      </dgm:t>
    </dgm:pt>
    <dgm:pt modelId="{65C36D8F-04AC-496D-A9B8-8E33CBD8F205}" type="parTrans" cxnId="{F2E933E9-4D96-4CB2-AB6F-2A365BBF1CA8}">
      <dgm:prSet/>
      <dgm:spPr/>
      <dgm:t>
        <a:bodyPr/>
        <a:lstStyle/>
        <a:p>
          <a:endParaRPr lang="en-GB"/>
        </a:p>
      </dgm:t>
    </dgm:pt>
    <dgm:pt modelId="{5A4C0F02-2C08-4021-A928-F95E55C4311F}" type="sibTrans" cxnId="{F2E933E9-4D96-4CB2-AB6F-2A365BBF1CA8}">
      <dgm:prSet/>
      <dgm:spPr/>
      <dgm:t>
        <a:bodyPr/>
        <a:lstStyle/>
        <a:p>
          <a:endParaRPr lang="en-GB"/>
        </a:p>
      </dgm:t>
    </dgm:pt>
    <dgm:pt modelId="{B7E0E570-AA99-4CBE-A2FC-FA86B82FDEA4}">
      <dgm:prSet phldrT="[Text]"/>
      <dgm:spPr/>
      <dgm:t>
        <a:bodyPr/>
        <a:lstStyle/>
        <a:p>
          <a:r>
            <a:rPr lang="en-GB" dirty="0" smtClean="0"/>
            <a:t>2 weeks online</a:t>
          </a:r>
          <a:endParaRPr lang="en-GB" dirty="0"/>
        </a:p>
      </dgm:t>
    </dgm:pt>
    <dgm:pt modelId="{D1A76964-A4A0-47A9-99D2-C9BA4C23C5E9}" type="parTrans" cxnId="{6E5A3F73-FCA2-4027-8C20-55D2112BE81F}">
      <dgm:prSet/>
      <dgm:spPr/>
      <dgm:t>
        <a:bodyPr/>
        <a:lstStyle/>
        <a:p>
          <a:endParaRPr lang="en-GB"/>
        </a:p>
      </dgm:t>
    </dgm:pt>
    <dgm:pt modelId="{8CC3463C-2374-414A-87BE-54ADCE687326}" type="sibTrans" cxnId="{6E5A3F73-FCA2-4027-8C20-55D2112BE81F}">
      <dgm:prSet/>
      <dgm:spPr/>
      <dgm:t>
        <a:bodyPr/>
        <a:lstStyle/>
        <a:p>
          <a:endParaRPr lang="en-GB"/>
        </a:p>
      </dgm:t>
    </dgm:pt>
    <dgm:pt modelId="{44F5D3B5-7560-4980-84EF-B3BE3ED46A05}" type="pres">
      <dgm:prSet presAssocID="{DA80975D-50AD-4DA3-A091-5AB97F5DDC56}" presName="Name0" presStyleCnt="0">
        <dgm:presLayoutVars>
          <dgm:dir/>
          <dgm:resizeHandles val="exact"/>
        </dgm:presLayoutVars>
      </dgm:prSet>
      <dgm:spPr/>
    </dgm:pt>
    <dgm:pt modelId="{24E58E3F-A580-486A-BA63-227D8B8F0AE0}" type="pres">
      <dgm:prSet presAssocID="{9B57F164-5817-4167-B17D-3AD1996B60B5}" presName="node" presStyleLbl="node1" presStyleIdx="0" presStyleCnt="3">
        <dgm:presLayoutVars>
          <dgm:bulletEnabled val="1"/>
        </dgm:presLayoutVars>
      </dgm:prSet>
      <dgm:spPr/>
      <dgm:t>
        <a:bodyPr/>
        <a:lstStyle/>
        <a:p>
          <a:endParaRPr lang="en-GB"/>
        </a:p>
      </dgm:t>
    </dgm:pt>
    <dgm:pt modelId="{BCF78CBC-8DCE-4555-9EEA-18E582B23DE2}" type="pres">
      <dgm:prSet presAssocID="{C5BF82C5-199C-410D-AC45-BEE89636642B}" presName="sibTrans" presStyleLbl="sibTrans2D1" presStyleIdx="0" presStyleCnt="2"/>
      <dgm:spPr/>
      <dgm:t>
        <a:bodyPr/>
        <a:lstStyle/>
        <a:p>
          <a:endParaRPr lang="en-GB"/>
        </a:p>
      </dgm:t>
    </dgm:pt>
    <dgm:pt modelId="{47A75D4B-54FB-49A9-9069-7000263F28B1}" type="pres">
      <dgm:prSet presAssocID="{C5BF82C5-199C-410D-AC45-BEE89636642B}" presName="connectorText" presStyleLbl="sibTrans2D1" presStyleIdx="0" presStyleCnt="2"/>
      <dgm:spPr/>
      <dgm:t>
        <a:bodyPr/>
        <a:lstStyle/>
        <a:p>
          <a:endParaRPr lang="en-GB"/>
        </a:p>
      </dgm:t>
    </dgm:pt>
    <dgm:pt modelId="{14BDAE0C-82C9-483C-9753-04C1BBE566A7}" type="pres">
      <dgm:prSet presAssocID="{FCA43BB2-6BB7-49A0-A803-BF9F9E77964F}" presName="node" presStyleLbl="node1" presStyleIdx="1" presStyleCnt="3">
        <dgm:presLayoutVars>
          <dgm:bulletEnabled val="1"/>
        </dgm:presLayoutVars>
      </dgm:prSet>
      <dgm:spPr/>
      <dgm:t>
        <a:bodyPr/>
        <a:lstStyle/>
        <a:p>
          <a:endParaRPr lang="en-GB"/>
        </a:p>
      </dgm:t>
    </dgm:pt>
    <dgm:pt modelId="{334E63EB-A2BF-44F8-A2E1-6A7D7DF0B931}" type="pres">
      <dgm:prSet presAssocID="{5A4C0F02-2C08-4021-A928-F95E55C4311F}" presName="sibTrans" presStyleLbl="sibTrans2D1" presStyleIdx="1" presStyleCnt="2"/>
      <dgm:spPr/>
      <dgm:t>
        <a:bodyPr/>
        <a:lstStyle/>
        <a:p>
          <a:endParaRPr lang="en-GB"/>
        </a:p>
      </dgm:t>
    </dgm:pt>
    <dgm:pt modelId="{D97B29CE-D4AB-43EE-BB69-38600931FEAB}" type="pres">
      <dgm:prSet presAssocID="{5A4C0F02-2C08-4021-A928-F95E55C4311F}" presName="connectorText" presStyleLbl="sibTrans2D1" presStyleIdx="1" presStyleCnt="2"/>
      <dgm:spPr/>
      <dgm:t>
        <a:bodyPr/>
        <a:lstStyle/>
        <a:p>
          <a:endParaRPr lang="en-GB"/>
        </a:p>
      </dgm:t>
    </dgm:pt>
    <dgm:pt modelId="{DC58C02B-8488-43B2-BC1A-0C3FA02F5C5A}" type="pres">
      <dgm:prSet presAssocID="{B7E0E570-AA99-4CBE-A2FC-FA86B82FDEA4}" presName="node" presStyleLbl="node1" presStyleIdx="2" presStyleCnt="3">
        <dgm:presLayoutVars>
          <dgm:bulletEnabled val="1"/>
        </dgm:presLayoutVars>
      </dgm:prSet>
      <dgm:spPr/>
      <dgm:t>
        <a:bodyPr/>
        <a:lstStyle/>
        <a:p>
          <a:endParaRPr lang="en-GB"/>
        </a:p>
      </dgm:t>
    </dgm:pt>
  </dgm:ptLst>
  <dgm:cxnLst>
    <dgm:cxn modelId="{F2E933E9-4D96-4CB2-AB6F-2A365BBF1CA8}" srcId="{DA80975D-50AD-4DA3-A091-5AB97F5DDC56}" destId="{FCA43BB2-6BB7-49A0-A803-BF9F9E77964F}" srcOrd="1" destOrd="0" parTransId="{65C36D8F-04AC-496D-A9B8-8E33CBD8F205}" sibTransId="{5A4C0F02-2C08-4021-A928-F95E55C4311F}"/>
    <dgm:cxn modelId="{30B314B0-25A0-4E1C-9246-7C6A8942E04B}" type="presOf" srcId="{B7E0E570-AA99-4CBE-A2FC-FA86B82FDEA4}" destId="{DC58C02B-8488-43B2-BC1A-0C3FA02F5C5A}" srcOrd="0" destOrd="0" presId="urn:microsoft.com/office/officeart/2005/8/layout/process1"/>
    <dgm:cxn modelId="{1DA2BFF3-F48E-4CD8-A315-31D43D378EF7}" type="presOf" srcId="{C5BF82C5-199C-410D-AC45-BEE89636642B}" destId="{47A75D4B-54FB-49A9-9069-7000263F28B1}" srcOrd="1" destOrd="0" presId="urn:microsoft.com/office/officeart/2005/8/layout/process1"/>
    <dgm:cxn modelId="{3B097692-51B6-47F1-B1FA-E9B73BE1C5E0}" type="presOf" srcId="{9B57F164-5817-4167-B17D-3AD1996B60B5}" destId="{24E58E3F-A580-486A-BA63-227D8B8F0AE0}" srcOrd="0" destOrd="0" presId="urn:microsoft.com/office/officeart/2005/8/layout/process1"/>
    <dgm:cxn modelId="{7EF04372-3F17-4910-8DE6-9262F5FE328D}" type="presOf" srcId="{5A4C0F02-2C08-4021-A928-F95E55C4311F}" destId="{334E63EB-A2BF-44F8-A2E1-6A7D7DF0B931}" srcOrd="0" destOrd="0" presId="urn:microsoft.com/office/officeart/2005/8/layout/process1"/>
    <dgm:cxn modelId="{05B59190-2D0E-45BE-934F-417C083A12E5}" type="presOf" srcId="{DA80975D-50AD-4DA3-A091-5AB97F5DDC56}" destId="{44F5D3B5-7560-4980-84EF-B3BE3ED46A05}" srcOrd="0" destOrd="0" presId="urn:microsoft.com/office/officeart/2005/8/layout/process1"/>
    <dgm:cxn modelId="{51268704-1C81-4115-B3C8-6189588E641F}" srcId="{DA80975D-50AD-4DA3-A091-5AB97F5DDC56}" destId="{9B57F164-5817-4167-B17D-3AD1996B60B5}" srcOrd="0" destOrd="0" parTransId="{0929FDB3-E3F5-40DC-B5E9-EC6F51456787}" sibTransId="{C5BF82C5-199C-410D-AC45-BEE89636642B}"/>
    <dgm:cxn modelId="{0241E3EE-E962-4352-965B-10BB8D48F2F4}" type="presOf" srcId="{FCA43BB2-6BB7-49A0-A803-BF9F9E77964F}" destId="{14BDAE0C-82C9-483C-9753-04C1BBE566A7}" srcOrd="0" destOrd="0" presId="urn:microsoft.com/office/officeart/2005/8/layout/process1"/>
    <dgm:cxn modelId="{6E5A3F73-FCA2-4027-8C20-55D2112BE81F}" srcId="{DA80975D-50AD-4DA3-A091-5AB97F5DDC56}" destId="{B7E0E570-AA99-4CBE-A2FC-FA86B82FDEA4}" srcOrd="2" destOrd="0" parTransId="{D1A76964-A4A0-47A9-99D2-C9BA4C23C5E9}" sibTransId="{8CC3463C-2374-414A-87BE-54ADCE687326}"/>
    <dgm:cxn modelId="{BC2C9ED8-5678-4CB2-A96F-E434FC95273D}" type="presOf" srcId="{C5BF82C5-199C-410D-AC45-BEE89636642B}" destId="{BCF78CBC-8DCE-4555-9EEA-18E582B23DE2}" srcOrd="0" destOrd="0" presId="urn:microsoft.com/office/officeart/2005/8/layout/process1"/>
    <dgm:cxn modelId="{F80DF003-D79A-4208-8ED7-898C17C0AECF}" type="presOf" srcId="{5A4C0F02-2C08-4021-A928-F95E55C4311F}" destId="{D97B29CE-D4AB-43EE-BB69-38600931FEAB}" srcOrd="1" destOrd="0" presId="urn:microsoft.com/office/officeart/2005/8/layout/process1"/>
    <dgm:cxn modelId="{9974F813-54A7-4346-B4D4-74E843483921}" type="presParOf" srcId="{44F5D3B5-7560-4980-84EF-B3BE3ED46A05}" destId="{24E58E3F-A580-486A-BA63-227D8B8F0AE0}" srcOrd="0" destOrd="0" presId="urn:microsoft.com/office/officeart/2005/8/layout/process1"/>
    <dgm:cxn modelId="{D12EE47F-F853-4F59-AE5E-27BD527D26ED}" type="presParOf" srcId="{44F5D3B5-7560-4980-84EF-B3BE3ED46A05}" destId="{BCF78CBC-8DCE-4555-9EEA-18E582B23DE2}" srcOrd="1" destOrd="0" presId="urn:microsoft.com/office/officeart/2005/8/layout/process1"/>
    <dgm:cxn modelId="{524E63D1-1295-4518-A35D-D152721B774E}" type="presParOf" srcId="{BCF78CBC-8DCE-4555-9EEA-18E582B23DE2}" destId="{47A75D4B-54FB-49A9-9069-7000263F28B1}" srcOrd="0" destOrd="0" presId="urn:microsoft.com/office/officeart/2005/8/layout/process1"/>
    <dgm:cxn modelId="{E7A6244A-3AA0-44AD-9811-78EB691AFD03}" type="presParOf" srcId="{44F5D3B5-7560-4980-84EF-B3BE3ED46A05}" destId="{14BDAE0C-82C9-483C-9753-04C1BBE566A7}" srcOrd="2" destOrd="0" presId="urn:microsoft.com/office/officeart/2005/8/layout/process1"/>
    <dgm:cxn modelId="{E10CB226-D92F-4B6A-BDEE-61A4B64020D5}" type="presParOf" srcId="{44F5D3B5-7560-4980-84EF-B3BE3ED46A05}" destId="{334E63EB-A2BF-44F8-A2E1-6A7D7DF0B931}" srcOrd="3" destOrd="0" presId="urn:microsoft.com/office/officeart/2005/8/layout/process1"/>
    <dgm:cxn modelId="{0F425D2B-02C2-4928-8DDE-41DA9A2E59CE}" type="presParOf" srcId="{334E63EB-A2BF-44F8-A2E1-6A7D7DF0B931}" destId="{D97B29CE-D4AB-43EE-BB69-38600931FEAB}" srcOrd="0" destOrd="0" presId="urn:microsoft.com/office/officeart/2005/8/layout/process1"/>
    <dgm:cxn modelId="{71209722-4A9D-4039-AB2B-FFA6B13EC2E5}" type="presParOf" srcId="{44F5D3B5-7560-4980-84EF-B3BE3ED46A05}" destId="{DC58C02B-8488-43B2-BC1A-0C3FA02F5C5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15941-632B-E54D-83DE-FDBE2A9290ED}">
      <dsp:nvSpPr>
        <dsp:cNvPr id="0" name=""/>
        <dsp:cNvSpPr/>
      </dsp:nvSpPr>
      <dsp:spPr>
        <a:xfrm>
          <a:off x="2123206" y="52951"/>
          <a:ext cx="4469477" cy="422286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pPr>
          <a:r>
            <a:rPr lang="en-GB" sz="2800" kern="1200" dirty="0" smtClean="0"/>
            <a:t>Responsive-reactive</a:t>
          </a:r>
          <a:endParaRPr lang="en-GB" sz="2800" kern="1200" dirty="0"/>
        </a:p>
      </dsp:txBody>
      <dsp:txXfrm>
        <a:off x="2719136" y="791953"/>
        <a:ext cx="3277616" cy="1900290"/>
      </dsp:txXfrm>
    </dsp:sp>
    <dsp:sp modelId="{FA97EA31-A2FF-3B47-8662-D41B65D6D59C}">
      <dsp:nvSpPr>
        <dsp:cNvPr id="0" name=""/>
        <dsp:cNvSpPr/>
      </dsp:nvSpPr>
      <dsp:spPr>
        <a:xfrm>
          <a:off x="3127322" y="1493689"/>
          <a:ext cx="5282120" cy="5142782"/>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GB" sz="4000" kern="1200" dirty="0" smtClean="0"/>
        </a:p>
        <a:p>
          <a:pPr lvl="0" algn="ctr" defTabSz="1778000">
            <a:lnSpc>
              <a:spcPct val="90000"/>
            </a:lnSpc>
            <a:spcBef>
              <a:spcPct val="0"/>
            </a:spcBef>
            <a:spcAft>
              <a:spcPct val="35000"/>
            </a:spcAft>
          </a:pPr>
          <a:endParaRPr lang="en-GB" sz="4000" kern="1200" dirty="0" smtClean="0"/>
        </a:p>
        <a:p>
          <a:pPr lvl="0" algn="r" defTabSz="1778000">
            <a:lnSpc>
              <a:spcPct val="100000"/>
            </a:lnSpc>
            <a:spcBef>
              <a:spcPct val="0"/>
            </a:spcBef>
            <a:spcAft>
              <a:spcPct val="35000"/>
            </a:spcAft>
          </a:pPr>
          <a:r>
            <a:rPr lang="en-GB" sz="2800" kern="1200" dirty="0" smtClean="0"/>
            <a:t>Radical-</a:t>
          </a:r>
          <a:br>
            <a:rPr lang="en-GB" sz="2800" kern="1200" dirty="0" smtClean="0"/>
          </a:br>
          <a:r>
            <a:rPr lang="en-GB" sz="2800" kern="1200" dirty="0" smtClean="0"/>
            <a:t>innovative</a:t>
          </a:r>
          <a:endParaRPr lang="en-GB" sz="2800" kern="1200" dirty="0"/>
        </a:p>
      </dsp:txBody>
      <dsp:txXfrm>
        <a:off x="4742770" y="2822241"/>
        <a:ext cx="3169272" cy="2828530"/>
      </dsp:txXfrm>
    </dsp:sp>
    <dsp:sp modelId="{28261CEA-D068-C241-8EF6-3A051D4C76CF}">
      <dsp:nvSpPr>
        <dsp:cNvPr id="0" name=""/>
        <dsp:cNvSpPr/>
      </dsp:nvSpPr>
      <dsp:spPr>
        <a:xfrm>
          <a:off x="395534" y="1558299"/>
          <a:ext cx="5099085" cy="4990220"/>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GB" sz="3800" kern="1200" dirty="0" smtClean="0"/>
        </a:p>
        <a:p>
          <a:pPr lvl="0" algn="ctr" defTabSz="1689100">
            <a:lnSpc>
              <a:spcPct val="90000"/>
            </a:lnSpc>
            <a:spcBef>
              <a:spcPct val="0"/>
            </a:spcBef>
            <a:spcAft>
              <a:spcPct val="35000"/>
            </a:spcAft>
          </a:pPr>
          <a:endParaRPr lang="en-GB" sz="3800" kern="1200" dirty="0" smtClean="0"/>
        </a:p>
        <a:p>
          <a:pPr lvl="0" algn="l" defTabSz="1689100">
            <a:lnSpc>
              <a:spcPct val="90000"/>
            </a:lnSpc>
            <a:spcBef>
              <a:spcPct val="0"/>
            </a:spcBef>
            <a:spcAft>
              <a:spcPct val="35000"/>
            </a:spcAft>
          </a:pPr>
          <a:r>
            <a:rPr lang="en-GB" sz="2800" kern="1200" dirty="0" smtClean="0"/>
            <a:t>Developmental-incremental</a:t>
          </a:r>
          <a:endParaRPr lang="en-GB" sz="2800" kern="1200" dirty="0"/>
        </a:p>
      </dsp:txBody>
      <dsp:txXfrm>
        <a:off x="875698" y="2847439"/>
        <a:ext cx="3059451" cy="2744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4AB31-C170-49E4-9A61-EAD727DEEF32}">
      <dsp:nvSpPr>
        <dsp:cNvPr id="0" name=""/>
        <dsp:cNvSpPr/>
      </dsp:nvSpPr>
      <dsp:spPr>
        <a:xfrm>
          <a:off x="638046" y="0"/>
          <a:ext cx="7231194" cy="4781128"/>
        </a:xfrm>
        <a:prstGeom prst="rightArrow">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D0B83B90-6801-4A1D-B17B-0F154FFCD899}">
      <dsp:nvSpPr>
        <dsp:cNvPr id="0" name=""/>
        <dsp:cNvSpPr/>
      </dsp:nvSpPr>
      <dsp:spPr>
        <a:xfrm>
          <a:off x="9138" y="1434338"/>
          <a:ext cx="2738283" cy="1912451"/>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Pre-session cognitive exposure – multimedia resources</a:t>
          </a:r>
          <a:endParaRPr lang="en-GB" sz="2300" kern="1200" dirty="0"/>
        </a:p>
      </dsp:txBody>
      <dsp:txXfrm>
        <a:off x="102496" y="1527696"/>
        <a:ext cx="2551567" cy="1725735"/>
      </dsp:txXfrm>
    </dsp:sp>
    <dsp:sp modelId="{AB3B6F70-BB87-4335-8C37-AE34267BDA26}">
      <dsp:nvSpPr>
        <dsp:cNvPr id="0" name=""/>
        <dsp:cNvSpPr/>
      </dsp:nvSpPr>
      <dsp:spPr>
        <a:xfrm>
          <a:off x="2884502" y="1434338"/>
          <a:ext cx="2738283" cy="1912451"/>
        </a:xfrm>
        <a:prstGeom prst="roundRect">
          <a:avLst/>
        </a:prstGeom>
        <a:solidFill>
          <a:schemeClr val="accent2">
            <a:hueOff val="-3670563"/>
            <a:satOff val="16196"/>
            <a:lumOff val="-2745"/>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3670563"/>
              <a:satOff val="16196"/>
              <a:lumOff val="-2745"/>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F2F session: analysis, discussion, reflection &amp; goal setting</a:t>
          </a:r>
          <a:endParaRPr lang="en-GB" sz="2300" kern="1200" dirty="0"/>
        </a:p>
      </dsp:txBody>
      <dsp:txXfrm>
        <a:off x="2977860" y="1527696"/>
        <a:ext cx="2551567" cy="1725735"/>
      </dsp:txXfrm>
    </dsp:sp>
    <dsp:sp modelId="{4F6E5582-A09D-4D21-8D49-B986A0E30E20}">
      <dsp:nvSpPr>
        <dsp:cNvPr id="0" name=""/>
        <dsp:cNvSpPr/>
      </dsp:nvSpPr>
      <dsp:spPr>
        <a:xfrm>
          <a:off x="5759865" y="1434338"/>
          <a:ext cx="2738283" cy="1912451"/>
        </a:xfrm>
        <a:prstGeom prst="roundRect">
          <a:avLst/>
        </a:prstGeom>
        <a:solidFill>
          <a:schemeClr val="accent2">
            <a:hueOff val="-7341127"/>
            <a:satOff val="32393"/>
            <a:lumOff val="-549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7341127"/>
              <a:satOff val="32393"/>
              <a:lumOff val="-549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solidFill>
                <a:srgbClr val="2F2B20"/>
              </a:solidFill>
            </a:rPr>
            <a:t>Post-session online work: consolidation &amp; evaluation</a:t>
          </a:r>
          <a:endParaRPr lang="en-GB" sz="2300" kern="1200" dirty="0">
            <a:solidFill>
              <a:srgbClr val="2F2B20"/>
            </a:solidFill>
          </a:endParaRPr>
        </a:p>
      </dsp:txBody>
      <dsp:txXfrm>
        <a:off x="5853223" y="1527696"/>
        <a:ext cx="2551567" cy="1725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4AB31-C170-49E4-9A61-EAD727DEEF32}">
      <dsp:nvSpPr>
        <dsp:cNvPr id="0" name=""/>
        <dsp:cNvSpPr/>
      </dsp:nvSpPr>
      <dsp:spPr>
        <a:xfrm>
          <a:off x="638046" y="0"/>
          <a:ext cx="7231194" cy="4781128"/>
        </a:xfrm>
        <a:prstGeom prst="rightArrow">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D0B83B90-6801-4A1D-B17B-0F154FFCD899}">
      <dsp:nvSpPr>
        <dsp:cNvPr id="0" name=""/>
        <dsp:cNvSpPr/>
      </dsp:nvSpPr>
      <dsp:spPr>
        <a:xfrm>
          <a:off x="4257" y="1434338"/>
          <a:ext cx="2047896" cy="1912451"/>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Pre-session cognitive exposure – multimedia resources</a:t>
          </a:r>
          <a:endParaRPr lang="en-GB" sz="2200" kern="1200" dirty="0"/>
        </a:p>
      </dsp:txBody>
      <dsp:txXfrm>
        <a:off x="97615" y="1527696"/>
        <a:ext cx="1861180" cy="1725735"/>
      </dsp:txXfrm>
    </dsp:sp>
    <dsp:sp modelId="{42C8ECDD-2092-4470-9935-DAC5EFB76A25}">
      <dsp:nvSpPr>
        <dsp:cNvPr id="0" name=""/>
        <dsp:cNvSpPr/>
      </dsp:nvSpPr>
      <dsp:spPr>
        <a:xfrm>
          <a:off x="2154549" y="1434338"/>
          <a:ext cx="2047896" cy="1912451"/>
        </a:xfrm>
        <a:prstGeom prst="roundRect">
          <a:avLst/>
        </a:prstGeom>
        <a:solidFill>
          <a:schemeClr val="accent2">
            <a:hueOff val="-2447042"/>
            <a:satOff val="10798"/>
            <a:lumOff val="-183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2447042"/>
              <a:satOff val="10798"/>
              <a:lumOff val="-183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a:t>
          </a:r>
          <a:endParaRPr lang="en-GB" sz="3600" kern="1200" dirty="0"/>
        </a:p>
      </dsp:txBody>
      <dsp:txXfrm>
        <a:off x="2247907" y="1527696"/>
        <a:ext cx="1861180" cy="1725735"/>
      </dsp:txXfrm>
    </dsp:sp>
    <dsp:sp modelId="{AB3B6F70-BB87-4335-8C37-AE34267BDA26}">
      <dsp:nvSpPr>
        <dsp:cNvPr id="0" name=""/>
        <dsp:cNvSpPr/>
      </dsp:nvSpPr>
      <dsp:spPr>
        <a:xfrm>
          <a:off x="4304841" y="1434338"/>
          <a:ext cx="2047896" cy="1912451"/>
        </a:xfrm>
        <a:prstGeom prst="roundRect">
          <a:avLst/>
        </a:prstGeom>
        <a:solidFill>
          <a:schemeClr val="accent2">
            <a:hueOff val="-4894085"/>
            <a:satOff val="21595"/>
            <a:lumOff val="-366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4894085"/>
              <a:satOff val="21595"/>
              <a:lumOff val="-366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F2F session: analysis, discussion, reflection &amp; goal setting</a:t>
          </a:r>
          <a:endParaRPr lang="en-GB" sz="2200" kern="1200" dirty="0"/>
        </a:p>
      </dsp:txBody>
      <dsp:txXfrm>
        <a:off x="4398199" y="1527696"/>
        <a:ext cx="1861180" cy="1725735"/>
      </dsp:txXfrm>
    </dsp:sp>
    <dsp:sp modelId="{6A3F067A-A897-4527-A564-8D5744E1CD95}">
      <dsp:nvSpPr>
        <dsp:cNvPr id="0" name=""/>
        <dsp:cNvSpPr/>
      </dsp:nvSpPr>
      <dsp:spPr>
        <a:xfrm>
          <a:off x="6455133" y="1434338"/>
          <a:ext cx="2047896" cy="1912451"/>
        </a:xfrm>
        <a:prstGeom prst="roundRect">
          <a:avLst/>
        </a:prstGeom>
        <a:solidFill>
          <a:schemeClr val="accent2">
            <a:hueOff val="-7341127"/>
            <a:satOff val="32393"/>
            <a:lumOff val="-549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7341127"/>
              <a:satOff val="32393"/>
              <a:lumOff val="-549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rgbClr val="2F2B20"/>
              </a:solidFill>
            </a:rPr>
            <a:t>Post-session online work: consolidation &amp; evaluation</a:t>
          </a:r>
          <a:endParaRPr lang="en-GB" sz="2200" kern="1200" dirty="0">
            <a:solidFill>
              <a:srgbClr val="2F2B20"/>
            </a:solidFill>
          </a:endParaRPr>
        </a:p>
      </dsp:txBody>
      <dsp:txXfrm>
        <a:off x="6548491" y="1527696"/>
        <a:ext cx="1861180" cy="17257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4AB31-C170-49E4-9A61-EAD727DEEF32}">
      <dsp:nvSpPr>
        <dsp:cNvPr id="0" name=""/>
        <dsp:cNvSpPr/>
      </dsp:nvSpPr>
      <dsp:spPr>
        <a:xfrm>
          <a:off x="638046" y="0"/>
          <a:ext cx="7231194" cy="4781128"/>
        </a:xfrm>
        <a:prstGeom prst="rightArrow">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D0B83B90-6801-4A1D-B17B-0F154FFCD899}">
      <dsp:nvSpPr>
        <dsp:cNvPr id="0" name=""/>
        <dsp:cNvSpPr/>
      </dsp:nvSpPr>
      <dsp:spPr>
        <a:xfrm>
          <a:off x="4257" y="1434338"/>
          <a:ext cx="2047896" cy="1912451"/>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Pre-session cognitive exposure – multimedia resources</a:t>
          </a:r>
          <a:endParaRPr lang="en-GB" sz="2200" kern="1200" dirty="0"/>
        </a:p>
      </dsp:txBody>
      <dsp:txXfrm>
        <a:off x="97615" y="1527696"/>
        <a:ext cx="1861180" cy="1725735"/>
      </dsp:txXfrm>
    </dsp:sp>
    <dsp:sp modelId="{42C8ECDD-2092-4470-9935-DAC5EFB76A25}">
      <dsp:nvSpPr>
        <dsp:cNvPr id="0" name=""/>
        <dsp:cNvSpPr/>
      </dsp:nvSpPr>
      <dsp:spPr>
        <a:xfrm>
          <a:off x="2154549" y="1434338"/>
          <a:ext cx="2047896" cy="1912451"/>
        </a:xfrm>
        <a:prstGeom prst="roundRect">
          <a:avLst/>
        </a:prstGeom>
        <a:solidFill>
          <a:schemeClr val="bg1"/>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2447042"/>
              <a:satOff val="10798"/>
              <a:lumOff val="-183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accent6">
                  <a:lumMod val="50000"/>
                </a:schemeClr>
              </a:solidFill>
            </a:rPr>
            <a:t>Pre-session activation of schemata – asynchronous online tasks</a:t>
          </a:r>
          <a:endParaRPr lang="en-GB" sz="2200" kern="1200" dirty="0">
            <a:solidFill>
              <a:schemeClr val="accent6">
                <a:lumMod val="50000"/>
              </a:schemeClr>
            </a:solidFill>
          </a:endParaRPr>
        </a:p>
      </dsp:txBody>
      <dsp:txXfrm>
        <a:off x="2247907" y="1527696"/>
        <a:ext cx="1861180" cy="1725735"/>
      </dsp:txXfrm>
    </dsp:sp>
    <dsp:sp modelId="{AB3B6F70-BB87-4335-8C37-AE34267BDA26}">
      <dsp:nvSpPr>
        <dsp:cNvPr id="0" name=""/>
        <dsp:cNvSpPr/>
      </dsp:nvSpPr>
      <dsp:spPr>
        <a:xfrm>
          <a:off x="4304841" y="1434338"/>
          <a:ext cx="2047896" cy="1912451"/>
        </a:xfrm>
        <a:prstGeom prst="roundRect">
          <a:avLst/>
        </a:prstGeom>
        <a:solidFill>
          <a:schemeClr val="accent2">
            <a:hueOff val="-4894085"/>
            <a:satOff val="21595"/>
            <a:lumOff val="-366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4894085"/>
              <a:satOff val="21595"/>
              <a:lumOff val="-366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F2F session: analysis, discussion, reflection &amp; goal setting</a:t>
          </a:r>
          <a:endParaRPr lang="en-GB" sz="2200" kern="1200" dirty="0"/>
        </a:p>
      </dsp:txBody>
      <dsp:txXfrm>
        <a:off x="4398199" y="1527696"/>
        <a:ext cx="1861180" cy="1725735"/>
      </dsp:txXfrm>
    </dsp:sp>
    <dsp:sp modelId="{7C44D1B3-4BB3-4052-A13D-DAC11EE091B9}">
      <dsp:nvSpPr>
        <dsp:cNvPr id="0" name=""/>
        <dsp:cNvSpPr/>
      </dsp:nvSpPr>
      <dsp:spPr>
        <a:xfrm>
          <a:off x="6459391" y="1425101"/>
          <a:ext cx="2047896" cy="1912451"/>
        </a:xfrm>
        <a:prstGeom prst="roundRect">
          <a:avLst/>
        </a:prstGeom>
        <a:solidFill>
          <a:schemeClr val="accent2">
            <a:hueOff val="-7341127"/>
            <a:satOff val="32393"/>
            <a:lumOff val="-549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7341127"/>
              <a:satOff val="32393"/>
              <a:lumOff val="-549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rgbClr val="2F2B20"/>
              </a:solidFill>
            </a:rPr>
            <a:t>Post-session online work: consolidation &amp; evaluation</a:t>
          </a:r>
          <a:endParaRPr lang="en-GB" sz="2200" kern="1200" dirty="0">
            <a:solidFill>
              <a:srgbClr val="2F2B20"/>
            </a:solidFill>
          </a:endParaRPr>
        </a:p>
      </dsp:txBody>
      <dsp:txXfrm>
        <a:off x="6552749" y="1518459"/>
        <a:ext cx="1861180" cy="17257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4AB31-C170-49E4-9A61-EAD727DEEF32}">
      <dsp:nvSpPr>
        <dsp:cNvPr id="0" name=""/>
        <dsp:cNvSpPr/>
      </dsp:nvSpPr>
      <dsp:spPr>
        <a:xfrm>
          <a:off x="638046" y="0"/>
          <a:ext cx="7231194" cy="4781128"/>
        </a:xfrm>
        <a:prstGeom prst="rightArrow">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D0B83B90-6801-4A1D-B17B-0F154FFCD899}">
      <dsp:nvSpPr>
        <dsp:cNvPr id="0" name=""/>
        <dsp:cNvSpPr/>
      </dsp:nvSpPr>
      <dsp:spPr>
        <a:xfrm>
          <a:off x="4257" y="1434338"/>
          <a:ext cx="2047896" cy="1912451"/>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Pre-session cognitive exposure – multimedia resources</a:t>
          </a:r>
          <a:endParaRPr lang="en-GB" sz="2200" kern="1200" dirty="0"/>
        </a:p>
      </dsp:txBody>
      <dsp:txXfrm>
        <a:off x="97615" y="1527696"/>
        <a:ext cx="1861180" cy="1725735"/>
      </dsp:txXfrm>
    </dsp:sp>
    <dsp:sp modelId="{42C8ECDD-2092-4470-9935-DAC5EFB76A25}">
      <dsp:nvSpPr>
        <dsp:cNvPr id="0" name=""/>
        <dsp:cNvSpPr/>
      </dsp:nvSpPr>
      <dsp:spPr>
        <a:xfrm>
          <a:off x="2154549" y="1434338"/>
          <a:ext cx="2047896" cy="1912451"/>
        </a:xfrm>
        <a:prstGeom prst="roundRect">
          <a:avLst/>
        </a:prstGeom>
        <a:solidFill>
          <a:schemeClr val="bg1"/>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2447042"/>
              <a:satOff val="10798"/>
              <a:lumOff val="-183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accent6">
                  <a:lumMod val="50000"/>
                </a:schemeClr>
              </a:solidFill>
            </a:rPr>
            <a:t>Pre-session activation of schemata – asynchronous online tasks</a:t>
          </a:r>
          <a:endParaRPr lang="en-GB" sz="2200" kern="1200" dirty="0">
            <a:solidFill>
              <a:schemeClr val="accent6">
                <a:lumMod val="50000"/>
              </a:schemeClr>
            </a:solidFill>
          </a:endParaRPr>
        </a:p>
      </dsp:txBody>
      <dsp:txXfrm>
        <a:off x="2247907" y="1527696"/>
        <a:ext cx="1861180" cy="1725735"/>
      </dsp:txXfrm>
    </dsp:sp>
    <dsp:sp modelId="{AB3B6F70-BB87-4335-8C37-AE34267BDA26}">
      <dsp:nvSpPr>
        <dsp:cNvPr id="0" name=""/>
        <dsp:cNvSpPr/>
      </dsp:nvSpPr>
      <dsp:spPr>
        <a:xfrm>
          <a:off x="4304841" y="1434338"/>
          <a:ext cx="2047896" cy="1912451"/>
        </a:xfrm>
        <a:prstGeom prst="roundRect">
          <a:avLst/>
        </a:prstGeom>
        <a:solidFill>
          <a:schemeClr val="accent2">
            <a:hueOff val="-4894085"/>
            <a:satOff val="21595"/>
            <a:lumOff val="-366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4894085"/>
              <a:satOff val="21595"/>
              <a:lumOff val="-366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F2F session: analysis, discussion, reflection &amp; goal setting</a:t>
          </a:r>
          <a:endParaRPr lang="en-GB" sz="2200" kern="1200" dirty="0"/>
        </a:p>
      </dsp:txBody>
      <dsp:txXfrm>
        <a:off x="4398199" y="1527696"/>
        <a:ext cx="1861180" cy="1725735"/>
      </dsp:txXfrm>
    </dsp:sp>
    <dsp:sp modelId="{7C44D1B3-4BB3-4052-A13D-DAC11EE091B9}">
      <dsp:nvSpPr>
        <dsp:cNvPr id="0" name=""/>
        <dsp:cNvSpPr/>
      </dsp:nvSpPr>
      <dsp:spPr>
        <a:xfrm>
          <a:off x="6459391" y="1425101"/>
          <a:ext cx="2047896" cy="1912451"/>
        </a:xfrm>
        <a:prstGeom prst="roundRect">
          <a:avLst/>
        </a:prstGeom>
        <a:solidFill>
          <a:schemeClr val="accent2">
            <a:hueOff val="-7341127"/>
            <a:satOff val="32393"/>
            <a:lumOff val="-549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7341127"/>
              <a:satOff val="32393"/>
              <a:lumOff val="-549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rgbClr val="2F2B20"/>
              </a:solidFill>
            </a:rPr>
            <a:t>Post-session online work: consolidation &amp; evaluation</a:t>
          </a:r>
          <a:endParaRPr lang="en-GB" sz="2200" kern="1200" dirty="0">
            <a:solidFill>
              <a:srgbClr val="2F2B20"/>
            </a:solidFill>
          </a:endParaRPr>
        </a:p>
      </dsp:txBody>
      <dsp:txXfrm>
        <a:off x="6552749" y="1518459"/>
        <a:ext cx="1861180" cy="17257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CA968-3D2A-4404-BA2C-ABFA3073120C}">
      <dsp:nvSpPr>
        <dsp:cNvPr id="0" name=""/>
        <dsp:cNvSpPr/>
      </dsp:nvSpPr>
      <dsp:spPr>
        <a:xfrm>
          <a:off x="442397" y="0"/>
          <a:ext cx="7241540" cy="4525963"/>
        </a:xfrm>
        <a:prstGeom prst="swooshArrow">
          <a:avLst>
            <a:gd name="adj1" fmla="val 25000"/>
            <a:gd name="adj2" fmla="val 25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B068918E-19B8-4FD2-AAE8-A7476DA0CD12}">
      <dsp:nvSpPr>
        <dsp:cNvPr id="0" name=""/>
        <dsp:cNvSpPr/>
      </dsp:nvSpPr>
      <dsp:spPr>
        <a:xfrm>
          <a:off x="1207321" y="3365506"/>
          <a:ext cx="166555" cy="166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36AC64-8BE2-46A4-96CE-4D7A8716094C}">
      <dsp:nvSpPr>
        <dsp:cNvPr id="0" name=""/>
        <dsp:cNvSpPr/>
      </dsp:nvSpPr>
      <dsp:spPr>
        <a:xfrm>
          <a:off x="1437975" y="3412972"/>
          <a:ext cx="1380681" cy="43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977900">
            <a:lnSpc>
              <a:spcPct val="90000"/>
            </a:lnSpc>
            <a:spcBef>
              <a:spcPct val="0"/>
            </a:spcBef>
            <a:spcAft>
              <a:spcPct val="35000"/>
            </a:spcAft>
          </a:pPr>
          <a:r>
            <a:rPr lang="en-GB" sz="2200" kern="1200" dirty="0" smtClean="0"/>
            <a:t>blueprint</a:t>
          </a:r>
          <a:endParaRPr lang="en-GB" sz="2200" kern="1200" dirty="0"/>
        </a:p>
      </dsp:txBody>
      <dsp:txXfrm>
        <a:off x="1437975" y="3412972"/>
        <a:ext cx="1380681" cy="435385"/>
      </dsp:txXfrm>
    </dsp:sp>
    <dsp:sp modelId="{0063E875-FDDE-41E0-B35F-2B1645B43FE9}">
      <dsp:nvSpPr>
        <dsp:cNvPr id="0" name=""/>
        <dsp:cNvSpPr/>
      </dsp:nvSpPr>
      <dsp:spPr>
        <a:xfrm>
          <a:off x="2108893" y="2499236"/>
          <a:ext cx="260695" cy="260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2B1E8D-521A-44A8-98CD-DEF87B1D2CFB}">
      <dsp:nvSpPr>
        <dsp:cNvPr id="0" name=""/>
        <dsp:cNvSpPr/>
      </dsp:nvSpPr>
      <dsp:spPr>
        <a:xfrm>
          <a:off x="2271336" y="2692904"/>
          <a:ext cx="1771456" cy="67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37" tIns="0" rIns="0" bIns="0" numCol="1" spcCol="1270" anchor="t" anchorCtr="0">
          <a:noAutofit/>
        </a:bodyPr>
        <a:lstStyle/>
        <a:p>
          <a:pPr lvl="0" algn="l" defTabSz="977900">
            <a:lnSpc>
              <a:spcPct val="90000"/>
            </a:lnSpc>
            <a:spcBef>
              <a:spcPct val="0"/>
            </a:spcBef>
            <a:spcAft>
              <a:spcPct val="35000"/>
            </a:spcAft>
          </a:pPr>
          <a:r>
            <a:rPr lang="en-GB" sz="2200" kern="1200" dirty="0" smtClean="0"/>
            <a:t>storyboard</a:t>
          </a:r>
          <a:endParaRPr lang="en-GB" sz="2200" kern="1200" dirty="0"/>
        </a:p>
      </dsp:txBody>
      <dsp:txXfrm>
        <a:off x="2271336" y="2692904"/>
        <a:ext cx="1771456" cy="678524"/>
      </dsp:txXfrm>
    </dsp:sp>
    <dsp:sp modelId="{9BFF4752-8B7E-41E6-86B2-3F3FFB4C078A}">
      <dsp:nvSpPr>
        <dsp:cNvPr id="0" name=""/>
        <dsp:cNvSpPr/>
      </dsp:nvSpPr>
      <dsp:spPr>
        <a:xfrm>
          <a:off x="3267539" y="1808574"/>
          <a:ext cx="347593" cy="3475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449F3-679A-44A4-BBDD-BDC06215E167}">
      <dsp:nvSpPr>
        <dsp:cNvPr id="0" name=""/>
        <dsp:cNvSpPr/>
      </dsp:nvSpPr>
      <dsp:spPr>
        <a:xfrm>
          <a:off x="3466731" y="2005683"/>
          <a:ext cx="1397617" cy="815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83" tIns="0" rIns="0" bIns="0" numCol="1" spcCol="1270" anchor="t" anchorCtr="0">
          <a:noAutofit/>
        </a:bodyPr>
        <a:lstStyle/>
        <a:p>
          <a:pPr lvl="0" algn="l" defTabSz="1022350">
            <a:lnSpc>
              <a:spcPct val="90000"/>
            </a:lnSpc>
            <a:spcBef>
              <a:spcPct val="0"/>
            </a:spcBef>
            <a:spcAft>
              <a:spcPct val="35000"/>
            </a:spcAft>
          </a:pPr>
          <a:r>
            <a:rPr lang="en-GB" sz="2300" kern="1200" dirty="0" smtClean="0"/>
            <a:t>prototype</a:t>
          </a:r>
          <a:endParaRPr lang="en-GB" sz="2300" kern="1200" dirty="0"/>
        </a:p>
      </dsp:txBody>
      <dsp:txXfrm>
        <a:off x="3466731" y="2005683"/>
        <a:ext cx="1397617" cy="815399"/>
      </dsp:txXfrm>
    </dsp:sp>
    <dsp:sp modelId="{54574853-A7BA-45B0-ACE1-8AED1AA98942}">
      <dsp:nvSpPr>
        <dsp:cNvPr id="0" name=""/>
        <dsp:cNvSpPr/>
      </dsp:nvSpPr>
      <dsp:spPr>
        <a:xfrm>
          <a:off x="4614466" y="1269080"/>
          <a:ext cx="448975" cy="4489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15860B-EEA0-4CB1-9500-9F2EA9609A11}">
      <dsp:nvSpPr>
        <dsp:cNvPr id="0" name=""/>
        <dsp:cNvSpPr/>
      </dsp:nvSpPr>
      <dsp:spPr>
        <a:xfrm>
          <a:off x="4898740" y="1573623"/>
          <a:ext cx="1448308" cy="80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03" tIns="0" rIns="0" bIns="0" numCol="1" spcCol="1270" anchor="t" anchorCtr="0">
          <a:noAutofit/>
        </a:bodyPr>
        <a:lstStyle/>
        <a:p>
          <a:pPr lvl="0" algn="l" defTabSz="1022350">
            <a:lnSpc>
              <a:spcPct val="90000"/>
            </a:lnSpc>
            <a:spcBef>
              <a:spcPct val="0"/>
            </a:spcBef>
            <a:spcAft>
              <a:spcPct val="35000"/>
            </a:spcAft>
          </a:pPr>
          <a:r>
            <a:rPr lang="en-GB" sz="2300" kern="1200" dirty="0" smtClean="0"/>
            <a:t>check reality</a:t>
          </a:r>
          <a:endParaRPr lang="en-GB" sz="2300" kern="1200" dirty="0"/>
        </a:p>
      </dsp:txBody>
      <dsp:txXfrm>
        <a:off x="4898740" y="1573623"/>
        <a:ext cx="1448308" cy="806435"/>
      </dsp:txXfrm>
    </dsp:sp>
    <dsp:sp modelId="{6C694EB4-0BC0-459B-BA1F-1125D3B7C23B}">
      <dsp:nvSpPr>
        <dsp:cNvPr id="0" name=""/>
        <dsp:cNvSpPr/>
      </dsp:nvSpPr>
      <dsp:spPr>
        <a:xfrm>
          <a:off x="5987010" y="820689"/>
          <a:ext cx="572081" cy="57208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A17B2E-76D9-45C1-AEE2-33BB8112D310}">
      <dsp:nvSpPr>
        <dsp:cNvPr id="0" name=""/>
        <dsp:cNvSpPr/>
      </dsp:nvSpPr>
      <dsp:spPr>
        <a:xfrm>
          <a:off x="6131018" y="1213674"/>
          <a:ext cx="1448308" cy="102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134" tIns="0" rIns="0" bIns="0" numCol="1" spcCol="1270" anchor="t" anchorCtr="0">
          <a:noAutofit/>
        </a:bodyPr>
        <a:lstStyle/>
        <a:p>
          <a:pPr lvl="0" algn="l" defTabSz="1022350">
            <a:lnSpc>
              <a:spcPct val="90000"/>
            </a:lnSpc>
            <a:spcBef>
              <a:spcPct val="0"/>
            </a:spcBef>
            <a:spcAft>
              <a:spcPct val="35000"/>
            </a:spcAft>
          </a:pPr>
          <a:r>
            <a:rPr lang="en-GB" sz="2300" kern="1200" dirty="0" smtClean="0"/>
            <a:t>review</a:t>
          </a:r>
          <a:endParaRPr lang="en-GB" sz="2300" kern="1200" dirty="0"/>
        </a:p>
      </dsp:txBody>
      <dsp:txXfrm>
        <a:off x="6131018" y="1213674"/>
        <a:ext cx="1448308" cy="10268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58E3F-A580-486A-BA63-227D8B8F0AE0}">
      <dsp:nvSpPr>
        <dsp:cNvPr id="0" name=""/>
        <dsp:cNvSpPr/>
      </dsp:nvSpPr>
      <dsp:spPr>
        <a:xfrm>
          <a:off x="5357"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2 weeks online</a:t>
          </a:r>
          <a:endParaRPr lang="en-GB" sz="2500" kern="1200" dirty="0"/>
        </a:p>
      </dsp:txBody>
      <dsp:txXfrm>
        <a:off x="33499" y="1579724"/>
        <a:ext cx="1545106" cy="904550"/>
      </dsp:txXfrm>
    </dsp:sp>
    <dsp:sp modelId="{BCF78CBC-8DCE-4555-9EEA-18E582B23DE2}">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1766887" y="1912856"/>
        <a:ext cx="237646" cy="238286"/>
      </dsp:txXfrm>
    </dsp:sp>
    <dsp:sp modelId="{14BDAE0C-82C9-483C-9753-04C1BBE566A7}">
      <dsp:nvSpPr>
        <dsp:cNvPr id="0" name=""/>
        <dsp:cNvSpPr/>
      </dsp:nvSpPr>
      <dsp:spPr>
        <a:xfrm>
          <a:off x="2247304"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2 weeks f2f</a:t>
          </a:r>
          <a:endParaRPr lang="en-GB" sz="2500" kern="1200" dirty="0"/>
        </a:p>
      </dsp:txBody>
      <dsp:txXfrm>
        <a:off x="2275446" y="1579724"/>
        <a:ext cx="1545106" cy="904550"/>
      </dsp:txXfrm>
    </dsp:sp>
    <dsp:sp modelId="{334E63EB-A2BF-44F8-A2E1-6A7D7DF0B931}">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4008834" y="1912856"/>
        <a:ext cx="237646" cy="238286"/>
      </dsp:txXfrm>
    </dsp:sp>
    <dsp:sp modelId="{DC58C02B-8488-43B2-BC1A-0C3FA02F5C5A}">
      <dsp:nvSpPr>
        <dsp:cNvPr id="0" name=""/>
        <dsp:cNvSpPr/>
      </dsp:nvSpPr>
      <dsp:spPr>
        <a:xfrm>
          <a:off x="4489251"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2 weeks online</a:t>
          </a:r>
          <a:endParaRPr lang="en-GB" sz="2500" kern="1200" dirty="0"/>
        </a:p>
      </dsp:txBody>
      <dsp:txXfrm>
        <a:off x="4517393" y="1579724"/>
        <a:ext cx="1545106" cy="9045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6434CD-A985-C245-8B9A-9D04988B64FB}" type="datetimeFigureOut">
              <a:rPr lang="en-US" smtClean="0"/>
              <a:t>13/12/2014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73B4FC-F81D-EB44-8109-54D648046CBD}" type="slidenum">
              <a:rPr lang="en-GB" smtClean="0"/>
              <a:t>‹#›</a:t>
            </a:fld>
            <a:endParaRPr lang="en-GB"/>
          </a:p>
        </p:txBody>
      </p:sp>
    </p:spTree>
    <p:extLst>
      <p:ext uri="{BB962C8B-B14F-4D97-AF65-F5344CB8AC3E}">
        <p14:creationId xmlns:p14="http://schemas.microsoft.com/office/powerpoint/2010/main" val="6839792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A4D38-544F-4276-84C7-4A9365B060A7}" type="datetimeFigureOut">
              <a:rPr lang="en-GB" smtClean="0"/>
              <a:pPr/>
              <a:t>13/12/2014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900AD-1C47-403E-BA7E-132BB51328CB}" type="slidenum">
              <a:rPr lang="en-GB" smtClean="0"/>
              <a:pPr/>
              <a:t>‹#›</a:t>
            </a:fld>
            <a:endParaRPr lang="en-GB"/>
          </a:p>
        </p:txBody>
      </p:sp>
    </p:spTree>
    <p:extLst>
      <p:ext uri="{BB962C8B-B14F-4D97-AF65-F5344CB8AC3E}">
        <p14:creationId xmlns:p14="http://schemas.microsoft.com/office/powerpoint/2010/main" val="13412856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dx.doi.org/10.1787/9789264123540-e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dx.doi.org/10.1787/9789264123540-e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Ale</a:t>
            </a:r>
            <a:endParaRPr lang="en-GB" dirty="0"/>
          </a:p>
        </p:txBody>
      </p:sp>
      <p:sp>
        <p:nvSpPr>
          <p:cNvPr id="4" name="Slide Number Placeholder 3"/>
          <p:cNvSpPr>
            <a:spLocks noGrp="1"/>
          </p:cNvSpPr>
          <p:nvPr>
            <p:ph type="sldNum" sz="quarter" idx="10"/>
          </p:nvPr>
        </p:nvSpPr>
        <p:spPr/>
        <p:txBody>
          <a:bodyPr/>
          <a:lstStyle/>
          <a:p>
            <a:fld id="{35B6D202-513C-4C5C-9513-C38624044CE4}"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71696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Ale</a:t>
            </a:r>
            <a:endParaRPr lang="en-GB" dirty="0"/>
          </a:p>
        </p:txBody>
      </p:sp>
      <p:sp>
        <p:nvSpPr>
          <p:cNvPr id="4" name="Slide Number Placeholder 3"/>
          <p:cNvSpPr>
            <a:spLocks noGrp="1"/>
          </p:cNvSpPr>
          <p:nvPr>
            <p:ph type="sldNum" sz="quarter" idx="10"/>
          </p:nvPr>
        </p:nvSpPr>
        <p:spPr/>
        <p:txBody>
          <a:bodyPr/>
          <a:lstStyle/>
          <a:p>
            <a:fld id="{35B6D202-513C-4C5C-9513-C38624044CE4}"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171696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Jane</a:t>
            </a:r>
            <a:endParaRPr lang="en-GB" dirty="0"/>
          </a:p>
        </p:txBody>
      </p:sp>
      <p:sp>
        <p:nvSpPr>
          <p:cNvPr id="4" name="Slide Number Placeholder 3"/>
          <p:cNvSpPr>
            <a:spLocks noGrp="1"/>
          </p:cNvSpPr>
          <p:nvPr>
            <p:ph type="sldNum" sz="quarter" idx="10"/>
          </p:nvPr>
        </p:nvSpPr>
        <p:spPr/>
        <p:txBody>
          <a:bodyPr/>
          <a:lstStyle/>
          <a:p>
            <a:fld id="{35B6D202-513C-4C5C-9513-C38624044CE4}" type="slidenum">
              <a:rPr lang="en-GB" smtClean="0"/>
              <a:t>5</a:t>
            </a:fld>
            <a:endParaRPr lang="en-GB"/>
          </a:p>
        </p:txBody>
      </p:sp>
    </p:spTree>
    <p:extLst>
      <p:ext uri="{BB962C8B-B14F-4D97-AF65-F5344CB8AC3E}">
        <p14:creationId xmlns:p14="http://schemas.microsoft.com/office/powerpoint/2010/main" val="340916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Ale</a:t>
            </a:r>
            <a:endParaRPr lang="en-GB" dirty="0"/>
          </a:p>
        </p:txBody>
      </p:sp>
      <p:sp>
        <p:nvSpPr>
          <p:cNvPr id="4" name="Slide Number Placeholder 3"/>
          <p:cNvSpPr>
            <a:spLocks noGrp="1"/>
          </p:cNvSpPr>
          <p:nvPr>
            <p:ph type="sldNum" sz="quarter" idx="10"/>
          </p:nvPr>
        </p:nvSpPr>
        <p:spPr/>
        <p:txBody>
          <a:bodyPr/>
          <a:lstStyle/>
          <a:p>
            <a:fld id="{35B6D202-513C-4C5C-9513-C38624044CE4}"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59673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Ale</a:t>
            </a:r>
            <a:endParaRPr lang="en-GB" dirty="0"/>
          </a:p>
        </p:txBody>
      </p:sp>
      <p:sp>
        <p:nvSpPr>
          <p:cNvPr id="4" name="Slide Number Placeholder 3"/>
          <p:cNvSpPr>
            <a:spLocks noGrp="1"/>
          </p:cNvSpPr>
          <p:nvPr>
            <p:ph type="sldNum" sz="quarter" idx="10"/>
          </p:nvPr>
        </p:nvSpPr>
        <p:spPr/>
        <p:txBody>
          <a:bodyPr/>
          <a:lstStyle/>
          <a:p>
            <a:fld id="{35B6D202-513C-4C5C-9513-C38624044CE4}"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59673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Ale</a:t>
            </a:r>
            <a:endParaRPr lang="en-GB" dirty="0"/>
          </a:p>
        </p:txBody>
      </p:sp>
      <p:sp>
        <p:nvSpPr>
          <p:cNvPr id="4" name="Slide Number Placeholder 3"/>
          <p:cNvSpPr>
            <a:spLocks noGrp="1"/>
          </p:cNvSpPr>
          <p:nvPr>
            <p:ph type="sldNum" sz="quarter" idx="10"/>
          </p:nvPr>
        </p:nvSpPr>
        <p:spPr/>
        <p:txBody>
          <a:bodyPr/>
          <a:lstStyle/>
          <a:p>
            <a:fld id="{35B6D202-513C-4C5C-9513-C38624044CE4}"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59673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Ale</a:t>
            </a:r>
            <a:endParaRPr lang="en-GB" dirty="0"/>
          </a:p>
        </p:txBody>
      </p:sp>
      <p:sp>
        <p:nvSpPr>
          <p:cNvPr id="4" name="Slide Number Placeholder 3"/>
          <p:cNvSpPr>
            <a:spLocks noGrp="1"/>
          </p:cNvSpPr>
          <p:nvPr>
            <p:ph type="sldNum" sz="quarter" idx="10"/>
          </p:nvPr>
        </p:nvSpPr>
        <p:spPr/>
        <p:txBody>
          <a:bodyPr/>
          <a:lstStyle/>
          <a:p>
            <a:fld id="{35B6D202-513C-4C5C-9513-C38624044CE4}"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59673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dirty="0" err="1" smtClean="0">
                <a:solidFill>
                  <a:schemeClr val="tx1"/>
                </a:solidFill>
                <a:effectLst/>
                <a:latin typeface="+mn-lt"/>
                <a:ea typeface="+mn-ea"/>
                <a:cs typeface="+mn-cs"/>
              </a:rPr>
              <a:t>Vieluf</a:t>
            </a:r>
            <a:r>
              <a:rPr lang="en-US" sz="1200" b="0" i="0" u="none" strike="noStrike" kern="1200" dirty="0" smtClean="0">
                <a:solidFill>
                  <a:schemeClr val="tx1"/>
                </a:solidFill>
                <a:effectLst/>
                <a:latin typeface="+mn-lt"/>
                <a:ea typeface="+mn-ea"/>
                <a:cs typeface="+mn-cs"/>
              </a:rPr>
              <a:t>, S., Kaplan, D., </a:t>
            </a:r>
            <a:r>
              <a:rPr lang="en-US" sz="1200" b="0" i="0" u="none" strike="noStrike" kern="1200" dirty="0" err="1" smtClean="0">
                <a:solidFill>
                  <a:schemeClr val="tx1"/>
                </a:solidFill>
                <a:effectLst/>
                <a:latin typeface="+mn-lt"/>
                <a:ea typeface="+mn-ea"/>
                <a:cs typeface="+mn-cs"/>
              </a:rPr>
              <a:t>Klieeme</a:t>
            </a:r>
            <a:r>
              <a:rPr lang="en-US" sz="1200" b="0" i="0" u="none" strike="noStrike" kern="1200" dirty="0" smtClean="0">
                <a:solidFill>
                  <a:schemeClr val="tx1"/>
                </a:solidFill>
                <a:effectLst/>
                <a:latin typeface="+mn-lt"/>
                <a:ea typeface="+mn-ea"/>
                <a:cs typeface="+mn-cs"/>
              </a:rPr>
              <a:t>, E. &amp; Bayer, S. (2012). </a:t>
            </a:r>
            <a:r>
              <a:rPr lang="en-US" sz="1200" b="0" i="1" u="none" strike="noStrike" kern="1200" dirty="0" smtClean="0">
                <a:solidFill>
                  <a:schemeClr val="tx1"/>
                </a:solidFill>
                <a:effectLst/>
                <a:latin typeface="+mn-lt"/>
                <a:ea typeface="+mn-ea"/>
                <a:cs typeface="+mn-cs"/>
              </a:rPr>
              <a:t>Teaching Practices and Pedagogical Innovation: Evidence from TALIS</a:t>
            </a:r>
            <a:r>
              <a:rPr lang="en-US" sz="1200" b="0" i="0" u="none" strike="noStrike" kern="1200" dirty="0" smtClean="0">
                <a:solidFill>
                  <a:schemeClr val="tx1"/>
                </a:solidFill>
                <a:effectLst/>
                <a:latin typeface="+mn-lt"/>
                <a:ea typeface="+mn-ea"/>
                <a:cs typeface="+mn-cs"/>
              </a:rPr>
              <a:t>. OECD Publishing. </a:t>
            </a:r>
            <a:r>
              <a:rPr lang="en-US" sz="1200" b="0" i="0" u="sng" strike="noStrike" kern="1200" dirty="0" smtClean="0">
                <a:solidFill>
                  <a:schemeClr val="tx1"/>
                </a:solidFill>
                <a:effectLst/>
                <a:latin typeface="+mn-lt"/>
                <a:ea typeface="+mn-ea"/>
                <a:cs typeface="+mn-cs"/>
                <a:hlinkClick r:id="rId3"/>
              </a:rPr>
              <a:t>http://dx.doi.org/10.1787/9789264123540-en</a:t>
            </a:r>
            <a:r>
              <a:rPr lang="en-US" sz="1200" b="0" i="0" u="none" strike="noStrike" kern="1200" dirty="0" smtClean="0">
                <a:solidFill>
                  <a:schemeClr val="tx1"/>
                </a:solidFill>
                <a:effectLst/>
                <a:latin typeface="+mn-lt"/>
                <a:ea typeface="+mn-ea"/>
                <a:cs typeface="+mn-cs"/>
              </a:rPr>
              <a: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If we consider this true, then anything could be considered innovative</a:t>
            </a:r>
            <a:r>
              <a:rPr lang="en-US" sz="1200" b="0" i="0" u="none" strike="noStrike" kern="1200" baseline="0" dirty="0" smtClean="0">
                <a:solidFill>
                  <a:schemeClr val="tx1"/>
                </a:solidFill>
                <a:effectLst/>
                <a:latin typeface="+mn-lt"/>
                <a:ea typeface="+mn-ea"/>
                <a:cs typeface="+mn-cs"/>
              </a:rPr>
              <a:t>! </a:t>
            </a:r>
          </a:p>
          <a:p>
            <a:endParaRPr lang="en-US" sz="12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“definition”: “Adapting to characteristics of students and responding to their development is an inherent aspect of pedagogy.  […] These adaptations can be considered innovations if are based on a new idea and when they have the potential to improve student learning, or when they are linked with other outcomes (such as improving the health of students, preventing teenage violence or drug abuse, or improving the job satisfaction and well-being of teachers)” </a:t>
            </a:r>
            <a:r>
              <a:rPr lang="de-DE" dirty="0" smtClean="0"/>
              <a:t>(Vieluf, Kaplan, Klieeme &amp; Bayer, 2012).</a:t>
            </a:r>
            <a:endParaRPr lang="es-MX" dirty="0" smtClean="0"/>
          </a:p>
          <a:p>
            <a:endParaRPr lang="es-MX" dirty="0"/>
          </a:p>
        </p:txBody>
      </p:sp>
      <p:sp>
        <p:nvSpPr>
          <p:cNvPr id="4" name="3 Marcador de número de diapositiva"/>
          <p:cNvSpPr>
            <a:spLocks noGrp="1"/>
          </p:cNvSpPr>
          <p:nvPr>
            <p:ph type="sldNum" sz="quarter" idx="10"/>
          </p:nvPr>
        </p:nvSpPr>
        <p:spPr/>
        <p:txBody>
          <a:bodyPr/>
          <a:lstStyle/>
          <a:p>
            <a:fld id="{89B056D6-87CB-8D45-929A-2FA64D120621}" type="slidenum">
              <a:rPr lang="en-GB" smtClean="0"/>
              <a:t>35</a:t>
            </a:fld>
            <a:endParaRPr lang="en-GB"/>
          </a:p>
        </p:txBody>
      </p:sp>
    </p:spTree>
    <p:extLst>
      <p:ext uri="{BB962C8B-B14F-4D97-AF65-F5344CB8AC3E}">
        <p14:creationId xmlns:p14="http://schemas.microsoft.com/office/powerpoint/2010/main" val="263800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dirty="0" err="1" smtClean="0">
                <a:solidFill>
                  <a:schemeClr val="tx1"/>
                </a:solidFill>
                <a:effectLst/>
                <a:latin typeface="+mn-lt"/>
                <a:ea typeface="+mn-ea"/>
                <a:cs typeface="+mn-cs"/>
              </a:rPr>
              <a:t>Vieluf</a:t>
            </a:r>
            <a:r>
              <a:rPr lang="en-US" sz="1200" b="0" i="0" u="none" strike="noStrike" kern="1200" dirty="0" smtClean="0">
                <a:solidFill>
                  <a:schemeClr val="tx1"/>
                </a:solidFill>
                <a:effectLst/>
                <a:latin typeface="+mn-lt"/>
                <a:ea typeface="+mn-ea"/>
                <a:cs typeface="+mn-cs"/>
              </a:rPr>
              <a:t>, S., Kaplan, D., </a:t>
            </a:r>
            <a:r>
              <a:rPr lang="en-US" sz="1200" b="0" i="0" u="none" strike="noStrike" kern="1200" dirty="0" err="1" smtClean="0">
                <a:solidFill>
                  <a:schemeClr val="tx1"/>
                </a:solidFill>
                <a:effectLst/>
                <a:latin typeface="+mn-lt"/>
                <a:ea typeface="+mn-ea"/>
                <a:cs typeface="+mn-cs"/>
              </a:rPr>
              <a:t>Klieeme</a:t>
            </a:r>
            <a:r>
              <a:rPr lang="en-US" sz="1200" b="0" i="0" u="none" strike="noStrike" kern="1200" dirty="0" smtClean="0">
                <a:solidFill>
                  <a:schemeClr val="tx1"/>
                </a:solidFill>
                <a:effectLst/>
                <a:latin typeface="+mn-lt"/>
                <a:ea typeface="+mn-ea"/>
                <a:cs typeface="+mn-cs"/>
              </a:rPr>
              <a:t>, E. &amp; Bayer, S. (2012). </a:t>
            </a:r>
            <a:r>
              <a:rPr lang="en-US" sz="1200" b="0" i="1" u="none" strike="noStrike" kern="1200" dirty="0" smtClean="0">
                <a:solidFill>
                  <a:schemeClr val="tx1"/>
                </a:solidFill>
                <a:effectLst/>
                <a:latin typeface="+mn-lt"/>
                <a:ea typeface="+mn-ea"/>
                <a:cs typeface="+mn-cs"/>
              </a:rPr>
              <a:t>Teaching Practices and Pedagogical Innovation: Evidence from TALIS</a:t>
            </a:r>
            <a:r>
              <a:rPr lang="en-US" sz="1200" b="0" i="0" u="none" strike="noStrike" kern="1200" dirty="0" smtClean="0">
                <a:solidFill>
                  <a:schemeClr val="tx1"/>
                </a:solidFill>
                <a:effectLst/>
                <a:latin typeface="+mn-lt"/>
                <a:ea typeface="+mn-ea"/>
                <a:cs typeface="+mn-cs"/>
              </a:rPr>
              <a:t>. OECD Publishing. </a:t>
            </a:r>
            <a:r>
              <a:rPr lang="en-US" sz="1200" b="0" i="0" u="sng" strike="noStrike" kern="1200" dirty="0" smtClean="0">
                <a:solidFill>
                  <a:schemeClr val="tx1"/>
                </a:solidFill>
                <a:effectLst/>
                <a:latin typeface="+mn-lt"/>
                <a:ea typeface="+mn-ea"/>
                <a:cs typeface="+mn-cs"/>
                <a:hlinkClick r:id="rId3"/>
              </a:rPr>
              <a:t>http://dx.doi.org/10.1787/9789264123540-en</a:t>
            </a:r>
            <a:r>
              <a:rPr lang="en-US" sz="1200" b="0" i="0" u="none" strike="noStrike" kern="1200" dirty="0" smtClean="0">
                <a:solidFill>
                  <a:schemeClr val="tx1"/>
                </a:solidFill>
                <a:effectLst/>
                <a:latin typeface="+mn-lt"/>
                <a:ea typeface="+mn-ea"/>
                <a:cs typeface="+mn-cs"/>
              </a:rPr>
              <a: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If we consider this true, then anything could be considered innovative</a:t>
            </a:r>
            <a:r>
              <a:rPr lang="en-US" sz="1200" b="0" i="0" u="none" strike="noStrike" kern="1200" baseline="0" dirty="0" smtClean="0">
                <a:solidFill>
                  <a:schemeClr val="tx1"/>
                </a:solidFill>
                <a:effectLst/>
                <a:latin typeface="+mn-lt"/>
                <a:ea typeface="+mn-ea"/>
                <a:cs typeface="+mn-cs"/>
              </a:rPr>
              <a:t>! </a:t>
            </a:r>
          </a:p>
          <a:p>
            <a:endParaRPr lang="en-US" sz="12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“definition”: “Adapting to characteristics of students and responding to their development is an inherent aspect of pedagogy.  […] These adaptations can be considered innovations if are based on a new idea and when they have the potential to improve student learning, or when they are linked with other outcomes (such as improving the health of students, preventing teenage violence or drug abuse, or improving the job satisfaction and well-being of teachers)” </a:t>
            </a:r>
            <a:r>
              <a:rPr lang="de-DE" dirty="0" smtClean="0"/>
              <a:t>(Vieluf, Kaplan, Klieeme &amp; Bayer, 2012).</a:t>
            </a:r>
            <a:endParaRPr lang="es-MX" dirty="0" smtClean="0"/>
          </a:p>
          <a:p>
            <a:endParaRPr lang="es-MX" dirty="0"/>
          </a:p>
        </p:txBody>
      </p:sp>
      <p:sp>
        <p:nvSpPr>
          <p:cNvPr id="4" name="3 Marcador de número de diapositiva"/>
          <p:cNvSpPr>
            <a:spLocks noGrp="1"/>
          </p:cNvSpPr>
          <p:nvPr>
            <p:ph type="sldNum" sz="quarter" idx="10"/>
          </p:nvPr>
        </p:nvSpPr>
        <p:spPr/>
        <p:txBody>
          <a:bodyPr/>
          <a:lstStyle/>
          <a:p>
            <a:fld id="{89B056D6-87CB-8D45-929A-2FA64D120621}" type="slidenum">
              <a:rPr lang="en-GB" smtClean="0"/>
              <a:t>36</a:t>
            </a:fld>
            <a:endParaRPr lang="en-GB"/>
          </a:p>
        </p:txBody>
      </p:sp>
    </p:spTree>
    <p:extLst>
      <p:ext uri="{BB962C8B-B14F-4D97-AF65-F5344CB8AC3E}">
        <p14:creationId xmlns:p14="http://schemas.microsoft.com/office/powerpoint/2010/main" val="2638006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Tendríamos que decidir</a:t>
            </a:r>
            <a:r>
              <a:rPr lang="es-MX" baseline="0" dirty="0" smtClean="0"/>
              <a:t> si hablar de “</a:t>
            </a:r>
            <a:r>
              <a:rPr lang="es-MX" baseline="0" dirty="0" err="1" smtClean="0"/>
              <a:t>pedagogical</a:t>
            </a:r>
            <a:r>
              <a:rPr lang="es-MX" baseline="0" dirty="0" smtClean="0"/>
              <a:t> </a:t>
            </a:r>
            <a:r>
              <a:rPr lang="es-MX" baseline="0" dirty="0" err="1" smtClean="0"/>
              <a:t>innovation</a:t>
            </a:r>
            <a:r>
              <a:rPr lang="es-MX" baseline="0" dirty="0" smtClean="0"/>
              <a:t>” es válido aunque sólo sea innovación real para la organización que la lleva a cabo.</a:t>
            </a:r>
            <a:endParaRPr lang="es-MX" dirty="0"/>
          </a:p>
        </p:txBody>
      </p:sp>
      <p:sp>
        <p:nvSpPr>
          <p:cNvPr id="4" name="3 Marcador de número de diapositiva"/>
          <p:cNvSpPr>
            <a:spLocks noGrp="1"/>
          </p:cNvSpPr>
          <p:nvPr>
            <p:ph type="sldNum" sz="quarter" idx="10"/>
          </p:nvPr>
        </p:nvSpPr>
        <p:spPr/>
        <p:txBody>
          <a:bodyPr/>
          <a:lstStyle/>
          <a:p>
            <a:fld id="{89B056D6-87CB-8D45-929A-2FA64D120621}" type="slidenum">
              <a:rPr lang="en-GB" smtClean="0"/>
              <a:t>38</a:t>
            </a:fld>
            <a:endParaRPr lang="en-GB"/>
          </a:p>
        </p:txBody>
      </p:sp>
    </p:spTree>
    <p:extLst>
      <p:ext uri="{BB962C8B-B14F-4D97-AF65-F5344CB8AC3E}">
        <p14:creationId xmlns:p14="http://schemas.microsoft.com/office/powerpoint/2010/main" val="102356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srgbClr val="D6ECFF"/>
                </a:solidFill>
              </a:rPr>
              <a:t>11/21/2014</a:t>
            </a:r>
            <a:endParaRPr lang="en-GB">
              <a:solidFill>
                <a:srgbClr val="D6ECFF"/>
              </a:solidFill>
            </a:endParaRPr>
          </a:p>
        </p:txBody>
      </p:sp>
      <p:sp>
        <p:nvSpPr>
          <p:cNvPr id="5" name="Footer Placeholder 4"/>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
        <p:nvSpPr>
          <p:cNvPr id="6" name="Slide Number Placeholder 5"/>
          <p:cNvSpPr>
            <a:spLocks noGrp="1"/>
          </p:cNvSpPr>
          <p:nvPr>
            <p:ph type="sldNum" sz="quarter" idx="12"/>
          </p:nvPr>
        </p:nvSpPr>
        <p:spPr/>
        <p:txBody>
          <a:bodyPr/>
          <a:lstStyle/>
          <a:p>
            <a:fld id="{4CDF1360-708A-2849-B83F-77E486F3B129}" type="slidenum">
              <a:rPr lang="en-GB" smtClean="0">
                <a:solidFill>
                  <a:srgbClr val="D6ECFF"/>
                </a:solidFill>
              </a:rPr>
              <a:pPr/>
              <a:t>‹#›</a:t>
            </a:fld>
            <a:endParaRPr lang="en-GB">
              <a:solidFill>
                <a:srgbClr val="D6EC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srgbClr val="D6ECFF"/>
                </a:solidFill>
              </a:rPr>
              <a:t>11/21/2014</a:t>
            </a:r>
            <a:endParaRPr lang="en-GB">
              <a:solidFill>
                <a:srgbClr val="D6ECFF"/>
              </a:solidFill>
            </a:endParaRPr>
          </a:p>
        </p:txBody>
      </p:sp>
      <p:sp>
        <p:nvSpPr>
          <p:cNvPr id="5" name="Footer Placeholder 4"/>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
        <p:nvSpPr>
          <p:cNvPr id="6" name="Slide Number Placeholder 5"/>
          <p:cNvSpPr>
            <a:spLocks noGrp="1"/>
          </p:cNvSpPr>
          <p:nvPr>
            <p:ph type="sldNum" sz="quarter" idx="12"/>
          </p:nvPr>
        </p:nvSpPr>
        <p:spPr/>
        <p:txBody>
          <a:bodyPr/>
          <a:lstStyle/>
          <a:p>
            <a:fld id="{4CDF1360-708A-2849-B83F-77E486F3B129}" type="slidenum">
              <a:rPr lang="en-GB" smtClean="0">
                <a:solidFill>
                  <a:srgbClr val="D6ECFF"/>
                </a:solidFill>
              </a:rPr>
              <a:pPr/>
              <a:t>‹#›</a:t>
            </a:fld>
            <a:endParaRPr lang="en-GB">
              <a:solidFill>
                <a:srgbClr val="D6EC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srgbClr val="D6ECFF"/>
                </a:solidFill>
              </a:rPr>
              <a:t>11/21/2014</a:t>
            </a:r>
            <a:endParaRPr lang="en-GB">
              <a:solidFill>
                <a:srgbClr val="D6ECFF"/>
              </a:solidFill>
            </a:endParaRPr>
          </a:p>
        </p:txBody>
      </p:sp>
      <p:sp>
        <p:nvSpPr>
          <p:cNvPr id="5" name="Footer Placeholder 4"/>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
        <p:nvSpPr>
          <p:cNvPr id="6" name="Slide Number Placeholder 5"/>
          <p:cNvSpPr>
            <a:spLocks noGrp="1"/>
          </p:cNvSpPr>
          <p:nvPr>
            <p:ph type="sldNum" sz="quarter" idx="12"/>
          </p:nvPr>
        </p:nvSpPr>
        <p:spPr/>
        <p:txBody>
          <a:bodyPr/>
          <a:lstStyle/>
          <a:p>
            <a:fld id="{4CDF1360-708A-2849-B83F-77E486F3B129}" type="slidenum">
              <a:rPr lang="en-GB" smtClean="0">
                <a:solidFill>
                  <a:srgbClr val="D6ECFF"/>
                </a:solidFill>
              </a:rPr>
              <a:pPr/>
              <a:t>‹#›</a:t>
            </a:fld>
            <a:endParaRPr lang="en-GB">
              <a:solidFill>
                <a:srgbClr val="D6EC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11/21/2014</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629C8A-644D-1C47-B0D9-077860CDDD6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11/21/2014</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629C8A-644D-1C47-B0D9-077860CDDD6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11/21/2014</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629C8A-644D-1C47-B0D9-077860CDDD6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11/21/2014</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0629C8A-644D-1C47-B0D9-077860CDDD6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11/21/2014</a:t>
            </a: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0629C8A-644D-1C47-B0D9-077860CDDD6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11/21/2014</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0629C8A-644D-1C47-B0D9-077860CDDD6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11/21/2014</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0629C8A-644D-1C47-B0D9-077860CDDD6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11/21/2014</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0629C8A-644D-1C47-B0D9-077860CDDD68}" type="slidenum">
              <a:rPr lang="en-GB" smtClean="0">
                <a:solidFill>
                  <a:prstClr val="black">
                    <a:tint val="75000"/>
                  </a:prstClr>
                </a:solidFill>
              </a:rPr>
              <a:pPr/>
              <a:t>‹#›</a:t>
            </a:fld>
            <a:endParaRPr lang="en-GB">
              <a:solidFill>
                <a:prstClr val="black">
                  <a:tint val="75000"/>
                </a:prstClr>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srgbClr val="D6ECFF"/>
                </a:solidFill>
              </a:rPr>
              <a:t>11/21/2014</a:t>
            </a:r>
            <a:endParaRPr lang="en-GB">
              <a:solidFill>
                <a:srgbClr val="D6ECFF"/>
              </a:solidFill>
            </a:endParaRPr>
          </a:p>
        </p:txBody>
      </p:sp>
      <p:sp>
        <p:nvSpPr>
          <p:cNvPr id="5" name="Footer Placeholder 4"/>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
        <p:nvSpPr>
          <p:cNvPr id="6" name="Slide Number Placeholder 5"/>
          <p:cNvSpPr>
            <a:spLocks noGrp="1"/>
          </p:cNvSpPr>
          <p:nvPr>
            <p:ph type="sldNum" sz="quarter" idx="12"/>
          </p:nvPr>
        </p:nvSpPr>
        <p:spPr/>
        <p:txBody>
          <a:bodyPr/>
          <a:lstStyle/>
          <a:p>
            <a:fld id="{4CDF1360-708A-2849-B83F-77E486F3B129}" type="slidenum">
              <a:rPr lang="en-GB" smtClean="0">
                <a:solidFill>
                  <a:srgbClr val="D6ECFF"/>
                </a:solidFill>
              </a:rPr>
              <a:pPr/>
              <a:t>‹#›</a:t>
            </a:fld>
            <a:endParaRPr lang="en-GB">
              <a:solidFill>
                <a:srgbClr val="D6EC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smtClean="0">
                <a:solidFill>
                  <a:prstClr val="black">
                    <a:tint val="75000"/>
                  </a:prstClr>
                </a:solidFill>
              </a:rPr>
              <a:t>11/21/2014</a:t>
            </a:r>
            <a:endParaRPr lang="en-GB">
              <a:solidFill>
                <a:prstClr val="black">
                  <a:tint val="75000"/>
                </a:prstClr>
              </a:solidFill>
            </a:endParaRPr>
          </a:p>
        </p:txBody>
      </p:sp>
      <p:sp>
        <p:nvSpPr>
          <p:cNvPr id="9" name="Slide Number Placeholder 8"/>
          <p:cNvSpPr>
            <a:spLocks noGrp="1"/>
          </p:cNvSpPr>
          <p:nvPr>
            <p:ph type="sldNum" sz="quarter" idx="11"/>
          </p:nvPr>
        </p:nvSpPr>
        <p:spPr/>
        <p:txBody>
          <a:bodyPr/>
          <a:lstStyle/>
          <a:p>
            <a:fld id="{B0629C8A-644D-1C47-B0D9-077860CDDD68}" type="slidenum">
              <a:rPr lang="en-GB" smtClean="0">
                <a:solidFill>
                  <a:prstClr val="black">
                    <a:tint val="75000"/>
                  </a:prstClr>
                </a:solidFill>
              </a:rPr>
              <a:pPr/>
              <a:t>‹#›</a:t>
            </a:fld>
            <a:endParaRPr lang="en-GB">
              <a:solidFill>
                <a:prstClr val="black">
                  <a:tint val="75000"/>
                </a:prstClr>
              </a:solidFill>
            </a:endParaRPr>
          </a:p>
        </p:txBody>
      </p:sp>
      <p:sp>
        <p:nvSpPr>
          <p:cNvPr id="10" name="Footer Placeholder 9"/>
          <p:cNvSpPr>
            <a:spLocks noGrp="1"/>
          </p:cNvSpPr>
          <p:nvPr>
            <p:ph type="ftr" sz="quarter" idx="12"/>
          </p:nvPr>
        </p:nvSpPr>
        <p:spPr/>
        <p:txBody>
          <a:bodyPr/>
          <a:lstStyle/>
          <a:p>
            <a:r>
              <a:rPr lang="en-GB" smtClean="0">
                <a:solidFill>
                  <a:prstClr val="black">
                    <a:tint val="75000"/>
                  </a:prstClr>
                </a:solidFill>
              </a:rPr>
              <a:t>@alejandroa</a:t>
            </a:r>
            <a:endParaRPr lang="en-GB">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11/21/2014</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629C8A-644D-1C47-B0D9-077860CDDD6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11/21/2014</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629C8A-644D-1C47-B0D9-077860CDDD6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srgbClr val="D6ECFF"/>
                </a:solidFill>
              </a:rPr>
              <a:t>11/21/2014</a:t>
            </a:r>
            <a:endParaRPr lang="en-GB">
              <a:solidFill>
                <a:srgbClr val="D6ECFF"/>
              </a:solidFill>
            </a:endParaRPr>
          </a:p>
        </p:txBody>
      </p:sp>
      <p:sp>
        <p:nvSpPr>
          <p:cNvPr id="5" name="Footer Placeholder 4"/>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
        <p:nvSpPr>
          <p:cNvPr id="6" name="Slide Number Placeholder 5"/>
          <p:cNvSpPr>
            <a:spLocks noGrp="1"/>
          </p:cNvSpPr>
          <p:nvPr>
            <p:ph type="sldNum" sz="quarter" idx="12"/>
          </p:nvPr>
        </p:nvSpPr>
        <p:spPr/>
        <p:txBody>
          <a:bodyPr/>
          <a:lstStyle/>
          <a:p>
            <a:fld id="{4CDF1360-708A-2849-B83F-77E486F3B129}" type="slidenum">
              <a:rPr lang="en-GB" smtClean="0">
                <a:solidFill>
                  <a:srgbClr val="D6ECFF"/>
                </a:solidFill>
              </a:rPr>
              <a:pPr/>
              <a:t>‹#›</a:t>
            </a:fld>
            <a:endParaRPr lang="en-GB">
              <a:solidFill>
                <a:srgbClr val="D6EC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srgbClr val="D6ECFF"/>
                </a:solidFill>
              </a:rPr>
              <a:t>11/21/2014</a:t>
            </a:r>
            <a:endParaRPr lang="en-GB">
              <a:solidFill>
                <a:srgbClr val="D6ECFF"/>
              </a:solidFill>
            </a:endParaRPr>
          </a:p>
        </p:txBody>
      </p:sp>
      <p:sp>
        <p:nvSpPr>
          <p:cNvPr id="6" name="Footer Placeholder 5"/>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
        <p:nvSpPr>
          <p:cNvPr id="7" name="Slide Number Placeholder 6"/>
          <p:cNvSpPr>
            <a:spLocks noGrp="1"/>
          </p:cNvSpPr>
          <p:nvPr>
            <p:ph type="sldNum" sz="quarter" idx="12"/>
          </p:nvPr>
        </p:nvSpPr>
        <p:spPr/>
        <p:txBody>
          <a:bodyPr/>
          <a:lstStyle/>
          <a:p>
            <a:fld id="{4CDF1360-708A-2849-B83F-77E486F3B129}" type="slidenum">
              <a:rPr lang="en-GB" smtClean="0">
                <a:solidFill>
                  <a:srgbClr val="D6ECFF"/>
                </a:solidFill>
              </a:rPr>
              <a:pPr/>
              <a:t>‹#›</a:t>
            </a:fld>
            <a:endParaRPr lang="en-GB">
              <a:solidFill>
                <a:srgbClr val="D6EC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srgbClr val="D6ECFF"/>
                </a:solidFill>
              </a:rPr>
              <a:t>11/21/2014</a:t>
            </a:r>
            <a:endParaRPr lang="en-GB">
              <a:solidFill>
                <a:srgbClr val="D6ECFF"/>
              </a:solidFill>
            </a:endParaRPr>
          </a:p>
        </p:txBody>
      </p:sp>
      <p:sp>
        <p:nvSpPr>
          <p:cNvPr id="8" name="Footer Placeholder 7"/>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
        <p:nvSpPr>
          <p:cNvPr id="9" name="Slide Number Placeholder 8"/>
          <p:cNvSpPr>
            <a:spLocks noGrp="1"/>
          </p:cNvSpPr>
          <p:nvPr>
            <p:ph type="sldNum" sz="quarter" idx="12"/>
          </p:nvPr>
        </p:nvSpPr>
        <p:spPr/>
        <p:txBody>
          <a:bodyPr/>
          <a:lstStyle/>
          <a:p>
            <a:fld id="{4CDF1360-708A-2849-B83F-77E486F3B129}" type="slidenum">
              <a:rPr lang="en-GB" smtClean="0">
                <a:solidFill>
                  <a:srgbClr val="D6ECFF"/>
                </a:solidFill>
              </a:rPr>
              <a:pPr/>
              <a:t>‹#›</a:t>
            </a:fld>
            <a:endParaRPr lang="en-GB">
              <a:solidFill>
                <a:srgbClr val="D6EC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srgbClr val="D6ECFF"/>
                </a:solidFill>
              </a:rPr>
              <a:t>11/21/2014</a:t>
            </a:r>
            <a:endParaRPr lang="en-GB">
              <a:solidFill>
                <a:srgbClr val="D6ECFF"/>
              </a:solidFill>
            </a:endParaRPr>
          </a:p>
        </p:txBody>
      </p:sp>
      <p:sp>
        <p:nvSpPr>
          <p:cNvPr id="4" name="Footer Placeholder 3"/>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
        <p:nvSpPr>
          <p:cNvPr id="5" name="Slide Number Placeholder 4"/>
          <p:cNvSpPr>
            <a:spLocks noGrp="1"/>
          </p:cNvSpPr>
          <p:nvPr>
            <p:ph type="sldNum" sz="quarter" idx="12"/>
          </p:nvPr>
        </p:nvSpPr>
        <p:spPr/>
        <p:txBody>
          <a:bodyPr/>
          <a:lstStyle/>
          <a:p>
            <a:fld id="{4CDF1360-708A-2849-B83F-77E486F3B129}" type="slidenum">
              <a:rPr lang="en-GB" smtClean="0">
                <a:solidFill>
                  <a:srgbClr val="D6ECFF"/>
                </a:solidFill>
              </a:rPr>
              <a:pPr/>
              <a:t>‹#›</a:t>
            </a:fld>
            <a:endParaRPr lang="en-GB">
              <a:solidFill>
                <a:srgbClr val="D6EC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D6ECFF"/>
                </a:solidFill>
              </a:rPr>
              <a:t>11/21/2014</a:t>
            </a:r>
            <a:endParaRPr lang="en-GB">
              <a:solidFill>
                <a:srgbClr val="D6ECFF"/>
              </a:solidFill>
            </a:endParaRPr>
          </a:p>
        </p:txBody>
      </p:sp>
      <p:sp>
        <p:nvSpPr>
          <p:cNvPr id="3" name="Footer Placeholder 2"/>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
        <p:nvSpPr>
          <p:cNvPr id="4" name="Slide Number Placeholder 3"/>
          <p:cNvSpPr>
            <a:spLocks noGrp="1"/>
          </p:cNvSpPr>
          <p:nvPr>
            <p:ph type="sldNum" sz="quarter" idx="12"/>
          </p:nvPr>
        </p:nvSpPr>
        <p:spPr/>
        <p:txBody>
          <a:bodyPr/>
          <a:lstStyle/>
          <a:p>
            <a:fld id="{4CDF1360-708A-2849-B83F-77E486F3B129}" type="slidenum">
              <a:rPr lang="en-GB" smtClean="0">
                <a:solidFill>
                  <a:srgbClr val="D6ECFF"/>
                </a:solidFill>
              </a:rPr>
              <a:pPr/>
              <a:t>‹#›</a:t>
            </a:fld>
            <a:endParaRPr lang="en-GB">
              <a:solidFill>
                <a:srgbClr val="D6EC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D6ECFF"/>
                </a:solidFill>
              </a:rPr>
              <a:t>11/21/2014</a:t>
            </a:r>
            <a:endParaRPr lang="en-GB">
              <a:solidFill>
                <a:srgbClr val="D6ECFF"/>
              </a:solidFill>
            </a:endParaRPr>
          </a:p>
        </p:txBody>
      </p:sp>
      <p:sp>
        <p:nvSpPr>
          <p:cNvPr id="6" name="Footer Placeholder 5"/>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
        <p:nvSpPr>
          <p:cNvPr id="7" name="Slide Number Placeholder 6"/>
          <p:cNvSpPr>
            <a:spLocks noGrp="1"/>
          </p:cNvSpPr>
          <p:nvPr>
            <p:ph type="sldNum" sz="quarter" idx="12"/>
          </p:nvPr>
        </p:nvSpPr>
        <p:spPr/>
        <p:txBody>
          <a:bodyPr/>
          <a:lstStyle/>
          <a:p>
            <a:fld id="{4CDF1360-708A-2849-B83F-77E486F3B129}" type="slidenum">
              <a:rPr lang="en-GB" smtClean="0">
                <a:solidFill>
                  <a:srgbClr val="D6ECFF"/>
                </a:solidFill>
              </a:rPr>
              <a:pPr/>
              <a:t>‹#›</a:t>
            </a:fld>
            <a:endParaRPr lang="en-GB">
              <a:solidFill>
                <a:srgbClr val="D6ECFF"/>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smtClean="0">
                <a:solidFill>
                  <a:srgbClr val="D6ECFF"/>
                </a:solidFill>
              </a:rPr>
              <a:t>11/21/2014</a:t>
            </a:r>
            <a:endParaRPr lang="en-GB">
              <a:solidFill>
                <a:srgbClr val="D6ECFF"/>
              </a:solidFill>
            </a:endParaRPr>
          </a:p>
        </p:txBody>
      </p:sp>
      <p:sp>
        <p:nvSpPr>
          <p:cNvPr id="9" name="Slide Number Placeholder 8"/>
          <p:cNvSpPr>
            <a:spLocks noGrp="1"/>
          </p:cNvSpPr>
          <p:nvPr>
            <p:ph type="sldNum" sz="quarter" idx="11"/>
          </p:nvPr>
        </p:nvSpPr>
        <p:spPr/>
        <p:txBody>
          <a:bodyPr/>
          <a:lstStyle/>
          <a:p>
            <a:fld id="{4CDF1360-708A-2849-B83F-77E486F3B129}" type="slidenum">
              <a:rPr lang="en-GB" smtClean="0">
                <a:solidFill>
                  <a:srgbClr val="D6ECFF"/>
                </a:solidFill>
              </a:rPr>
              <a:pPr/>
              <a:t>‹#›</a:t>
            </a:fld>
            <a:endParaRPr lang="en-GB">
              <a:solidFill>
                <a:srgbClr val="D6ECFF"/>
              </a:solidFill>
            </a:endParaRPr>
          </a:p>
        </p:txBody>
      </p:sp>
      <p:sp>
        <p:nvSpPr>
          <p:cNvPr id="10" name="Footer Placeholder 9"/>
          <p:cNvSpPr>
            <a:spLocks noGrp="1"/>
          </p:cNvSpPr>
          <p:nvPr>
            <p:ph type="ftr" sz="quarter" idx="12"/>
          </p:nvPr>
        </p:nvSpPr>
        <p:spPr/>
        <p:txBody>
          <a:bodyPr/>
          <a:lstStyle/>
          <a:p>
            <a:r>
              <a:rPr lang="en-GB" smtClean="0">
                <a:solidFill>
                  <a:srgbClr val="D6ECFF"/>
                </a:solidFill>
              </a:rPr>
              <a:t>@alejandroa</a:t>
            </a:r>
            <a:endParaRPr lang="en-GB">
              <a:solidFill>
                <a:srgbClr val="D6EC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457200"/>
            <a:fld id="{4CDF1360-708A-2849-B83F-77E486F3B129}" type="slidenum">
              <a:rPr lang="en-GB" smtClean="0">
                <a:solidFill>
                  <a:srgbClr val="D6ECFF"/>
                </a:solidFill>
              </a:rPr>
              <a:pPr defTabSz="457200"/>
              <a:t>‹#›</a:t>
            </a:fld>
            <a:endParaRPr lang="en-GB">
              <a:solidFill>
                <a:srgbClr val="D6ECFF"/>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457200"/>
            <a:r>
              <a:rPr lang="en-GB" smtClean="0">
                <a:solidFill>
                  <a:srgbClr val="D6ECFF"/>
                </a:solidFill>
              </a:rPr>
              <a:t>@alejandroa</a:t>
            </a:r>
            <a:endParaRPr lang="en-GB">
              <a:solidFill>
                <a:srgbClr val="D6ECFF"/>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457200"/>
            <a:r>
              <a:rPr lang="en-US" smtClean="0">
                <a:solidFill>
                  <a:srgbClr val="D6ECFF"/>
                </a:solidFill>
              </a:rPr>
              <a:t>11/21/2014</a:t>
            </a:r>
            <a:endParaRPr lang="en-GB">
              <a:solidFill>
                <a:srgbClr val="D6ECFF"/>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457200"/>
            <a:fld id="{B0629C8A-644D-1C47-B0D9-077860CDDD68}" type="slidenum">
              <a:rPr lang="en-GB" smtClean="0">
                <a:solidFill>
                  <a:prstClr val="black">
                    <a:tint val="75000"/>
                  </a:prstClr>
                </a:solidFill>
              </a:rPr>
              <a:pPr defTabSz="457200"/>
              <a:t>‹#›</a:t>
            </a:fld>
            <a:endParaRPr lang="en-GB">
              <a:solidFill>
                <a:prstClr val="black">
                  <a:tint val="75000"/>
                </a:prst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457200"/>
            <a:r>
              <a:rPr lang="en-GB" smtClean="0">
                <a:solidFill>
                  <a:prstClr val="black">
                    <a:tint val="75000"/>
                  </a:prstClr>
                </a:solidFill>
              </a:rPr>
              <a:t>@alejandroa</a:t>
            </a:r>
            <a:endParaRPr lang="en-GB">
              <a:solidFill>
                <a:prstClr val="black">
                  <a:tint val="75000"/>
                </a:prst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457200"/>
            <a:r>
              <a:rPr lang="en-US" smtClean="0">
                <a:solidFill>
                  <a:prstClr val="black">
                    <a:tint val="75000"/>
                  </a:prstClr>
                </a:solidFill>
              </a:rPr>
              <a:t>11/21/2014</a:t>
            </a:r>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1.docx"/><Relationship Id="rId5"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tinyurl.com/58q2lj" TargetMode="External"/><Relationship Id="rId4" Type="http://schemas.openxmlformats.org/officeDocument/2006/relationships/hyperlink" Target="mailto:Ale.Armellini@northampton.ac.uk" TargetMode="External"/><Relationship Id="rId5" Type="http://schemas.openxmlformats.org/officeDocument/2006/relationships/image" Target="../media/image4.png"/><Relationship Id="rId6" Type="http://schemas.openxmlformats.org/officeDocument/2006/relationships/image" Target="../media/image26.tiff"/><Relationship Id="rId7"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hyperlink" Target="http://www.gillysalmon.com/blog.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flickr.com/photos/topgold/" TargetMode="External"/><Relationship Id="rId4" Type="http://schemas.openxmlformats.org/officeDocument/2006/relationships/image" Target="../media/image28.jpeg"/><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hyperlink" Target="mailto:Ale.Armellini@northampton.ac.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economist.com/news/briefing/21605899-staid-higher-education-business-about-experience-welcome-earthquake-digital"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8.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ssas-join" TargetMode="External"/><Relationship Id="rId3" Type="http://schemas.openxmlformats.org/officeDocument/2006/relationships/hyperlink" Target="http://tinyurl.com/SSAS-OEB1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484784"/>
            <a:ext cx="8136904" cy="2160241"/>
          </a:xfrm>
        </p:spPr>
        <p:txBody>
          <a:bodyPr/>
          <a:lstStyle/>
          <a:p>
            <a:r>
              <a:rPr lang="en-GB" sz="3400" dirty="0"/>
              <a:t>Student engagement and achievement in online and blended learning through e-</a:t>
            </a:r>
            <a:r>
              <a:rPr lang="en-GB" sz="3400" dirty="0" smtClean="0"/>
              <a:t>tivities</a:t>
            </a:r>
            <a:br>
              <a:rPr lang="en-GB" sz="3400" dirty="0" smtClean="0"/>
            </a:br>
            <a:r>
              <a:rPr lang="en-GB" sz="2000" dirty="0" smtClean="0"/>
              <a:t>CEL </a:t>
            </a:r>
            <a:r>
              <a:rPr lang="en-GB" sz="2000" dirty="0"/>
              <a:t>Innovation Rooms</a:t>
            </a:r>
          </a:p>
        </p:txBody>
      </p:sp>
      <p:sp>
        <p:nvSpPr>
          <p:cNvPr id="3" name="Subtitle 2"/>
          <p:cNvSpPr>
            <a:spLocks noGrp="1"/>
          </p:cNvSpPr>
          <p:nvPr>
            <p:ph type="subTitle" idx="1"/>
          </p:nvPr>
        </p:nvSpPr>
        <p:spPr>
          <a:xfrm>
            <a:off x="685800" y="4509120"/>
            <a:ext cx="7702624" cy="1944216"/>
          </a:xfrm>
        </p:spPr>
        <p:txBody>
          <a:bodyPr>
            <a:normAutofit/>
          </a:bodyPr>
          <a:lstStyle/>
          <a:p>
            <a:r>
              <a:rPr lang="en-GB" dirty="0" smtClean="0"/>
              <a:t>Prof A Armellini	|   @</a:t>
            </a:r>
            <a:r>
              <a:rPr lang="en-GB" dirty="0" err="1" smtClean="0"/>
              <a:t>alejandroa</a:t>
            </a:r>
            <a:r>
              <a:rPr lang="en-GB" dirty="0" smtClean="0"/>
              <a:t>   |   ale.armellini@northampton.ac.uk</a:t>
            </a:r>
          </a:p>
          <a:p>
            <a:r>
              <a:rPr lang="en-GB" dirty="0" smtClean="0"/>
              <a:t>Director, Institute </a:t>
            </a:r>
            <a:r>
              <a:rPr lang="en-GB" dirty="0"/>
              <a:t>o</a:t>
            </a:r>
            <a:r>
              <a:rPr lang="en-GB" dirty="0" smtClean="0"/>
              <a:t>f Learning &amp; Teaching in HE</a:t>
            </a:r>
          </a:p>
          <a:p>
            <a:endParaRPr lang="en-GB" dirty="0"/>
          </a:p>
          <a:p>
            <a:r>
              <a:rPr lang="en-GB" dirty="0" smtClean="0"/>
              <a:t>University of Northampton</a:t>
            </a:r>
          </a:p>
          <a:p>
            <a:r>
              <a:rPr lang="en-GB" dirty="0" smtClean="0"/>
              <a:t>17 December 2014</a:t>
            </a:r>
            <a:endParaRPr lang="en-GB" dirty="0"/>
          </a:p>
        </p:txBody>
      </p:sp>
      <p:pic>
        <p:nvPicPr>
          <p:cNvPr id="5" name="Picture 4" descr="Logo_transparente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24"/>
            <a:ext cx="2999055" cy="1218828"/>
          </a:xfrm>
          <a:prstGeom prst="rect">
            <a:avLst/>
          </a:prstGeom>
        </p:spPr>
      </p:pic>
      <p:pic>
        <p:nvPicPr>
          <p:cNvPr id="6" name="Picture 5"/>
          <p:cNvPicPr>
            <a:picLocks noChangeAspect="1"/>
          </p:cNvPicPr>
          <p:nvPr/>
        </p:nvPicPr>
        <p:blipFill>
          <a:blip r:embed="rId3"/>
          <a:stretch>
            <a:fillRect/>
          </a:stretch>
        </p:blipFill>
        <p:spPr>
          <a:xfrm>
            <a:off x="5004048" y="188640"/>
            <a:ext cx="3419872" cy="799395"/>
          </a:xfrm>
          <a:prstGeom prst="rect">
            <a:avLst/>
          </a:prstGeom>
        </p:spPr>
      </p:pic>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6309320"/>
            <a:ext cx="12271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24549911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25696898"/>
              </p:ext>
            </p:extLst>
          </p:nvPr>
        </p:nvGraphicFramePr>
        <p:xfrm>
          <a:off x="-36512" y="1096144"/>
          <a:ext cx="8507288"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4CDF1360-708A-2849-B83F-77E486F3B129}" type="slidenum">
              <a:rPr lang="en-GB" smtClean="0">
                <a:solidFill>
                  <a:srgbClr val="D6ECFF"/>
                </a:solidFill>
              </a:rPr>
              <a:pPr/>
              <a:t>10</a:t>
            </a:fld>
            <a:endParaRPr lang="en-GB">
              <a:solidFill>
                <a:srgbClr val="D6ECFF"/>
              </a:solidFill>
            </a:endParaRPr>
          </a:p>
        </p:txBody>
      </p:sp>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17692246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1337051"/>
              </p:ext>
            </p:extLst>
          </p:nvPr>
        </p:nvGraphicFramePr>
        <p:xfrm>
          <a:off x="35496" y="1168152"/>
          <a:ext cx="8507288"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4CDF1360-708A-2849-B83F-77E486F3B129}" type="slidenum">
              <a:rPr lang="en-GB" smtClean="0">
                <a:solidFill>
                  <a:srgbClr val="D6ECFF"/>
                </a:solidFill>
              </a:rPr>
              <a:pPr/>
              <a:t>11</a:t>
            </a:fld>
            <a:endParaRPr lang="en-GB">
              <a:solidFill>
                <a:srgbClr val="D6ECFF"/>
              </a:solidFill>
            </a:endParaRPr>
          </a:p>
        </p:txBody>
      </p:sp>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32070069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15572571"/>
              </p:ext>
            </p:extLst>
          </p:nvPr>
        </p:nvGraphicFramePr>
        <p:xfrm>
          <a:off x="35496" y="1168152"/>
          <a:ext cx="8507288"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4CDF1360-708A-2849-B83F-77E486F3B129}" type="slidenum">
              <a:rPr lang="en-GB" smtClean="0">
                <a:solidFill>
                  <a:srgbClr val="D6ECFF"/>
                </a:solidFill>
              </a:rPr>
              <a:pPr/>
              <a:t>12</a:t>
            </a:fld>
            <a:endParaRPr lang="en-GB">
              <a:solidFill>
                <a:srgbClr val="D6ECFF"/>
              </a:solidFill>
            </a:endParaRPr>
          </a:p>
        </p:txBody>
      </p:sp>
      <p:sp>
        <p:nvSpPr>
          <p:cNvPr id="3" name="Footer Placeholder 2"/>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39022743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11283977"/>
              </p:ext>
            </p:extLst>
          </p:nvPr>
        </p:nvGraphicFramePr>
        <p:xfrm>
          <a:off x="25152" y="1196752"/>
          <a:ext cx="8507288"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Brace 2"/>
          <p:cNvSpPr/>
          <p:nvPr/>
        </p:nvSpPr>
        <p:spPr>
          <a:xfrm rot="16200000">
            <a:off x="1861031" y="189838"/>
            <a:ext cx="489527" cy="414280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28575">
                <a:solidFill>
                  <a:schemeClr val="tx1"/>
                </a:solidFill>
              </a:ln>
            </a:endParaRPr>
          </a:p>
        </p:txBody>
      </p:sp>
      <p:sp>
        <p:nvSpPr>
          <p:cNvPr id="5" name="Slide Number Placeholder 4"/>
          <p:cNvSpPr>
            <a:spLocks noGrp="1"/>
          </p:cNvSpPr>
          <p:nvPr>
            <p:ph type="sldNum" sz="quarter" idx="12"/>
          </p:nvPr>
        </p:nvSpPr>
        <p:spPr>
          <a:xfrm>
            <a:off x="8464952" y="5625048"/>
            <a:ext cx="548640" cy="396240"/>
          </a:xfrm>
        </p:spPr>
        <p:txBody>
          <a:bodyPr/>
          <a:lstStyle/>
          <a:p>
            <a:fld id="{4CDF1360-708A-2849-B83F-77E486F3B129}" type="slidenum">
              <a:rPr lang="en-GB" smtClean="0">
                <a:solidFill>
                  <a:srgbClr val="D6ECFF"/>
                </a:solidFill>
              </a:rPr>
              <a:pPr/>
              <a:t>13</a:t>
            </a:fld>
            <a:endParaRPr lang="en-GB">
              <a:solidFill>
                <a:srgbClr val="D6ECFF"/>
              </a:solidFill>
            </a:endParaRPr>
          </a:p>
        </p:txBody>
      </p:sp>
      <p:sp>
        <p:nvSpPr>
          <p:cNvPr id="2" name="Footer Placeholder 1"/>
          <p:cNvSpPr>
            <a:spLocks noGrp="1"/>
          </p:cNvSpPr>
          <p:nvPr>
            <p:ph type="ftr" sz="quarter" idx="11"/>
          </p:nvPr>
        </p:nvSpPr>
        <p:spPr>
          <a:xfrm rot="16200000">
            <a:off x="7520074" y="4048760"/>
            <a:ext cx="2367281" cy="365760"/>
          </a:xfrm>
        </p:spPr>
        <p:txBody>
          <a:bodyPr/>
          <a:lstStyle/>
          <a:p>
            <a:r>
              <a:rPr lang="en-GB" smtClean="0">
                <a:solidFill>
                  <a:srgbClr val="D6ECFF"/>
                </a:solidFill>
              </a:rPr>
              <a:t>@alejandroa</a:t>
            </a:r>
            <a:endParaRPr lang="en-GB">
              <a:solidFill>
                <a:srgbClr val="D6ECFF"/>
              </a:solidFill>
            </a:endParaRPr>
          </a:p>
        </p:txBody>
      </p:sp>
      <p:sp>
        <p:nvSpPr>
          <p:cNvPr id="6" name="TextBox 5"/>
          <p:cNvSpPr txBox="1"/>
          <p:nvPr/>
        </p:nvSpPr>
        <p:spPr>
          <a:xfrm>
            <a:off x="966428" y="1455167"/>
            <a:ext cx="2304256" cy="461665"/>
          </a:xfrm>
          <a:prstGeom prst="rect">
            <a:avLst/>
          </a:prstGeom>
          <a:noFill/>
        </p:spPr>
        <p:txBody>
          <a:bodyPr wrap="square" rtlCol="0">
            <a:spAutoFit/>
          </a:bodyPr>
          <a:lstStyle/>
          <a:p>
            <a:pPr algn="ctr"/>
            <a:r>
              <a:rPr lang="en-GB" sz="2400" dirty="0" smtClean="0"/>
              <a:t>Key ingredient!</a:t>
            </a:r>
            <a:endParaRPr lang="en-GB" sz="2400" dirty="0"/>
          </a:p>
        </p:txBody>
      </p:sp>
    </p:spTree>
    <p:extLst>
      <p:ext uri="{BB962C8B-B14F-4D97-AF65-F5344CB8AC3E}">
        <p14:creationId xmlns:p14="http://schemas.microsoft.com/office/powerpoint/2010/main" val="18304521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VLE design benchmarks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37607778"/>
              </p:ext>
            </p:extLst>
          </p:nvPr>
        </p:nvGraphicFramePr>
        <p:xfrm>
          <a:off x="364433" y="1441250"/>
          <a:ext cx="8096001" cy="4652045"/>
        </p:xfrm>
        <a:graphic>
          <a:graphicData uri="http://schemas.openxmlformats.org/drawingml/2006/table">
            <a:tbl>
              <a:tblPr firstRow="1" bandRow="1">
                <a:tableStyleId>{5C22544A-7EE6-4342-B048-85BDC9FD1C3A}</a:tableStyleId>
              </a:tblPr>
              <a:tblGrid>
                <a:gridCol w="1508932"/>
                <a:gridCol w="1354210"/>
                <a:gridCol w="5232859"/>
              </a:tblGrid>
              <a:tr h="472772">
                <a:tc>
                  <a:txBody>
                    <a:bodyPr/>
                    <a:lstStyle/>
                    <a:p>
                      <a:pPr>
                        <a:lnSpc>
                          <a:spcPct val="115000"/>
                        </a:lnSpc>
                        <a:spcAft>
                          <a:spcPts val="0"/>
                        </a:spcAft>
                      </a:pPr>
                      <a:r>
                        <a:rPr lang="en-GB" sz="1400" b="1" dirty="0">
                          <a:solidFill>
                            <a:srgbClr val="FFFFFF"/>
                          </a:solidFill>
                          <a:effectLst/>
                          <a:latin typeface="Calibri"/>
                          <a:ea typeface="Calibri"/>
                          <a:cs typeface="Times New Roman"/>
                        </a:rPr>
                        <a:t>Level</a:t>
                      </a:r>
                      <a:endParaRPr lang="en-GB" sz="140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400" b="1" dirty="0">
                          <a:effectLst/>
                          <a:latin typeface="Calibri"/>
                          <a:ea typeface="Calibri"/>
                          <a:cs typeface="Times New Roman"/>
                        </a:rPr>
                        <a:t>Focus</a:t>
                      </a:r>
                      <a:endParaRPr lang="en-GB" sz="140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400" b="1" dirty="0">
                          <a:solidFill>
                            <a:srgbClr val="FFFFFF"/>
                          </a:solidFill>
                          <a:effectLst/>
                          <a:latin typeface="Calibri"/>
                          <a:ea typeface="Calibri"/>
                          <a:cs typeface="Times New Roman"/>
                        </a:rPr>
                        <a:t>Key features</a:t>
                      </a:r>
                      <a:endParaRPr lang="en-GB" sz="1400" dirty="0">
                        <a:effectLst/>
                        <a:latin typeface="Calibri"/>
                        <a:ea typeface="Calibri"/>
                        <a:cs typeface="Times New Roman"/>
                      </a:endParaRPr>
                    </a:p>
                  </a:txBody>
                  <a:tcPr marL="68580" marR="68580" marT="90170" marB="90170"/>
                </a:tc>
              </a:tr>
              <a:tr h="1131283">
                <a:tc>
                  <a:txBody>
                    <a:bodyPr/>
                    <a:lstStyle/>
                    <a:p>
                      <a:pPr>
                        <a:lnSpc>
                          <a:spcPct val="115000"/>
                        </a:lnSpc>
                        <a:spcAft>
                          <a:spcPts val="0"/>
                        </a:spcAft>
                      </a:pPr>
                      <a:endParaRPr lang="en-GB" sz="1600" b="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600" dirty="0">
                        <a:effectLst/>
                        <a:latin typeface="Calibri"/>
                        <a:ea typeface="Calibri"/>
                        <a:cs typeface="Times New Roman"/>
                      </a:endParaRPr>
                    </a:p>
                  </a:txBody>
                  <a:tcPr marL="68580" marR="68580" marT="90170" marB="90170"/>
                </a:tc>
                <a:tc>
                  <a:txBody>
                    <a:bodyPr/>
                    <a:lstStyle/>
                    <a:p>
                      <a:pPr marL="342900" lvl="0" indent="-342900">
                        <a:lnSpc>
                          <a:spcPct val="115000"/>
                        </a:lnSpc>
                        <a:spcAft>
                          <a:spcPts val="0"/>
                        </a:spcAft>
                        <a:buFont typeface="Wingdings"/>
                        <a:buChar char=""/>
                      </a:pPr>
                      <a:endParaRPr lang="en-GB" sz="1400" dirty="0">
                        <a:effectLst/>
                        <a:latin typeface="Calibri"/>
                        <a:ea typeface="Calibri"/>
                        <a:cs typeface="Times New Roman"/>
                      </a:endParaRPr>
                    </a:p>
                  </a:txBody>
                  <a:tcPr marL="68580" marR="68580" marT="90170" marB="90170"/>
                </a:tc>
              </a:tr>
              <a:tr h="1630565">
                <a:tc>
                  <a:txBody>
                    <a:bodyPr/>
                    <a:lstStyle/>
                    <a:p>
                      <a:pPr>
                        <a:lnSpc>
                          <a:spcPct val="115000"/>
                        </a:lnSpc>
                        <a:spcAft>
                          <a:spcPts val="0"/>
                        </a:spcAft>
                      </a:pPr>
                      <a:endParaRPr lang="en-GB" sz="1200" b="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60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400" dirty="0">
                        <a:effectLst/>
                        <a:latin typeface="Calibri"/>
                        <a:ea typeface="Calibri"/>
                        <a:cs typeface="Times New Roman"/>
                      </a:endParaRPr>
                    </a:p>
                  </a:txBody>
                  <a:tcPr marL="68580" marR="68580" marT="90170" marB="90170"/>
                </a:tc>
              </a:tr>
              <a:tr h="1417425">
                <a:tc>
                  <a:txBody>
                    <a:bodyPr/>
                    <a:lstStyle/>
                    <a:p>
                      <a:pPr>
                        <a:lnSpc>
                          <a:spcPct val="115000"/>
                        </a:lnSpc>
                        <a:spcAft>
                          <a:spcPts val="0"/>
                        </a:spcAft>
                      </a:pPr>
                      <a:endParaRPr lang="en-GB" sz="1200" b="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60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400" dirty="0">
                        <a:effectLst/>
                        <a:latin typeface="Calibri"/>
                        <a:ea typeface="Calibri"/>
                        <a:cs typeface="Times New Roman"/>
                      </a:endParaRPr>
                    </a:p>
                  </a:txBody>
                  <a:tcPr marL="68580" marR="68580" marT="90170" marB="90170"/>
                </a:tc>
              </a:tr>
            </a:tbl>
          </a:graphicData>
        </a:graphic>
      </p:graphicFrame>
      <p:sp>
        <p:nvSpPr>
          <p:cNvPr id="4" name="Slide Number Placeholder 3"/>
          <p:cNvSpPr>
            <a:spLocks noGrp="1"/>
          </p:cNvSpPr>
          <p:nvPr>
            <p:ph type="sldNum" sz="quarter" idx="12"/>
          </p:nvPr>
        </p:nvSpPr>
        <p:spPr/>
        <p:txBody>
          <a:bodyPr/>
          <a:lstStyle/>
          <a:p>
            <a:fld id="{CD446EE9-D95A-9D4C-98E5-EF828119D751}" type="slidenum">
              <a:rPr lang="en-US" smtClean="0"/>
              <a:t>14</a:t>
            </a:fld>
            <a:endParaRPr lang="en-US"/>
          </a:p>
        </p:txBody>
      </p:sp>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435080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VLE design benchmarks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50279347"/>
              </p:ext>
            </p:extLst>
          </p:nvPr>
        </p:nvGraphicFramePr>
        <p:xfrm>
          <a:off x="364433" y="1441250"/>
          <a:ext cx="8096001" cy="4796061"/>
        </p:xfrm>
        <a:graphic>
          <a:graphicData uri="http://schemas.openxmlformats.org/drawingml/2006/table">
            <a:tbl>
              <a:tblPr firstRow="1" bandRow="1">
                <a:tableStyleId>{5C22544A-7EE6-4342-B048-85BDC9FD1C3A}</a:tableStyleId>
              </a:tblPr>
              <a:tblGrid>
                <a:gridCol w="1508932"/>
                <a:gridCol w="1354210"/>
                <a:gridCol w="5232859"/>
              </a:tblGrid>
              <a:tr h="487408">
                <a:tc>
                  <a:txBody>
                    <a:bodyPr/>
                    <a:lstStyle/>
                    <a:p>
                      <a:pPr>
                        <a:lnSpc>
                          <a:spcPct val="115000"/>
                        </a:lnSpc>
                        <a:spcAft>
                          <a:spcPts val="0"/>
                        </a:spcAft>
                      </a:pPr>
                      <a:r>
                        <a:rPr lang="en-GB" sz="1400" b="1" dirty="0">
                          <a:solidFill>
                            <a:srgbClr val="FFFFFF"/>
                          </a:solidFill>
                          <a:effectLst/>
                          <a:latin typeface="Calibri"/>
                          <a:ea typeface="Calibri"/>
                          <a:cs typeface="Times New Roman"/>
                        </a:rPr>
                        <a:t>Level</a:t>
                      </a:r>
                      <a:endParaRPr lang="en-GB" sz="140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400" b="1" dirty="0">
                          <a:effectLst/>
                          <a:latin typeface="Calibri"/>
                          <a:ea typeface="Calibri"/>
                          <a:cs typeface="Times New Roman"/>
                        </a:rPr>
                        <a:t>Focus</a:t>
                      </a:r>
                      <a:endParaRPr lang="en-GB" sz="140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400" b="1" dirty="0">
                          <a:solidFill>
                            <a:srgbClr val="FFFFFF"/>
                          </a:solidFill>
                          <a:effectLst/>
                          <a:latin typeface="Calibri"/>
                          <a:ea typeface="Calibri"/>
                          <a:cs typeface="Times New Roman"/>
                        </a:rPr>
                        <a:t>Key features</a:t>
                      </a:r>
                      <a:endParaRPr lang="en-GB" sz="1400" dirty="0">
                        <a:effectLst/>
                        <a:latin typeface="Calibri"/>
                        <a:ea typeface="Calibri"/>
                        <a:cs typeface="Times New Roman"/>
                      </a:endParaRPr>
                    </a:p>
                  </a:txBody>
                  <a:tcPr marL="68580" marR="68580" marT="90170" marB="90170"/>
                </a:tc>
              </a:tr>
              <a:tr h="1166305">
                <a:tc>
                  <a:txBody>
                    <a:bodyPr/>
                    <a:lstStyle/>
                    <a:p>
                      <a:pPr>
                        <a:lnSpc>
                          <a:spcPct val="115000"/>
                        </a:lnSpc>
                        <a:spcAft>
                          <a:spcPts val="0"/>
                        </a:spcAft>
                      </a:pPr>
                      <a:r>
                        <a:rPr lang="en-GB" sz="1600" b="0" dirty="0" smtClean="0">
                          <a:effectLst/>
                          <a:latin typeface="Calibri"/>
                          <a:ea typeface="Calibri"/>
                          <a:cs typeface="Times New Roman"/>
                        </a:rPr>
                        <a:t>Foundation</a:t>
                      </a:r>
                      <a:endParaRPr lang="en-GB" sz="1600" b="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600" b="1" dirty="0" smtClean="0">
                          <a:solidFill>
                            <a:srgbClr val="C00000"/>
                          </a:solidFill>
                          <a:effectLst/>
                          <a:latin typeface="Calibri"/>
                          <a:ea typeface="Calibri"/>
                          <a:cs typeface="Times New Roman"/>
                        </a:rPr>
                        <a:t>Delivery</a:t>
                      </a:r>
                      <a:endParaRPr lang="en-GB" sz="1600" dirty="0">
                        <a:effectLst/>
                        <a:latin typeface="Calibri"/>
                        <a:ea typeface="Calibri"/>
                        <a:cs typeface="Times New Roman"/>
                      </a:endParaRPr>
                    </a:p>
                  </a:txBody>
                  <a:tcPr marL="68580" marR="68580" marT="90170" marB="90170"/>
                </a:tc>
                <a:tc>
                  <a:txBody>
                    <a:bodyPr/>
                    <a:lstStyle/>
                    <a:p>
                      <a:pPr marL="342900" lvl="0" indent="-342900">
                        <a:lnSpc>
                          <a:spcPct val="115000"/>
                        </a:lnSpc>
                        <a:spcAft>
                          <a:spcPts val="0"/>
                        </a:spcAft>
                        <a:buFont typeface="Wingdings"/>
                        <a:buChar char=""/>
                      </a:pPr>
                      <a:r>
                        <a:rPr lang="en-GB" sz="1400" dirty="0">
                          <a:effectLst/>
                          <a:latin typeface="Calibri"/>
                          <a:ea typeface="Calibri"/>
                          <a:cs typeface="Times New Roman"/>
                        </a:rPr>
                        <a:t>Absolute minimum expected</a:t>
                      </a:r>
                    </a:p>
                    <a:p>
                      <a:pPr marL="342900" lvl="0" indent="-342900">
                        <a:lnSpc>
                          <a:spcPct val="115000"/>
                        </a:lnSpc>
                        <a:spcAft>
                          <a:spcPts val="0"/>
                        </a:spcAft>
                        <a:buFont typeface="Wingdings"/>
                        <a:buChar char=""/>
                      </a:pPr>
                      <a:r>
                        <a:rPr lang="en-GB" sz="1400" dirty="0" smtClean="0">
                          <a:effectLst/>
                          <a:latin typeface="Calibri"/>
                          <a:ea typeface="Calibri"/>
                          <a:cs typeface="Times New Roman"/>
                        </a:rPr>
                        <a:t>Course information, handbook and guides</a:t>
                      </a:r>
                    </a:p>
                    <a:p>
                      <a:pPr marL="342900" lvl="0" indent="-342900">
                        <a:lnSpc>
                          <a:spcPct val="115000"/>
                        </a:lnSpc>
                        <a:spcAft>
                          <a:spcPts val="0"/>
                        </a:spcAft>
                        <a:buFont typeface="Wingdings"/>
                        <a:buChar char=""/>
                      </a:pPr>
                      <a:r>
                        <a:rPr lang="en-GB" sz="1400" dirty="0" smtClean="0">
                          <a:effectLst/>
                          <a:latin typeface="Calibri"/>
                          <a:ea typeface="Calibri"/>
                          <a:cs typeface="Times New Roman"/>
                        </a:rPr>
                        <a:t>Learning materials</a:t>
                      </a:r>
                      <a:endParaRPr lang="en-GB" sz="1400" dirty="0">
                        <a:effectLst/>
                        <a:latin typeface="Calibri"/>
                        <a:ea typeface="Calibri"/>
                        <a:cs typeface="Times New Roman"/>
                      </a:endParaRPr>
                    </a:p>
                  </a:txBody>
                  <a:tcPr marL="68580" marR="68580" marT="90170" marB="90170"/>
                </a:tc>
              </a:tr>
              <a:tr h="1681043">
                <a:tc>
                  <a:txBody>
                    <a:bodyPr/>
                    <a:lstStyle/>
                    <a:p>
                      <a:pPr>
                        <a:lnSpc>
                          <a:spcPct val="115000"/>
                        </a:lnSpc>
                        <a:spcAft>
                          <a:spcPts val="0"/>
                        </a:spcAft>
                      </a:pPr>
                      <a:endParaRPr lang="en-GB" sz="1200" b="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60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400" dirty="0">
                        <a:effectLst/>
                        <a:latin typeface="Calibri"/>
                        <a:ea typeface="Calibri"/>
                        <a:cs typeface="Times New Roman"/>
                      </a:endParaRPr>
                    </a:p>
                  </a:txBody>
                  <a:tcPr marL="68580" marR="68580" marT="90170" marB="90170"/>
                </a:tc>
              </a:tr>
              <a:tr h="1461305">
                <a:tc>
                  <a:txBody>
                    <a:bodyPr/>
                    <a:lstStyle/>
                    <a:p>
                      <a:pPr>
                        <a:lnSpc>
                          <a:spcPct val="115000"/>
                        </a:lnSpc>
                        <a:spcAft>
                          <a:spcPts val="0"/>
                        </a:spcAft>
                      </a:pPr>
                      <a:endParaRPr lang="en-GB" sz="1200" b="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60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400" dirty="0">
                        <a:effectLst/>
                        <a:latin typeface="Calibri"/>
                        <a:ea typeface="Calibri"/>
                        <a:cs typeface="Times New Roman"/>
                      </a:endParaRPr>
                    </a:p>
                  </a:txBody>
                  <a:tcPr marL="68580" marR="68580" marT="90170" marB="90170"/>
                </a:tc>
              </a:tr>
            </a:tbl>
          </a:graphicData>
        </a:graphic>
      </p:graphicFrame>
      <p:sp>
        <p:nvSpPr>
          <p:cNvPr id="4" name="Slide Number Placeholder 3"/>
          <p:cNvSpPr>
            <a:spLocks noGrp="1"/>
          </p:cNvSpPr>
          <p:nvPr>
            <p:ph type="sldNum" sz="quarter" idx="12"/>
          </p:nvPr>
        </p:nvSpPr>
        <p:spPr/>
        <p:txBody>
          <a:bodyPr/>
          <a:lstStyle/>
          <a:p>
            <a:fld id="{CD446EE9-D95A-9D4C-98E5-EF828119D751}" type="slidenum">
              <a:rPr lang="en-US" smtClean="0"/>
              <a:t>15</a:t>
            </a:fld>
            <a:endParaRPr lang="en-US"/>
          </a:p>
        </p:txBody>
      </p:sp>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31420643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VLE design benchmarks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67063697"/>
              </p:ext>
            </p:extLst>
          </p:nvPr>
        </p:nvGraphicFramePr>
        <p:xfrm>
          <a:off x="364433" y="1441250"/>
          <a:ext cx="8096001" cy="4796061"/>
        </p:xfrm>
        <a:graphic>
          <a:graphicData uri="http://schemas.openxmlformats.org/drawingml/2006/table">
            <a:tbl>
              <a:tblPr firstRow="1" bandRow="1">
                <a:tableStyleId>{5C22544A-7EE6-4342-B048-85BDC9FD1C3A}</a:tableStyleId>
              </a:tblPr>
              <a:tblGrid>
                <a:gridCol w="1508932"/>
                <a:gridCol w="1354210"/>
                <a:gridCol w="5232859"/>
              </a:tblGrid>
              <a:tr h="487408">
                <a:tc>
                  <a:txBody>
                    <a:bodyPr/>
                    <a:lstStyle/>
                    <a:p>
                      <a:pPr>
                        <a:lnSpc>
                          <a:spcPct val="115000"/>
                        </a:lnSpc>
                        <a:spcAft>
                          <a:spcPts val="0"/>
                        </a:spcAft>
                      </a:pPr>
                      <a:r>
                        <a:rPr lang="en-GB" sz="1400" b="1" dirty="0">
                          <a:solidFill>
                            <a:srgbClr val="FFFFFF"/>
                          </a:solidFill>
                          <a:effectLst/>
                          <a:latin typeface="Calibri"/>
                          <a:ea typeface="Calibri"/>
                          <a:cs typeface="Times New Roman"/>
                        </a:rPr>
                        <a:t>Level</a:t>
                      </a:r>
                      <a:endParaRPr lang="en-GB" sz="140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400" b="1" dirty="0">
                          <a:effectLst/>
                          <a:latin typeface="Calibri"/>
                          <a:ea typeface="Calibri"/>
                          <a:cs typeface="Times New Roman"/>
                        </a:rPr>
                        <a:t>Focus</a:t>
                      </a:r>
                      <a:endParaRPr lang="en-GB" sz="140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400" b="1" dirty="0">
                          <a:solidFill>
                            <a:srgbClr val="FFFFFF"/>
                          </a:solidFill>
                          <a:effectLst/>
                          <a:latin typeface="Calibri"/>
                          <a:ea typeface="Calibri"/>
                          <a:cs typeface="Times New Roman"/>
                        </a:rPr>
                        <a:t>Key features</a:t>
                      </a:r>
                      <a:endParaRPr lang="en-GB" sz="1400" dirty="0">
                        <a:effectLst/>
                        <a:latin typeface="Calibri"/>
                        <a:ea typeface="Calibri"/>
                        <a:cs typeface="Times New Roman"/>
                      </a:endParaRPr>
                    </a:p>
                  </a:txBody>
                  <a:tcPr marL="68580" marR="68580" marT="90170" marB="90170"/>
                </a:tc>
              </a:tr>
              <a:tr h="1166305">
                <a:tc>
                  <a:txBody>
                    <a:bodyPr/>
                    <a:lstStyle/>
                    <a:p>
                      <a:pPr>
                        <a:lnSpc>
                          <a:spcPct val="115000"/>
                        </a:lnSpc>
                        <a:spcAft>
                          <a:spcPts val="0"/>
                        </a:spcAft>
                      </a:pPr>
                      <a:r>
                        <a:rPr lang="en-GB" sz="1600" b="0" dirty="0" smtClean="0">
                          <a:effectLst/>
                          <a:latin typeface="Calibri"/>
                          <a:ea typeface="Calibri"/>
                          <a:cs typeface="Times New Roman"/>
                        </a:rPr>
                        <a:t>Foundation</a:t>
                      </a:r>
                      <a:endParaRPr lang="en-GB" sz="1600" b="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600" b="1" dirty="0" smtClean="0">
                          <a:solidFill>
                            <a:srgbClr val="C00000"/>
                          </a:solidFill>
                          <a:effectLst/>
                          <a:latin typeface="Calibri"/>
                          <a:ea typeface="Calibri"/>
                          <a:cs typeface="Times New Roman"/>
                        </a:rPr>
                        <a:t>Delivery</a:t>
                      </a:r>
                      <a:endParaRPr lang="en-GB" sz="1600" dirty="0">
                        <a:effectLst/>
                        <a:latin typeface="Calibri"/>
                        <a:ea typeface="Calibri"/>
                        <a:cs typeface="Times New Roman"/>
                      </a:endParaRPr>
                    </a:p>
                  </a:txBody>
                  <a:tcPr marL="68580" marR="68580" marT="90170" marB="90170"/>
                </a:tc>
                <a:tc>
                  <a:txBody>
                    <a:bodyPr/>
                    <a:lstStyle/>
                    <a:p>
                      <a:pPr marL="342900" lvl="0" indent="-342900">
                        <a:lnSpc>
                          <a:spcPct val="115000"/>
                        </a:lnSpc>
                        <a:spcAft>
                          <a:spcPts val="0"/>
                        </a:spcAft>
                        <a:buFont typeface="Wingdings"/>
                        <a:buChar char=""/>
                      </a:pPr>
                      <a:r>
                        <a:rPr lang="en-GB" sz="1400" dirty="0">
                          <a:effectLst/>
                          <a:latin typeface="Calibri"/>
                          <a:ea typeface="Calibri"/>
                          <a:cs typeface="Times New Roman"/>
                        </a:rPr>
                        <a:t>Absolute minimum expected</a:t>
                      </a:r>
                    </a:p>
                    <a:p>
                      <a:pPr marL="342900" lvl="0" indent="-342900">
                        <a:lnSpc>
                          <a:spcPct val="115000"/>
                        </a:lnSpc>
                        <a:spcAft>
                          <a:spcPts val="0"/>
                        </a:spcAft>
                        <a:buFont typeface="Wingdings"/>
                        <a:buChar char=""/>
                      </a:pPr>
                      <a:r>
                        <a:rPr lang="en-GB" sz="1400" dirty="0" smtClean="0">
                          <a:effectLst/>
                          <a:latin typeface="Calibri"/>
                          <a:ea typeface="Calibri"/>
                          <a:cs typeface="Times New Roman"/>
                        </a:rPr>
                        <a:t>Course information, handbook and guides</a:t>
                      </a:r>
                    </a:p>
                    <a:p>
                      <a:pPr marL="342900" lvl="0" indent="-342900">
                        <a:lnSpc>
                          <a:spcPct val="115000"/>
                        </a:lnSpc>
                        <a:spcAft>
                          <a:spcPts val="0"/>
                        </a:spcAft>
                        <a:buFont typeface="Wingdings"/>
                        <a:buChar char=""/>
                      </a:pPr>
                      <a:r>
                        <a:rPr lang="en-GB" sz="1400" dirty="0" smtClean="0">
                          <a:effectLst/>
                          <a:latin typeface="Calibri"/>
                          <a:ea typeface="Calibri"/>
                          <a:cs typeface="Times New Roman"/>
                        </a:rPr>
                        <a:t>Learning materials</a:t>
                      </a:r>
                      <a:endParaRPr lang="en-GB" sz="1400" dirty="0">
                        <a:effectLst/>
                        <a:latin typeface="Calibri"/>
                        <a:ea typeface="Calibri"/>
                        <a:cs typeface="Times New Roman"/>
                      </a:endParaRPr>
                    </a:p>
                  </a:txBody>
                  <a:tcPr marL="68580" marR="68580" marT="90170" marB="90170"/>
                </a:tc>
              </a:tr>
              <a:tr h="1681043">
                <a:tc>
                  <a:txBody>
                    <a:bodyPr/>
                    <a:lstStyle/>
                    <a:p>
                      <a:pPr>
                        <a:lnSpc>
                          <a:spcPct val="115000"/>
                        </a:lnSpc>
                        <a:spcAft>
                          <a:spcPts val="0"/>
                        </a:spcAft>
                      </a:pPr>
                      <a:r>
                        <a:rPr lang="en-GB" sz="1600" b="0" dirty="0" smtClean="0">
                          <a:effectLst/>
                          <a:latin typeface="Calibri"/>
                          <a:ea typeface="Calibri"/>
                          <a:cs typeface="Times New Roman"/>
                        </a:rPr>
                        <a:t>Intermediate</a:t>
                      </a:r>
                    </a:p>
                    <a:p>
                      <a:pPr>
                        <a:lnSpc>
                          <a:spcPct val="115000"/>
                        </a:lnSpc>
                        <a:spcAft>
                          <a:spcPts val="0"/>
                        </a:spcAft>
                      </a:pPr>
                      <a:endParaRPr lang="en-GB" sz="1600" b="0" dirty="0" smtClean="0">
                        <a:effectLst/>
                        <a:latin typeface="Calibri"/>
                        <a:ea typeface="Calibri"/>
                        <a:cs typeface="Times New Roman"/>
                      </a:endParaRPr>
                    </a:p>
                    <a:p>
                      <a:pPr>
                        <a:lnSpc>
                          <a:spcPct val="115000"/>
                        </a:lnSpc>
                        <a:spcAft>
                          <a:spcPts val="0"/>
                        </a:spcAft>
                      </a:pPr>
                      <a:r>
                        <a:rPr lang="en-GB" sz="1200" b="0" dirty="0" smtClean="0">
                          <a:effectLst/>
                          <a:latin typeface="+mn-lt"/>
                          <a:ea typeface="Calibri"/>
                          <a:cs typeface="Times New Roman"/>
                        </a:rPr>
                        <a:t>Essential in all ‘blended’ courses</a:t>
                      </a:r>
                      <a:endParaRPr lang="en-GB" sz="1200" b="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600" b="1" dirty="0">
                          <a:solidFill>
                            <a:srgbClr val="C00000"/>
                          </a:solidFill>
                          <a:effectLst/>
                          <a:latin typeface="Calibri"/>
                          <a:ea typeface="Calibri"/>
                          <a:cs typeface="Times New Roman"/>
                        </a:rPr>
                        <a:t>Participation</a:t>
                      </a:r>
                      <a:endParaRPr lang="en-GB" sz="160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400" dirty="0">
                          <a:effectLst/>
                          <a:latin typeface="Calibri"/>
                          <a:ea typeface="Calibri"/>
                          <a:cs typeface="Times New Roman"/>
                        </a:rPr>
                        <a:t>In addition to </a:t>
                      </a:r>
                      <a:r>
                        <a:rPr lang="en-GB" sz="1400" dirty="0" smtClean="0">
                          <a:effectLst/>
                          <a:latin typeface="Calibri"/>
                          <a:ea typeface="Calibri"/>
                          <a:cs typeface="Times New Roman"/>
                        </a:rPr>
                        <a:t>‘Delivery’</a:t>
                      </a:r>
                      <a:r>
                        <a:rPr lang="en-GB" sz="1400" dirty="0">
                          <a:effectLst/>
                          <a:latin typeface="Calibri"/>
                          <a:ea typeface="Calibri"/>
                          <a:cs typeface="Times New Roman"/>
                        </a:rPr>
                        <a:t>:</a:t>
                      </a:r>
                    </a:p>
                    <a:p>
                      <a:pPr marL="342900" lvl="0" indent="-342900">
                        <a:lnSpc>
                          <a:spcPct val="115000"/>
                        </a:lnSpc>
                        <a:spcAft>
                          <a:spcPts val="0"/>
                        </a:spcAft>
                        <a:buFont typeface="Wingdings"/>
                        <a:buChar char=""/>
                      </a:pPr>
                      <a:r>
                        <a:rPr lang="en-GB" sz="1400" dirty="0" smtClean="0">
                          <a:effectLst/>
                          <a:latin typeface="Calibri"/>
                          <a:ea typeface="Calibri"/>
                          <a:cs typeface="Times New Roman"/>
                        </a:rPr>
                        <a:t>Online participation </a:t>
                      </a:r>
                      <a:r>
                        <a:rPr lang="en-GB" sz="1400" i="1" dirty="0">
                          <a:effectLst/>
                          <a:latin typeface="Calibri"/>
                          <a:ea typeface="Calibri"/>
                          <a:cs typeface="Times New Roman"/>
                        </a:rPr>
                        <a:t>designed into the course</a:t>
                      </a:r>
                      <a:r>
                        <a:rPr lang="en-GB" sz="1400" dirty="0">
                          <a:effectLst/>
                          <a:latin typeface="Calibri"/>
                          <a:ea typeface="Calibri"/>
                          <a:cs typeface="Times New Roman"/>
                        </a:rPr>
                        <a:t>. </a:t>
                      </a:r>
                    </a:p>
                    <a:p>
                      <a:pPr marL="342900" lvl="0" indent="-342900">
                        <a:lnSpc>
                          <a:spcPct val="115000"/>
                        </a:lnSpc>
                        <a:spcAft>
                          <a:spcPts val="0"/>
                        </a:spcAft>
                        <a:buFont typeface="Wingdings"/>
                        <a:buChar char=""/>
                      </a:pPr>
                      <a:r>
                        <a:rPr lang="en-GB" sz="1400" dirty="0" smtClean="0">
                          <a:effectLst/>
                          <a:latin typeface="Calibri"/>
                          <a:ea typeface="Calibri"/>
                          <a:cs typeface="Times New Roman"/>
                        </a:rPr>
                        <a:t>Tasks provide </a:t>
                      </a:r>
                      <a:r>
                        <a:rPr lang="en-GB" sz="1400" dirty="0">
                          <a:effectLst/>
                          <a:latin typeface="Calibri"/>
                          <a:ea typeface="Calibri"/>
                          <a:cs typeface="Times New Roman"/>
                        </a:rPr>
                        <a:t>meaningful formative </a:t>
                      </a:r>
                      <a:r>
                        <a:rPr lang="en-GB" sz="1400" dirty="0" smtClean="0">
                          <a:effectLst/>
                          <a:latin typeface="Calibri"/>
                          <a:ea typeface="Calibri"/>
                          <a:cs typeface="Times New Roman"/>
                        </a:rPr>
                        <a:t>scaffold.</a:t>
                      </a:r>
                      <a:endParaRPr lang="en-GB" sz="1400" dirty="0">
                        <a:effectLst/>
                        <a:latin typeface="Calibri"/>
                        <a:ea typeface="Calibri"/>
                        <a:cs typeface="Times New Roman"/>
                      </a:endParaRPr>
                    </a:p>
                    <a:p>
                      <a:pPr marL="342900" lvl="0" indent="-342900">
                        <a:lnSpc>
                          <a:spcPct val="115000"/>
                        </a:lnSpc>
                        <a:spcAft>
                          <a:spcPts val="0"/>
                        </a:spcAft>
                        <a:buFont typeface="Wingdings"/>
                        <a:buChar char=""/>
                      </a:pPr>
                      <a:r>
                        <a:rPr lang="en-GB" sz="1400" dirty="0" smtClean="0">
                          <a:effectLst/>
                          <a:latin typeface="Calibri"/>
                          <a:ea typeface="Calibri"/>
                          <a:cs typeface="Times New Roman"/>
                        </a:rPr>
                        <a:t>Online participation encouraged and moderated, but not assessed.</a:t>
                      </a:r>
                      <a:endParaRPr lang="en-GB" sz="1400" dirty="0">
                        <a:effectLst/>
                        <a:latin typeface="Calibri"/>
                        <a:ea typeface="Calibri"/>
                        <a:cs typeface="Times New Roman"/>
                      </a:endParaRPr>
                    </a:p>
                  </a:txBody>
                  <a:tcPr marL="68580" marR="68580" marT="90170" marB="90170"/>
                </a:tc>
              </a:tr>
              <a:tr h="1461305">
                <a:tc>
                  <a:txBody>
                    <a:bodyPr/>
                    <a:lstStyle/>
                    <a:p>
                      <a:pPr>
                        <a:lnSpc>
                          <a:spcPct val="115000"/>
                        </a:lnSpc>
                        <a:spcAft>
                          <a:spcPts val="0"/>
                        </a:spcAft>
                      </a:pPr>
                      <a:endParaRPr lang="en-GB" sz="1200" b="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60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400" dirty="0">
                        <a:effectLst/>
                        <a:latin typeface="Calibri"/>
                        <a:ea typeface="Calibri"/>
                        <a:cs typeface="Times New Roman"/>
                      </a:endParaRPr>
                    </a:p>
                  </a:txBody>
                  <a:tcPr marL="68580" marR="68580" marT="90170" marB="90170"/>
                </a:tc>
              </a:tr>
            </a:tbl>
          </a:graphicData>
        </a:graphic>
      </p:graphicFrame>
      <p:sp>
        <p:nvSpPr>
          <p:cNvPr id="4" name="Slide Number Placeholder 3"/>
          <p:cNvSpPr>
            <a:spLocks noGrp="1"/>
          </p:cNvSpPr>
          <p:nvPr>
            <p:ph type="sldNum" sz="quarter" idx="12"/>
          </p:nvPr>
        </p:nvSpPr>
        <p:spPr/>
        <p:txBody>
          <a:bodyPr/>
          <a:lstStyle/>
          <a:p>
            <a:fld id="{CD446EE9-D95A-9D4C-98E5-EF828119D751}" type="slidenum">
              <a:rPr lang="en-US" smtClean="0"/>
              <a:t>16</a:t>
            </a:fld>
            <a:endParaRPr lang="en-US"/>
          </a:p>
        </p:txBody>
      </p:sp>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21591520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VLE design benchmarks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368843"/>
              </p:ext>
            </p:extLst>
          </p:nvPr>
        </p:nvGraphicFramePr>
        <p:xfrm>
          <a:off x="364433" y="1441250"/>
          <a:ext cx="8096001" cy="4810476"/>
        </p:xfrm>
        <a:graphic>
          <a:graphicData uri="http://schemas.openxmlformats.org/drawingml/2006/table">
            <a:tbl>
              <a:tblPr firstRow="1" bandRow="1">
                <a:tableStyleId>{5C22544A-7EE6-4342-B048-85BDC9FD1C3A}</a:tableStyleId>
              </a:tblPr>
              <a:tblGrid>
                <a:gridCol w="1508932"/>
                <a:gridCol w="1354210"/>
                <a:gridCol w="5232859"/>
              </a:tblGrid>
              <a:tr h="375361">
                <a:tc>
                  <a:txBody>
                    <a:bodyPr/>
                    <a:lstStyle/>
                    <a:p>
                      <a:pPr>
                        <a:lnSpc>
                          <a:spcPct val="115000"/>
                        </a:lnSpc>
                        <a:spcAft>
                          <a:spcPts val="0"/>
                        </a:spcAft>
                      </a:pPr>
                      <a:r>
                        <a:rPr lang="en-GB" sz="1400" b="1" dirty="0">
                          <a:solidFill>
                            <a:srgbClr val="FFFFFF"/>
                          </a:solidFill>
                          <a:effectLst/>
                          <a:latin typeface="Calibri"/>
                          <a:ea typeface="Calibri"/>
                          <a:cs typeface="Times New Roman"/>
                        </a:rPr>
                        <a:t>Level</a:t>
                      </a:r>
                      <a:endParaRPr lang="en-GB" sz="140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400" b="1" dirty="0">
                          <a:effectLst/>
                          <a:latin typeface="Calibri"/>
                          <a:ea typeface="Calibri"/>
                          <a:cs typeface="Times New Roman"/>
                        </a:rPr>
                        <a:t>Focus</a:t>
                      </a:r>
                      <a:endParaRPr lang="en-GB" sz="140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400" b="1" dirty="0">
                          <a:solidFill>
                            <a:srgbClr val="FFFFFF"/>
                          </a:solidFill>
                          <a:effectLst/>
                          <a:latin typeface="Calibri"/>
                          <a:ea typeface="Calibri"/>
                          <a:cs typeface="Times New Roman"/>
                        </a:rPr>
                        <a:t>Key features</a:t>
                      </a:r>
                      <a:endParaRPr lang="en-GB" sz="1400" dirty="0">
                        <a:effectLst/>
                        <a:latin typeface="Calibri"/>
                        <a:ea typeface="Calibri"/>
                        <a:cs typeface="Times New Roman"/>
                      </a:endParaRPr>
                    </a:p>
                  </a:txBody>
                  <a:tcPr marL="68580" marR="68580" marT="90170" marB="90170"/>
                </a:tc>
              </a:tr>
              <a:tr h="1018655">
                <a:tc>
                  <a:txBody>
                    <a:bodyPr/>
                    <a:lstStyle/>
                    <a:p>
                      <a:pPr>
                        <a:lnSpc>
                          <a:spcPct val="115000"/>
                        </a:lnSpc>
                        <a:spcAft>
                          <a:spcPts val="0"/>
                        </a:spcAft>
                      </a:pPr>
                      <a:r>
                        <a:rPr lang="en-GB" sz="1600" b="0" dirty="0" smtClean="0">
                          <a:effectLst/>
                          <a:latin typeface="Calibri"/>
                          <a:ea typeface="Calibri"/>
                          <a:cs typeface="Times New Roman"/>
                        </a:rPr>
                        <a:t>Foundation</a:t>
                      </a:r>
                      <a:endParaRPr lang="en-GB" sz="1600" b="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600" b="1" dirty="0" smtClean="0">
                          <a:solidFill>
                            <a:srgbClr val="C00000"/>
                          </a:solidFill>
                          <a:effectLst/>
                          <a:latin typeface="Calibri"/>
                          <a:ea typeface="Calibri"/>
                          <a:cs typeface="Times New Roman"/>
                        </a:rPr>
                        <a:t>Delivery</a:t>
                      </a:r>
                      <a:endParaRPr lang="en-GB" sz="1600" dirty="0">
                        <a:effectLst/>
                        <a:latin typeface="Calibri"/>
                        <a:ea typeface="Calibri"/>
                        <a:cs typeface="Times New Roman"/>
                      </a:endParaRPr>
                    </a:p>
                  </a:txBody>
                  <a:tcPr marL="68580" marR="68580" marT="90170" marB="90170"/>
                </a:tc>
                <a:tc>
                  <a:txBody>
                    <a:bodyPr/>
                    <a:lstStyle/>
                    <a:p>
                      <a:pPr marL="342900" lvl="0" indent="-342900">
                        <a:lnSpc>
                          <a:spcPct val="115000"/>
                        </a:lnSpc>
                        <a:spcAft>
                          <a:spcPts val="0"/>
                        </a:spcAft>
                        <a:buFont typeface="Wingdings"/>
                        <a:buChar char=""/>
                      </a:pPr>
                      <a:r>
                        <a:rPr lang="en-GB" sz="1400" dirty="0">
                          <a:effectLst/>
                          <a:latin typeface="Calibri"/>
                          <a:ea typeface="Calibri"/>
                          <a:cs typeface="Times New Roman"/>
                        </a:rPr>
                        <a:t>Absolute minimum expected</a:t>
                      </a:r>
                    </a:p>
                    <a:p>
                      <a:pPr marL="342900" lvl="0" indent="-342900">
                        <a:lnSpc>
                          <a:spcPct val="115000"/>
                        </a:lnSpc>
                        <a:spcAft>
                          <a:spcPts val="0"/>
                        </a:spcAft>
                        <a:buFont typeface="Wingdings"/>
                        <a:buChar char=""/>
                      </a:pPr>
                      <a:r>
                        <a:rPr lang="en-GB" sz="1400" dirty="0" smtClean="0">
                          <a:effectLst/>
                          <a:latin typeface="Calibri"/>
                          <a:ea typeface="Calibri"/>
                          <a:cs typeface="Times New Roman"/>
                        </a:rPr>
                        <a:t>Course information, handbook and guides</a:t>
                      </a:r>
                    </a:p>
                    <a:p>
                      <a:pPr marL="342900" lvl="0" indent="-342900">
                        <a:lnSpc>
                          <a:spcPct val="115000"/>
                        </a:lnSpc>
                        <a:spcAft>
                          <a:spcPts val="0"/>
                        </a:spcAft>
                        <a:buFont typeface="Wingdings"/>
                        <a:buChar char=""/>
                      </a:pPr>
                      <a:r>
                        <a:rPr lang="en-GB" sz="1400" dirty="0" smtClean="0">
                          <a:effectLst/>
                          <a:latin typeface="Calibri"/>
                          <a:ea typeface="Calibri"/>
                          <a:cs typeface="Times New Roman"/>
                        </a:rPr>
                        <a:t>Learning materials</a:t>
                      </a:r>
                      <a:endParaRPr lang="en-GB" sz="1400" dirty="0">
                        <a:effectLst/>
                        <a:latin typeface="Calibri"/>
                        <a:ea typeface="Calibri"/>
                        <a:cs typeface="Times New Roman"/>
                      </a:endParaRPr>
                    </a:p>
                  </a:txBody>
                  <a:tcPr marL="68580" marR="68580" marT="90170" marB="90170"/>
                </a:tc>
              </a:tr>
              <a:tr h="1468229">
                <a:tc>
                  <a:txBody>
                    <a:bodyPr/>
                    <a:lstStyle/>
                    <a:p>
                      <a:pPr>
                        <a:lnSpc>
                          <a:spcPct val="115000"/>
                        </a:lnSpc>
                        <a:spcAft>
                          <a:spcPts val="0"/>
                        </a:spcAft>
                      </a:pPr>
                      <a:r>
                        <a:rPr lang="en-GB" sz="1600" b="0" dirty="0" smtClean="0">
                          <a:effectLst/>
                          <a:latin typeface="Calibri"/>
                          <a:ea typeface="Calibri"/>
                          <a:cs typeface="Times New Roman"/>
                        </a:rPr>
                        <a:t>Intermediate</a:t>
                      </a:r>
                    </a:p>
                    <a:p>
                      <a:pPr>
                        <a:lnSpc>
                          <a:spcPct val="115000"/>
                        </a:lnSpc>
                        <a:spcAft>
                          <a:spcPts val="0"/>
                        </a:spcAft>
                      </a:pPr>
                      <a:endParaRPr lang="en-GB" sz="1600" b="0" dirty="0" smtClean="0">
                        <a:effectLst/>
                        <a:latin typeface="Calibri"/>
                        <a:ea typeface="Calibri"/>
                        <a:cs typeface="Times New Roman"/>
                      </a:endParaRPr>
                    </a:p>
                    <a:p>
                      <a:pPr>
                        <a:lnSpc>
                          <a:spcPct val="115000"/>
                        </a:lnSpc>
                        <a:spcAft>
                          <a:spcPts val="0"/>
                        </a:spcAft>
                      </a:pPr>
                      <a:r>
                        <a:rPr lang="en-GB" sz="1200" b="0" dirty="0" smtClean="0">
                          <a:effectLst/>
                          <a:latin typeface="+mn-lt"/>
                          <a:ea typeface="Calibri"/>
                          <a:cs typeface="Times New Roman"/>
                        </a:rPr>
                        <a:t>Essential in all ‘blended’ courses</a:t>
                      </a:r>
                      <a:endParaRPr lang="en-GB" sz="1200" b="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600" b="1" dirty="0">
                          <a:solidFill>
                            <a:srgbClr val="C00000"/>
                          </a:solidFill>
                          <a:effectLst/>
                          <a:latin typeface="Calibri"/>
                          <a:ea typeface="Calibri"/>
                          <a:cs typeface="Times New Roman"/>
                        </a:rPr>
                        <a:t>Participation</a:t>
                      </a:r>
                      <a:endParaRPr lang="en-GB" sz="160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400" dirty="0">
                          <a:effectLst/>
                          <a:latin typeface="Calibri"/>
                          <a:ea typeface="Calibri"/>
                          <a:cs typeface="Times New Roman"/>
                        </a:rPr>
                        <a:t>In addition to </a:t>
                      </a:r>
                      <a:r>
                        <a:rPr lang="en-GB" sz="1400" dirty="0" smtClean="0">
                          <a:effectLst/>
                          <a:latin typeface="Calibri"/>
                          <a:ea typeface="Calibri"/>
                          <a:cs typeface="Times New Roman"/>
                        </a:rPr>
                        <a:t>‘Delivery’</a:t>
                      </a:r>
                      <a:r>
                        <a:rPr lang="en-GB" sz="1400" dirty="0">
                          <a:effectLst/>
                          <a:latin typeface="Calibri"/>
                          <a:ea typeface="Calibri"/>
                          <a:cs typeface="Times New Roman"/>
                        </a:rPr>
                        <a:t>:</a:t>
                      </a:r>
                    </a:p>
                    <a:p>
                      <a:pPr marL="342900" lvl="0" indent="-342900">
                        <a:lnSpc>
                          <a:spcPct val="115000"/>
                        </a:lnSpc>
                        <a:spcAft>
                          <a:spcPts val="0"/>
                        </a:spcAft>
                        <a:buFont typeface="Wingdings"/>
                        <a:buChar char=""/>
                      </a:pPr>
                      <a:r>
                        <a:rPr lang="en-GB" sz="1400" dirty="0" smtClean="0">
                          <a:effectLst/>
                          <a:latin typeface="Calibri"/>
                          <a:ea typeface="Calibri"/>
                          <a:cs typeface="Times New Roman"/>
                        </a:rPr>
                        <a:t>Online participation </a:t>
                      </a:r>
                      <a:r>
                        <a:rPr lang="en-GB" sz="1400" i="1" dirty="0">
                          <a:effectLst/>
                          <a:latin typeface="Calibri"/>
                          <a:ea typeface="Calibri"/>
                          <a:cs typeface="Times New Roman"/>
                        </a:rPr>
                        <a:t>designed into the course</a:t>
                      </a:r>
                      <a:r>
                        <a:rPr lang="en-GB" sz="1400" dirty="0">
                          <a:effectLst/>
                          <a:latin typeface="Calibri"/>
                          <a:ea typeface="Calibri"/>
                          <a:cs typeface="Times New Roman"/>
                        </a:rPr>
                        <a:t>. </a:t>
                      </a:r>
                    </a:p>
                    <a:p>
                      <a:pPr marL="342900" lvl="0" indent="-342900">
                        <a:lnSpc>
                          <a:spcPct val="115000"/>
                        </a:lnSpc>
                        <a:spcAft>
                          <a:spcPts val="0"/>
                        </a:spcAft>
                        <a:buFont typeface="Wingdings"/>
                        <a:buChar char=""/>
                      </a:pPr>
                      <a:r>
                        <a:rPr lang="en-GB" sz="1400" dirty="0" smtClean="0">
                          <a:effectLst/>
                          <a:latin typeface="Calibri"/>
                          <a:ea typeface="Calibri"/>
                          <a:cs typeface="Times New Roman"/>
                        </a:rPr>
                        <a:t>Tasks provide </a:t>
                      </a:r>
                      <a:r>
                        <a:rPr lang="en-GB" sz="1400" dirty="0">
                          <a:effectLst/>
                          <a:latin typeface="Calibri"/>
                          <a:ea typeface="Calibri"/>
                          <a:cs typeface="Times New Roman"/>
                        </a:rPr>
                        <a:t>meaningful formative </a:t>
                      </a:r>
                      <a:r>
                        <a:rPr lang="en-GB" sz="1400" dirty="0" smtClean="0">
                          <a:effectLst/>
                          <a:latin typeface="Calibri"/>
                          <a:ea typeface="Calibri"/>
                          <a:cs typeface="Times New Roman"/>
                        </a:rPr>
                        <a:t>scaffold.</a:t>
                      </a:r>
                      <a:endParaRPr lang="en-GB" sz="1400" dirty="0">
                        <a:effectLst/>
                        <a:latin typeface="Calibri"/>
                        <a:ea typeface="Calibri"/>
                        <a:cs typeface="Times New Roman"/>
                      </a:endParaRPr>
                    </a:p>
                    <a:p>
                      <a:pPr marL="342900" lvl="0" indent="-342900">
                        <a:lnSpc>
                          <a:spcPct val="115000"/>
                        </a:lnSpc>
                        <a:spcAft>
                          <a:spcPts val="0"/>
                        </a:spcAft>
                        <a:buFont typeface="Wingdings"/>
                        <a:buChar char=""/>
                      </a:pPr>
                      <a:r>
                        <a:rPr lang="en-GB" sz="1400" dirty="0" smtClean="0">
                          <a:effectLst/>
                          <a:latin typeface="Calibri"/>
                          <a:ea typeface="Calibri"/>
                          <a:cs typeface="Times New Roman"/>
                        </a:rPr>
                        <a:t>Online participation encouraged and moderated, but not assessed.</a:t>
                      </a:r>
                      <a:endParaRPr lang="en-GB" sz="1400" dirty="0">
                        <a:effectLst/>
                        <a:latin typeface="Calibri"/>
                        <a:ea typeface="Calibri"/>
                        <a:cs typeface="Times New Roman"/>
                      </a:endParaRPr>
                    </a:p>
                  </a:txBody>
                  <a:tcPr marL="68580" marR="68580" marT="90170" marB="90170"/>
                </a:tc>
              </a:tr>
              <a:tr h="1276309">
                <a:tc>
                  <a:txBody>
                    <a:bodyPr/>
                    <a:lstStyle/>
                    <a:p>
                      <a:pPr>
                        <a:lnSpc>
                          <a:spcPct val="115000"/>
                        </a:lnSpc>
                        <a:spcAft>
                          <a:spcPts val="0"/>
                        </a:spcAft>
                      </a:pPr>
                      <a:r>
                        <a:rPr lang="en-GB" sz="1600" b="0" dirty="0" smtClean="0">
                          <a:effectLst/>
                          <a:latin typeface="Calibri"/>
                          <a:ea typeface="Calibri"/>
                          <a:cs typeface="Times New Roman"/>
                        </a:rPr>
                        <a:t>Advanced</a:t>
                      </a:r>
                    </a:p>
                    <a:p>
                      <a:pPr>
                        <a:lnSpc>
                          <a:spcPct val="115000"/>
                        </a:lnSpc>
                        <a:spcAft>
                          <a:spcPts val="0"/>
                        </a:spcAft>
                      </a:pPr>
                      <a:endParaRPr lang="en-GB" sz="1600" b="0" dirty="0" smtClean="0">
                        <a:effectLst/>
                        <a:latin typeface="Calibri"/>
                        <a:ea typeface="Calibri"/>
                        <a:cs typeface="Times New Roman"/>
                      </a:endParaRPr>
                    </a:p>
                    <a:p>
                      <a:pPr>
                        <a:lnSpc>
                          <a:spcPct val="115000"/>
                        </a:lnSpc>
                        <a:spcAft>
                          <a:spcPts val="0"/>
                        </a:spcAft>
                      </a:pPr>
                      <a:endParaRPr lang="en-GB" sz="1200" b="0" dirty="0" smtClean="0">
                        <a:effectLst/>
                        <a:latin typeface="Calibri"/>
                        <a:ea typeface="Calibri"/>
                        <a:cs typeface="Times New Roman"/>
                      </a:endParaRPr>
                    </a:p>
                    <a:p>
                      <a:pPr>
                        <a:lnSpc>
                          <a:spcPct val="115000"/>
                        </a:lnSpc>
                        <a:spcAft>
                          <a:spcPts val="0"/>
                        </a:spcAft>
                      </a:pPr>
                      <a:r>
                        <a:rPr lang="en-GB" sz="1200" b="0" dirty="0" smtClean="0">
                          <a:effectLst/>
                          <a:latin typeface="Calibri"/>
                          <a:ea typeface="Calibri"/>
                          <a:cs typeface="Times New Roman"/>
                        </a:rPr>
                        <a:t>Essential in all</a:t>
                      </a:r>
                      <a:r>
                        <a:rPr lang="en-GB" sz="1200" b="0" baseline="0" dirty="0" smtClean="0">
                          <a:effectLst/>
                          <a:latin typeface="Calibri"/>
                          <a:ea typeface="Calibri"/>
                          <a:cs typeface="Times New Roman"/>
                        </a:rPr>
                        <a:t> fully online</a:t>
                      </a:r>
                      <a:r>
                        <a:rPr lang="en-GB" sz="1200" b="0" dirty="0" smtClean="0">
                          <a:effectLst/>
                          <a:latin typeface="Calibri"/>
                          <a:ea typeface="Calibri"/>
                          <a:cs typeface="Times New Roman"/>
                        </a:rPr>
                        <a:t> courses</a:t>
                      </a:r>
                      <a:endParaRPr lang="en-GB" sz="1200" b="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600" b="1" dirty="0">
                          <a:solidFill>
                            <a:srgbClr val="C00000"/>
                          </a:solidFill>
                          <a:effectLst/>
                          <a:latin typeface="Calibri"/>
                          <a:ea typeface="Calibri"/>
                          <a:cs typeface="Times New Roman"/>
                        </a:rPr>
                        <a:t>Collaboration</a:t>
                      </a:r>
                      <a:endParaRPr lang="en-GB" sz="160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400" dirty="0">
                          <a:effectLst/>
                          <a:latin typeface="Calibri"/>
                          <a:ea typeface="Calibri"/>
                          <a:cs typeface="Times New Roman"/>
                        </a:rPr>
                        <a:t>In addition to </a:t>
                      </a:r>
                      <a:r>
                        <a:rPr lang="en-GB" sz="1400" dirty="0" smtClean="0">
                          <a:effectLst/>
                          <a:latin typeface="Calibri"/>
                          <a:ea typeface="Calibri"/>
                          <a:cs typeface="Times New Roman"/>
                        </a:rPr>
                        <a:t>‘Delivery’:</a:t>
                      </a:r>
                      <a:endParaRPr lang="en-GB" sz="1400" dirty="0">
                        <a:effectLst/>
                        <a:latin typeface="Calibri"/>
                        <a:ea typeface="Calibri"/>
                        <a:cs typeface="Times New Roman"/>
                      </a:endParaRPr>
                    </a:p>
                    <a:p>
                      <a:pPr marL="342900" lvl="0" indent="-342900">
                        <a:lnSpc>
                          <a:spcPct val="115000"/>
                        </a:lnSpc>
                        <a:spcAft>
                          <a:spcPts val="0"/>
                        </a:spcAft>
                        <a:buFont typeface="Wingdings"/>
                        <a:buChar char=""/>
                      </a:pPr>
                      <a:r>
                        <a:rPr lang="en-GB" sz="1400" dirty="0" smtClean="0">
                          <a:effectLst/>
                          <a:latin typeface="+mn-lt"/>
                          <a:ea typeface="Calibri"/>
                          <a:cs typeface="Times New Roman"/>
                        </a:rPr>
                        <a:t>Regular </a:t>
                      </a:r>
                      <a:r>
                        <a:rPr lang="en-GB" sz="1400" dirty="0" smtClean="0">
                          <a:effectLst/>
                          <a:latin typeface="Calibri"/>
                          <a:ea typeface="Calibri"/>
                          <a:cs typeface="Times New Roman"/>
                        </a:rPr>
                        <a:t>learner </a:t>
                      </a:r>
                      <a:r>
                        <a:rPr lang="en-GB" sz="1400" dirty="0">
                          <a:effectLst/>
                          <a:latin typeface="Calibri"/>
                          <a:ea typeface="Calibri"/>
                          <a:cs typeface="Times New Roman"/>
                        </a:rPr>
                        <a:t>input </a:t>
                      </a:r>
                      <a:r>
                        <a:rPr lang="en-GB" sz="1400" i="1" dirty="0" smtClean="0">
                          <a:effectLst/>
                          <a:latin typeface="Calibri"/>
                          <a:ea typeface="Calibri"/>
                          <a:cs typeface="Times New Roman"/>
                        </a:rPr>
                        <a:t>designed </a:t>
                      </a:r>
                      <a:r>
                        <a:rPr lang="en-GB" sz="1400" i="1" dirty="0">
                          <a:effectLst/>
                          <a:latin typeface="Calibri"/>
                          <a:ea typeface="Calibri"/>
                          <a:cs typeface="Times New Roman"/>
                        </a:rPr>
                        <a:t>into </a:t>
                      </a:r>
                      <a:r>
                        <a:rPr lang="en-GB" sz="1400" i="1" dirty="0" smtClean="0">
                          <a:effectLst/>
                          <a:latin typeface="Calibri"/>
                          <a:ea typeface="Calibri"/>
                          <a:cs typeface="Times New Roman"/>
                        </a:rPr>
                        <a:t>course &amp; essential throughout</a:t>
                      </a:r>
                      <a:r>
                        <a:rPr lang="en-GB" sz="1400" dirty="0" smtClean="0">
                          <a:effectLst/>
                          <a:latin typeface="Calibri"/>
                          <a:ea typeface="Calibri"/>
                          <a:cs typeface="Times New Roman"/>
                        </a:rPr>
                        <a:t>.</a:t>
                      </a:r>
                    </a:p>
                    <a:p>
                      <a:pPr marL="342900" lvl="0" indent="-342900">
                        <a:lnSpc>
                          <a:spcPct val="115000"/>
                        </a:lnSpc>
                        <a:spcAft>
                          <a:spcPts val="0"/>
                        </a:spcAft>
                        <a:buFont typeface="Wingdings"/>
                        <a:buChar char=""/>
                      </a:pPr>
                      <a:r>
                        <a:rPr lang="en-GB" sz="1400" baseline="0" dirty="0" smtClean="0">
                          <a:effectLst/>
                          <a:latin typeface="Calibri"/>
                          <a:ea typeface="Calibri"/>
                          <a:cs typeface="Times New Roman"/>
                        </a:rPr>
                        <a:t>Online tasks provide meaningful scaffold to </a:t>
                      </a:r>
                      <a:r>
                        <a:rPr lang="en-GB" sz="1400" dirty="0" smtClean="0">
                          <a:effectLst/>
                          <a:latin typeface="Calibri"/>
                          <a:ea typeface="Calibri"/>
                          <a:cs typeface="Times New Roman"/>
                        </a:rPr>
                        <a:t>formative </a:t>
                      </a:r>
                      <a:r>
                        <a:rPr lang="en-GB" sz="1400" dirty="0">
                          <a:effectLst/>
                          <a:latin typeface="Calibri"/>
                          <a:ea typeface="Calibri"/>
                          <a:cs typeface="Times New Roman"/>
                        </a:rPr>
                        <a:t>and summative </a:t>
                      </a:r>
                      <a:r>
                        <a:rPr lang="en-GB" sz="1400" dirty="0" smtClean="0">
                          <a:effectLst/>
                          <a:latin typeface="Calibri"/>
                          <a:ea typeface="Calibri"/>
                          <a:cs typeface="Times New Roman"/>
                        </a:rPr>
                        <a:t>assessment</a:t>
                      </a:r>
                      <a:r>
                        <a:rPr lang="en-GB" sz="1400" dirty="0">
                          <a:effectLst/>
                          <a:latin typeface="Calibri"/>
                          <a:ea typeface="Calibri"/>
                          <a:cs typeface="Times New Roman"/>
                        </a:rPr>
                        <a:t>. </a:t>
                      </a:r>
                    </a:p>
                    <a:p>
                      <a:pPr marL="342900" lvl="0" indent="-342900">
                        <a:lnSpc>
                          <a:spcPct val="115000"/>
                        </a:lnSpc>
                        <a:spcAft>
                          <a:spcPts val="0"/>
                        </a:spcAft>
                        <a:buFont typeface="Wingdings"/>
                        <a:buChar char=""/>
                      </a:pPr>
                      <a:r>
                        <a:rPr lang="en-GB" sz="1400" dirty="0" smtClean="0">
                          <a:effectLst/>
                          <a:latin typeface="Calibri"/>
                          <a:ea typeface="Calibri"/>
                          <a:cs typeface="Times New Roman"/>
                        </a:rPr>
                        <a:t>Collaborative</a:t>
                      </a:r>
                      <a:r>
                        <a:rPr lang="en-GB" sz="1400" baseline="0" dirty="0" smtClean="0">
                          <a:effectLst/>
                          <a:latin typeface="Calibri"/>
                          <a:ea typeface="Calibri"/>
                          <a:cs typeface="Times New Roman"/>
                        </a:rPr>
                        <a:t> knowledge construction central to a productive learning environment &amp; part of assessment.</a:t>
                      </a:r>
                      <a:endParaRPr lang="en-GB" sz="1400" dirty="0">
                        <a:effectLst/>
                        <a:latin typeface="Calibri"/>
                        <a:ea typeface="Calibri"/>
                        <a:cs typeface="Times New Roman"/>
                      </a:endParaRPr>
                    </a:p>
                  </a:txBody>
                  <a:tcPr marL="68580" marR="68580" marT="90170" marB="90170"/>
                </a:tc>
              </a:tr>
            </a:tbl>
          </a:graphicData>
        </a:graphic>
      </p:graphicFrame>
      <p:sp>
        <p:nvSpPr>
          <p:cNvPr id="4" name="Slide Number Placeholder 3"/>
          <p:cNvSpPr>
            <a:spLocks noGrp="1"/>
          </p:cNvSpPr>
          <p:nvPr>
            <p:ph type="sldNum" sz="quarter" idx="12"/>
          </p:nvPr>
        </p:nvSpPr>
        <p:spPr/>
        <p:txBody>
          <a:bodyPr/>
          <a:lstStyle/>
          <a:p>
            <a:fld id="{CD446EE9-D95A-9D4C-98E5-EF828119D751}" type="slidenum">
              <a:rPr lang="en-US" smtClean="0"/>
              <a:t>17</a:t>
            </a:fld>
            <a:endParaRPr lang="en-US"/>
          </a:p>
        </p:txBody>
      </p:sp>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5620126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VLE design benchmarks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07904431"/>
              </p:ext>
            </p:extLst>
          </p:nvPr>
        </p:nvGraphicFramePr>
        <p:xfrm>
          <a:off x="364433" y="1700809"/>
          <a:ext cx="8096001" cy="4551963"/>
        </p:xfrm>
        <a:graphic>
          <a:graphicData uri="http://schemas.openxmlformats.org/drawingml/2006/table">
            <a:tbl>
              <a:tblPr firstRow="1" bandRow="1">
                <a:tableStyleId>{5C22544A-7EE6-4342-B048-85BDC9FD1C3A}</a:tableStyleId>
              </a:tblPr>
              <a:tblGrid>
                <a:gridCol w="1508932"/>
                <a:gridCol w="1354210"/>
                <a:gridCol w="5232859"/>
              </a:tblGrid>
              <a:tr h="452258">
                <a:tc>
                  <a:txBody>
                    <a:bodyPr/>
                    <a:lstStyle/>
                    <a:p>
                      <a:pPr>
                        <a:lnSpc>
                          <a:spcPct val="115000"/>
                        </a:lnSpc>
                        <a:spcAft>
                          <a:spcPts val="0"/>
                        </a:spcAft>
                      </a:pPr>
                      <a:r>
                        <a:rPr lang="en-GB" sz="1400" b="1" dirty="0">
                          <a:solidFill>
                            <a:srgbClr val="FFFFFF"/>
                          </a:solidFill>
                          <a:effectLst/>
                          <a:latin typeface="Calibri"/>
                          <a:ea typeface="Calibri"/>
                          <a:cs typeface="Times New Roman"/>
                        </a:rPr>
                        <a:t>Level</a:t>
                      </a:r>
                      <a:endParaRPr lang="en-GB" sz="140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400" b="1" dirty="0">
                          <a:effectLst/>
                          <a:latin typeface="Calibri"/>
                          <a:ea typeface="Calibri"/>
                          <a:cs typeface="Times New Roman"/>
                        </a:rPr>
                        <a:t>Focus</a:t>
                      </a:r>
                      <a:endParaRPr lang="en-GB" sz="140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400" b="1" dirty="0" smtClean="0">
                          <a:solidFill>
                            <a:srgbClr val="FFFFFF"/>
                          </a:solidFill>
                          <a:effectLst/>
                          <a:latin typeface="Calibri"/>
                          <a:ea typeface="Calibri"/>
                          <a:cs typeface="Times New Roman"/>
                        </a:rPr>
                        <a:t>Objective</a:t>
                      </a:r>
                      <a:endParaRPr lang="en-GB" sz="1400" dirty="0">
                        <a:effectLst/>
                        <a:latin typeface="Calibri"/>
                        <a:ea typeface="Calibri"/>
                        <a:cs typeface="Times New Roman"/>
                      </a:endParaRPr>
                    </a:p>
                  </a:txBody>
                  <a:tcPr marL="68580" marR="68580" marT="90170" marB="90170"/>
                </a:tc>
              </a:tr>
              <a:tr h="1082196">
                <a:tc>
                  <a:txBody>
                    <a:bodyPr/>
                    <a:lstStyle/>
                    <a:p>
                      <a:pPr>
                        <a:lnSpc>
                          <a:spcPct val="115000"/>
                        </a:lnSpc>
                        <a:spcAft>
                          <a:spcPts val="0"/>
                        </a:spcAft>
                      </a:pPr>
                      <a:r>
                        <a:rPr lang="en-GB" sz="1600" b="0" dirty="0" smtClean="0">
                          <a:effectLst/>
                          <a:latin typeface="Calibri"/>
                          <a:ea typeface="Calibri"/>
                          <a:cs typeface="Times New Roman"/>
                        </a:rPr>
                        <a:t>Foundation</a:t>
                      </a:r>
                      <a:endParaRPr lang="en-GB" sz="1600" b="0" dirty="0">
                        <a:effectLst/>
                        <a:latin typeface="Calibri"/>
                        <a:ea typeface="Calibri"/>
                        <a:cs typeface="Times New Roman"/>
                      </a:endParaRPr>
                    </a:p>
                  </a:txBody>
                  <a:tcPr marL="68580" marR="68580" marT="90170" marB="90170"/>
                </a:tc>
                <a:tc>
                  <a:txBody>
                    <a:bodyPr/>
                    <a:lstStyle/>
                    <a:p>
                      <a:pPr>
                        <a:lnSpc>
                          <a:spcPct val="115000"/>
                        </a:lnSpc>
                        <a:spcAft>
                          <a:spcPts val="0"/>
                        </a:spcAft>
                      </a:pPr>
                      <a:r>
                        <a:rPr lang="en-GB" sz="1600" b="1" dirty="0" smtClean="0">
                          <a:solidFill>
                            <a:srgbClr val="C00000"/>
                          </a:solidFill>
                          <a:effectLst/>
                          <a:latin typeface="Calibri"/>
                          <a:ea typeface="Calibri"/>
                          <a:cs typeface="Times New Roman"/>
                        </a:rPr>
                        <a:t>Delivery</a:t>
                      </a:r>
                      <a:endParaRPr lang="en-GB" sz="1600" dirty="0">
                        <a:effectLst/>
                        <a:latin typeface="Calibri"/>
                        <a:ea typeface="Calibri"/>
                        <a:cs typeface="Times New Roman"/>
                      </a:endParaRPr>
                    </a:p>
                  </a:txBody>
                  <a:tcPr marL="68580" marR="68580" marT="90170" marB="90170"/>
                </a:tc>
                <a:tc>
                  <a:txBody>
                    <a:bodyPr/>
                    <a:lstStyle/>
                    <a:p>
                      <a:pPr marL="0" lvl="0" indent="0" algn="ctr">
                        <a:lnSpc>
                          <a:spcPct val="115000"/>
                        </a:lnSpc>
                        <a:spcAft>
                          <a:spcPts val="0"/>
                        </a:spcAft>
                        <a:buFont typeface="Wingdings"/>
                        <a:buNone/>
                      </a:pPr>
                      <a:endParaRPr lang="en-GB" sz="1800" dirty="0" smtClean="0">
                        <a:effectLst/>
                        <a:latin typeface="Calibri"/>
                        <a:ea typeface="Calibri"/>
                        <a:cs typeface="Times New Roman"/>
                      </a:endParaRPr>
                    </a:p>
                    <a:p>
                      <a:pPr marL="0" lvl="0" indent="0" algn="ctr">
                        <a:lnSpc>
                          <a:spcPct val="115000"/>
                        </a:lnSpc>
                        <a:spcAft>
                          <a:spcPts val="0"/>
                        </a:spcAft>
                        <a:buFont typeface="Wingdings"/>
                        <a:buNone/>
                      </a:pPr>
                      <a:r>
                        <a:rPr lang="en-GB" sz="1800" dirty="0" smtClean="0">
                          <a:effectLst/>
                          <a:latin typeface="Calibri"/>
                          <a:ea typeface="Calibri"/>
                          <a:cs typeface="Times New Roman"/>
                        </a:rPr>
                        <a:t>COMPLIANCE (or REPOSITORY!)</a:t>
                      </a:r>
                      <a:endParaRPr lang="en-GB" sz="1800" dirty="0">
                        <a:effectLst/>
                        <a:latin typeface="Calibri"/>
                        <a:ea typeface="Calibri"/>
                        <a:cs typeface="Times New Roman"/>
                      </a:endParaRPr>
                    </a:p>
                  </a:txBody>
                  <a:tcPr marL="68580" marR="68580" marT="90170" marB="90170"/>
                </a:tc>
              </a:tr>
              <a:tr h="1559813">
                <a:tc>
                  <a:txBody>
                    <a:bodyPr/>
                    <a:lstStyle/>
                    <a:p>
                      <a:pPr>
                        <a:lnSpc>
                          <a:spcPct val="115000"/>
                        </a:lnSpc>
                        <a:spcAft>
                          <a:spcPts val="0"/>
                        </a:spcAft>
                      </a:pPr>
                      <a:r>
                        <a:rPr lang="en-GB" sz="1600" b="0" dirty="0" smtClean="0">
                          <a:effectLst/>
                          <a:latin typeface="Calibri"/>
                          <a:ea typeface="Calibri"/>
                          <a:cs typeface="Times New Roman"/>
                        </a:rPr>
                        <a:t>Intermediate</a:t>
                      </a:r>
                    </a:p>
                    <a:p>
                      <a:pPr>
                        <a:lnSpc>
                          <a:spcPct val="115000"/>
                        </a:lnSpc>
                        <a:spcAft>
                          <a:spcPts val="0"/>
                        </a:spcAft>
                      </a:pPr>
                      <a:endParaRPr lang="en-GB" sz="1600" b="0" dirty="0" smtClean="0">
                        <a:effectLst/>
                        <a:latin typeface="Calibri"/>
                        <a:ea typeface="Calibri"/>
                        <a:cs typeface="Times New Roman"/>
                      </a:endParaRPr>
                    </a:p>
                    <a:p>
                      <a:pPr>
                        <a:lnSpc>
                          <a:spcPct val="115000"/>
                        </a:lnSpc>
                        <a:spcAft>
                          <a:spcPts val="0"/>
                        </a:spcAft>
                      </a:pPr>
                      <a:r>
                        <a:rPr lang="en-GB" sz="1200" b="0" dirty="0" smtClean="0">
                          <a:effectLst/>
                          <a:latin typeface="+mn-lt"/>
                          <a:ea typeface="Calibri"/>
                          <a:cs typeface="Times New Roman"/>
                        </a:rPr>
                        <a:t>Essential in all ‘blended’ courses</a:t>
                      </a:r>
                      <a:endParaRPr lang="en-GB" sz="1200" b="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600" b="1" dirty="0" smtClean="0">
                        <a:solidFill>
                          <a:srgbClr val="C00000"/>
                        </a:solidFill>
                        <a:effectLst/>
                        <a:latin typeface="Calibri"/>
                        <a:ea typeface="Calibri"/>
                        <a:cs typeface="Times New Roman"/>
                      </a:endParaRPr>
                    </a:p>
                    <a:p>
                      <a:pPr>
                        <a:lnSpc>
                          <a:spcPct val="115000"/>
                        </a:lnSpc>
                        <a:spcAft>
                          <a:spcPts val="0"/>
                        </a:spcAft>
                      </a:pPr>
                      <a:r>
                        <a:rPr lang="en-GB" sz="1600" b="1" dirty="0" smtClean="0">
                          <a:solidFill>
                            <a:srgbClr val="C00000"/>
                          </a:solidFill>
                          <a:effectLst/>
                          <a:latin typeface="Calibri"/>
                          <a:ea typeface="Calibri"/>
                          <a:cs typeface="Times New Roman"/>
                        </a:rPr>
                        <a:t>Participation</a:t>
                      </a:r>
                      <a:endParaRPr lang="en-GB" sz="1600" dirty="0">
                        <a:effectLst/>
                        <a:latin typeface="Calibri"/>
                        <a:ea typeface="Calibri"/>
                        <a:cs typeface="Times New Roman"/>
                      </a:endParaRPr>
                    </a:p>
                  </a:txBody>
                  <a:tcPr marL="68580" marR="68580" marT="90170" marB="90170"/>
                </a:tc>
                <a:tc>
                  <a:txBody>
                    <a:bodyPr/>
                    <a:lstStyle/>
                    <a:p>
                      <a:pPr algn="ctr">
                        <a:lnSpc>
                          <a:spcPct val="115000"/>
                        </a:lnSpc>
                        <a:spcAft>
                          <a:spcPts val="0"/>
                        </a:spcAft>
                      </a:pPr>
                      <a:endParaRPr lang="en-GB" sz="1800" dirty="0" smtClean="0">
                        <a:effectLst/>
                        <a:latin typeface="Calibri"/>
                        <a:ea typeface="Calibri"/>
                        <a:cs typeface="Times New Roman"/>
                      </a:endParaRPr>
                    </a:p>
                    <a:p>
                      <a:pPr algn="ctr">
                        <a:lnSpc>
                          <a:spcPct val="115000"/>
                        </a:lnSpc>
                        <a:spcAft>
                          <a:spcPts val="0"/>
                        </a:spcAft>
                      </a:pPr>
                      <a:r>
                        <a:rPr lang="en-GB" sz="1800" dirty="0" smtClean="0">
                          <a:effectLst/>
                          <a:latin typeface="Calibri"/>
                          <a:ea typeface="Calibri"/>
                          <a:cs typeface="Times New Roman"/>
                        </a:rPr>
                        <a:t>ENGAGEMENT</a:t>
                      </a:r>
                      <a:endParaRPr lang="en-GB" sz="1800" dirty="0">
                        <a:effectLst/>
                        <a:latin typeface="Calibri"/>
                        <a:ea typeface="Calibri"/>
                        <a:cs typeface="Times New Roman"/>
                      </a:endParaRPr>
                    </a:p>
                  </a:txBody>
                  <a:tcPr marL="68580" marR="68580" marT="90170" marB="90170"/>
                </a:tc>
              </a:tr>
              <a:tr h="1457696">
                <a:tc>
                  <a:txBody>
                    <a:bodyPr/>
                    <a:lstStyle/>
                    <a:p>
                      <a:pPr>
                        <a:lnSpc>
                          <a:spcPct val="115000"/>
                        </a:lnSpc>
                        <a:spcAft>
                          <a:spcPts val="0"/>
                        </a:spcAft>
                      </a:pPr>
                      <a:r>
                        <a:rPr lang="en-GB" sz="1600" b="0" dirty="0" smtClean="0">
                          <a:effectLst/>
                          <a:latin typeface="Calibri"/>
                          <a:ea typeface="Calibri"/>
                          <a:cs typeface="Times New Roman"/>
                        </a:rPr>
                        <a:t>Advanced</a:t>
                      </a:r>
                    </a:p>
                    <a:p>
                      <a:pPr>
                        <a:lnSpc>
                          <a:spcPct val="115000"/>
                        </a:lnSpc>
                        <a:spcAft>
                          <a:spcPts val="0"/>
                        </a:spcAft>
                      </a:pPr>
                      <a:endParaRPr lang="en-GB" sz="1600" b="0" dirty="0" smtClean="0">
                        <a:effectLst/>
                        <a:latin typeface="Calibri"/>
                        <a:ea typeface="Calibri"/>
                        <a:cs typeface="Times New Roman"/>
                      </a:endParaRPr>
                    </a:p>
                    <a:p>
                      <a:pPr>
                        <a:lnSpc>
                          <a:spcPct val="115000"/>
                        </a:lnSpc>
                        <a:spcAft>
                          <a:spcPts val="0"/>
                        </a:spcAft>
                      </a:pPr>
                      <a:endParaRPr lang="en-GB" sz="1200" b="0" dirty="0" smtClean="0">
                        <a:effectLst/>
                        <a:latin typeface="Calibri"/>
                        <a:ea typeface="Calibri"/>
                        <a:cs typeface="Times New Roman"/>
                      </a:endParaRPr>
                    </a:p>
                    <a:p>
                      <a:pPr>
                        <a:lnSpc>
                          <a:spcPct val="115000"/>
                        </a:lnSpc>
                        <a:spcAft>
                          <a:spcPts val="0"/>
                        </a:spcAft>
                      </a:pPr>
                      <a:r>
                        <a:rPr lang="en-GB" sz="1200" b="0" dirty="0" smtClean="0">
                          <a:effectLst/>
                          <a:latin typeface="Calibri"/>
                          <a:ea typeface="Calibri"/>
                          <a:cs typeface="Times New Roman"/>
                        </a:rPr>
                        <a:t>Essential in all</a:t>
                      </a:r>
                      <a:r>
                        <a:rPr lang="en-GB" sz="1200" b="0" baseline="0" dirty="0" smtClean="0">
                          <a:effectLst/>
                          <a:latin typeface="Calibri"/>
                          <a:ea typeface="Calibri"/>
                          <a:cs typeface="Times New Roman"/>
                        </a:rPr>
                        <a:t> fully online</a:t>
                      </a:r>
                      <a:r>
                        <a:rPr lang="en-GB" sz="1200" b="0" dirty="0" smtClean="0">
                          <a:effectLst/>
                          <a:latin typeface="Calibri"/>
                          <a:ea typeface="Calibri"/>
                          <a:cs typeface="Times New Roman"/>
                        </a:rPr>
                        <a:t> courses</a:t>
                      </a:r>
                      <a:endParaRPr lang="en-GB" sz="1200" b="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600" b="1" dirty="0" smtClean="0">
                        <a:solidFill>
                          <a:srgbClr val="C00000"/>
                        </a:solidFill>
                        <a:effectLst/>
                        <a:latin typeface="Calibri"/>
                        <a:ea typeface="Calibri"/>
                        <a:cs typeface="Times New Roman"/>
                      </a:endParaRPr>
                    </a:p>
                    <a:p>
                      <a:pPr>
                        <a:lnSpc>
                          <a:spcPct val="115000"/>
                        </a:lnSpc>
                        <a:spcAft>
                          <a:spcPts val="0"/>
                        </a:spcAft>
                      </a:pPr>
                      <a:r>
                        <a:rPr lang="en-GB" sz="1600" b="1" dirty="0" smtClean="0">
                          <a:solidFill>
                            <a:srgbClr val="C00000"/>
                          </a:solidFill>
                          <a:effectLst/>
                          <a:latin typeface="Calibri"/>
                          <a:ea typeface="Calibri"/>
                          <a:cs typeface="Times New Roman"/>
                        </a:rPr>
                        <a:t>Collaboration</a:t>
                      </a:r>
                      <a:endParaRPr lang="en-GB" sz="1600" dirty="0">
                        <a:effectLst/>
                        <a:latin typeface="Calibri"/>
                        <a:ea typeface="Calibri"/>
                        <a:cs typeface="Times New Roman"/>
                      </a:endParaRPr>
                    </a:p>
                  </a:txBody>
                  <a:tcPr marL="68580" marR="68580" marT="90170" marB="90170"/>
                </a:tc>
                <a:tc>
                  <a:txBody>
                    <a:bodyPr/>
                    <a:lstStyle/>
                    <a:p>
                      <a:pPr>
                        <a:lnSpc>
                          <a:spcPct val="115000"/>
                        </a:lnSpc>
                        <a:spcAft>
                          <a:spcPts val="0"/>
                        </a:spcAft>
                      </a:pPr>
                      <a:endParaRPr lang="en-GB" sz="1800" dirty="0" smtClean="0">
                        <a:effectLst/>
                        <a:latin typeface="Calibri"/>
                        <a:ea typeface="Calibri"/>
                        <a:cs typeface="Times New Roman"/>
                      </a:endParaRPr>
                    </a:p>
                    <a:p>
                      <a:pPr algn="ctr">
                        <a:lnSpc>
                          <a:spcPct val="115000"/>
                        </a:lnSpc>
                        <a:spcAft>
                          <a:spcPts val="0"/>
                        </a:spcAft>
                      </a:pPr>
                      <a:r>
                        <a:rPr lang="en-GB" sz="1800" dirty="0" smtClean="0">
                          <a:effectLst/>
                          <a:latin typeface="Calibri"/>
                          <a:ea typeface="Calibri"/>
                          <a:cs typeface="Times New Roman"/>
                        </a:rPr>
                        <a:t>ACTIVE</a:t>
                      </a:r>
                      <a:r>
                        <a:rPr lang="en-GB" sz="1800" baseline="0" dirty="0" smtClean="0">
                          <a:effectLst/>
                          <a:latin typeface="Calibri"/>
                          <a:ea typeface="Calibri"/>
                          <a:cs typeface="Times New Roman"/>
                        </a:rPr>
                        <a:t> LEARNING</a:t>
                      </a:r>
                      <a:endParaRPr lang="en-GB" sz="1800" dirty="0">
                        <a:effectLst/>
                        <a:latin typeface="Calibri"/>
                        <a:ea typeface="Calibri"/>
                        <a:cs typeface="Times New Roman"/>
                      </a:endParaRPr>
                    </a:p>
                  </a:txBody>
                  <a:tcPr marL="68580" marR="68580" marT="90170" marB="90170"/>
                </a:tc>
              </a:tr>
            </a:tbl>
          </a:graphicData>
        </a:graphic>
      </p:graphicFrame>
      <p:sp>
        <p:nvSpPr>
          <p:cNvPr id="4" name="Slide Number Placeholder 3"/>
          <p:cNvSpPr>
            <a:spLocks noGrp="1"/>
          </p:cNvSpPr>
          <p:nvPr>
            <p:ph type="sldNum" sz="quarter" idx="12"/>
          </p:nvPr>
        </p:nvSpPr>
        <p:spPr/>
        <p:txBody>
          <a:bodyPr/>
          <a:lstStyle/>
          <a:p>
            <a:fld id="{CD446EE9-D95A-9D4C-98E5-EF828119D751}" type="slidenum">
              <a:rPr lang="en-US" smtClean="0"/>
              <a:t>18</a:t>
            </a:fld>
            <a:endParaRPr lang="en-US"/>
          </a:p>
        </p:txBody>
      </p:sp>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5651614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12064"/>
            <a:ext cx="8044873" cy="914400"/>
          </a:xfrm>
        </p:spPr>
        <p:txBody>
          <a:bodyPr>
            <a:normAutofit/>
          </a:bodyPr>
          <a:lstStyle/>
          <a:p>
            <a:r>
              <a:rPr lang="en-GB" sz="4000" dirty="0" smtClean="0"/>
              <a:t>CAIeRO = </a:t>
            </a:r>
            <a:r>
              <a:rPr lang="en-GB" sz="4000" i="1" dirty="0" smtClean="0"/>
              <a:t>Carpe Diem</a:t>
            </a:r>
            <a:r>
              <a:rPr lang="en-GB" sz="4000" dirty="0" smtClean="0"/>
              <a:t> @ Northampton</a:t>
            </a:r>
            <a:endParaRPr lang="en-GB" sz="4000" dirty="0"/>
          </a:p>
        </p:txBody>
      </p:sp>
      <p:sp>
        <p:nvSpPr>
          <p:cNvPr id="3" name="Content Placeholder 2"/>
          <p:cNvSpPr>
            <a:spLocks noGrp="1"/>
          </p:cNvSpPr>
          <p:nvPr>
            <p:ph idx="1"/>
          </p:nvPr>
        </p:nvSpPr>
        <p:spPr/>
        <p:txBody>
          <a:bodyPr>
            <a:normAutofit/>
          </a:bodyPr>
          <a:lstStyle/>
          <a:p>
            <a:pPr marL="0" indent="0" algn="ctr">
              <a:buNone/>
            </a:pPr>
            <a:r>
              <a:rPr lang="en-GB" b="1" dirty="0" smtClean="0"/>
              <a:t>C</a:t>
            </a:r>
            <a:r>
              <a:rPr lang="en-GB" dirty="0" smtClean="0"/>
              <a:t>reating </a:t>
            </a:r>
            <a:r>
              <a:rPr lang="en-GB" b="1" dirty="0" smtClean="0"/>
              <a:t>A</a:t>
            </a:r>
            <a:r>
              <a:rPr lang="en-GB" dirty="0" smtClean="0"/>
              <a:t>ligned </a:t>
            </a:r>
            <a:r>
              <a:rPr lang="en-GB" b="1" dirty="0" smtClean="0"/>
              <a:t>I</a:t>
            </a:r>
            <a:r>
              <a:rPr lang="en-GB" dirty="0" smtClean="0"/>
              <a:t>nteractive </a:t>
            </a:r>
            <a:r>
              <a:rPr lang="en-GB" b="1" dirty="0" smtClean="0"/>
              <a:t>e</a:t>
            </a:r>
            <a:r>
              <a:rPr lang="en-GB" dirty="0" smtClean="0"/>
              <a:t>ducational </a:t>
            </a:r>
            <a:r>
              <a:rPr lang="en-GB" b="1" dirty="0" smtClean="0"/>
              <a:t>R</a:t>
            </a:r>
            <a:r>
              <a:rPr lang="en-GB" dirty="0" smtClean="0"/>
              <a:t>esource </a:t>
            </a:r>
            <a:r>
              <a:rPr lang="en-GB" b="1" dirty="0" smtClean="0"/>
              <a:t>O</a:t>
            </a:r>
            <a:r>
              <a:rPr lang="en-GB" dirty="0" smtClean="0"/>
              <a:t>pportunities</a:t>
            </a:r>
          </a:p>
          <a:p>
            <a:pPr marL="0" indent="0" algn="ctr">
              <a:buNone/>
            </a:pPr>
            <a:endParaRPr lang="en-GB" dirty="0" smtClean="0"/>
          </a:p>
          <a:p>
            <a:pPr marL="0" indent="0" algn="ctr">
              <a:buNone/>
            </a:pPr>
            <a:r>
              <a:rPr lang="en-GB" dirty="0" smtClean="0"/>
              <a:t>Design for effective online and blended learning: </a:t>
            </a:r>
          </a:p>
          <a:p>
            <a:pPr marL="0" indent="0" algn="ctr">
              <a:buNone/>
            </a:pPr>
            <a:r>
              <a:rPr lang="en-GB" b="1" dirty="0" smtClean="0"/>
              <a:t>A two-day intensive workshop</a:t>
            </a:r>
            <a:endParaRPr lang="en-GB" b="1" dirty="0"/>
          </a:p>
          <a:p>
            <a:pPr marL="0" indent="0">
              <a:buNone/>
            </a:pPr>
            <a:endParaRPr lang="en-GB" dirty="0" smtClean="0"/>
          </a:p>
          <a:p>
            <a:pPr marL="0" indent="0">
              <a:buNone/>
            </a:pPr>
            <a:endParaRPr lang="en-GB" dirty="0"/>
          </a:p>
        </p:txBody>
      </p:sp>
      <p:sp>
        <p:nvSpPr>
          <p:cNvPr id="6" name="Slide Number Placeholder 5"/>
          <p:cNvSpPr>
            <a:spLocks noGrp="1"/>
          </p:cNvSpPr>
          <p:nvPr>
            <p:ph type="sldNum" sz="quarter" idx="12"/>
          </p:nvPr>
        </p:nvSpPr>
        <p:spPr/>
        <p:txBody>
          <a:bodyPr/>
          <a:lstStyle/>
          <a:p>
            <a:fld id="{B0629C8A-644D-1C47-B0D9-077860CDDD68}" type="slidenum">
              <a:rPr lang="en-GB" smtClean="0">
                <a:solidFill>
                  <a:srgbClr val="D6ECFF"/>
                </a:solidFill>
              </a:rPr>
              <a:pPr/>
              <a:t>19</a:t>
            </a:fld>
            <a:endParaRPr lang="en-GB">
              <a:solidFill>
                <a:srgbClr val="D6ECFF"/>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973615"/>
            <a:ext cx="3690337" cy="2767753"/>
          </a:xfrm>
          <a:prstGeom prst="rect">
            <a:avLst/>
          </a:prstGeom>
        </p:spPr>
      </p:pic>
      <p:sp>
        <p:nvSpPr>
          <p:cNvPr id="5" name="Footer Placeholder 4"/>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1414066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a:t>
            </a:r>
            <a:endParaRPr lang="en-GB" dirty="0"/>
          </a:p>
        </p:txBody>
      </p:sp>
      <p:sp>
        <p:nvSpPr>
          <p:cNvPr id="3" name="Content Placeholder 2"/>
          <p:cNvSpPr>
            <a:spLocks noGrp="1"/>
          </p:cNvSpPr>
          <p:nvPr>
            <p:ph idx="1"/>
          </p:nvPr>
        </p:nvSpPr>
        <p:spPr/>
        <p:txBody>
          <a:bodyPr>
            <a:normAutofit/>
          </a:bodyPr>
          <a:lstStyle/>
          <a:p>
            <a:pPr marL="628650" indent="-514350">
              <a:buFont typeface="+mj-lt"/>
              <a:buAutoNum type="arabicPeriod"/>
            </a:pPr>
            <a:r>
              <a:rPr lang="en-GB" sz="3200" dirty="0" smtClean="0"/>
              <a:t>Principles</a:t>
            </a:r>
          </a:p>
          <a:p>
            <a:pPr marL="628650" indent="-514350">
              <a:buFont typeface="+mj-lt"/>
              <a:buAutoNum type="arabicPeriod"/>
            </a:pPr>
            <a:r>
              <a:rPr lang="en-GB" sz="3200" dirty="0" smtClean="0"/>
              <a:t>Enhancing quality</a:t>
            </a:r>
          </a:p>
          <a:p>
            <a:pPr marL="628650" indent="-514350">
              <a:buFont typeface="+mj-lt"/>
              <a:buAutoNum type="arabicPeriod"/>
            </a:pPr>
            <a:r>
              <a:rPr lang="en-GB" sz="3200" dirty="0" smtClean="0"/>
              <a:t>Hands-on, part 1: an online course on study skills</a:t>
            </a:r>
          </a:p>
          <a:p>
            <a:pPr marL="628650" indent="-514350">
              <a:buFont typeface="+mj-lt"/>
              <a:buAutoNum type="arabicPeriod"/>
            </a:pPr>
            <a:r>
              <a:rPr lang="en-GB" sz="3200" dirty="0" smtClean="0"/>
              <a:t>Pedagogical modelling</a:t>
            </a:r>
          </a:p>
          <a:p>
            <a:pPr marL="628650" indent="-514350">
              <a:buFont typeface="+mj-lt"/>
              <a:buAutoNum type="arabicPeriod"/>
            </a:pPr>
            <a:r>
              <a:rPr lang="en-GB" sz="3200" dirty="0" smtClean="0"/>
              <a:t>Developing a storyboard</a:t>
            </a:r>
          </a:p>
          <a:p>
            <a:pPr marL="628650" indent="-514350">
              <a:buFont typeface="+mj-lt"/>
              <a:buAutoNum type="arabicPeriod"/>
            </a:pPr>
            <a:r>
              <a:rPr lang="en-GB" sz="3200" dirty="0" smtClean="0"/>
              <a:t>Conclusions</a:t>
            </a:r>
          </a:p>
        </p:txBody>
      </p:sp>
      <p:sp>
        <p:nvSpPr>
          <p:cNvPr id="4" name="Slide Number Placeholder 3"/>
          <p:cNvSpPr>
            <a:spLocks noGrp="1"/>
          </p:cNvSpPr>
          <p:nvPr>
            <p:ph type="sldNum" sz="quarter" idx="12"/>
          </p:nvPr>
        </p:nvSpPr>
        <p:spPr/>
        <p:txBody>
          <a:bodyPr/>
          <a:lstStyle/>
          <a:p>
            <a:fld id="{B0629C8A-644D-1C47-B0D9-077860CDDD68}" type="slidenum">
              <a:rPr lang="en-GB" smtClean="0">
                <a:solidFill>
                  <a:prstClr val="black">
                    <a:tint val="75000"/>
                  </a:prstClr>
                </a:solidFill>
              </a:rPr>
              <a:pPr/>
              <a:t>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Tree>
    <p:extLst>
      <p:ext uri="{BB962C8B-B14F-4D97-AF65-F5344CB8AC3E}">
        <p14:creationId xmlns:p14="http://schemas.microsoft.com/office/powerpoint/2010/main" val="24315063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25354"/>
            <a:ext cx="8229600" cy="804533"/>
          </a:xfrm>
        </p:spPr>
        <p:txBody>
          <a:bodyPr>
            <a:normAutofit/>
          </a:bodyPr>
          <a:lstStyle/>
          <a:p>
            <a:r>
              <a:rPr lang="en-GB" dirty="0" err="1"/>
              <a:t>CAIeRO</a:t>
            </a:r>
            <a:endParaRPr lang="en-GB" dirty="0"/>
          </a:p>
        </p:txBody>
      </p:sp>
      <p:sp>
        <p:nvSpPr>
          <p:cNvPr id="6" name="Slide Number Placeholder 5"/>
          <p:cNvSpPr>
            <a:spLocks noGrp="1"/>
          </p:cNvSpPr>
          <p:nvPr>
            <p:ph type="sldNum" sz="quarter" idx="12"/>
          </p:nvPr>
        </p:nvSpPr>
        <p:spPr/>
        <p:txBody>
          <a:bodyPr/>
          <a:lstStyle/>
          <a:p>
            <a:fld id="{A924591F-6CA2-4DE1-97DD-2A73068876BA}" type="slidenum">
              <a:rPr lang="en-GB" smtClean="0"/>
              <a:pPr/>
              <a:t>20</a:t>
            </a:fld>
            <a:endParaRPr lang="en-GB"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747994170"/>
              </p:ext>
            </p:extLst>
          </p:nvPr>
        </p:nvGraphicFramePr>
        <p:xfrm>
          <a:off x="-108520" y="171134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668344" y="2132856"/>
            <a:ext cx="100811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smtClean="0"/>
              <a:t>Plan + action</a:t>
            </a:r>
          </a:p>
        </p:txBody>
      </p:sp>
      <p:sp>
        <p:nvSpPr>
          <p:cNvPr id="3" name="Footer Placeholder 2"/>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13474199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size &amp; participants</a:t>
            </a:r>
            <a:endParaRPr lang="en-GB" dirty="0"/>
          </a:p>
        </p:txBody>
      </p:sp>
      <p:pic>
        <p:nvPicPr>
          <p:cNvPr id="4" name="Content Placeholder 3" descr="IMG_2322.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4826" y="1600200"/>
            <a:ext cx="5984748" cy="4800600"/>
          </a:xfrm>
        </p:spPr>
      </p:pic>
      <p:sp>
        <p:nvSpPr>
          <p:cNvPr id="5" name="Slide Number Placeholder 4"/>
          <p:cNvSpPr>
            <a:spLocks noGrp="1"/>
          </p:cNvSpPr>
          <p:nvPr>
            <p:ph type="sldNum" sz="quarter" idx="12"/>
          </p:nvPr>
        </p:nvSpPr>
        <p:spPr/>
        <p:txBody>
          <a:bodyPr/>
          <a:lstStyle/>
          <a:p>
            <a:fld id="{B0629C8A-644D-1C47-B0D9-077860CDDD68}" type="slidenum">
              <a:rPr lang="en-GB" smtClean="0">
                <a:solidFill>
                  <a:srgbClr val="D6ECFF"/>
                </a:solidFill>
              </a:rPr>
              <a:pPr/>
              <a:t>21</a:t>
            </a:fld>
            <a:endParaRPr lang="en-GB">
              <a:solidFill>
                <a:srgbClr val="D6ECFF"/>
              </a:solidFill>
            </a:endParaRPr>
          </a:p>
        </p:txBody>
      </p:sp>
      <p:sp>
        <p:nvSpPr>
          <p:cNvPr id="3" name="Footer Placeholder 2"/>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29031086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Why: to design a great course, fast</a:t>
            </a:r>
            <a:endParaRPr lang="en-GB" sz="3600" dirty="0"/>
          </a:p>
        </p:txBody>
      </p:sp>
      <p:pic>
        <p:nvPicPr>
          <p:cNvPr id="4" name="Content Placeholder 3" descr="IMG_0845.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4826" y="1600200"/>
            <a:ext cx="5984748" cy="4800600"/>
          </a:xfrm>
        </p:spPr>
      </p:pic>
      <p:sp>
        <p:nvSpPr>
          <p:cNvPr id="5" name="Slide Number Placeholder 4"/>
          <p:cNvSpPr>
            <a:spLocks noGrp="1"/>
          </p:cNvSpPr>
          <p:nvPr>
            <p:ph type="sldNum" sz="quarter" idx="12"/>
          </p:nvPr>
        </p:nvSpPr>
        <p:spPr/>
        <p:txBody>
          <a:bodyPr/>
          <a:lstStyle/>
          <a:p>
            <a:fld id="{B0629C8A-644D-1C47-B0D9-077860CDDD68}" type="slidenum">
              <a:rPr lang="en-GB" smtClean="0">
                <a:solidFill>
                  <a:srgbClr val="D6ECFF"/>
                </a:solidFill>
              </a:rPr>
              <a:pPr/>
              <a:t>22</a:t>
            </a:fld>
            <a:endParaRPr lang="en-GB">
              <a:solidFill>
                <a:srgbClr val="D6ECFF"/>
              </a:solidFill>
            </a:endParaRPr>
          </a:p>
        </p:txBody>
      </p:sp>
      <p:sp>
        <p:nvSpPr>
          <p:cNvPr id="3" name="Footer Placeholder 2"/>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965863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4" name="Group 323"/>
          <p:cNvGrpSpPr/>
          <p:nvPr/>
        </p:nvGrpSpPr>
        <p:grpSpPr>
          <a:xfrm>
            <a:off x="8388424" y="620688"/>
            <a:ext cx="72008" cy="5832648"/>
            <a:chOff x="1979712" y="620688"/>
            <a:chExt cx="72008" cy="5832648"/>
          </a:xfrm>
        </p:grpSpPr>
        <p:sp>
          <p:nvSpPr>
            <p:cNvPr id="326" name="Oval 325"/>
            <p:cNvSpPr/>
            <p:nvPr/>
          </p:nvSpPr>
          <p:spPr>
            <a:xfrm>
              <a:off x="1979712" y="62068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27" name="Oval 326"/>
            <p:cNvSpPr/>
            <p:nvPr/>
          </p:nvSpPr>
          <p:spPr>
            <a:xfrm>
              <a:off x="1979712" y="76470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28" name="Oval 327"/>
            <p:cNvSpPr/>
            <p:nvPr/>
          </p:nvSpPr>
          <p:spPr>
            <a:xfrm>
              <a:off x="1979712" y="90872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29" name="Oval 328"/>
            <p:cNvSpPr/>
            <p:nvPr/>
          </p:nvSpPr>
          <p:spPr>
            <a:xfrm>
              <a:off x="1979712" y="105273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30" name="Oval 329"/>
            <p:cNvSpPr/>
            <p:nvPr/>
          </p:nvSpPr>
          <p:spPr>
            <a:xfrm>
              <a:off x="1979712" y="119675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31" name="Oval 330"/>
            <p:cNvSpPr/>
            <p:nvPr/>
          </p:nvSpPr>
          <p:spPr>
            <a:xfrm>
              <a:off x="1979712" y="134076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32" name="Oval 331"/>
            <p:cNvSpPr/>
            <p:nvPr/>
          </p:nvSpPr>
          <p:spPr>
            <a:xfrm>
              <a:off x="1979712" y="148478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33" name="Oval 332"/>
            <p:cNvSpPr/>
            <p:nvPr/>
          </p:nvSpPr>
          <p:spPr>
            <a:xfrm>
              <a:off x="1979712" y="162880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34" name="Oval 333"/>
            <p:cNvSpPr/>
            <p:nvPr/>
          </p:nvSpPr>
          <p:spPr>
            <a:xfrm>
              <a:off x="1979712" y="177281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35" name="Oval 334"/>
            <p:cNvSpPr/>
            <p:nvPr/>
          </p:nvSpPr>
          <p:spPr>
            <a:xfrm>
              <a:off x="1979712" y="191683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36" name="Oval 335"/>
            <p:cNvSpPr/>
            <p:nvPr/>
          </p:nvSpPr>
          <p:spPr>
            <a:xfrm>
              <a:off x="1979712" y="206084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37" name="Oval 336"/>
            <p:cNvSpPr/>
            <p:nvPr/>
          </p:nvSpPr>
          <p:spPr>
            <a:xfrm>
              <a:off x="1979712" y="220486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38" name="Oval 337"/>
            <p:cNvSpPr/>
            <p:nvPr/>
          </p:nvSpPr>
          <p:spPr>
            <a:xfrm>
              <a:off x="1979712" y="234888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39" name="Oval 338"/>
            <p:cNvSpPr/>
            <p:nvPr/>
          </p:nvSpPr>
          <p:spPr>
            <a:xfrm>
              <a:off x="1979712" y="249289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40" name="Oval 339"/>
            <p:cNvSpPr/>
            <p:nvPr/>
          </p:nvSpPr>
          <p:spPr>
            <a:xfrm>
              <a:off x="1979712" y="263691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41" name="Oval 340"/>
            <p:cNvSpPr/>
            <p:nvPr/>
          </p:nvSpPr>
          <p:spPr>
            <a:xfrm>
              <a:off x="1979712" y="278092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42" name="Oval 341"/>
            <p:cNvSpPr/>
            <p:nvPr/>
          </p:nvSpPr>
          <p:spPr>
            <a:xfrm>
              <a:off x="1979712" y="292494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43" name="Oval 342"/>
            <p:cNvSpPr/>
            <p:nvPr/>
          </p:nvSpPr>
          <p:spPr>
            <a:xfrm>
              <a:off x="1979712" y="306896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44" name="Oval 343"/>
            <p:cNvSpPr/>
            <p:nvPr/>
          </p:nvSpPr>
          <p:spPr>
            <a:xfrm>
              <a:off x="1979712" y="321297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45" name="Oval 344"/>
            <p:cNvSpPr/>
            <p:nvPr/>
          </p:nvSpPr>
          <p:spPr>
            <a:xfrm>
              <a:off x="1979712" y="335699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46" name="Oval 345"/>
            <p:cNvSpPr/>
            <p:nvPr/>
          </p:nvSpPr>
          <p:spPr>
            <a:xfrm>
              <a:off x="1979712" y="350100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47" name="Oval 346"/>
            <p:cNvSpPr/>
            <p:nvPr/>
          </p:nvSpPr>
          <p:spPr>
            <a:xfrm>
              <a:off x="1979712" y="364502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48" name="Oval 347"/>
            <p:cNvSpPr/>
            <p:nvPr/>
          </p:nvSpPr>
          <p:spPr>
            <a:xfrm>
              <a:off x="1979712" y="378904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49" name="Oval 348"/>
            <p:cNvSpPr/>
            <p:nvPr/>
          </p:nvSpPr>
          <p:spPr>
            <a:xfrm>
              <a:off x="1979712" y="393305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0" name="Oval 349"/>
            <p:cNvSpPr/>
            <p:nvPr/>
          </p:nvSpPr>
          <p:spPr>
            <a:xfrm>
              <a:off x="1979712" y="407707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1" name="Oval 350"/>
            <p:cNvSpPr/>
            <p:nvPr/>
          </p:nvSpPr>
          <p:spPr>
            <a:xfrm>
              <a:off x="1979712" y="422108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2" name="Oval 351"/>
            <p:cNvSpPr/>
            <p:nvPr/>
          </p:nvSpPr>
          <p:spPr>
            <a:xfrm>
              <a:off x="1979712" y="436510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3" name="Oval 352"/>
            <p:cNvSpPr/>
            <p:nvPr/>
          </p:nvSpPr>
          <p:spPr>
            <a:xfrm>
              <a:off x="1979712" y="450912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4" name="Oval 353"/>
            <p:cNvSpPr/>
            <p:nvPr/>
          </p:nvSpPr>
          <p:spPr>
            <a:xfrm>
              <a:off x="1979712" y="465313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5" name="Oval 354"/>
            <p:cNvSpPr/>
            <p:nvPr/>
          </p:nvSpPr>
          <p:spPr>
            <a:xfrm>
              <a:off x="1979712" y="479715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6" name="Oval 355"/>
            <p:cNvSpPr/>
            <p:nvPr/>
          </p:nvSpPr>
          <p:spPr>
            <a:xfrm>
              <a:off x="1979712" y="494116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7" name="Oval 356"/>
            <p:cNvSpPr/>
            <p:nvPr/>
          </p:nvSpPr>
          <p:spPr>
            <a:xfrm>
              <a:off x="1979712" y="508518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8" name="Oval 357"/>
            <p:cNvSpPr/>
            <p:nvPr/>
          </p:nvSpPr>
          <p:spPr>
            <a:xfrm>
              <a:off x="1979712" y="522920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9" name="Oval 358"/>
            <p:cNvSpPr/>
            <p:nvPr/>
          </p:nvSpPr>
          <p:spPr>
            <a:xfrm>
              <a:off x="1979712" y="537321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60" name="Oval 359"/>
            <p:cNvSpPr/>
            <p:nvPr/>
          </p:nvSpPr>
          <p:spPr>
            <a:xfrm>
              <a:off x="1979712" y="551723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61" name="Oval 360"/>
            <p:cNvSpPr/>
            <p:nvPr/>
          </p:nvSpPr>
          <p:spPr>
            <a:xfrm>
              <a:off x="1979712" y="566124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62" name="Oval 361"/>
            <p:cNvSpPr/>
            <p:nvPr/>
          </p:nvSpPr>
          <p:spPr>
            <a:xfrm>
              <a:off x="1979712" y="580526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63" name="Oval 362"/>
            <p:cNvSpPr/>
            <p:nvPr/>
          </p:nvSpPr>
          <p:spPr>
            <a:xfrm>
              <a:off x="1979712" y="594928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64" name="Oval 363"/>
            <p:cNvSpPr/>
            <p:nvPr/>
          </p:nvSpPr>
          <p:spPr>
            <a:xfrm>
              <a:off x="1979712" y="609329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65" name="Oval 364"/>
            <p:cNvSpPr/>
            <p:nvPr/>
          </p:nvSpPr>
          <p:spPr>
            <a:xfrm>
              <a:off x="1979712" y="623731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66" name="Oval 365"/>
            <p:cNvSpPr/>
            <p:nvPr/>
          </p:nvSpPr>
          <p:spPr>
            <a:xfrm>
              <a:off x="1979712" y="638132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229" name="Group 228"/>
          <p:cNvGrpSpPr/>
          <p:nvPr/>
        </p:nvGrpSpPr>
        <p:grpSpPr>
          <a:xfrm>
            <a:off x="3995936" y="620688"/>
            <a:ext cx="72008" cy="5832648"/>
            <a:chOff x="1979712" y="620688"/>
            <a:chExt cx="72008" cy="5832648"/>
          </a:xfrm>
        </p:grpSpPr>
        <p:sp>
          <p:nvSpPr>
            <p:cNvPr id="231" name="Oval 230"/>
            <p:cNvSpPr/>
            <p:nvPr/>
          </p:nvSpPr>
          <p:spPr>
            <a:xfrm>
              <a:off x="1979712" y="62068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2" name="Oval 231"/>
            <p:cNvSpPr/>
            <p:nvPr/>
          </p:nvSpPr>
          <p:spPr>
            <a:xfrm>
              <a:off x="1979712" y="76470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3" name="Oval 232"/>
            <p:cNvSpPr/>
            <p:nvPr/>
          </p:nvSpPr>
          <p:spPr>
            <a:xfrm>
              <a:off x="1979712" y="90872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4" name="Oval 233"/>
            <p:cNvSpPr/>
            <p:nvPr/>
          </p:nvSpPr>
          <p:spPr>
            <a:xfrm>
              <a:off x="1979712" y="105273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5" name="Oval 234"/>
            <p:cNvSpPr/>
            <p:nvPr/>
          </p:nvSpPr>
          <p:spPr>
            <a:xfrm>
              <a:off x="1979712" y="119675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6" name="Oval 235"/>
            <p:cNvSpPr/>
            <p:nvPr/>
          </p:nvSpPr>
          <p:spPr>
            <a:xfrm>
              <a:off x="1979712" y="134076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7" name="Oval 236"/>
            <p:cNvSpPr/>
            <p:nvPr/>
          </p:nvSpPr>
          <p:spPr>
            <a:xfrm>
              <a:off x="1979712" y="148478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8" name="Oval 237"/>
            <p:cNvSpPr/>
            <p:nvPr/>
          </p:nvSpPr>
          <p:spPr>
            <a:xfrm>
              <a:off x="1979712" y="162880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9" name="Oval 238"/>
            <p:cNvSpPr/>
            <p:nvPr/>
          </p:nvSpPr>
          <p:spPr>
            <a:xfrm>
              <a:off x="1979712" y="177281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0" name="Oval 239"/>
            <p:cNvSpPr/>
            <p:nvPr/>
          </p:nvSpPr>
          <p:spPr>
            <a:xfrm>
              <a:off x="1979712" y="191683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1" name="Oval 240"/>
            <p:cNvSpPr/>
            <p:nvPr/>
          </p:nvSpPr>
          <p:spPr>
            <a:xfrm>
              <a:off x="1979712" y="206084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2" name="Oval 241"/>
            <p:cNvSpPr/>
            <p:nvPr/>
          </p:nvSpPr>
          <p:spPr>
            <a:xfrm>
              <a:off x="1979712" y="220486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3" name="Oval 242"/>
            <p:cNvSpPr/>
            <p:nvPr/>
          </p:nvSpPr>
          <p:spPr>
            <a:xfrm>
              <a:off x="1979712" y="234888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4" name="Oval 243"/>
            <p:cNvSpPr/>
            <p:nvPr/>
          </p:nvSpPr>
          <p:spPr>
            <a:xfrm>
              <a:off x="1979712" y="249289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5" name="Oval 244"/>
            <p:cNvSpPr/>
            <p:nvPr/>
          </p:nvSpPr>
          <p:spPr>
            <a:xfrm>
              <a:off x="1979712" y="263691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6" name="Oval 245"/>
            <p:cNvSpPr/>
            <p:nvPr/>
          </p:nvSpPr>
          <p:spPr>
            <a:xfrm>
              <a:off x="1979712" y="278092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7" name="Oval 246"/>
            <p:cNvSpPr/>
            <p:nvPr/>
          </p:nvSpPr>
          <p:spPr>
            <a:xfrm>
              <a:off x="1979712" y="292494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8" name="Oval 247"/>
            <p:cNvSpPr/>
            <p:nvPr/>
          </p:nvSpPr>
          <p:spPr>
            <a:xfrm>
              <a:off x="1979712" y="306896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9" name="Oval 248"/>
            <p:cNvSpPr/>
            <p:nvPr/>
          </p:nvSpPr>
          <p:spPr>
            <a:xfrm>
              <a:off x="1979712" y="321297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0" name="Oval 249"/>
            <p:cNvSpPr/>
            <p:nvPr/>
          </p:nvSpPr>
          <p:spPr>
            <a:xfrm>
              <a:off x="1979712" y="335699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1" name="Oval 250"/>
            <p:cNvSpPr/>
            <p:nvPr/>
          </p:nvSpPr>
          <p:spPr>
            <a:xfrm>
              <a:off x="1979712" y="350100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2" name="Oval 251"/>
            <p:cNvSpPr/>
            <p:nvPr/>
          </p:nvSpPr>
          <p:spPr>
            <a:xfrm>
              <a:off x="1979712" y="364502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3" name="Oval 252"/>
            <p:cNvSpPr/>
            <p:nvPr/>
          </p:nvSpPr>
          <p:spPr>
            <a:xfrm>
              <a:off x="1979712" y="378904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4" name="Oval 253"/>
            <p:cNvSpPr/>
            <p:nvPr/>
          </p:nvSpPr>
          <p:spPr>
            <a:xfrm>
              <a:off x="1979712" y="393305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5" name="Oval 254"/>
            <p:cNvSpPr/>
            <p:nvPr/>
          </p:nvSpPr>
          <p:spPr>
            <a:xfrm>
              <a:off x="1979712" y="407707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6" name="Oval 255"/>
            <p:cNvSpPr/>
            <p:nvPr/>
          </p:nvSpPr>
          <p:spPr>
            <a:xfrm>
              <a:off x="1979712" y="422108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7" name="Oval 256"/>
            <p:cNvSpPr/>
            <p:nvPr/>
          </p:nvSpPr>
          <p:spPr>
            <a:xfrm>
              <a:off x="1979712" y="436510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8" name="Oval 257"/>
            <p:cNvSpPr/>
            <p:nvPr/>
          </p:nvSpPr>
          <p:spPr>
            <a:xfrm>
              <a:off x="1979712" y="450912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9" name="Oval 258"/>
            <p:cNvSpPr/>
            <p:nvPr/>
          </p:nvSpPr>
          <p:spPr>
            <a:xfrm>
              <a:off x="1979712" y="465313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0" name="Oval 259"/>
            <p:cNvSpPr/>
            <p:nvPr/>
          </p:nvSpPr>
          <p:spPr>
            <a:xfrm>
              <a:off x="1979712" y="479715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1" name="Oval 260"/>
            <p:cNvSpPr/>
            <p:nvPr/>
          </p:nvSpPr>
          <p:spPr>
            <a:xfrm>
              <a:off x="1979712" y="494116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2" name="Oval 261"/>
            <p:cNvSpPr/>
            <p:nvPr/>
          </p:nvSpPr>
          <p:spPr>
            <a:xfrm>
              <a:off x="1979712" y="508518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3" name="Oval 262"/>
            <p:cNvSpPr/>
            <p:nvPr/>
          </p:nvSpPr>
          <p:spPr>
            <a:xfrm>
              <a:off x="1979712" y="522920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4" name="Oval 263"/>
            <p:cNvSpPr/>
            <p:nvPr/>
          </p:nvSpPr>
          <p:spPr>
            <a:xfrm>
              <a:off x="1979712" y="537321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5" name="Oval 264"/>
            <p:cNvSpPr/>
            <p:nvPr/>
          </p:nvSpPr>
          <p:spPr>
            <a:xfrm>
              <a:off x="1979712" y="551723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6" name="Oval 265"/>
            <p:cNvSpPr/>
            <p:nvPr/>
          </p:nvSpPr>
          <p:spPr>
            <a:xfrm>
              <a:off x="1979712" y="566124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7" name="Oval 266"/>
            <p:cNvSpPr/>
            <p:nvPr/>
          </p:nvSpPr>
          <p:spPr>
            <a:xfrm>
              <a:off x="1979712" y="580526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8" name="Oval 267"/>
            <p:cNvSpPr/>
            <p:nvPr/>
          </p:nvSpPr>
          <p:spPr>
            <a:xfrm>
              <a:off x="1979712" y="594928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9" name="Oval 268"/>
            <p:cNvSpPr/>
            <p:nvPr/>
          </p:nvSpPr>
          <p:spPr>
            <a:xfrm>
              <a:off x="1979712" y="609329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0" name="Oval 269"/>
            <p:cNvSpPr/>
            <p:nvPr/>
          </p:nvSpPr>
          <p:spPr>
            <a:xfrm>
              <a:off x="1979712" y="623731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1" name="Oval 270"/>
            <p:cNvSpPr/>
            <p:nvPr/>
          </p:nvSpPr>
          <p:spPr>
            <a:xfrm>
              <a:off x="1979712" y="638132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274" name="Group 273"/>
          <p:cNvGrpSpPr/>
          <p:nvPr/>
        </p:nvGrpSpPr>
        <p:grpSpPr>
          <a:xfrm>
            <a:off x="6156176" y="620688"/>
            <a:ext cx="72008" cy="5832648"/>
            <a:chOff x="1979712" y="620688"/>
            <a:chExt cx="72008" cy="5832648"/>
          </a:xfrm>
        </p:grpSpPr>
        <p:sp>
          <p:nvSpPr>
            <p:cNvPr id="276" name="Oval 275"/>
            <p:cNvSpPr/>
            <p:nvPr/>
          </p:nvSpPr>
          <p:spPr>
            <a:xfrm>
              <a:off x="1979712" y="62068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7" name="Oval 276"/>
            <p:cNvSpPr/>
            <p:nvPr/>
          </p:nvSpPr>
          <p:spPr>
            <a:xfrm>
              <a:off x="1979712" y="76470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8" name="Oval 277"/>
            <p:cNvSpPr/>
            <p:nvPr/>
          </p:nvSpPr>
          <p:spPr>
            <a:xfrm>
              <a:off x="1979712" y="90872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9" name="Oval 278"/>
            <p:cNvSpPr/>
            <p:nvPr/>
          </p:nvSpPr>
          <p:spPr>
            <a:xfrm>
              <a:off x="1979712" y="105273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0" name="Oval 279"/>
            <p:cNvSpPr/>
            <p:nvPr/>
          </p:nvSpPr>
          <p:spPr>
            <a:xfrm>
              <a:off x="1979712" y="119675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1" name="Oval 280"/>
            <p:cNvSpPr/>
            <p:nvPr/>
          </p:nvSpPr>
          <p:spPr>
            <a:xfrm>
              <a:off x="1979712" y="134076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2" name="Oval 281"/>
            <p:cNvSpPr/>
            <p:nvPr/>
          </p:nvSpPr>
          <p:spPr>
            <a:xfrm>
              <a:off x="1979712" y="148478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3" name="Oval 282"/>
            <p:cNvSpPr/>
            <p:nvPr/>
          </p:nvSpPr>
          <p:spPr>
            <a:xfrm>
              <a:off x="1979712" y="162880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4" name="Oval 283"/>
            <p:cNvSpPr/>
            <p:nvPr/>
          </p:nvSpPr>
          <p:spPr>
            <a:xfrm>
              <a:off x="1979712" y="177281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5" name="Oval 284"/>
            <p:cNvSpPr/>
            <p:nvPr/>
          </p:nvSpPr>
          <p:spPr>
            <a:xfrm>
              <a:off x="1979712" y="191683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6" name="Oval 285"/>
            <p:cNvSpPr/>
            <p:nvPr/>
          </p:nvSpPr>
          <p:spPr>
            <a:xfrm>
              <a:off x="1979712" y="206084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7" name="Oval 286"/>
            <p:cNvSpPr/>
            <p:nvPr/>
          </p:nvSpPr>
          <p:spPr>
            <a:xfrm>
              <a:off x="1979712" y="220486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8" name="Oval 287"/>
            <p:cNvSpPr/>
            <p:nvPr/>
          </p:nvSpPr>
          <p:spPr>
            <a:xfrm>
              <a:off x="1979712" y="234888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9" name="Oval 288"/>
            <p:cNvSpPr/>
            <p:nvPr/>
          </p:nvSpPr>
          <p:spPr>
            <a:xfrm>
              <a:off x="1979712" y="249289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0" name="Oval 289"/>
            <p:cNvSpPr/>
            <p:nvPr/>
          </p:nvSpPr>
          <p:spPr>
            <a:xfrm>
              <a:off x="1979712" y="263691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1" name="Oval 290"/>
            <p:cNvSpPr/>
            <p:nvPr/>
          </p:nvSpPr>
          <p:spPr>
            <a:xfrm>
              <a:off x="1979712" y="278092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2" name="Oval 291"/>
            <p:cNvSpPr/>
            <p:nvPr/>
          </p:nvSpPr>
          <p:spPr>
            <a:xfrm>
              <a:off x="1979712" y="292494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3" name="Oval 292"/>
            <p:cNvSpPr/>
            <p:nvPr/>
          </p:nvSpPr>
          <p:spPr>
            <a:xfrm>
              <a:off x="1979712" y="306896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4" name="Oval 293"/>
            <p:cNvSpPr/>
            <p:nvPr/>
          </p:nvSpPr>
          <p:spPr>
            <a:xfrm>
              <a:off x="1979712" y="321297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5" name="Oval 294"/>
            <p:cNvSpPr/>
            <p:nvPr/>
          </p:nvSpPr>
          <p:spPr>
            <a:xfrm>
              <a:off x="1979712" y="335699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6" name="Oval 295"/>
            <p:cNvSpPr/>
            <p:nvPr/>
          </p:nvSpPr>
          <p:spPr>
            <a:xfrm>
              <a:off x="1979712" y="350100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7" name="Oval 296"/>
            <p:cNvSpPr/>
            <p:nvPr/>
          </p:nvSpPr>
          <p:spPr>
            <a:xfrm>
              <a:off x="1979712" y="364502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8" name="Oval 297"/>
            <p:cNvSpPr/>
            <p:nvPr/>
          </p:nvSpPr>
          <p:spPr>
            <a:xfrm>
              <a:off x="1979712" y="378904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9" name="Oval 298"/>
            <p:cNvSpPr/>
            <p:nvPr/>
          </p:nvSpPr>
          <p:spPr>
            <a:xfrm>
              <a:off x="1979712" y="393305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0" name="Oval 299"/>
            <p:cNvSpPr/>
            <p:nvPr/>
          </p:nvSpPr>
          <p:spPr>
            <a:xfrm>
              <a:off x="1979712" y="407707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1" name="Oval 300"/>
            <p:cNvSpPr/>
            <p:nvPr/>
          </p:nvSpPr>
          <p:spPr>
            <a:xfrm>
              <a:off x="1979712" y="422108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2" name="Oval 301"/>
            <p:cNvSpPr/>
            <p:nvPr/>
          </p:nvSpPr>
          <p:spPr>
            <a:xfrm>
              <a:off x="1979712" y="436510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3" name="Oval 302"/>
            <p:cNvSpPr/>
            <p:nvPr/>
          </p:nvSpPr>
          <p:spPr>
            <a:xfrm>
              <a:off x="1979712" y="450912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4" name="Oval 303"/>
            <p:cNvSpPr/>
            <p:nvPr/>
          </p:nvSpPr>
          <p:spPr>
            <a:xfrm>
              <a:off x="1979712" y="465313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5" name="Oval 304"/>
            <p:cNvSpPr/>
            <p:nvPr/>
          </p:nvSpPr>
          <p:spPr>
            <a:xfrm>
              <a:off x="1979712" y="479715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6" name="Oval 305"/>
            <p:cNvSpPr/>
            <p:nvPr/>
          </p:nvSpPr>
          <p:spPr>
            <a:xfrm>
              <a:off x="1979712" y="494116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7" name="Oval 306"/>
            <p:cNvSpPr/>
            <p:nvPr/>
          </p:nvSpPr>
          <p:spPr>
            <a:xfrm>
              <a:off x="1979712" y="508518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8" name="Oval 307"/>
            <p:cNvSpPr/>
            <p:nvPr/>
          </p:nvSpPr>
          <p:spPr>
            <a:xfrm>
              <a:off x="1979712" y="522920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9" name="Oval 308"/>
            <p:cNvSpPr/>
            <p:nvPr/>
          </p:nvSpPr>
          <p:spPr>
            <a:xfrm>
              <a:off x="1979712" y="537321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10" name="Oval 309"/>
            <p:cNvSpPr/>
            <p:nvPr/>
          </p:nvSpPr>
          <p:spPr>
            <a:xfrm>
              <a:off x="1979712" y="551723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11" name="Oval 310"/>
            <p:cNvSpPr/>
            <p:nvPr/>
          </p:nvSpPr>
          <p:spPr>
            <a:xfrm>
              <a:off x="1979712" y="566124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12" name="Oval 311"/>
            <p:cNvSpPr/>
            <p:nvPr/>
          </p:nvSpPr>
          <p:spPr>
            <a:xfrm>
              <a:off x="1979712" y="580526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13" name="Oval 312"/>
            <p:cNvSpPr/>
            <p:nvPr/>
          </p:nvSpPr>
          <p:spPr>
            <a:xfrm>
              <a:off x="1979712" y="594928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14" name="Oval 313"/>
            <p:cNvSpPr/>
            <p:nvPr/>
          </p:nvSpPr>
          <p:spPr>
            <a:xfrm>
              <a:off x="1979712" y="609329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15" name="Oval 314"/>
            <p:cNvSpPr/>
            <p:nvPr/>
          </p:nvSpPr>
          <p:spPr>
            <a:xfrm>
              <a:off x="1979712" y="623731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16" name="Oval 315"/>
            <p:cNvSpPr/>
            <p:nvPr/>
          </p:nvSpPr>
          <p:spPr>
            <a:xfrm>
              <a:off x="1979712" y="638132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228" name="Group 227"/>
          <p:cNvGrpSpPr/>
          <p:nvPr/>
        </p:nvGrpSpPr>
        <p:grpSpPr>
          <a:xfrm>
            <a:off x="1763688" y="620688"/>
            <a:ext cx="72008" cy="5832648"/>
            <a:chOff x="1979712" y="620688"/>
            <a:chExt cx="72008" cy="5832648"/>
          </a:xfrm>
        </p:grpSpPr>
        <p:sp>
          <p:nvSpPr>
            <p:cNvPr id="185" name="Oval 184"/>
            <p:cNvSpPr/>
            <p:nvPr/>
          </p:nvSpPr>
          <p:spPr>
            <a:xfrm>
              <a:off x="1979712" y="62068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6" name="Oval 185"/>
            <p:cNvSpPr/>
            <p:nvPr/>
          </p:nvSpPr>
          <p:spPr>
            <a:xfrm>
              <a:off x="1979712" y="76470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7" name="Oval 186"/>
            <p:cNvSpPr/>
            <p:nvPr/>
          </p:nvSpPr>
          <p:spPr>
            <a:xfrm>
              <a:off x="1979712" y="90872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8" name="Oval 187"/>
            <p:cNvSpPr/>
            <p:nvPr/>
          </p:nvSpPr>
          <p:spPr>
            <a:xfrm>
              <a:off x="1979712" y="105273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9" name="Oval 188"/>
            <p:cNvSpPr/>
            <p:nvPr/>
          </p:nvSpPr>
          <p:spPr>
            <a:xfrm>
              <a:off x="1979712" y="119675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0" name="Oval 189"/>
            <p:cNvSpPr/>
            <p:nvPr/>
          </p:nvSpPr>
          <p:spPr>
            <a:xfrm>
              <a:off x="1979712" y="134076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1" name="Oval 190"/>
            <p:cNvSpPr/>
            <p:nvPr/>
          </p:nvSpPr>
          <p:spPr>
            <a:xfrm>
              <a:off x="1979712" y="148478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2" name="Oval 191"/>
            <p:cNvSpPr/>
            <p:nvPr/>
          </p:nvSpPr>
          <p:spPr>
            <a:xfrm>
              <a:off x="1979712" y="162880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3" name="Oval 192"/>
            <p:cNvSpPr/>
            <p:nvPr/>
          </p:nvSpPr>
          <p:spPr>
            <a:xfrm>
              <a:off x="1979712" y="177281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4" name="Oval 193"/>
            <p:cNvSpPr/>
            <p:nvPr/>
          </p:nvSpPr>
          <p:spPr>
            <a:xfrm>
              <a:off x="1979712" y="191683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5" name="Oval 194"/>
            <p:cNvSpPr/>
            <p:nvPr/>
          </p:nvSpPr>
          <p:spPr>
            <a:xfrm>
              <a:off x="1979712" y="206084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6" name="Oval 195"/>
            <p:cNvSpPr/>
            <p:nvPr/>
          </p:nvSpPr>
          <p:spPr>
            <a:xfrm>
              <a:off x="1979712" y="220486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7" name="Oval 196"/>
            <p:cNvSpPr/>
            <p:nvPr/>
          </p:nvSpPr>
          <p:spPr>
            <a:xfrm>
              <a:off x="1979712" y="234888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8" name="Oval 197"/>
            <p:cNvSpPr/>
            <p:nvPr/>
          </p:nvSpPr>
          <p:spPr>
            <a:xfrm>
              <a:off x="1979712" y="249289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9" name="Oval 198"/>
            <p:cNvSpPr/>
            <p:nvPr/>
          </p:nvSpPr>
          <p:spPr>
            <a:xfrm>
              <a:off x="1979712" y="263691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0" name="Oval 199"/>
            <p:cNvSpPr/>
            <p:nvPr/>
          </p:nvSpPr>
          <p:spPr>
            <a:xfrm>
              <a:off x="1979712" y="278092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1" name="Oval 200"/>
            <p:cNvSpPr/>
            <p:nvPr/>
          </p:nvSpPr>
          <p:spPr>
            <a:xfrm>
              <a:off x="1979712" y="292494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2" name="Oval 201"/>
            <p:cNvSpPr/>
            <p:nvPr/>
          </p:nvSpPr>
          <p:spPr>
            <a:xfrm>
              <a:off x="1979712" y="306896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3" name="Oval 202"/>
            <p:cNvSpPr/>
            <p:nvPr/>
          </p:nvSpPr>
          <p:spPr>
            <a:xfrm>
              <a:off x="1979712" y="321297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4" name="Oval 203"/>
            <p:cNvSpPr/>
            <p:nvPr/>
          </p:nvSpPr>
          <p:spPr>
            <a:xfrm>
              <a:off x="1979712" y="335699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5" name="Oval 204"/>
            <p:cNvSpPr/>
            <p:nvPr/>
          </p:nvSpPr>
          <p:spPr>
            <a:xfrm>
              <a:off x="1979712" y="350100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6" name="Oval 205"/>
            <p:cNvSpPr/>
            <p:nvPr/>
          </p:nvSpPr>
          <p:spPr>
            <a:xfrm>
              <a:off x="1979712" y="364502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7" name="Oval 206"/>
            <p:cNvSpPr/>
            <p:nvPr/>
          </p:nvSpPr>
          <p:spPr>
            <a:xfrm>
              <a:off x="1979712" y="378904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8" name="Oval 207"/>
            <p:cNvSpPr/>
            <p:nvPr/>
          </p:nvSpPr>
          <p:spPr>
            <a:xfrm>
              <a:off x="1979712" y="393305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9" name="Oval 208"/>
            <p:cNvSpPr/>
            <p:nvPr/>
          </p:nvSpPr>
          <p:spPr>
            <a:xfrm>
              <a:off x="1979712" y="407707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0" name="Oval 209"/>
            <p:cNvSpPr/>
            <p:nvPr/>
          </p:nvSpPr>
          <p:spPr>
            <a:xfrm>
              <a:off x="1979712" y="422108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1" name="Oval 210"/>
            <p:cNvSpPr/>
            <p:nvPr/>
          </p:nvSpPr>
          <p:spPr>
            <a:xfrm>
              <a:off x="1979712" y="436510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2" name="Oval 211"/>
            <p:cNvSpPr/>
            <p:nvPr/>
          </p:nvSpPr>
          <p:spPr>
            <a:xfrm>
              <a:off x="1979712" y="450912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3" name="Oval 212"/>
            <p:cNvSpPr/>
            <p:nvPr/>
          </p:nvSpPr>
          <p:spPr>
            <a:xfrm>
              <a:off x="1979712" y="465313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4" name="Oval 213"/>
            <p:cNvSpPr/>
            <p:nvPr/>
          </p:nvSpPr>
          <p:spPr>
            <a:xfrm>
              <a:off x="1979712" y="479715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5" name="Oval 214"/>
            <p:cNvSpPr/>
            <p:nvPr/>
          </p:nvSpPr>
          <p:spPr>
            <a:xfrm>
              <a:off x="1979712" y="494116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6" name="Oval 215"/>
            <p:cNvSpPr/>
            <p:nvPr/>
          </p:nvSpPr>
          <p:spPr>
            <a:xfrm>
              <a:off x="1979712" y="508518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7" name="Oval 216"/>
            <p:cNvSpPr/>
            <p:nvPr/>
          </p:nvSpPr>
          <p:spPr>
            <a:xfrm>
              <a:off x="1979712" y="522920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8" name="Oval 217"/>
            <p:cNvSpPr/>
            <p:nvPr/>
          </p:nvSpPr>
          <p:spPr>
            <a:xfrm>
              <a:off x="1979712" y="537321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9" name="Oval 218"/>
            <p:cNvSpPr/>
            <p:nvPr/>
          </p:nvSpPr>
          <p:spPr>
            <a:xfrm>
              <a:off x="1979712" y="551723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0" name="Oval 219"/>
            <p:cNvSpPr/>
            <p:nvPr/>
          </p:nvSpPr>
          <p:spPr>
            <a:xfrm>
              <a:off x="1979712" y="566124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1" name="Oval 220"/>
            <p:cNvSpPr/>
            <p:nvPr/>
          </p:nvSpPr>
          <p:spPr>
            <a:xfrm>
              <a:off x="1979712" y="5805264"/>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2" name="Oval 221"/>
            <p:cNvSpPr/>
            <p:nvPr/>
          </p:nvSpPr>
          <p:spPr>
            <a:xfrm>
              <a:off x="1979712" y="5949280"/>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3" name="Oval 222"/>
            <p:cNvSpPr/>
            <p:nvPr/>
          </p:nvSpPr>
          <p:spPr>
            <a:xfrm>
              <a:off x="1979712" y="6093296"/>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4" name="Oval 223"/>
            <p:cNvSpPr/>
            <p:nvPr/>
          </p:nvSpPr>
          <p:spPr>
            <a:xfrm>
              <a:off x="1979712" y="6237312"/>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5" name="Oval 224"/>
            <p:cNvSpPr/>
            <p:nvPr/>
          </p:nvSpPr>
          <p:spPr>
            <a:xfrm>
              <a:off x="1979712" y="6381328"/>
              <a:ext cx="72008" cy="7200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28" name="TextBox 27"/>
          <p:cNvSpPr txBox="1"/>
          <p:nvPr/>
        </p:nvSpPr>
        <p:spPr>
          <a:xfrm>
            <a:off x="35496" y="3861048"/>
            <a:ext cx="720080" cy="400110"/>
          </a:xfrm>
          <a:prstGeom prst="rect">
            <a:avLst/>
          </a:prstGeom>
          <a:noFill/>
        </p:spPr>
        <p:txBody>
          <a:bodyPr wrap="square" rtlCol="0">
            <a:spAutoFit/>
          </a:bodyPr>
          <a:lstStyle/>
          <a:p>
            <a:pPr defTabSz="457200"/>
            <a:r>
              <a:rPr lang="en-GB" sz="2000" b="1" dirty="0">
                <a:solidFill>
                  <a:srgbClr val="1F497D">
                    <a:lumMod val="40000"/>
                    <a:lumOff val="60000"/>
                  </a:srgbClr>
                </a:solidFill>
              </a:rPr>
              <a:t>Start</a:t>
            </a:r>
            <a:endParaRPr lang="en-US" sz="2000" b="1" dirty="0">
              <a:solidFill>
                <a:srgbClr val="1F497D">
                  <a:lumMod val="40000"/>
                  <a:lumOff val="60000"/>
                </a:srgbClr>
              </a:solidFill>
            </a:endParaRPr>
          </a:p>
        </p:txBody>
      </p:sp>
      <p:sp>
        <p:nvSpPr>
          <p:cNvPr id="53" name="TextBox 52"/>
          <p:cNvSpPr txBox="1"/>
          <p:nvPr/>
        </p:nvSpPr>
        <p:spPr>
          <a:xfrm>
            <a:off x="7704348" y="3933056"/>
            <a:ext cx="720080" cy="400110"/>
          </a:xfrm>
          <a:prstGeom prst="rect">
            <a:avLst/>
          </a:prstGeom>
          <a:noFill/>
        </p:spPr>
        <p:txBody>
          <a:bodyPr wrap="square" rtlCol="0">
            <a:spAutoFit/>
          </a:bodyPr>
          <a:lstStyle/>
          <a:p>
            <a:pPr defTabSz="457200"/>
            <a:r>
              <a:rPr lang="en-GB" sz="2000" b="1" dirty="0">
                <a:solidFill>
                  <a:srgbClr val="1F497D">
                    <a:lumMod val="40000"/>
                    <a:lumOff val="60000"/>
                  </a:srgbClr>
                </a:solidFill>
              </a:rPr>
              <a:t>End</a:t>
            </a:r>
            <a:endParaRPr lang="en-US" sz="2000" b="1" dirty="0">
              <a:solidFill>
                <a:srgbClr val="1F497D">
                  <a:lumMod val="40000"/>
                  <a:lumOff val="60000"/>
                </a:srgbClr>
              </a:solidFill>
            </a:endParaRPr>
          </a:p>
        </p:txBody>
      </p:sp>
      <p:grpSp>
        <p:nvGrpSpPr>
          <p:cNvPr id="174" name="Group 173"/>
          <p:cNvGrpSpPr/>
          <p:nvPr/>
        </p:nvGrpSpPr>
        <p:grpSpPr>
          <a:xfrm>
            <a:off x="78529" y="6237312"/>
            <a:ext cx="8974263" cy="422036"/>
            <a:chOff x="58765" y="3360457"/>
            <a:chExt cx="8974263" cy="422036"/>
          </a:xfrm>
        </p:grpSpPr>
        <p:sp>
          <p:nvSpPr>
            <p:cNvPr id="112" name="Oval 111"/>
            <p:cNvSpPr/>
            <p:nvPr/>
          </p:nvSpPr>
          <p:spPr>
            <a:xfrm>
              <a:off x="153442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3" name="Oval 112"/>
            <p:cNvSpPr/>
            <p:nvPr/>
          </p:nvSpPr>
          <p:spPr>
            <a:xfrm>
              <a:off x="189446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4" name="Oval 113"/>
            <p:cNvSpPr/>
            <p:nvPr/>
          </p:nvSpPr>
          <p:spPr>
            <a:xfrm>
              <a:off x="225450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5" name="Oval 114"/>
            <p:cNvSpPr/>
            <p:nvPr/>
          </p:nvSpPr>
          <p:spPr>
            <a:xfrm>
              <a:off x="261454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6" name="Oval 115"/>
            <p:cNvSpPr/>
            <p:nvPr/>
          </p:nvSpPr>
          <p:spPr>
            <a:xfrm>
              <a:off x="297458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7" name="Oval 116"/>
            <p:cNvSpPr/>
            <p:nvPr/>
          </p:nvSpPr>
          <p:spPr>
            <a:xfrm>
              <a:off x="333462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8" name="Oval 117"/>
            <p:cNvSpPr/>
            <p:nvPr/>
          </p:nvSpPr>
          <p:spPr>
            <a:xfrm>
              <a:off x="369466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9" name="Oval 118"/>
            <p:cNvSpPr/>
            <p:nvPr/>
          </p:nvSpPr>
          <p:spPr>
            <a:xfrm>
              <a:off x="4067944"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0" name="Oval 119"/>
            <p:cNvSpPr/>
            <p:nvPr/>
          </p:nvSpPr>
          <p:spPr>
            <a:xfrm>
              <a:off x="441474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1" name="Oval 120"/>
            <p:cNvSpPr/>
            <p:nvPr/>
          </p:nvSpPr>
          <p:spPr>
            <a:xfrm>
              <a:off x="477478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2" name="Oval 121"/>
            <p:cNvSpPr/>
            <p:nvPr/>
          </p:nvSpPr>
          <p:spPr>
            <a:xfrm>
              <a:off x="513482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3" name="Oval 122"/>
            <p:cNvSpPr/>
            <p:nvPr/>
          </p:nvSpPr>
          <p:spPr>
            <a:xfrm>
              <a:off x="549486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4" name="Oval 123"/>
            <p:cNvSpPr/>
            <p:nvPr/>
          </p:nvSpPr>
          <p:spPr>
            <a:xfrm>
              <a:off x="585490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5" name="Oval 124"/>
            <p:cNvSpPr/>
            <p:nvPr/>
          </p:nvSpPr>
          <p:spPr>
            <a:xfrm>
              <a:off x="621494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6" name="Oval 125"/>
            <p:cNvSpPr/>
            <p:nvPr/>
          </p:nvSpPr>
          <p:spPr>
            <a:xfrm>
              <a:off x="657498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7" name="Oval 126"/>
            <p:cNvSpPr/>
            <p:nvPr/>
          </p:nvSpPr>
          <p:spPr>
            <a:xfrm>
              <a:off x="693502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8" name="Oval 127"/>
            <p:cNvSpPr/>
            <p:nvPr/>
          </p:nvSpPr>
          <p:spPr>
            <a:xfrm>
              <a:off x="729506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9" name="Oval 128"/>
            <p:cNvSpPr/>
            <p:nvPr/>
          </p:nvSpPr>
          <p:spPr>
            <a:xfrm>
              <a:off x="765510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0" name="Oval 129"/>
            <p:cNvSpPr/>
            <p:nvPr/>
          </p:nvSpPr>
          <p:spPr>
            <a:xfrm>
              <a:off x="801514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1" name="Oval 130"/>
            <p:cNvSpPr/>
            <p:nvPr/>
          </p:nvSpPr>
          <p:spPr>
            <a:xfrm>
              <a:off x="8375181"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2" name="Isosceles Triangle 131"/>
            <p:cNvSpPr/>
            <p:nvPr/>
          </p:nvSpPr>
          <p:spPr>
            <a:xfrm rot="5238073">
              <a:off x="8677994" y="3427459"/>
              <a:ext cx="422036" cy="288032"/>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3" name="Oval 132"/>
            <p:cNvSpPr/>
            <p:nvPr/>
          </p:nvSpPr>
          <p:spPr>
            <a:xfrm>
              <a:off x="58765"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4" name="Oval 133"/>
            <p:cNvSpPr/>
            <p:nvPr/>
          </p:nvSpPr>
          <p:spPr>
            <a:xfrm>
              <a:off x="418805"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5" name="Oval 134"/>
            <p:cNvSpPr/>
            <p:nvPr/>
          </p:nvSpPr>
          <p:spPr>
            <a:xfrm>
              <a:off x="778845"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6" name="Oval 135"/>
            <p:cNvSpPr/>
            <p:nvPr/>
          </p:nvSpPr>
          <p:spPr>
            <a:xfrm>
              <a:off x="1138885" y="3497926"/>
              <a:ext cx="216024" cy="21602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37" name="TextBox 136"/>
          <p:cNvSpPr txBox="1"/>
          <p:nvPr/>
        </p:nvSpPr>
        <p:spPr>
          <a:xfrm>
            <a:off x="35496" y="5909210"/>
            <a:ext cx="1475656" cy="400110"/>
          </a:xfrm>
          <a:prstGeom prst="rect">
            <a:avLst/>
          </a:prstGeom>
          <a:noFill/>
        </p:spPr>
        <p:txBody>
          <a:bodyPr wrap="square" rtlCol="0">
            <a:spAutoFit/>
          </a:bodyPr>
          <a:lstStyle/>
          <a:p>
            <a:pPr defTabSz="457200"/>
            <a:r>
              <a:rPr lang="en-GB" sz="2000" dirty="0">
                <a:solidFill>
                  <a:srgbClr val="9BBB59">
                    <a:lumMod val="75000"/>
                  </a:srgbClr>
                </a:solidFill>
              </a:rPr>
              <a:t>Assessment</a:t>
            </a:r>
            <a:endParaRPr lang="en-US" sz="2000" dirty="0">
              <a:solidFill>
                <a:srgbClr val="9BBB59">
                  <a:lumMod val="75000"/>
                </a:srgbClr>
              </a:solidFill>
            </a:endParaRPr>
          </a:p>
        </p:txBody>
      </p:sp>
      <p:grpSp>
        <p:nvGrpSpPr>
          <p:cNvPr id="175" name="Group 174"/>
          <p:cNvGrpSpPr/>
          <p:nvPr/>
        </p:nvGrpSpPr>
        <p:grpSpPr>
          <a:xfrm>
            <a:off x="108193" y="188640"/>
            <a:ext cx="8914935" cy="398073"/>
            <a:chOff x="107504" y="6387888"/>
            <a:chExt cx="8914935" cy="398073"/>
          </a:xfrm>
        </p:grpSpPr>
        <p:sp>
          <p:nvSpPr>
            <p:cNvPr id="138" name="Oval 137"/>
            <p:cNvSpPr/>
            <p:nvPr/>
          </p:nvSpPr>
          <p:spPr>
            <a:xfrm>
              <a:off x="158316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9" name="Oval 138"/>
            <p:cNvSpPr/>
            <p:nvPr/>
          </p:nvSpPr>
          <p:spPr>
            <a:xfrm>
              <a:off x="194320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0" name="Oval 139"/>
            <p:cNvSpPr/>
            <p:nvPr/>
          </p:nvSpPr>
          <p:spPr>
            <a:xfrm>
              <a:off x="230324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1" name="Oval 140"/>
            <p:cNvSpPr/>
            <p:nvPr/>
          </p:nvSpPr>
          <p:spPr>
            <a:xfrm>
              <a:off x="266328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2" name="Oval 141"/>
            <p:cNvSpPr/>
            <p:nvPr/>
          </p:nvSpPr>
          <p:spPr>
            <a:xfrm>
              <a:off x="302332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3" name="Oval 142"/>
            <p:cNvSpPr/>
            <p:nvPr/>
          </p:nvSpPr>
          <p:spPr>
            <a:xfrm>
              <a:off x="338336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4" name="Oval 143"/>
            <p:cNvSpPr/>
            <p:nvPr/>
          </p:nvSpPr>
          <p:spPr>
            <a:xfrm>
              <a:off x="374340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5" name="Oval 144"/>
            <p:cNvSpPr/>
            <p:nvPr/>
          </p:nvSpPr>
          <p:spPr>
            <a:xfrm>
              <a:off x="4116683"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6" name="Oval 145"/>
            <p:cNvSpPr/>
            <p:nvPr/>
          </p:nvSpPr>
          <p:spPr>
            <a:xfrm>
              <a:off x="446348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7" name="Oval 146"/>
            <p:cNvSpPr/>
            <p:nvPr/>
          </p:nvSpPr>
          <p:spPr>
            <a:xfrm>
              <a:off x="482352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8" name="Oval 147"/>
            <p:cNvSpPr/>
            <p:nvPr/>
          </p:nvSpPr>
          <p:spPr>
            <a:xfrm>
              <a:off x="518356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9" name="Oval 148"/>
            <p:cNvSpPr/>
            <p:nvPr/>
          </p:nvSpPr>
          <p:spPr>
            <a:xfrm>
              <a:off x="554360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0" name="Oval 149"/>
            <p:cNvSpPr/>
            <p:nvPr/>
          </p:nvSpPr>
          <p:spPr>
            <a:xfrm>
              <a:off x="590364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1" name="Oval 150"/>
            <p:cNvSpPr/>
            <p:nvPr/>
          </p:nvSpPr>
          <p:spPr>
            <a:xfrm>
              <a:off x="626368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2" name="Oval 151"/>
            <p:cNvSpPr/>
            <p:nvPr/>
          </p:nvSpPr>
          <p:spPr>
            <a:xfrm>
              <a:off x="662372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3" name="Oval 152"/>
            <p:cNvSpPr/>
            <p:nvPr/>
          </p:nvSpPr>
          <p:spPr>
            <a:xfrm>
              <a:off x="698376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4" name="Oval 153"/>
            <p:cNvSpPr/>
            <p:nvPr/>
          </p:nvSpPr>
          <p:spPr>
            <a:xfrm>
              <a:off x="734380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5" name="Oval 154"/>
            <p:cNvSpPr/>
            <p:nvPr/>
          </p:nvSpPr>
          <p:spPr>
            <a:xfrm>
              <a:off x="770384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6" name="Oval 155"/>
            <p:cNvSpPr/>
            <p:nvPr/>
          </p:nvSpPr>
          <p:spPr>
            <a:xfrm>
              <a:off x="806388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7" name="Oval 156"/>
            <p:cNvSpPr/>
            <p:nvPr/>
          </p:nvSpPr>
          <p:spPr>
            <a:xfrm>
              <a:off x="8423920"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8" name="Isosceles Triangle 157"/>
            <p:cNvSpPr/>
            <p:nvPr/>
          </p:nvSpPr>
          <p:spPr>
            <a:xfrm rot="5238073">
              <a:off x="8679386" y="6442909"/>
              <a:ext cx="398073" cy="288032"/>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9" name="Oval 158"/>
            <p:cNvSpPr/>
            <p:nvPr/>
          </p:nvSpPr>
          <p:spPr>
            <a:xfrm>
              <a:off x="107504"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0" name="Oval 159"/>
            <p:cNvSpPr/>
            <p:nvPr/>
          </p:nvSpPr>
          <p:spPr>
            <a:xfrm>
              <a:off x="467544"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1" name="Oval 160"/>
            <p:cNvSpPr/>
            <p:nvPr/>
          </p:nvSpPr>
          <p:spPr>
            <a:xfrm>
              <a:off x="827584"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2" name="Oval 161"/>
            <p:cNvSpPr/>
            <p:nvPr/>
          </p:nvSpPr>
          <p:spPr>
            <a:xfrm>
              <a:off x="1187624" y="6480720"/>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63" name="TextBox 162"/>
          <p:cNvSpPr txBox="1"/>
          <p:nvPr/>
        </p:nvSpPr>
        <p:spPr>
          <a:xfrm>
            <a:off x="35496" y="508610"/>
            <a:ext cx="2267744" cy="400110"/>
          </a:xfrm>
          <a:prstGeom prst="rect">
            <a:avLst/>
          </a:prstGeom>
          <a:solidFill>
            <a:schemeClr val="bg1"/>
          </a:solidFill>
        </p:spPr>
        <p:txBody>
          <a:bodyPr wrap="square" rtlCol="0">
            <a:spAutoFit/>
          </a:bodyPr>
          <a:lstStyle/>
          <a:p>
            <a:pPr defTabSz="457200"/>
            <a:r>
              <a:rPr lang="en-GB" sz="2000" dirty="0">
                <a:solidFill>
                  <a:srgbClr val="F79646">
                    <a:lumMod val="75000"/>
                  </a:srgbClr>
                </a:solidFill>
              </a:rPr>
              <a:t>Learning Outcomes</a:t>
            </a:r>
            <a:endParaRPr lang="en-US" sz="2000" dirty="0">
              <a:solidFill>
                <a:srgbClr val="F79646">
                  <a:lumMod val="75000"/>
                </a:srgbClr>
              </a:solidFill>
            </a:endParaRPr>
          </a:p>
        </p:txBody>
      </p:sp>
      <p:pic>
        <p:nvPicPr>
          <p:cNvPr id="167" name="Picture 166" descr="written_doc.jpg"/>
          <p:cNvPicPr>
            <a:picLocks noChangeAspect="1"/>
          </p:cNvPicPr>
          <p:nvPr/>
        </p:nvPicPr>
        <p:blipFill>
          <a:blip r:embed="rId2" cstate="print"/>
          <a:stretch>
            <a:fillRect/>
          </a:stretch>
        </p:blipFill>
        <p:spPr>
          <a:xfrm>
            <a:off x="453110" y="1556792"/>
            <a:ext cx="518165" cy="648072"/>
          </a:xfrm>
          <a:prstGeom prst="rect">
            <a:avLst/>
          </a:prstGeom>
        </p:spPr>
      </p:pic>
      <p:pic>
        <p:nvPicPr>
          <p:cNvPr id="168" name="Picture 167" descr="e_tivity.jpg"/>
          <p:cNvPicPr>
            <a:picLocks noChangeAspect="1"/>
          </p:cNvPicPr>
          <p:nvPr/>
        </p:nvPicPr>
        <p:blipFill>
          <a:blip r:embed="rId3" cstate="print"/>
          <a:stretch>
            <a:fillRect/>
          </a:stretch>
        </p:blipFill>
        <p:spPr>
          <a:xfrm>
            <a:off x="1475656" y="2564904"/>
            <a:ext cx="645153" cy="678886"/>
          </a:xfrm>
          <a:prstGeom prst="rect">
            <a:avLst/>
          </a:prstGeom>
        </p:spPr>
      </p:pic>
      <p:pic>
        <p:nvPicPr>
          <p:cNvPr id="169" name="Picture 168" descr="earphones.jpg"/>
          <p:cNvPicPr>
            <a:picLocks noChangeAspect="1"/>
          </p:cNvPicPr>
          <p:nvPr/>
        </p:nvPicPr>
        <p:blipFill>
          <a:blip r:embed="rId4" cstate="print"/>
          <a:stretch>
            <a:fillRect/>
          </a:stretch>
        </p:blipFill>
        <p:spPr>
          <a:xfrm>
            <a:off x="2555776" y="908720"/>
            <a:ext cx="583093" cy="648071"/>
          </a:xfrm>
          <a:prstGeom prst="rect">
            <a:avLst/>
          </a:prstGeom>
        </p:spPr>
      </p:pic>
      <p:pic>
        <p:nvPicPr>
          <p:cNvPr id="170" name="Picture 169" descr="red_tick.jpg"/>
          <p:cNvPicPr>
            <a:picLocks noChangeAspect="1"/>
          </p:cNvPicPr>
          <p:nvPr/>
        </p:nvPicPr>
        <p:blipFill>
          <a:blip r:embed="rId5" cstate="print"/>
          <a:stretch>
            <a:fillRect/>
          </a:stretch>
        </p:blipFill>
        <p:spPr>
          <a:xfrm>
            <a:off x="1547664" y="5373216"/>
            <a:ext cx="648072" cy="598643"/>
          </a:xfrm>
          <a:prstGeom prst="rect">
            <a:avLst/>
          </a:prstGeom>
        </p:spPr>
      </p:pic>
      <p:pic>
        <p:nvPicPr>
          <p:cNvPr id="171" name="Picture 170" descr="red_tick_badge.jpg"/>
          <p:cNvPicPr>
            <a:picLocks noChangeAspect="1"/>
          </p:cNvPicPr>
          <p:nvPr/>
        </p:nvPicPr>
        <p:blipFill>
          <a:blip r:embed="rId6" cstate="print"/>
          <a:stretch>
            <a:fillRect/>
          </a:stretch>
        </p:blipFill>
        <p:spPr>
          <a:xfrm>
            <a:off x="7517969" y="5265204"/>
            <a:ext cx="745839" cy="936104"/>
          </a:xfrm>
          <a:prstGeom prst="rect">
            <a:avLst/>
          </a:prstGeom>
        </p:spPr>
      </p:pic>
      <p:pic>
        <p:nvPicPr>
          <p:cNvPr id="173" name="Picture 172" descr="video_camera.jpg"/>
          <p:cNvPicPr>
            <a:picLocks noChangeAspect="1"/>
          </p:cNvPicPr>
          <p:nvPr/>
        </p:nvPicPr>
        <p:blipFill>
          <a:blip r:embed="rId7" cstate="print"/>
          <a:stretch>
            <a:fillRect/>
          </a:stretch>
        </p:blipFill>
        <p:spPr>
          <a:xfrm>
            <a:off x="467544" y="908720"/>
            <a:ext cx="657689" cy="493848"/>
          </a:xfrm>
          <a:prstGeom prst="rect">
            <a:avLst/>
          </a:prstGeom>
        </p:spPr>
      </p:pic>
      <p:pic>
        <p:nvPicPr>
          <p:cNvPr id="177" name="Picture 176" descr="e_tivity.jpg"/>
          <p:cNvPicPr>
            <a:picLocks noChangeAspect="1"/>
          </p:cNvPicPr>
          <p:nvPr/>
        </p:nvPicPr>
        <p:blipFill>
          <a:blip r:embed="rId3" cstate="print"/>
          <a:stretch>
            <a:fillRect/>
          </a:stretch>
        </p:blipFill>
        <p:spPr>
          <a:xfrm>
            <a:off x="3707904" y="2564904"/>
            <a:ext cx="645153" cy="678886"/>
          </a:xfrm>
          <a:prstGeom prst="rect">
            <a:avLst/>
          </a:prstGeom>
        </p:spPr>
      </p:pic>
      <p:pic>
        <p:nvPicPr>
          <p:cNvPr id="178" name="Picture 177" descr="e_tivity.jpg"/>
          <p:cNvPicPr>
            <a:picLocks noChangeAspect="1"/>
          </p:cNvPicPr>
          <p:nvPr/>
        </p:nvPicPr>
        <p:blipFill>
          <a:blip r:embed="rId3" cstate="print"/>
          <a:stretch>
            <a:fillRect/>
          </a:stretch>
        </p:blipFill>
        <p:spPr>
          <a:xfrm>
            <a:off x="5868144" y="2564904"/>
            <a:ext cx="645153" cy="678886"/>
          </a:xfrm>
          <a:prstGeom prst="rect">
            <a:avLst/>
          </a:prstGeom>
        </p:spPr>
      </p:pic>
      <p:pic>
        <p:nvPicPr>
          <p:cNvPr id="180" name="Picture 179" descr="earphones.jpg"/>
          <p:cNvPicPr>
            <a:picLocks noChangeAspect="1"/>
          </p:cNvPicPr>
          <p:nvPr/>
        </p:nvPicPr>
        <p:blipFill>
          <a:blip r:embed="rId4" cstate="print"/>
          <a:stretch>
            <a:fillRect/>
          </a:stretch>
        </p:blipFill>
        <p:spPr>
          <a:xfrm>
            <a:off x="4716016" y="908721"/>
            <a:ext cx="583093" cy="648071"/>
          </a:xfrm>
          <a:prstGeom prst="rect">
            <a:avLst/>
          </a:prstGeom>
        </p:spPr>
      </p:pic>
      <p:pic>
        <p:nvPicPr>
          <p:cNvPr id="319" name="Picture 318" descr="written_doc.jpg"/>
          <p:cNvPicPr>
            <a:picLocks noChangeAspect="1"/>
          </p:cNvPicPr>
          <p:nvPr/>
        </p:nvPicPr>
        <p:blipFill>
          <a:blip r:embed="rId2" cstate="print"/>
          <a:stretch>
            <a:fillRect/>
          </a:stretch>
        </p:blipFill>
        <p:spPr>
          <a:xfrm>
            <a:off x="4788024" y="1628800"/>
            <a:ext cx="518165" cy="648072"/>
          </a:xfrm>
          <a:prstGeom prst="rect">
            <a:avLst/>
          </a:prstGeom>
        </p:spPr>
      </p:pic>
      <p:pic>
        <p:nvPicPr>
          <p:cNvPr id="320" name="Picture 319" descr="written_doc.jpg"/>
          <p:cNvPicPr>
            <a:picLocks noChangeAspect="1"/>
          </p:cNvPicPr>
          <p:nvPr/>
        </p:nvPicPr>
        <p:blipFill>
          <a:blip r:embed="rId2" cstate="print"/>
          <a:stretch>
            <a:fillRect/>
          </a:stretch>
        </p:blipFill>
        <p:spPr>
          <a:xfrm>
            <a:off x="7004770" y="1628800"/>
            <a:ext cx="518165" cy="648072"/>
          </a:xfrm>
          <a:prstGeom prst="rect">
            <a:avLst/>
          </a:prstGeom>
        </p:spPr>
      </p:pic>
      <p:pic>
        <p:nvPicPr>
          <p:cNvPr id="321" name="Picture 320" descr="video_camera.jpg"/>
          <p:cNvPicPr>
            <a:picLocks noChangeAspect="1"/>
          </p:cNvPicPr>
          <p:nvPr/>
        </p:nvPicPr>
        <p:blipFill>
          <a:blip r:embed="rId7" cstate="print"/>
          <a:stretch>
            <a:fillRect/>
          </a:stretch>
        </p:blipFill>
        <p:spPr>
          <a:xfrm>
            <a:off x="7020272" y="980728"/>
            <a:ext cx="657689" cy="493848"/>
          </a:xfrm>
          <a:prstGeom prst="rect">
            <a:avLst/>
          </a:prstGeom>
        </p:spPr>
      </p:pic>
      <p:pic>
        <p:nvPicPr>
          <p:cNvPr id="322" name="Picture 321" descr="red_tick.jpg"/>
          <p:cNvPicPr>
            <a:picLocks noChangeAspect="1"/>
          </p:cNvPicPr>
          <p:nvPr/>
        </p:nvPicPr>
        <p:blipFill>
          <a:blip r:embed="rId5" cstate="print"/>
          <a:stretch>
            <a:fillRect/>
          </a:stretch>
        </p:blipFill>
        <p:spPr>
          <a:xfrm>
            <a:off x="3779912" y="5373216"/>
            <a:ext cx="648072" cy="598643"/>
          </a:xfrm>
          <a:prstGeom prst="rect">
            <a:avLst/>
          </a:prstGeom>
        </p:spPr>
      </p:pic>
      <p:pic>
        <p:nvPicPr>
          <p:cNvPr id="323" name="Picture 322" descr="red_tick.jpg"/>
          <p:cNvPicPr>
            <a:picLocks noChangeAspect="1"/>
          </p:cNvPicPr>
          <p:nvPr/>
        </p:nvPicPr>
        <p:blipFill>
          <a:blip r:embed="rId5" cstate="print"/>
          <a:stretch>
            <a:fillRect/>
          </a:stretch>
        </p:blipFill>
        <p:spPr>
          <a:xfrm>
            <a:off x="5940152" y="5373216"/>
            <a:ext cx="648072" cy="598643"/>
          </a:xfrm>
          <a:prstGeom prst="rect">
            <a:avLst/>
          </a:prstGeom>
        </p:spPr>
      </p:pic>
      <p:grpSp>
        <p:nvGrpSpPr>
          <p:cNvPr id="176" name="Group 175"/>
          <p:cNvGrpSpPr/>
          <p:nvPr/>
        </p:nvGrpSpPr>
        <p:grpSpPr>
          <a:xfrm>
            <a:off x="86727" y="3501008"/>
            <a:ext cx="8957866" cy="288032"/>
            <a:chOff x="107503" y="123254"/>
            <a:chExt cx="8957866" cy="288032"/>
          </a:xfrm>
        </p:grpSpPr>
        <p:sp>
          <p:nvSpPr>
            <p:cNvPr id="5" name="Oval 4"/>
            <p:cNvSpPr/>
            <p:nvPr/>
          </p:nvSpPr>
          <p:spPr>
            <a:xfrm>
              <a:off x="81434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Oval 5"/>
            <p:cNvSpPr/>
            <p:nvPr/>
          </p:nvSpPr>
          <p:spPr>
            <a:xfrm>
              <a:off x="117438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Oval 6"/>
            <p:cNvSpPr/>
            <p:nvPr/>
          </p:nvSpPr>
          <p:spPr>
            <a:xfrm>
              <a:off x="153442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Oval 7"/>
            <p:cNvSpPr/>
            <p:nvPr/>
          </p:nvSpPr>
          <p:spPr>
            <a:xfrm>
              <a:off x="189446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Oval 8"/>
            <p:cNvSpPr/>
            <p:nvPr/>
          </p:nvSpPr>
          <p:spPr>
            <a:xfrm>
              <a:off x="225450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Oval 9"/>
            <p:cNvSpPr/>
            <p:nvPr/>
          </p:nvSpPr>
          <p:spPr>
            <a:xfrm>
              <a:off x="261454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Oval 10"/>
            <p:cNvSpPr/>
            <p:nvPr/>
          </p:nvSpPr>
          <p:spPr>
            <a:xfrm>
              <a:off x="297458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Oval 11"/>
            <p:cNvSpPr/>
            <p:nvPr/>
          </p:nvSpPr>
          <p:spPr>
            <a:xfrm>
              <a:off x="333462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Oval 12"/>
            <p:cNvSpPr/>
            <p:nvPr/>
          </p:nvSpPr>
          <p:spPr>
            <a:xfrm>
              <a:off x="369466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Oval 13"/>
            <p:cNvSpPr/>
            <p:nvPr/>
          </p:nvSpPr>
          <p:spPr>
            <a:xfrm>
              <a:off x="405470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Oval 14"/>
            <p:cNvSpPr/>
            <p:nvPr/>
          </p:nvSpPr>
          <p:spPr>
            <a:xfrm>
              <a:off x="441474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Oval 15"/>
            <p:cNvSpPr/>
            <p:nvPr/>
          </p:nvSpPr>
          <p:spPr>
            <a:xfrm>
              <a:off x="477478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Oval 16"/>
            <p:cNvSpPr/>
            <p:nvPr/>
          </p:nvSpPr>
          <p:spPr>
            <a:xfrm>
              <a:off x="513482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Oval 17"/>
            <p:cNvSpPr/>
            <p:nvPr/>
          </p:nvSpPr>
          <p:spPr>
            <a:xfrm>
              <a:off x="549486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Oval 18"/>
            <p:cNvSpPr/>
            <p:nvPr/>
          </p:nvSpPr>
          <p:spPr>
            <a:xfrm>
              <a:off x="585490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 name="Oval 19"/>
            <p:cNvSpPr/>
            <p:nvPr/>
          </p:nvSpPr>
          <p:spPr>
            <a:xfrm>
              <a:off x="621494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 name="Oval 20"/>
            <p:cNvSpPr/>
            <p:nvPr/>
          </p:nvSpPr>
          <p:spPr>
            <a:xfrm>
              <a:off x="657498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 name="Oval 21"/>
            <p:cNvSpPr/>
            <p:nvPr/>
          </p:nvSpPr>
          <p:spPr>
            <a:xfrm>
              <a:off x="693502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 name="Oval 22"/>
            <p:cNvSpPr/>
            <p:nvPr/>
          </p:nvSpPr>
          <p:spPr>
            <a:xfrm>
              <a:off x="729506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 name="Oval 23"/>
            <p:cNvSpPr/>
            <p:nvPr/>
          </p:nvSpPr>
          <p:spPr>
            <a:xfrm>
              <a:off x="7655100"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4" name="Isosceles Triangle 53"/>
            <p:cNvSpPr/>
            <p:nvPr/>
          </p:nvSpPr>
          <p:spPr>
            <a:xfrm rot="5238073">
              <a:off x="8777337" y="123254"/>
              <a:ext cx="288032" cy="288032"/>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7" name="Oval 76"/>
            <p:cNvSpPr/>
            <p:nvPr/>
          </p:nvSpPr>
          <p:spPr>
            <a:xfrm>
              <a:off x="107503"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8" name="Oval 77"/>
            <p:cNvSpPr/>
            <p:nvPr/>
          </p:nvSpPr>
          <p:spPr>
            <a:xfrm>
              <a:off x="467543"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9" name="Oval 78"/>
            <p:cNvSpPr/>
            <p:nvPr/>
          </p:nvSpPr>
          <p:spPr>
            <a:xfrm>
              <a:off x="8028383"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0" name="Oval 79"/>
            <p:cNvSpPr/>
            <p:nvPr/>
          </p:nvSpPr>
          <p:spPr>
            <a:xfrm>
              <a:off x="8388423" y="188641"/>
              <a:ext cx="216024" cy="21602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cxnSp>
        <p:nvCxnSpPr>
          <p:cNvPr id="373" name="Elbow Connector 372"/>
          <p:cNvCxnSpPr/>
          <p:nvPr/>
        </p:nvCxnSpPr>
        <p:spPr>
          <a:xfrm>
            <a:off x="683568" y="2348880"/>
            <a:ext cx="720080" cy="576064"/>
          </a:xfrm>
          <a:prstGeom prst="bentConnector3">
            <a:avLst>
              <a:gd name="adj1" fmla="val -218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p:nvPr/>
        </p:nvCxnSpPr>
        <p:spPr>
          <a:xfrm flipV="1">
            <a:off x="1979712" y="1628800"/>
            <a:ext cx="57606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5" name="Elbow Connector 384"/>
          <p:cNvCxnSpPr>
            <a:endCxn id="177" idx="1"/>
          </p:cNvCxnSpPr>
          <p:nvPr/>
        </p:nvCxnSpPr>
        <p:spPr>
          <a:xfrm rot="16200000" flipH="1">
            <a:off x="2720389" y="1916831"/>
            <a:ext cx="1182943" cy="7920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p:nvPr/>
        </p:nvCxnSpPr>
        <p:spPr>
          <a:xfrm flipH="1">
            <a:off x="4211960" y="1412776"/>
            <a:ext cx="43204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7" name="Shape 406"/>
          <p:cNvCxnSpPr>
            <a:endCxn id="319" idx="2"/>
          </p:cNvCxnSpPr>
          <p:nvPr/>
        </p:nvCxnSpPr>
        <p:spPr>
          <a:xfrm rot="5400000" flipH="1" flipV="1">
            <a:off x="4413509" y="2291347"/>
            <a:ext cx="648072" cy="619123"/>
          </a:xfrm>
          <a:prstGeom prst="bentConnector3">
            <a:avLst>
              <a:gd name="adj1" fmla="val -25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2" name="Elbow Connector 411"/>
          <p:cNvCxnSpPr/>
          <p:nvPr/>
        </p:nvCxnSpPr>
        <p:spPr>
          <a:xfrm rot="5400000">
            <a:off x="6012160" y="1556792"/>
            <a:ext cx="1296144" cy="576064"/>
          </a:xfrm>
          <a:prstGeom prst="bentConnector3">
            <a:avLst>
              <a:gd name="adj1" fmla="val -25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7" name="Straight Arrow Connector 416"/>
          <p:cNvCxnSpPr/>
          <p:nvPr/>
        </p:nvCxnSpPr>
        <p:spPr>
          <a:xfrm flipV="1">
            <a:off x="6588224" y="2348880"/>
            <a:ext cx="36004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9" name="Straight Arrow Connector 418"/>
          <p:cNvCxnSpPr/>
          <p:nvPr/>
        </p:nvCxnSpPr>
        <p:spPr>
          <a:xfrm>
            <a:off x="6732240" y="2924944"/>
            <a:ext cx="2232248"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27" name="Straight Arrow Connector 426"/>
          <p:cNvCxnSpPr/>
          <p:nvPr/>
        </p:nvCxnSpPr>
        <p:spPr>
          <a:xfrm>
            <a:off x="5436096" y="2060848"/>
            <a:ext cx="43204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71800" y="4293096"/>
            <a:ext cx="3816424" cy="646331"/>
          </a:xfrm>
          <a:prstGeom prst="rect">
            <a:avLst/>
          </a:prstGeom>
          <a:solidFill>
            <a:srgbClr val="FFFFB8">
              <a:alpha val="61000"/>
            </a:srgbClr>
          </a:solidFill>
          <a:ln>
            <a:solidFill>
              <a:schemeClr val="accent1"/>
            </a:solidFill>
          </a:ln>
        </p:spPr>
        <p:txBody>
          <a:bodyPr wrap="square" rtlCol="0">
            <a:spAutoFit/>
          </a:bodyPr>
          <a:lstStyle/>
          <a:p>
            <a:pPr algn="ctr" defTabSz="457200"/>
            <a:r>
              <a:rPr lang="en-GB" dirty="0">
                <a:solidFill>
                  <a:prstClr val="black"/>
                </a:solidFill>
              </a:rPr>
              <a:t>Student-generated content resulting from the e-tivities</a:t>
            </a:r>
          </a:p>
        </p:txBody>
      </p:sp>
    </p:spTree>
    <p:extLst>
      <p:ext uri="{BB962C8B-B14F-4D97-AF65-F5344CB8AC3E}">
        <p14:creationId xmlns:p14="http://schemas.microsoft.com/office/powerpoint/2010/main" val="211513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lth-popplet.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200" y="0"/>
            <a:ext cx="8475908" cy="6858000"/>
          </a:xfrm>
          <a:prstGeom prst="rect">
            <a:avLst/>
          </a:prstGeom>
        </p:spPr>
      </p:pic>
      <p:sp>
        <p:nvSpPr>
          <p:cNvPr id="3" name="Slide Number Placeholder 2"/>
          <p:cNvSpPr>
            <a:spLocks noGrp="1"/>
          </p:cNvSpPr>
          <p:nvPr>
            <p:ph type="sldNum" sz="quarter" idx="12"/>
          </p:nvPr>
        </p:nvSpPr>
        <p:spPr/>
        <p:txBody>
          <a:bodyPr/>
          <a:lstStyle/>
          <a:p>
            <a:fld id="{B0629C8A-644D-1C47-B0D9-077860CDDD68}" type="slidenum">
              <a:rPr lang="en-GB" smtClean="0">
                <a:solidFill>
                  <a:srgbClr val="D6ECFF"/>
                </a:solidFill>
              </a:rPr>
              <a:pPr/>
              <a:t>24</a:t>
            </a:fld>
            <a:endParaRPr lang="en-GB">
              <a:solidFill>
                <a:srgbClr val="D6ECFF"/>
              </a:solidFill>
            </a:endParaRPr>
          </a:p>
        </p:txBody>
      </p:sp>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19574162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8" y="1250950"/>
            <a:ext cx="8128000" cy="4356100"/>
          </a:xfrm>
          <a:prstGeom prst="rect">
            <a:avLst/>
          </a:prstGeom>
        </p:spPr>
      </p:pic>
      <p:sp>
        <p:nvSpPr>
          <p:cNvPr id="3" name="Slide Number Placeholder 2"/>
          <p:cNvSpPr>
            <a:spLocks noGrp="1"/>
          </p:cNvSpPr>
          <p:nvPr>
            <p:ph type="sldNum" sz="quarter" idx="12"/>
          </p:nvPr>
        </p:nvSpPr>
        <p:spPr/>
        <p:txBody>
          <a:bodyPr/>
          <a:lstStyle/>
          <a:p>
            <a:fld id="{B0629C8A-644D-1C47-B0D9-077860CDDD68}" type="slidenum">
              <a:rPr lang="en-GB" smtClean="0">
                <a:solidFill>
                  <a:srgbClr val="D6ECFF"/>
                </a:solidFill>
              </a:rPr>
              <a:pPr/>
              <a:t>25</a:t>
            </a:fld>
            <a:endParaRPr lang="en-GB">
              <a:solidFill>
                <a:srgbClr val="D6ECFF"/>
              </a:solidFill>
            </a:endParaRPr>
          </a:p>
        </p:txBody>
      </p:sp>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32470882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826003022"/>
              </p:ext>
            </p:extLst>
          </p:nvPr>
        </p:nvGraphicFramePr>
        <p:xfrm>
          <a:off x="107504" y="71879"/>
          <a:ext cx="8404238" cy="6793426"/>
        </p:xfrm>
        <a:graphic>
          <a:graphicData uri="http://schemas.openxmlformats.org/presentationml/2006/ole">
            <mc:AlternateContent xmlns:mc="http://schemas.openxmlformats.org/markup-compatibility/2006">
              <mc:Choice xmlns:v="urn:schemas-microsoft-com:vml" Requires="v">
                <p:oleObj spid="_x0000_s1078" name="Document" r:id="rId4" imgW="6095776" imgH="4927419" progId="Word.Document.12">
                  <p:embed/>
                </p:oleObj>
              </mc:Choice>
              <mc:Fallback>
                <p:oleObj name="Document" r:id="rId4" imgW="6095776" imgH="4927419" progId="Word.Document.12">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71879"/>
                        <a:ext cx="8404238" cy="6793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B0629C8A-644D-1C47-B0D9-077860CDDD68}" type="slidenum">
              <a:rPr lang="en-GB" smtClean="0">
                <a:solidFill>
                  <a:srgbClr val="D6ECFF"/>
                </a:solidFill>
              </a:rPr>
              <a:pPr/>
              <a:t>26</a:t>
            </a:fld>
            <a:endParaRPr lang="en-GB">
              <a:solidFill>
                <a:srgbClr val="D6ECFF"/>
              </a:solidFill>
            </a:endParaRPr>
          </a:p>
        </p:txBody>
      </p:sp>
      <p:sp>
        <p:nvSpPr>
          <p:cNvPr id="5" name="TextBox 4"/>
          <p:cNvSpPr txBox="1"/>
          <p:nvPr/>
        </p:nvSpPr>
        <p:spPr>
          <a:xfrm>
            <a:off x="2111211" y="2344511"/>
            <a:ext cx="4921578" cy="1200329"/>
          </a:xfrm>
          <a:prstGeom prst="rect">
            <a:avLst/>
          </a:prstGeom>
          <a:solidFill>
            <a:schemeClr val="bg1">
              <a:alpha val="60000"/>
            </a:schemeClr>
          </a:solidFill>
        </p:spPr>
        <p:txBody>
          <a:bodyPr wrap="square" rtlCol="0">
            <a:spAutoFit/>
          </a:bodyPr>
          <a:lstStyle/>
          <a:p>
            <a:pPr algn="ctr" defTabSz="457200"/>
            <a:r>
              <a:rPr lang="en-GB" sz="7200" dirty="0"/>
              <a:t>Action plan</a:t>
            </a:r>
          </a:p>
        </p:txBody>
      </p:sp>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252001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3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0648"/>
            <a:ext cx="8460432" cy="6345324"/>
          </a:xfrm>
          <a:prstGeom prst="rect">
            <a:avLst/>
          </a:prstGeom>
        </p:spPr>
      </p:pic>
      <p:sp>
        <p:nvSpPr>
          <p:cNvPr id="3" name="Slide Number Placeholder 2"/>
          <p:cNvSpPr>
            <a:spLocks noGrp="1"/>
          </p:cNvSpPr>
          <p:nvPr>
            <p:ph type="sldNum" sz="quarter" idx="12"/>
          </p:nvPr>
        </p:nvSpPr>
        <p:spPr/>
        <p:txBody>
          <a:bodyPr/>
          <a:lstStyle/>
          <a:p>
            <a:fld id="{B0629C8A-644D-1C47-B0D9-077860CDDD68}" type="slidenum">
              <a:rPr lang="en-GB" smtClean="0">
                <a:solidFill>
                  <a:srgbClr val="D6ECFF"/>
                </a:solidFill>
              </a:rPr>
              <a:pPr/>
              <a:t>27</a:t>
            </a:fld>
            <a:endParaRPr lang="en-GB">
              <a:solidFill>
                <a:srgbClr val="D6ECFF"/>
              </a:solidFill>
            </a:endParaRPr>
          </a:p>
        </p:txBody>
      </p:sp>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14806857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620000" cy="706090"/>
          </a:xfrm>
        </p:spPr>
        <p:txBody>
          <a:bodyPr/>
          <a:lstStyle/>
          <a:p>
            <a:r>
              <a:rPr lang="en-GB" sz="4000" dirty="0" smtClean="0"/>
              <a:t>Storyboard a short 6-week course:</a:t>
            </a:r>
            <a:endParaRPr lang="en-GB" sz="4000" dirty="0"/>
          </a:p>
        </p:txBody>
      </p:sp>
      <p:sp>
        <p:nvSpPr>
          <p:cNvPr id="5" name="Content Placeholder 4"/>
          <p:cNvSpPr>
            <a:spLocks noGrp="1"/>
          </p:cNvSpPr>
          <p:nvPr>
            <p:ph idx="1"/>
          </p:nvPr>
        </p:nvSpPr>
        <p:spPr>
          <a:xfrm>
            <a:off x="457200" y="1052736"/>
            <a:ext cx="7620000" cy="2160240"/>
          </a:xfrm>
        </p:spPr>
        <p:txBody>
          <a:bodyPr/>
          <a:lstStyle/>
          <a:p>
            <a:r>
              <a:rPr lang="en-GB" dirty="0" smtClean="0"/>
              <a:t>Principles of transnational education</a:t>
            </a:r>
          </a:p>
          <a:p>
            <a:r>
              <a:rPr lang="en-GB" dirty="0" smtClean="0"/>
              <a:t>Safer cycling in 21</a:t>
            </a:r>
            <a:r>
              <a:rPr lang="en-GB" baseline="30000" dirty="0" smtClean="0"/>
              <a:t>st</a:t>
            </a:r>
            <a:r>
              <a:rPr lang="en-GB" dirty="0" smtClean="0"/>
              <a:t> Century cities</a:t>
            </a:r>
          </a:p>
          <a:p>
            <a:r>
              <a:rPr lang="en-GB" dirty="0" smtClean="0"/>
              <a:t>Learning innovation for today’s higher education students</a:t>
            </a:r>
          </a:p>
          <a:p>
            <a:r>
              <a:rPr lang="en-GB" dirty="0" smtClean="0"/>
              <a:t>Building diverse and effective teams</a:t>
            </a:r>
          </a:p>
          <a:p>
            <a:r>
              <a:rPr lang="en-GB" dirty="0" smtClean="0"/>
              <a:t>Organising successful academic events</a:t>
            </a:r>
            <a:endParaRPr lang="en-GB" dirty="0"/>
          </a:p>
        </p:txBody>
      </p:sp>
      <p:sp>
        <p:nvSpPr>
          <p:cNvPr id="2" name="Footer Placeholder 1"/>
          <p:cNvSpPr>
            <a:spLocks noGrp="1"/>
          </p:cNvSpPr>
          <p:nvPr>
            <p:ph type="ftr" sz="quarter" idx="11"/>
          </p:nvPr>
        </p:nvSpPr>
        <p:spPr/>
        <p:txBody>
          <a:bodyPr/>
          <a:lstStyle/>
          <a:p>
            <a:r>
              <a:rPr lang="en-GB" dirty="0" smtClean="0">
                <a:solidFill>
                  <a:srgbClr val="D6ECFF"/>
                </a:solidFill>
              </a:rPr>
              <a:t>@</a:t>
            </a:r>
            <a:r>
              <a:rPr lang="en-GB" dirty="0" err="1" smtClean="0">
                <a:solidFill>
                  <a:srgbClr val="D6ECFF"/>
                </a:solidFill>
              </a:rPr>
              <a:t>alejandroa</a:t>
            </a:r>
            <a:endParaRPr lang="en-GB" dirty="0">
              <a:solidFill>
                <a:srgbClr val="D6ECFF"/>
              </a:solidFill>
            </a:endParaRPr>
          </a:p>
        </p:txBody>
      </p:sp>
      <p:sp>
        <p:nvSpPr>
          <p:cNvPr id="3" name="Slide Number Placeholder 2"/>
          <p:cNvSpPr>
            <a:spLocks noGrp="1"/>
          </p:cNvSpPr>
          <p:nvPr>
            <p:ph type="sldNum" sz="quarter" idx="12"/>
          </p:nvPr>
        </p:nvSpPr>
        <p:spPr/>
        <p:txBody>
          <a:bodyPr/>
          <a:lstStyle/>
          <a:p>
            <a:fld id="{4CDF1360-708A-2849-B83F-77E486F3B129}" type="slidenum">
              <a:rPr lang="en-GB" smtClean="0">
                <a:solidFill>
                  <a:srgbClr val="D6ECFF"/>
                </a:solidFill>
              </a:rPr>
              <a:pPr/>
              <a:t>28</a:t>
            </a:fld>
            <a:endParaRPr lang="en-GB">
              <a:solidFill>
                <a:srgbClr val="D6ECFF"/>
              </a:solidFill>
            </a:endParaRPr>
          </a:p>
        </p:txBody>
      </p:sp>
      <p:graphicFrame>
        <p:nvGraphicFramePr>
          <p:cNvPr id="6" name="Diagram 5"/>
          <p:cNvGraphicFramePr/>
          <p:nvPr>
            <p:extLst>
              <p:ext uri="{D42A27DB-BD31-4B8C-83A1-F6EECF244321}">
                <p14:modId xmlns:p14="http://schemas.microsoft.com/office/powerpoint/2010/main" val="3659633206"/>
              </p:ext>
            </p:extLst>
          </p:nvPr>
        </p:nvGraphicFramePr>
        <p:xfrm>
          <a:off x="1259632"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899592" y="4581128"/>
            <a:ext cx="6552728" cy="1938992"/>
          </a:xfrm>
          <a:prstGeom prst="rect">
            <a:avLst/>
          </a:prstGeom>
          <a:noFill/>
        </p:spPr>
        <p:txBody>
          <a:bodyPr wrap="square" rtlCol="0">
            <a:spAutoFit/>
          </a:bodyPr>
          <a:lstStyle/>
          <a:p>
            <a:r>
              <a:rPr lang="en-GB" sz="2400" dirty="0" smtClean="0"/>
              <a:t>Target audience: staff at your institution. </a:t>
            </a:r>
            <a:r>
              <a:rPr lang="en-GB" sz="2400" dirty="0"/>
              <a:t>4 hours of student work per </a:t>
            </a:r>
            <a:r>
              <a:rPr lang="en-GB" sz="2400" dirty="0" smtClean="0"/>
              <a:t>week.</a:t>
            </a:r>
          </a:p>
          <a:p>
            <a:pPr marL="342900" indent="-342900">
              <a:buFont typeface="+mj-lt"/>
              <a:buAutoNum type="arabicPeriod"/>
            </a:pPr>
            <a:r>
              <a:rPr lang="en-GB" sz="2400" dirty="0" smtClean="0"/>
              <a:t>Decide on (a) level (e.g. undergraduate, PG, CPD) and (b) two key learning outcomes</a:t>
            </a:r>
          </a:p>
          <a:p>
            <a:pPr marL="342900" indent="-342900">
              <a:buFont typeface="+mj-lt"/>
              <a:buAutoNum type="arabicPeriod"/>
            </a:pPr>
            <a:r>
              <a:rPr lang="en-GB" sz="2400" dirty="0" smtClean="0"/>
              <a:t>Storyboard it!</a:t>
            </a:r>
            <a:endParaRPr lang="en-GB" sz="2400" dirty="0"/>
          </a:p>
        </p:txBody>
      </p:sp>
    </p:spTree>
    <p:extLst>
      <p:ext uri="{BB962C8B-B14F-4D97-AF65-F5344CB8AC3E}">
        <p14:creationId xmlns:p14="http://schemas.microsoft.com/office/powerpoint/2010/main" val="3531934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Graphic spid="6" grpId="0">
        <p:bldAsOne/>
      </p:bldGraphic>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367A240-6D5E-4E1B-A70B-24C3C673F850}" type="slidenum">
              <a:rPr lang="en-GB" smtClean="0"/>
              <a:pPr/>
              <a:t>29</a:t>
            </a:fld>
            <a:endParaRPr lang="en-GB"/>
          </a:p>
        </p:txBody>
      </p:sp>
      <p:grpSp>
        <p:nvGrpSpPr>
          <p:cNvPr id="17" name="Group 16"/>
          <p:cNvGrpSpPr/>
          <p:nvPr/>
        </p:nvGrpSpPr>
        <p:grpSpPr>
          <a:xfrm>
            <a:off x="251520" y="186780"/>
            <a:ext cx="8496944" cy="617994"/>
            <a:chOff x="251520" y="186780"/>
            <a:chExt cx="8496944" cy="617994"/>
          </a:xfrm>
        </p:grpSpPr>
        <p:sp>
          <p:nvSpPr>
            <p:cNvPr id="7" name="TextBox 6"/>
            <p:cNvSpPr txBox="1"/>
            <p:nvPr/>
          </p:nvSpPr>
          <p:spPr>
            <a:xfrm>
              <a:off x="251520" y="404664"/>
              <a:ext cx="8496944" cy="400110"/>
            </a:xfrm>
            <a:prstGeom prst="rect">
              <a:avLst/>
            </a:prstGeom>
            <a:noFill/>
          </p:spPr>
          <p:txBody>
            <a:bodyPr wrap="square" rtlCol="0">
              <a:spAutoFit/>
            </a:bodyPr>
            <a:lstStyle/>
            <a:p>
              <a:r>
                <a:rPr lang="en-AU" sz="2000" dirty="0" smtClean="0"/>
                <a:t>1                     2                       3                   	4                        5           	   6 </a:t>
              </a:r>
              <a:endParaRPr lang="en-AU" sz="2000" dirty="0"/>
            </a:p>
          </p:txBody>
        </p:sp>
        <p:sp>
          <p:nvSpPr>
            <p:cNvPr id="8" name="TextBox 7"/>
            <p:cNvSpPr txBox="1"/>
            <p:nvPr/>
          </p:nvSpPr>
          <p:spPr>
            <a:xfrm>
              <a:off x="251520" y="186780"/>
              <a:ext cx="1224136" cy="307777"/>
            </a:xfrm>
            <a:prstGeom prst="rect">
              <a:avLst/>
            </a:prstGeom>
            <a:noFill/>
          </p:spPr>
          <p:txBody>
            <a:bodyPr wrap="square" rtlCol="0">
              <a:spAutoFit/>
            </a:bodyPr>
            <a:lstStyle/>
            <a:p>
              <a:r>
                <a:rPr lang="en-AU" sz="1400" b="1" dirty="0" smtClean="0"/>
                <a:t>Weeks</a:t>
              </a:r>
              <a:endParaRPr lang="en-AU" sz="1400" b="1" dirty="0"/>
            </a:p>
          </p:txBody>
        </p:sp>
      </p:grpSp>
      <p:sp>
        <p:nvSpPr>
          <p:cNvPr id="11" name="Rounded Rectangle 10"/>
          <p:cNvSpPr/>
          <p:nvPr/>
        </p:nvSpPr>
        <p:spPr>
          <a:xfrm>
            <a:off x="323528" y="1748322"/>
            <a:ext cx="792088" cy="504056"/>
          </a:xfrm>
          <a:prstGeom prst="roundRect">
            <a:avLst/>
          </a:prstGeom>
          <a:solidFill>
            <a:schemeClr val="accent3">
              <a:lumMod val="60000"/>
              <a:lumOff val="40000"/>
            </a:schemeClr>
          </a:solidFill>
          <a:scene3d>
            <a:camera prst="isometricLeftDown"/>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topic</a:t>
            </a:r>
            <a:endParaRPr lang="en-AU" dirty="0">
              <a:solidFill>
                <a:schemeClr val="tx1"/>
              </a:solidFill>
            </a:endParaRPr>
          </a:p>
        </p:txBody>
      </p:sp>
      <p:sp>
        <p:nvSpPr>
          <p:cNvPr id="12" name="Rounded Rectangle 11"/>
          <p:cNvSpPr/>
          <p:nvPr/>
        </p:nvSpPr>
        <p:spPr>
          <a:xfrm>
            <a:off x="1979712" y="1699903"/>
            <a:ext cx="792088" cy="504056"/>
          </a:xfrm>
          <a:prstGeom prst="roundRect">
            <a:avLst/>
          </a:prstGeom>
          <a:solidFill>
            <a:schemeClr val="accent3">
              <a:lumMod val="60000"/>
              <a:lumOff val="40000"/>
            </a:schemeClr>
          </a:solidFill>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topic</a:t>
            </a:r>
            <a:endParaRPr lang="en-AU" dirty="0">
              <a:solidFill>
                <a:schemeClr val="tx1"/>
              </a:solidFill>
            </a:endParaRPr>
          </a:p>
        </p:txBody>
      </p:sp>
      <p:sp>
        <p:nvSpPr>
          <p:cNvPr id="13" name="Rounded Rectangle 12"/>
          <p:cNvSpPr/>
          <p:nvPr/>
        </p:nvSpPr>
        <p:spPr>
          <a:xfrm>
            <a:off x="3707904" y="1715319"/>
            <a:ext cx="792088" cy="504056"/>
          </a:xfrm>
          <a:prstGeom prst="roundRect">
            <a:avLst/>
          </a:prstGeom>
          <a:solidFill>
            <a:schemeClr val="accent3">
              <a:lumMod val="60000"/>
              <a:lumOff val="40000"/>
            </a:schemeClr>
          </a:solidFill>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topic</a:t>
            </a:r>
            <a:endParaRPr lang="en-AU" dirty="0">
              <a:solidFill>
                <a:schemeClr val="tx1"/>
              </a:solidFill>
            </a:endParaRPr>
          </a:p>
        </p:txBody>
      </p:sp>
      <p:sp>
        <p:nvSpPr>
          <p:cNvPr id="14" name="Rounded Rectangle 13"/>
          <p:cNvSpPr/>
          <p:nvPr/>
        </p:nvSpPr>
        <p:spPr>
          <a:xfrm>
            <a:off x="5436096" y="1699878"/>
            <a:ext cx="792088" cy="504056"/>
          </a:xfrm>
          <a:prstGeom prst="roundRect">
            <a:avLst/>
          </a:prstGeom>
          <a:solidFill>
            <a:schemeClr val="accent3">
              <a:lumMod val="60000"/>
              <a:lumOff val="40000"/>
            </a:schemeClr>
          </a:solidFill>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topic</a:t>
            </a:r>
            <a:endParaRPr lang="en-AU" dirty="0">
              <a:solidFill>
                <a:schemeClr val="tx1"/>
              </a:solidFill>
            </a:endParaRPr>
          </a:p>
        </p:txBody>
      </p:sp>
      <p:sp>
        <p:nvSpPr>
          <p:cNvPr id="15" name="Rounded Rectangle 14"/>
          <p:cNvSpPr/>
          <p:nvPr/>
        </p:nvSpPr>
        <p:spPr>
          <a:xfrm>
            <a:off x="6804248" y="1628800"/>
            <a:ext cx="792088" cy="504056"/>
          </a:xfrm>
          <a:prstGeom prst="roundRect">
            <a:avLst/>
          </a:prstGeom>
          <a:solidFill>
            <a:schemeClr val="accent3">
              <a:lumMod val="60000"/>
              <a:lumOff val="40000"/>
            </a:schemeClr>
          </a:solidFill>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topic</a:t>
            </a:r>
            <a:endParaRPr lang="en-AU" dirty="0">
              <a:solidFill>
                <a:schemeClr val="tx1"/>
              </a:solidFill>
            </a:endParaRPr>
          </a:p>
        </p:txBody>
      </p:sp>
      <p:sp>
        <p:nvSpPr>
          <p:cNvPr id="16" name="Rounded Rectangle 15"/>
          <p:cNvSpPr/>
          <p:nvPr/>
        </p:nvSpPr>
        <p:spPr>
          <a:xfrm>
            <a:off x="8064388" y="1628800"/>
            <a:ext cx="792088" cy="504056"/>
          </a:xfrm>
          <a:prstGeom prst="roundRect">
            <a:avLst/>
          </a:prstGeom>
          <a:solidFill>
            <a:schemeClr val="accent3">
              <a:lumMod val="60000"/>
              <a:lumOff val="40000"/>
            </a:schemeClr>
          </a:solidFill>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topic</a:t>
            </a:r>
            <a:endParaRPr lang="en-AU" dirty="0">
              <a:solidFill>
                <a:schemeClr val="tx1"/>
              </a:solidFill>
            </a:endParaRPr>
          </a:p>
        </p:txBody>
      </p:sp>
      <p:sp>
        <p:nvSpPr>
          <p:cNvPr id="19" name="Rounded Rectangle 18"/>
          <p:cNvSpPr/>
          <p:nvPr/>
        </p:nvSpPr>
        <p:spPr>
          <a:xfrm>
            <a:off x="5220072" y="5326360"/>
            <a:ext cx="1008112" cy="4320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Assess </a:t>
            </a:r>
            <a:r>
              <a:rPr lang="en-AU" sz="1000" dirty="0" smtClean="0">
                <a:solidFill>
                  <a:schemeClr val="tx1"/>
                </a:solidFill>
              </a:rPr>
              <a:t>&amp; feedback</a:t>
            </a:r>
            <a:endParaRPr lang="en-AU" sz="1000" dirty="0">
              <a:solidFill>
                <a:schemeClr val="tx1"/>
              </a:solidFill>
            </a:endParaRPr>
          </a:p>
        </p:txBody>
      </p:sp>
      <p:sp>
        <p:nvSpPr>
          <p:cNvPr id="20" name="Rounded Rectangle 19"/>
          <p:cNvSpPr/>
          <p:nvPr/>
        </p:nvSpPr>
        <p:spPr>
          <a:xfrm>
            <a:off x="3491880" y="5316041"/>
            <a:ext cx="1008112" cy="4320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Assess </a:t>
            </a:r>
            <a:r>
              <a:rPr lang="en-AU" sz="1000" dirty="0" smtClean="0">
                <a:solidFill>
                  <a:schemeClr val="tx1"/>
                </a:solidFill>
              </a:rPr>
              <a:t>&amp; feedback</a:t>
            </a:r>
            <a:endParaRPr lang="en-AU" sz="1000" dirty="0">
              <a:solidFill>
                <a:schemeClr val="tx1"/>
              </a:solidFill>
            </a:endParaRPr>
          </a:p>
        </p:txBody>
      </p:sp>
      <p:sp>
        <p:nvSpPr>
          <p:cNvPr id="21" name="Rounded Rectangle 20"/>
          <p:cNvSpPr/>
          <p:nvPr/>
        </p:nvSpPr>
        <p:spPr>
          <a:xfrm>
            <a:off x="1910805" y="5301208"/>
            <a:ext cx="1008112" cy="4320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Assess </a:t>
            </a:r>
            <a:r>
              <a:rPr lang="en-AU" sz="1000" dirty="0" smtClean="0">
                <a:solidFill>
                  <a:schemeClr val="tx1"/>
                </a:solidFill>
              </a:rPr>
              <a:t>&amp; feedback</a:t>
            </a:r>
            <a:endParaRPr lang="en-AU" sz="1000" dirty="0">
              <a:solidFill>
                <a:schemeClr val="tx1"/>
              </a:solidFill>
            </a:endParaRPr>
          </a:p>
        </p:txBody>
      </p:sp>
      <p:sp>
        <p:nvSpPr>
          <p:cNvPr id="22" name="Rounded Rectangle 21"/>
          <p:cNvSpPr/>
          <p:nvPr/>
        </p:nvSpPr>
        <p:spPr>
          <a:xfrm>
            <a:off x="6933034" y="5326360"/>
            <a:ext cx="1008112" cy="4320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Assess </a:t>
            </a:r>
            <a:r>
              <a:rPr lang="en-AU" sz="1000" dirty="0" smtClean="0">
                <a:solidFill>
                  <a:schemeClr val="tx1"/>
                </a:solidFill>
              </a:rPr>
              <a:t>&amp; feedback</a:t>
            </a:r>
            <a:endParaRPr lang="en-AU" sz="1000" dirty="0">
              <a:solidFill>
                <a:schemeClr val="tx1"/>
              </a:solidFill>
            </a:endParaRPr>
          </a:p>
        </p:txBody>
      </p:sp>
      <p:sp>
        <p:nvSpPr>
          <p:cNvPr id="23" name="Rounded Rectangle 22"/>
          <p:cNvSpPr/>
          <p:nvPr/>
        </p:nvSpPr>
        <p:spPr>
          <a:xfrm>
            <a:off x="7956376" y="4805536"/>
            <a:ext cx="1008112" cy="4320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Assess </a:t>
            </a:r>
            <a:r>
              <a:rPr lang="en-AU" sz="1000" dirty="0" smtClean="0">
                <a:solidFill>
                  <a:schemeClr val="tx1"/>
                </a:solidFill>
              </a:rPr>
              <a:t>&amp; feedback</a:t>
            </a:r>
            <a:endParaRPr lang="en-AU" sz="1000" dirty="0">
              <a:solidFill>
                <a:schemeClr val="tx1"/>
              </a:solidFill>
            </a:endParaRPr>
          </a:p>
        </p:txBody>
      </p:sp>
      <p:sp>
        <p:nvSpPr>
          <p:cNvPr id="24" name="Rounded Rectangle 23"/>
          <p:cNvSpPr/>
          <p:nvPr/>
        </p:nvSpPr>
        <p:spPr>
          <a:xfrm>
            <a:off x="238944" y="2665698"/>
            <a:ext cx="117728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t>1.1 E-</a:t>
            </a:r>
            <a:r>
              <a:rPr lang="en-AU" sz="1050" dirty="0" err="1" smtClean="0"/>
              <a:t>tivity</a:t>
            </a:r>
            <a:endParaRPr lang="en-AU" sz="1050" dirty="0"/>
          </a:p>
        </p:txBody>
      </p:sp>
      <p:sp>
        <p:nvSpPr>
          <p:cNvPr id="25" name="Rounded Rectangle 24"/>
          <p:cNvSpPr/>
          <p:nvPr/>
        </p:nvSpPr>
        <p:spPr>
          <a:xfrm>
            <a:off x="1910805" y="2681189"/>
            <a:ext cx="117728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t>2.1 E-</a:t>
            </a:r>
            <a:r>
              <a:rPr lang="en-AU" sz="1050" dirty="0" err="1" smtClean="0"/>
              <a:t>tivity</a:t>
            </a:r>
            <a:endParaRPr lang="en-AU" sz="1050" dirty="0"/>
          </a:p>
        </p:txBody>
      </p:sp>
      <p:sp>
        <p:nvSpPr>
          <p:cNvPr id="26" name="Rounded Rectangle 25"/>
          <p:cNvSpPr/>
          <p:nvPr/>
        </p:nvSpPr>
        <p:spPr>
          <a:xfrm>
            <a:off x="275953" y="3776911"/>
            <a:ext cx="117728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t>1.2 E-</a:t>
            </a:r>
            <a:r>
              <a:rPr lang="en-AU" sz="1050" dirty="0" err="1" smtClean="0"/>
              <a:t>tivity</a:t>
            </a:r>
            <a:endParaRPr lang="en-AU" sz="1050" dirty="0"/>
          </a:p>
        </p:txBody>
      </p:sp>
      <p:sp>
        <p:nvSpPr>
          <p:cNvPr id="27" name="Rounded Rectangle 26"/>
          <p:cNvSpPr/>
          <p:nvPr/>
        </p:nvSpPr>
        <p:spPr>
          <a:xfrm>
            <a:off x="1612478" y="3803576"/>
            <a:ext cx="2095425"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t>2.2 E-</a:t>
            </a:r>
            <a:r>
              <a:rPr lang="en-AU" sz="1050" dirty="0" err="1" smtClean="0"/>
              <a:t>tivity</a:t>
            </a:r>
            <a:endParaRPr lang="en-AU" sz="1050" dirty="0"/>
          </a:p>
        </p:txBody>
      </p:sp>
      <p:sp>
        <p:nvSpPr>
          <p:cNvPr id="28" name="Rounded Rectangle 27"/>
          <p:cNvSpPr/>
          <p:nvPr/>
        </p:nvSpPr>
        <p:spPr>
          <a:xfrm>
            <a:off x="3515308" y="2852986"/>
            <a:ext cx="117728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t>3.1 E-</a:t>
            </a:r>
            <a:r>
              <a:rPr lang="en-AU" sz="1050" dirty="0" err="1" smtClean="0"/>
              <a:t>tivity</a:t>
            </a:r>
            <a:endParaRPr lang="en-AU" sz="1050" dirty="0"/>
          </a:p>
        </p:txBody>
      </p:sp>
      <p:sp>
        <p:nvSpPr>
          <p:cNvPr id="29" name="Rounded Rectangle 28"/>
          <p:cNvSpPr/>
          <p:nvPr/>
        </p:nvSpPr>
        <p:spPr>
          <a:xfrm>
            <a:off x="3911352" y="3607718"/>
            <a:ext cx="117728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t>3.2 E-</a:t>
            </a:r>
            <a:r>
              <a:rPr lang="en-AU" sz="1050" dirty="0" err="1" smtClean="0"/>
              <a:t>tivity</a:t>
            </a:r>
            <a:endParaRPr lang="en-AU" sz="1050" dirty="0"/>
          </a:p>
        </p:txBody>
      </p:sp>
      <p:sp>
        <p:nvSpPr>
          <p:cNvPr id="30" name="Rounded Rectangle 29"/>
          <p:cNvSpPr/>
          <p:nvPr/>
        </p:nvSpPr>
        <p:spPr>
          <a:xfrm>
            <a:off x="5473030" y="2861209"/>
            <a:ext cx="117728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t>4.1E-tivity</a:t>
            </a:r>
            <a:endParaRPr lang="en-AU" sz="1050" dirty="0"/>
          </a:p>
        </p:txBody>
      </p:sp>
      <p:sp>
        <p:nvSpPr>
          <p:cNvPr id="31" name="Rounded Rectangle 30"/>
          <p:cNvSpPr/>
          <p:nvPr/>
        </p:nvSpPr>
        <p:spPr>
          <a:xfrm>
            <a:off x="6650310" y="3607718"/>
            <a:ext cx="117728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t>5.1 E-</a:t>
            </a:r>
            <a:r>
              <a:rPr lang="en-AU" sz="1050" dirty="0" err="1" smtClean="0"/>
              <a:t>tivity</a:t>
            </a:r>
            <a:endParaRPr lang="en-AU" sz="1050" dirty="0"/>
          </a:p>
        </p:txBody>
      </p:sp>
      <p:sp>
        <p:nvSpPr>
          <p:cNvPr id="32" name="Rounded Rectangle 31"/>
          <p:cNvSpPr/>
          <p:nvPr/>
        </p:nvSpPr>
        <p:spPr>
          <a:xfrm>
            <a:off x="7596336" y="3033006"/>
            <a:ext cx="117728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t>6.1  E-</a:t>
            </a:r>
            <a:r>
              <a:rPr lang="en-AU" sz="1050" dirty="0" err="1" smtClean="0"/>
              <a:t>tivity</a:t>
            </a:r>
            <a:endParaRPr lang="en-AU" sz="1050" dirty="0"/>
          </a:p>
        </p:txBody>
      </p:sp>
      <p:sp>
        <p:nvSpPr>
          <p:cNvPr id="33" name="Oval 32"/>
          <p:cNvSpPr/>
          <p:nvPr/>
        </p:nvSpPr>
        <p:spPr>
          <a:xfrm>
            <a:off x="2375756" y="4437112"/>
            <a:ext cx="1844154" cy="584448"/>
          </a:xfrm>
          <a:prstGeom prst="ellipse">
            <a:avLst/>
          </a:prstGeom>
          <a:solidFill>
            <a:srgbClr val="99FF99"/>
          </a:solidFill>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Lab work</a:t>
            </a:r>
            <a:endParaRPr lang="en-AU" dirty="0">
              <a:solidFill>
                <a:schemeClr val="tx1"/>
              </a:solidFill>
            </a:endParaRPr>
          </a:p>
        </p:txBody>
      </p:sp>
      <p:sp>
        <p:nvSpPr>
          <p:cNvPr id="34" name="Oval 33"/>
          <p:cNvSpPr/>
          <p:nvPr/>
        </p:nvSpPr>
        <p:spPr>
          <a:xfrm>
            <a:off x="4960094" y="4305275"/>
            <a:ext cx="1844154" cy="584448"/>
          </a:xfrm>
          <a:prstGeom prst="ellipse">
            <a:avLst/>
          </a:prstGeom>
          <a:solidFill>
            <a:srgbClr val="99FF99"/>
          </a:solidFill>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 </a:t>
            </a:r>
            <a:r>
              <a:rPr lang="en-AU" sz="1600" dirty="0" smtClean="0">
                <a:solidFill>
                  <a:schemeClr val="tx1"/>
                </a:solidFill>
              </a:rPr>
              <a:t>f:f seminar</a:t>
            </a:r>
            <a:endParaRPr lang="en-AU" sz="1600" dirty="0">
              <a:solidFill>
                <a:schemeClr val="tx1"/>
              </a:solidFill>
            </a:endParaRPr>
          </a:p>
        </p:txBody>
      </p:sp>
      <p:grpSp>
        <p:nvGrpSpPr>
          <p:cNvPr id="2" name="Group 1"/>
          <p:cNvGrpSpPr/>
          <p:nvPr/>
        </p:nvGrpSpPr>
        <p:grpSpPr>
          <a:xfrm>
            <a:off x="719572" y="3025738"/>
            <a:ext cx="7884876" cy="2211846"/>
            <a:chOff x="719572" y="3025738"/>
            <a:chExt cx="7884876" cy="2211846"/>
          </a:xfrm>
        </p:grpSpPr>
        <p:cxnSp>
          <p:nvCxnSpPr>
            <p:cNvPr id="39" name="Straight Arrow Connector 38"/>
            <p:cNvCxnSpPr/>
            <p:nvPr/>
          </p:nvCxnSpPr>
          <p:spPr>
            <a:xfrm>
              <a:off x="719572" y="4163616"/>
              <a:ext cx="1548172" cy="1073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115616" y="3025738"/>
              <a:ext cx="1260140" cy="1995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2267744" y="3025738"/>
              <a:ext cx="108012" cy="2131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297833" y="4136951"/>
              <a:ext cx="194047" cy="300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11352" y="3205758"/>
              <a:ext cx="192596" cy="401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960094" y="3967758"/>
              <a:ext cx="476002" cy="3192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6061670" y="3221249"/>
              <a:ext cx="166514" cy="1084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1" idx="2"/>
            </p:cNvCxnSpPr>
            <p:nvPr/>
          </p:nvCxnSpPr>
          <p:spPr>
            <a:xfrm>
              <a:off x="7238950" y="3967758"/>
              <a:ext cx="357386" cy="1269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460432" y="3406738"/>
              <a:ext cx="144016" cy="1293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1416224" y="0"/>
            <a:ext cx="6324128" cy="6858000"/>
            <a:chOff x="1416224" y="0"/>
            <a:chExt cx="6324128" cy="6858000"/>
          </a:xfrm>
        </p:grpSpPr>
        <p:cxnSp>
          <p:nvCxnSpPr>
            <p:cNvPr id="63" name="Straight Connector 62"/>
            <p:cNvCxnSpPr/>
            <p:nvPr/>
          </p:nvCxnSpPr>
          <p:spPr>
            <a:xfrm>
              <a:off x="1416224" y="0"/>
              <a:ext cx="77434"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918917" y="0"/>
              <a:ext cx="169168"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644008" y="0"/>
              <a:ext cx="4858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228184" y="0"/>
              <a:ext cx="144016"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596336" y="0"/>
              <a:ext cx="144016" cy="6858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Tree>
    <p:extLst>
      <p:ext uri="{BB962C8B-B14F-4D97-AF65-F5344CB8AC3E}">
        <p14:creationId xmlns:p14="http://schemas.microsoft.com/office/powerpoint/2010/main" val="222846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learning outcome?</a:t>
            </a:r>
            <a:endParaRPr lang="en-GB" dirty="0"/>
          </a:p>
        </p:txBody>
      </p:sp>
      <p:sp>
        <p:nvSpPr>
          <p:cNvPr id="3" name="Content Placeholder 2"/>
          <p:cNvSpPr>
            <a:spLocks noGrp="1"/>
          </p:cNvSpPr>
          <p:nvPr>
            <p:ph idx="1"/>
          </p:nvPr>
        </p:nvSpPr>
        <p:spPr/>
        <p:txBody>
          <a:bodyPr>
            <a:normAutofit/>
          </a:bodyPr>
          <a:lstStyle/>
          <a:p>
            <a:pPr marL="114300" indent="0">
              <a:buNone/>
            </a:pPr>
            <a:r>
              <a:rPr lang="en-GB" sz="2800" dirty="0" smtClean="0"/>
              <a:t>By the end of this session, you’ll be able to…</a:t>
            </a:r>
          </a:p>
          <a:p>
            <a:pPr marL="114300" indent="0">
              <a:buNone/>
            </a:pPr>
            <a:endParaRPr lang="en-GB" sz="2800" dirty="0" smtClean="0"/>
          </a:p>
          <a:p>
            <a:pPr marL="114300" indent="0">
              <a:buNone/>
            </a:pPr>
            <a:r>
              <a:rPr lang="en-GB" sz="2800" dirty="0" smtClean="0"/>
              <a:t>… plan something different to pilot </a:t>
            </a:r>
            <a:r>
              <a:rPr lang="en-GB" sz="2800" dirty="0" smtClean="0">
                <a:solidFill>
                  <a:schemeClr val="accent5">
                    <a:lumMod val="50000"/>
                  </a:schemeClr>
                </a:solidFill>
              </a:rPr>
              <a:t>next week</a:t>
            </a:r>
            <a:r>
              <a:rPr lang="en-GB" sz="2800" dirty="0" smtClean="0"/>
              <a:t> in your teaching </a:t>
            </a:r>
            <a:endParaRPr lang="en-GB" sz="2800" dirty="0"/>
          </a:p>
        </p:txBody>
      </p:sp>
      <p:sp>
        <p:nvSpPr>
          <p:cNvPr id="4" name="Slide Number Placeholder 3"/>
          <p:cNvSpPr>
            <a:spLocks noGrp="1"/>
          </p:cNvSpPr>
          <p:nvPr>
            <p:ph type="sldNum" sz="quarter" idx="12"/>
          </p:nvPr>
        </p:nvSpPr>
        <p:spPr/>
        <p:txBody>
          <a:bodyPr/>
          <a:lstStyle/>
          <a:p>
            <a:fld id="{B0629C8A-644D-1C47-B0D9-077860CDDD68}" type="slidenum">
              <a:rPr lang="en-GB" smtClean="0">
                <a:solidFill>
                  <a:prstClr val="black">
                    <a:tint val="75000"/>
                  </a:prstClr>
                </a:solidFill>
              </a:rPr>
              <a:pPr/>
              <a:t>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pic>
        <p:nvPicPr>
          <p:cNvPr id="2050" name="Picture 2" descr="http://www.jisc.ac.uk/sites/default/files/digifest-billboard-jis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17032"/>
            <a:ext cx="6943725"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74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446EE9-D95A-9D4C-98E5-EF828119D751}" type="slidenum">
              <a:rPr lang="en-US" smtClean="0"/>
              <a:t>30</a:t>
            </a:fld>
            <a:endParaRPr lang="en-US"/>
          </a:p>
        </p:txBody>
      </p:sp>
      <p:sp>
        <p:nvSpPr>
          <p:cNvPr id="3" name="Content Placeholder 2"/>
          <p:cNvSpPr>
            <a:spLocks noGrp="1"/>
          </p:cNvSpPr>
          <p:nvPr>
            <p:ph sz="quarter" idx="1"/>
          </p:nvPr>
        </p:nvSpPr>
        <p:spPr>
          <a:xfrm>
            <a:off x="227665" y="219057"/>
            <a:ext cx="7076747" cy="672601"/>
          </a:xfrm>
        </p:spPr>
        <p:txBody>
          <a:bodyPr>
            <a:normAutofit/>
          </a:bodyPr>
          <a:lstStyle/>
          <a:p>
            <a:pPr marL="0" indent="0">
              <a:spcBef>
                <a:spcPts val="800"/>
              </a:spcBef>
              <a:buNone/>
            </a:pPr>
            <a:r>
              <a:rPr lang="en-US" sz="2800" dirty="0" smtClean="0">
                <a:solidFill>
                  <a:schemeClr val="accent5">
                    <a:lumMod val="50000"/>
                  </a:schemeClr>
                </a:solidFill>
                <a:latin typeface="+mj-lt"/>
              </a:rPr>
              <a:t>The resource is not the course</a:t>
            </a:r>
          </a:p>
        </p:txBody>
      </p:sp>
      <p:pic>
        <p:nvPicPr>
          <p:cNvPr id="5" name="Picture 4" descr="List of PDF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57" y="836712"/>
            <a:ext cx="8037967" cy="5609618"/>
          </a:xfrm>
          <a:prstGeom prst="rect">
            <a:avLst/>
          </a:prstGeom>
        </p:spPr>
      </p:pic>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16167161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114300" indent="0">
              <a:buNone/>
            </a:pPr>
            <a:r>
              <a:rPr lang="en-GB" sz="3200" dirty="0" smtClean="0"/>
              <a:t>Content dump  </a:t>
            </a:r>
            <a:r>
              <a:rPr lang="en-GB" sz="3200" dirty="0" err="1" smtClean="0"/>
              <a:t>vs</a:t>
            </a:r>
            <a:r>
              <a:rPr lang="en-GB" sz="3200" dirty="0" smtClean="0"/>
              <a:t> </a:t>
            </a:r>
            <a:r>
              <a:rPr lang="en-GB" sz="3200" dirty="0" smtClean="0">
                <a:solidFill>
                  <a:schemeClr val="accent6">
                    <a:lumMod val="50000"/>
                  </a:schemeClr>
                </a:solidFill>
              </a:rPr>
              <a:t>learning pathway</a:t>
            </a:r>
          </a:p>
          <a:p>
            <a:pPr marL="114300" indent="0">
              <a:buNone/>
            </a:pPr>
            <a:r>
              <a:rPr lang="en-GB" sz="3200" dirty="0" smtClean="0"/>
              <a:t>Trawl through stuff </a:t>
            </a:r>
            <a:r>
              <a:rPr lang="en-GB" sz="3200" dirty="0" err="1" smtClean="0"/>
              <a:t>vs</a:t>
            </a:r>
            <a:r>
              <a:rPr lang="en-GB" sz="3200" dirty="0" smtClean="0"/>
              <a:t> </a:t>
            </a:r>
            <a:r>
              <a:rPr lang="en-GB" sz="3200" dirty="0" smtClean="0">
                <a:solidFill>
                  <a:srgbClr val="5F513E"/>
                </a:solidFill>
              </a:rPr>
              <a:t>scaffold</a:t>
            </a:r>
          </a:p>
          <a:p>
            <a:pPr marL="114300" indent="0">
              <a:buNone/>
            </a:pPr>
            <a:r>
              <a:rPr lang="en-GB" sz="3200" dirty="0" smtClean="0"/>
              <a:t>Learning outcomes hidden in a pile </a:t>
            </a:r>
            <a:r>
              <a:rPr lang="en-GB" sz="3200" dirty="0" err="1" smtClean="0"/>
              <a:t>vs</a:t>
            </a:r>
            <a:r>
              <a:rPr lang="en-GB" sz="3200" dirty="0" smtClean="0"/>
              <a:t> </a:t>
            </a:r>
            <a:r>
              <a:rPr lang="en-GB" sz="3200" dirty="0" smtClean="0">
                <a:solidFill>
                  <a:srgbClr val="5F513E"/>
                </a:solidFill>
              </a:rPr>
              <a:t>explicit alignment</a:t>
            </a:r>
          </a:p>
          <a:p>
            <a:pPr marL="114300" indent="0">
              <a:buNone/>
            </a:pPr>
            <a:r>
              <a:rPr lang="en-GB" sz="3200" dirty="0" smtClean="0"/>
              <a:t>Mess </a:t>
            </a:r>
            <a:r>
              <a:rPr lang="en-GB" sz="3200" dirty="0" err="1" smtClean="0"/>
              <a:t>vs</a:t>
            </a:r>
            <a:r>
              <a:rPr lang="en-GB" sz="3200" dirty="0" smtClean="0"/>
              <a:t> </a:t>
            </a:r>
            <a:r>
              <a:rPr lang="en-GB" sz="3200" dirty="0" smtClean="0">
                <a:solidFill>
                  <a:srgbClr val="5F513E"/>
                </a:solidFill>
              </a:rPr>
              <a:t>structure</a:t>
            </a:r>
          </a:p>
          <a:p>
            <a:pPr marL="114300" indent="0">
              <a:buNone/>
            </a:pPr>
            <a:r>
              <a:rPr lang="en-GB" sz="3200" dirty="0" smtClean="0"/>
              <a:t>Push content </a:t>
            </a:r>
            <a:r>
              <a:rPr lang="en-GB" sz="3200" dirty="0" err="1" smtClean="0"/>
              <a:t>vs</a:t>
            </a:r>
            <a:r>
              <a:rPr lang="en-GB" sz="3200" dirty="0" smtClean="0"/>
              <a:t> </a:t>
            </a:r>
            <a:r>
              <a:rPr lang="en-GB" sz="3200" dirty="0" smtClean="0">
                <a:solidFill>
                  <a:srgbClr val="5F513E"/>
                </a:solidFill>
              </a:rPr>
              <a:t>engage</a:t>
            </a:r>
          </a:p>
          <a:p>
            <a:pPr marL="114300" indent="0">
              <a:buNone/>
            </a:pPr>
            <a:r>
              <a:rPr lang="en-GB" sz="3200" dirty="0" smtClean="0"/>
              <a:t>Upload </a:t>
            </a:r>
            <a:r>
              <a:rPr lang="en-GB" sz="3200" dirty="0" err="1" smtClean="0"/>
              <a:t>vs</a:t>
            </a:r>
            <a:r>
              <a:rPr lang="en-GB" sz="3200" dirty="0" smtClean="0"/>
              <a:t> </a:t>
            </a:r>
            <a:r>
              <a:rPr lang="en-GB" sz="3200" dirty="0" smtClean="0">
                <a:solidFill>
                  <a:srgbClr val="5F513E"/>
                </a:solidFill>
              </a:rPr>
              <a:t>design</a:t>
            </a:r>
          </a:p>
          <a:p>
            <a:pPr marL="114300" indent="0">
              <a:buNone/>
            </a:pPr>
            <a:r>
              <a:rPr lang="en-GB" sz="3200" dirty="0" smtClean="0"/>
              <a:t>Resource </a:t>
            </a:r>
            <a:r>
              <a:rPr lang="en-GB" sz="3200" dirty="0" err="1" smtClean="0"/>
              <a:t>vs</a:t>
            </a:r>
            <a:r>
              <a:rPr lang="en-GB" sz="3200" dirty="0" smtClean="0"/>
              <a:t> </a:t>
            </a:r>
            <a:r>
              <a:rPr lang="en-GB" sz="3200" dirty="0" smtClean="0">
                <a:solidFill>
                  <a:srgbClr val="5F513E"/>
                </a:solidFill>
              </a:rPr>
              <a:t>course</a:t>
            </a:r>
          </a:p>
          <a:p>
            <a:pPr marL="114300" indent="0">
              <a:buNone/>
            </a:pPr>
            <a:r>
              <a:rPr lang="en-GB" sz="3200" dirty="0" smtClean="0"/>
              <a:t>Deliver </a:t>
            </a:r>
            <a:r>
              <a:rPr lang="en-GB" sz="3200" dirty="0" err="1" smtClean="0"/>
              <a:t>vs</a:t>
            </a:r>
            <a:r>
              <a:rPr lang="en-GB" sz="3200" dirty="0" smtClean="0"/>
              <a:t> </a:t>
            </a:r>
            <a:r>
              <a:rPr lang="en-GB" sz="3200" dirty="0" smtClean="0">
                <a:solidFill>
                  <a:srgbClr val="5F513E"/>
                </a:solidFill>
              </a:rPr>
              <a:t>teach</a:t>
            </a:r>
            <a:endParaRPr lang="en-GB" sz="3200" dirty="0">
              <a:solidFill>
                <a:srgbClr val="5F513E"/>
              </a:solidFill>
            </a:endParaRPr>
          </a:p>
        </p:txBody>
      </p:sp>
      <p:sp>
        <p:nvSpPr>
          <p:cNvPr id="4" name="Footer Placeholder 3"/>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
        <p:nvSpPr>
          <p:cNvPr id="5" name="Slide Number Placeholder 4"/>
          <p:cNvSpPr>
            <a:spLocks noGrp="1"/>
          </p:cNvSpPr>
          <p:nvPr>
            <p:ph type="sldNum" sz="quarter" idx="12"/>
          </p:nvPr>
        </p:nvSpPr>
        <p:spPr/>
        <p:txBody>
          <a:bodyPr/>
          <a:lstStyle/>
          <a:p>
            <a:fld id="{4CDF1360-708A-2849-B83F-77E486F3B129}" type="slidenum">
              <a:rPr lang="en-GB" smtClean="0">
                <a:solidFill>
                  <a:srgbClr val="D6ECFF"/>
                </a:solidFill>
              </a:rPr>
              <a:pPr/>
              <a:t>31</a:t>
            </a:fld>
            <a:endParaRPr lang="en-GB">
              <a:solidFill>
                <a:srgbClr val="D6ECFF"/>
              </a:solidFill>
            </a:endParaRPr>
          </a:p>
        </p:txBody>
      </p:sp>
    </p:spTree>
    <p:extLst>
      <p:ext uri="{BB962C8B-B14F-4D97-AF65-F5344CB8AC3E}">
        <p14:creationId xmlns:p14="http://schemas.microsoft.com/office/powerpoint/2010/main" val="3886041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1426.jpg"/>
          <p:cNvPicPr>
            <a:picLocks noChangeAspect="1"/>
          </p:cNvPicPr>
          <p:nvPr/>
        </p:nvPicPr>
        <p:blipFill rotWithShape="1">
          <a:blip r:embed="rId2" cstate="print">
            <a:extLst>
              <a:ext uri="{28A0092B-C50C-407E-A947-70E740481C1C}">
                <a14:useLocalDpi xmlns:a14="http://schemas.microsoft.com/office/drawing/2010/main" val="0"/>
              </a:ext>
            </a:extLst>
          </a:blip>
          <a:srcRect b="26520"/>
          <a:stretch/>
        </p:blipFill>
        <p:spPr>
          <a:xfrm>
            <a:off x="2000250" y="909390"/>
            <a:ext cx="5143500" cy="5039220"/>
          </a:xfrm>
          <a:prstGeom prst="rect">
            <a:avLst/>
          </a:prstGeom>
        </p:spPr>
      </p:pic>
      <p:sp>
        <p:nvSpPr>
          <p:cNvPr id="4" name="Slide Number Placeholder 3"/>
          <p:cNvSpPr>
            <a:spLocks noGrp="1"/>
          </p:cNvSpPr>
          <p:nvPr>
            <p:ph type="sldNum" sz="quarter" idx="12"/>
          </p:nvPr>
        </p:nvSpPr>
        <p:spPr/>
        <p:txBody>
          <a:bodyPr/>
          <a:lstStyle/>
          <a:p>
            <a:fld id="{B0629C8A-644D-1C47-B0D9-077860CDDD68}" type="slidenum">
              <a:rPr lang="en-GB" smtClean="0"/>
              <a:t>32</a:t>
            </a:fld>
            <a:endParaRPr lang="en-GB"/>
          </a:p>
        </p:txBody>
      </p:sp>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15647063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Aligning assessment</a:t>
            </a:r>
            <a:endParaRPr lang="en-GB" dirty="0"/>
          </a:p>
        </p:txBody>
      </p:sp>
      <p:sp>
        <p:nvSpPr>
          <p:cNvPr id="5" name="Slide Number Placeholder 4"/>
          <p:cNvSpPr>
            <a:spLocks noGrp="1"/>
          </p:cNvSpPr>
          <p:nvPr>
            <p:ph type="sldNum" sz="quarter" idx="12"/>
          </p:nvPr>
        </p:nvSpPr>
        <p:spPr/>
        <p:txBody>
          <a:bodyPr/>
          <a:lstStyle/>
          <a:p>
            <a:fld id="{B0629C8A-644D-1C47-B0D9-077860CDDD68}" type="slidenum">
              <a:rPr lang="en-GB" smtClean="0"/>
              <a:t>33</a:t>
            </a:fld>
            <a:endParaRPr lang="en-GB"/>
          </a:p>
        </p:txBody>
      </p:sp>
      <p:pic>
        <p:nvPicPr>
          <p:cNvPr id="6" name="Picture 5" descr="black-white-exam-mas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0190"/>
            <a:ext cx="4010610" cy="4647810"/>
          </a:xfrm>
          <a:prstGeom prst="rect">
            <a:avLst/>
          </a:prstGeom>
        </p:spPr>
      </p:pic>
      <p:pic>
        <p:nvPicPr>
          <p:cNvPr id="7" name="Picture 6" descr="100_07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4074" y="2210190"/>
            <a:ext cx="3406358" cy="4647810"/>
          </a:xfrm>
          <a:prstGeom prst="rect">
            <a:avLst/>
          </a:prstGeom>
        </p:spPr>
      </p:pic>
      <p:sp>
        <p:nvSpPr>
          <p:cNvPr id="3" name="Footer Placeholder 2"/>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1068912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0629C8A-644D-1C47-B0D9-077860CDDD68}" type="slidenum">
              <a:rPr lang="en-GB" smtClean="0"/>
              <a:t>34</a:t>
            </a:fld>
            <a:endParaRPr lang="en-GB"/>
          </a:p>
        </p:txBody>
      </p:sp>
      <p:pic>
        <p:nvPicPr>
          <p:cNvPr id="6" name="Picture 5" descr="keep-calm-and-do-assignments-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0"/>
            <a:ext cx="6000750" cy="6858000"/>
          </a:xfrm>
          <a:prstGeom prst="rect">
            <a:avLst/>
          </a:prstGeom>
        </p:spPr>
      </p:pic>
      <p:sp>
        <p:nvSpPr>
          <p:cNvPr id="2" name="Footer Placeholder 1"/>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3999471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Pedagogic innovation</a:t>
            </a:r>
            <a:endParaRPr lang="en-GB" dirty="0"/>
          </a:p>
        </p:txBody>
      </p:sp>
      <p:sp>
        <p:nvSpPr>
          <p:cNvPr id="6" name="Content Placeholder 5"/>
          <p:cNvSpPr>
            <a:spLocks noGrp="1"/>
          </p:cNvSpPr>
          <p:nvPr>
            <p:ph idx="1"/>
          </p:nvPr>
        </p:nvSpPr>
        <p:spPr>
          <a:xfrm>
            <a:off x="457200" y="1600200"/>
            <a:ext cx="7620000" cy="3989040"/>
          </a:xfrm>
        </p:spPr>
        <p:txBody>
          <a:bodyPr>
            <a:noAutofit/>
          </a:bodyPr>
          <a:lstStyle/>
          <a:p>
            <a:pPr marL="0" indent="0">
              <a:buNone/>
            </a:pPr>
            <a:r>
              <a:rPr lang="en-GB" sz="2800" dirty="0"/>
              <a:t>“Adapting to characteristics of students and responding to their development is an inherent aspect of pedagogy.  […] These adaptations can be considered innovations if are based </a:t>
            </a:r>
            <a:r>
              <a:rPr lang="en-GB" sz="2800" dirty="0" smtClean="0"/>
              <a:t>[sic] on </a:t>
            </a:r>
            <a:r>
              <a:rPr lang="en-GB" sz="2800" dirty="0"/>
              <a:t>a new idea and when they have the potential to improve student learning, or when they are linked with other </a:t>
            </a:r>
            <a:r>
              <a:rPr lang="en-GB" sz="2800" dirty="0" smtClean="0"/>
              <a:t>outcomes […]” </a:t>
            </a:r>
          </a:p>
          <a:p>
            <a:pPr marL="0" indent="0" algn="r">
              <a:buNone/>
            </a:pPr>
            <a:endParaRPr lang="en-GB" sz="2800" dirty="0" smtClean="0"/>
          </a:p>
          <a:p>
            <a:pPr marL="0" indent="0" algn="r">
              <a:buNone/>
            </a:pPr>
            <a:r>
              <a:rPr lang="en-GB" sz="2800" dirty="0" smtClean="0"/>
              <a:t>(</a:t>
            </a:r>
            <a:r>
              <a:rPr lang="en-GB" sz="2800" dirty="0" err="1"/>
              <a:t>Vieluf</a:t>
            </a:r>
            <a:r>
              <a:rPr lang="en-GB" sz="2800" dirty="0"/>
              <a:t>, Kaplan, </a:t>
            </a:r>
            <a:r>
              <a:rPr lang="en-GB" sz="2800" dirty="0" err="1"/>
              <a:t>Klieeme</a:t>
            </a:r>
            <a:r>
              <a:rPr lang="en-GB" sz="2800" dirty="0"/>
              <a:t> &amp; Bayer, 2012</a:t>
            </a:r>
            <a:r>
              <a:rPr lang="en-GB" sz="2800" dirty="0" smtClean="0"/>
              <a:t>)</a:t>
            </a:r>
            <a:endParaRPr lang="en-GB" sz="2800" dirty="0"/>
          </a:p>
        </p:txBody>
      </p:sp>
      <p:sp>
        <p:nvSpPr>
          <p:cNvPr id="2" name="Footer Placeholder 1"/>
          <p:cNvSpPr>
            <a:spLocks noGrp="1"/>
          </p:cNvSpPr>
          <p:nvPr>
            <p:ph type="ftr" sz="quarter" idx="11"/>
          </p:nvPr>
        </p:nvSpPr>
        <p:spPr/>
        <p:txBody>
          <a:bodyPr/>
          <a:lstStyle/>
          <a:p>
            <a:r>
              <a:rPr lang="en-GB" smtClean="0"/>
              <a:t>@alejandroa</a:t>
            </a:r>
            <a:endParaRPr lang="en-GB"/>
          </a:p>
        </p:txBody>
      </p:sp>
      <p:sp>
        <p:nvSpPr>
          <p:cNvPr id="3" name="Slide Number Placeholder 2"/>
          <p:cNvSpPr>
            <a:spLocks noGrp="1"/>
          </p:cNvSpPr>
          <p:nvPr>
            <p:ph type="sldNum" sz="quarter" idx="12"/>
          </p:nvPr>
        </p:nvSpPr>
        <p:spPr/>
        <p:txBody>
          <a:bodyPr/>
          <a:lstStyle/>
          <a:p>
            <a:fld id="{2BA20596-3668-2C41-80C0-76A47EEA7B6E}" type="slidenum">
              <a:rPr lang="en-GB" smtClean="0"/>
              <a:t>35</a:t>
            </a:fld>
            <a:endParaRPr lang="en-GB"/>
          </a:p>
        </p:txBody>
      </p:sp>
    </p:spTree>
    <p:extLst>
      <p:ext uri="{BB962C8B-B14F-4D97-AF65-F5344CB8AC3E}">
        <p14:creationId xmlns:p14="http://schemas.microsoft.com/office/powerpoint/2010/main" val="3749558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Pedagogic innovation</a:t>
            </a:r>
            <a:endParaRPr lang="en-GB" dirty="0"/>
          </a:p>
        </p:txBody>
      </p:sp>
      <p:sp>
        <p:nvSpPr>
          <p:cNvPr id="6" name="Content Placeholder 5"/>
          <p:cNvSpPr>
            <a:spLocks noGrp="1"/>
          </p:cNvSpPr>
          <p:nvPr>
            <p:ph idx="1"/>
          </p:nvPr>
        </p:nvSpPr>
        <p:spPr/>
        <p:txBody>
          <a:bodyPr>
            <a:normAutofit/>
          </a:bodyPr>
          <a:lstStyle/>
          <a:p>
            <a:pPr marL="0" indent="0">
              <a:buNone/>
            </a:pPr>
            <a:r>
              <a:rPr lang="en-GB" sz="2800" dirty="0" smtClean="0"/>
              <a:t>“What </a:t>
            </a:r>
            <a:r>
              <a:rPr lang="en-GB" sz="2800" dirty="0"/>
              <a:t>is an innovation in one education system may be well-established practice in another; what is appreciated as an improvement may be rejected elsewhere</a:t>
            </a:r>
            <a:r>
              <a:rPr lang="en-GB" sz="2800" dirty="0" smtClean="0"/>
              <a:t>.”</a:t>
            </a:r>
          </a:p>
          <a:p>
            <a:endParaRPr lang="en-GB" sz="2800" dirty="0"/>
          </a:p>
          <a:p>
            <a:pPr marL="0" indent="0" algn="r">
              <a:buNone/>
            </a:pPr>
            <a:r>
              <a:rPr lang="en-GB" sz="2800" dirty="0" smtClean="0"/>
              <a:t>(</a:t>
            </a:r>
            <a:r>
              <a:rPr lang="en-GB" sz="2800" dirty="0" err="1" smtClean="0"/>
              <a:t>Vieluf</a:t>
            </a:r>
            <a:r>
              <a:rPr lang="en-GB" sz="2800" dirty="0" smtClean="0"/>
              <a:t> et al., 2012)</a:t>
            </a:r>
            <a:endParaRPr lang="en-GB" sz="2800" dirty="0"/>
          </a:p>
          <a:p>
            <a:endParaRPr lang="en-GB" sz="2800" dirty="0"/>
          </a:p>
        </p:txBody>
      </p:sp>
      <p:sp>
        <p:nvSpPr>
          <p:cNvPr id="2" name="Footer Placeholder 1"/>
          <p:cNvSpPr>
            <a:spLocks noGrp="1"/>
          </p:cNvSpPr>
          <p:nvPr>
            <p:ph type="ftr" sz="quarter" idx="11"/>
          </p:nvPr>
        </p:nvSpPr>
        <p:spPr/>
        <p:txBody>
          <a:bodyPr/>
          <a:lstStyle/>
          <a:p>
            <a:r>
              <a:rPr lang="en-GB" smtClean="0"/>
              <a:t>@alejandroa</a:t>
            </a:r>
            <a:endParaRPr lang="en-GB"/>
          </a:p>
        </p:txBody>
      </p:sp>
      <p:sp>
        <p:nvSpPr>
          <p:cNvPr id="3" name="Slide Number Placeholder 2"/>
          <p:cNvSpPr>
            <a:spLocks noGrp="1"/>
          </p:cNvSpPr>
          <p:nvPr>
            <p:ph type="sldNum" sz="quarter" idx="12"/>
          </p:nvPr>
        </p:nvSpPr>
        <p:spPr/>
        <p:txBody>
          <a:bodyPr/>
          <a:lstStyle/>
          <a:p>
            <a:fld id="{2BA20596-3668-2C41-80C0-76A47EEA7B6E}" type="slidenum">
              <a:rPr lang="en-GB" smtClean="0"/>
              <a:t>36</a:t>
            </a:fld>
            <a:endParaRPr lang="en-GB"/>
          </a:p>
        </p:txBody>
      </p:sp>
    </p:spTree>
    <p:extLst>
      <p:ext uri="{BB962C8B-B14F-4D97-AF65-F5344CB8AC3E}">
        <p14:creationId xmlns:p14="http://schemas.microsoft.com/office/powerpoint/2010/main" val="27606957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Old </a:t>
            </a:r>
            <a:r>
              <a:rPr lang="en-GB" dirty="0"/>
              <a:t>wine</a:t>
            </a:r>
            <a:r>
              <a:rPr lang="en-GB" dirty="0" smtClean="0"/>
              <a:t> in new bottles?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7695542"/>
              </p:ext>
            </p:extLst>
          </p:nvPr>
        </p:nvGraphicFramePr>
        <p:xfrm>
          <a:off x="35496" y="1600200"/>
          <a:ext cx="4114800" cy="2026919"/>
        </p:xfrm>
        <a:graphic>
          <a:graphicData uri="http://schemas.openxmlformats.org/drawingml/2006/table">
            <a:tbl>
              <a:tblPr firstRow="1" bandRow="1">
                <a:tableStyleId>{00A15C55-8517-42AA-B614-E9B94910E393}</a:tableStyleId>
              </a:tblPr>
              <a:tblGrid>
                <a:gridCol w="4114800"/>
              </a:tblGrid>
              <a:tr h="370840">
                <a:tc>
                  <a:txBody>
                    <a:bodyPr/>
                    <a:lstStyle/>
                    <a:p>
                      <a:r>
                        <a:rPr lang="en-GB" dirty="0" smtClean="0"/>
                        <a:t>Old wine</a:t>
                      </a:r>
                      <a:endParaRPr lang="en-GB" dirty="0"/>
                    </a:p>
                  </a:txBody>
                  <a:tcPr/>
                </a:tc>
              </a:tr>
              <a:tr h="370840">
                <a:tc>
                  <a:txBody>
                    <a:bodyPr/>
                    <a:lstStyle/>
                    <a:p>
                      <a:r>
                        <a:rPr lang="en-GB" dirty="0" smtClean="0"/>
                        <a:t>Learners generate content as homework, which is used creatively in the following seminar</a:t>
                      </a:r>
                      <a:endParaRPr lang="en-GB" dirty="0"/>
                    </a:p>
                  </a:txBody>
                  <a:tcPr/>
                </a:tc>
              </a:tr>
              <a:tr h="370840">
                <a:tc>
                  <a:txBody>
                    <a:bodyPr/>
                    <a:lstStyle/>
                    <a:p>
                      <a:r>
                        <a:rPr lang="en-GB" dirty="0" smtClean="0"/>
                        <a:t>Course in a (digital)</a:t>
                      </a:r>
                      <a:r>
                        <a:rPr lang="en-GB" baseline="0" dirty="0" smtClean="0"/>
                        <a:t> </a:t>
                      </a:r>
                      <a:r>
                        <a:rPr lang="en-GB" dirty="0" smtClean="0"/>
                        <a:t>box</a:t>
                      </a:r>
                      <a:endParaRPr lang="en-GB" dirty="0"/>
                    </a:p>
                  </a:txBody>
                  <a:tcPr/>
                </a:tc>
              </a:tr>
              <a:tr h="370840">
                <a:tc>
                  <a:txBody>
                    <a:bodyPr/>
                    <a:lstStyle/>
                    <a:p>
                      <a:r>
                        <a:rPr lang="en-GB" dirty="0" smtClean="0"/>
                        <a:t>Talk to your classmates</a:t>
                      </a:r>
                      <a:endParaRPr lang="en-GB" dirty="0"/>
                    </a:p>
                  </a:txBody>
                  <a:tcPr/>
                </a:tc>
              </a:tr>
            </a:tbl>
          </a:graphicData>
        </a:graphic>
      </p:graphicFrame>
      <p:sp>
        <p:nvSpPr>
          <p:cNvPr id="6" name="Slide Number Placeholder 5"/>
          <p:cNvSpPr>
            <a:spLocks noGrp="1"/>
          </p:cNvSpPr>
          <p:nvPr>
            <p:ph type="sldNum" sz="quarter" idx="12"/>
          </p:nvPr>
        </p:nvSpPr>
        <p:spPr/>
        <p:txBody>
          <a:bodyPr/>
          <a:lstStyle/>
          <a:p>
            <a:fld id="{2BA20596-3668-2C41-80C0-76A47EEA7B6E}" type="slidenum">
              <a:rPr lang="en-GB" smtClean="0"/>
              <a:t>37</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443008023"/>
              </p:ext>
            </p:extLst>
          </p:nvPr>
        </p:nvGraphicFramePr>
        <p:xfrm>
          <a:off x="4315006" y="1600200"/>
          <a:ext cx="4114800" cy="2026919"/>
        </p:xfrm>
        <a:graphic>
          <a:graphicData uri="http://schemas.openxmlformats.org/drawingml/2006/table">
            <a:tbl>
              <a:tblPr firstRow="1" bandRow="1">
                <a:tableStyleId>{00A15C55-8517-42AA-B614-E9B94910E393}</a:tableStyleId>
              </a:tblPr>
              <a:tblGrid>
                <a:gridCol w="4114800"/>
              </a:tblGrid>
              <a:tr h="370840">
                <a:tc>
                  <a:txBody>
                    <a:bodyPr/>
                    <a:lstStyle/>
                    <a:p>
                      <a:r>
                        <a:rPr lang="en-GB" dirty="0" smtClean="0"/>
                        <a:t>New bottles</a:t>
                      </a:r>
                      <a:endParaRPr lang="en-GB" dirty="0"/>
                    </a:p>
                  </a:txBody>
                  <a:tcPr/>
                </a:tc>
              </a:tr>
              <a:tr h="370840">
                <a:tc>
                  <a:txBody>
                    <a:bodyPr/>
                    <a:lstStyle/>
                    <a:p>
                      <a:r>
                        <a:rPr lang="en-GB" dirty="0" smtClean="0"/>
                        <a:t>Flipped classroom</a:t>
                      </a:r>
                    </a:p>
                    <a:p>
                      <a:endParaRPr lang="en-GB" dirty="0" smtClean="0"/>
                    </a:p>
                    <a:p>
                      <a:endParaRPr lang="en-GB" dirty="0"/>
                    </a:p>
                  </a:txBody>
                  <a:tcPr/>
                </a:tc>
              </a:tr>
              <a:tr h="370840">
                <a:tc>
                  <a:txBody>
                    <a:bodyPr/>
                    <a:lstStyle/>
                    <a:p>
                      <a:r>
                        <a:rPr lang="en-GB" dirty="0" err="1" smtClean="0"/>
                        <a:t>xMOOC</a:t>
                      </a:r>
                      <a:endParaRPr lang="en-GB" dirty="0"/>
                    </a:p>
                  </a:txBody>
                  <a:tcPr/>
                </a:tc>
              </a:tr>
              <a:tr h="370840">
                <a:tc>
                  <a:txBody>
                    <a:bodyPr/>
                    <a:lstStyle/>
                    <a:p>
                      <a:r>
                        <a:rPr lang="en-GB" dirty="0" smtClean="0"/>
                        <a:t>Social learning</a:t>
                      </a:r>
                      <a:endParaRPr lang="en-GB"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95434015"/>
              </p:ext>
            </p:extLst>
          </p:nvPr>
        </p:nvGraphicFramePr>
        <p:xfrm>
          <a:off x="35496" y="3974787"/>
          <a:ext cx="4114800" cy="2291080"/>
        </p:xfrm>
        <a:graphic>
          <a:graphicData uri="http://schemas.openxmlformats.org/drawingml/2006/table">
            <a:tbl>
              <a:tblPr bandRow="1">
                <a:tableStyleId>{00A15C55-8517-42AA-B614-E9B94910E393}</a:tableStyleId>
              </a:tblPr>
              <a:tblGrid>
                <a:gridCol w="4114800"/>
              </a:tblGrid>
              <a:tr h="370840">
                <a:tc>
                  <a:txBody>
                    <a:bodyPr/>
                    <a:lstStyle/>
                    <a:p>
                      <a:r>
                        <a:rPr lang="en-GB" b="0" dirty="0" smtClean="0">
                          <a:solidFill>
                            <a:schemeClr val="tx1"/>
                          </a:solidFill>
                        </a:rPr>
                        <a:t>Learners bring their books and pencil cases (among many other technologies)</a:t>
                      </a:r>
                      <a:endParaRPr lang="en-GB" b="0" dirty="0">
                        <a:solidFill>
                          <a:schemeClr val="tx1"/>
                        </a:solidFill>
                      </a:endParaRPr>
                    </a:p>
                  </a:txBody>
                  <a:tcPr/>
                </a:tc>
              </a:tr>
              <a:tr h="370840">
                <a:tc>
                  <a:txBody>
                    <a:bodyPr/>
                    <a:lstStyle/>
                    <a:p>
                      <a:r>
                        <a:rPr lang="en-GB" dirty="0" smtClean="0"/>
                        <a:t>Loops</a:t>
                      </a:r>
                      <a:r>
                        <a:rPr lang="en-GB" baseline="0" dirty="0" smtClean="0"/>
                        <a:t> of personalised assessment for learning &amp; feedback</a:t>
                      </a:r>
                      <a:endParaRPr lang="en-GB" dirty="0"/>
                    </a:p>
                  </a:txBody>
                  <a:tcPr/>
                </a:tc>
              </a:tr>
              <a:tr h="370840">
                <a:tc>
                  <a:txBody>
                    <a:bodyPr/>
                    <a:lstStyle/>
                    <a:p>
                      <a:r>
                        <a:rPr lang="en-GB" dirty="0" smtClean="0"/>
                        <a:t>Study on the bus or train, on</a:t>
                      </a:r>
                      <a:r>
                        <a:rPr lang="en-GB" baseline="0" dirty="0" smtClean="0"/>
                        <a:t> campus or at home</a:t>
                      </a:r>
                      <a:endParaRPr lang="en-GB" dirty="0"/>
                    </a:p>
                  </a:txBody>
                  <a:tcPr/>
                </a:tc>
              </a:tr>
              <a:tr h="370840">
                <a:tc>
                  <a:txBody>
                    <a:bodyPr/>
                    <a:lstStyle/>
                    <a:p>
                      <a:r>
                        <a:rPr lang="en-GB" dirty="0" smtClean="0"/>
                        <a:t>Teaching methods</a:t>
                      </a:r>
                      <a:endParaRPr lang="en-GB"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99702606"/>
              </p:ext>
            </p:extLst>
          </p:nvPr>
        </p:nvGraphicFramePr>
        <p:xfrm>
          <a:off x="4315006" y="3960980"/>
          <a:ext cx="4114800" cy="2309245"/>
        </p:xfrm>
        <a:graphic>
          <a:graphicData uri="http://schemas.openxmlformats.org/drawingml/2006/table">
            <a:tbl>
              <a:tblPr bandRow="1">
                <a:tableStyleId>{00A15C55-8517-42AA-B614-E9B94910E393}</a:tableStyleId>
              </a:tblPr>
              <a:tblGrid>
                <a:gridCol w="4114800"/>
              </a:tblGrid>
              <a:tr h="389005">
                <a:tc>
                  <a:txBody>
                    <a:bodyPr/>
                    <a:lstStyle/>
                    <a:p>
                      <a:r>
                        <a:rPr lang="en-GB" b="0" dirty="0" smtClean="0">
                          <a:solidFill>
                            <a:schemeClr val="tx1"/>
                          </a:solidFill>
                        </a:rPr>
                        <a:t>Bring</a:t>
                      </a:r>
                      <a:r>
                        <a:rPr lang="en-GB" b="0" baseline="0" dirty="0" smtClean="0">
                          <a:solidFill>
                            <a:schemeClr val="tx1"/>
                          </a:solidFill>
                        </a:rPr>
                        <a:t> your own device (BYOD)</a:t>
                      </a:r>
                      <a:endParaRPr lang="en-GB" b="0" dirty="0" smtClean="0">
                        <a:solidFill>
                          <a:schemeClr val="tx1"/>
                        </a:solidFill>
                      </a:endParaRPr>
                    </a:p>
                    <a:p>
                      <a:endParaRPr lang="en-GB" b="0" dirty="0">
                        <a:solidFill>
                          <a:schemeClr val="tx1"/>
                        </a:solidFill>
                      </a:endParaRPr>
                    </a:p>
                  </a:txBody>
                  <a:tcPr/>
                </a:tc>
              </a:tr>
              <a:tr h="389005">
                <a:tc>
                  <a:txBody>
                    <a:bodyPr/>
                    <a:lstStyle/>
                    <a:p>
                      <a:r>
                        <a:rPr lang="en-GB" dirty="0" smtClean="0"/>
                        <a:t>Dynamic assessment</a:t>
                      </a:r>
                    </a:p>
                    <a:p>
                      <a:endParaRPr lang="en-GB" dirty="0"/>
                    </a:p>
                  </a:txBody>
                  <a:tcPr/>
                </a:tc>
              </a:tr>
              <a:tr h="389005">
                <a:tc>
                  <a:txBody>
                    <a:bodyPr/>
                    <a:lstStyle/>
                    <a:p>
                      <a:r>
                        <a:rPr lang="en-GB" dirty="0" smtClean="0"/>
                        <a:t>Mobile learning</a:t>
                      </a:r>
                    </a:p>
                    <a:p>
                      <a:endParaRPr lang="en-GB" dirty="0"/>
                    </a:p>
                  </a:txBody>
                  <a:tcPr/>
                </a:tc>
              </a:tr>
              <a:tr h="389005">
                <a:tc>
                  <a:txBody>
                    <a:bodyPr/>
                    <a:lstStyle/>
                    <a:p>
                      <a:r>
                        <a:rPr lang="en-GB" dirty="0" smtClean="0"/>
                        <a:t>Pedagog</a:t>
                      </a:r>
                      <a:r>
                        <a:rPr lang="en-GB" b="1" dirty="0" smtClean="0"/>
                        <a:t>ies</a:t>
                      </a:r>
                      <a:endParaRPr lang="en-GB" b="1" dirty="0"/>
                    </a:p>
                  </a:txBody>
                  <a:tcPr/>
                </a:tc>
              </a:tr>
            </a:tbl>
          </a:graphicData>
        </a:graphic>
      </p:graphicFrame>
      <p:sp>
        <p:nvSpPr>
          <p:cNvPr id="3" name="Footer Placeholder 2"/>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Tree>
    <p:extLst>
      <p:ext uri="{BB962C8B-B14F-4D97-AF65-F5344CB8AC3E}">
        <p14:creationId xmlns:p14="http://schemas.microsoft.com/office/powerpoint/2010/main" val="154175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Innovating pedagogy. Really?</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Old wine is often good, as is the quality of some of the new bottles</a:t>
            </a:r>
          </a:p>
          <a:p>
            <a:pPr marL="0" indent="0">
              <a:buNone/>
            </a:pPr>
            <a:endParaRPr lang="en-GB" sz="2800" dirty="0"/>
          </a:p>
          <a:p>
            <a:pPr marL="0" indent="0">
              <a:buNone/>
            </a:pPr>
            <a:r>
              <a:rPr lang="en-GB" sz="2800" dirty="0" smtClean="0"/>
              <a:t>Very often, there’s hardly any innovation</a:t>
            </a:r>
          </a:p>
          <a:p>
            <a:pPr marL="0" indent="0">
              <a:buNone/>
            </a:pPr>
            <a:endParaRPr lang="en-GB" sz="2800" dirty="0" smtClean="0"/>
          </a:p>
          <a:p>
            <a:pPr marL="0" indent="0">
              <a:buNone/>
            </a:pPr>
            <a:r>
              <a:rPr lang="en-GB" sz="2800" dirty="0"/>
              <a:t>Things don’t have to be innovative to be good</a:t>
            </a:r>
          </a:p>
          <a:p>
            <a:pPr marL="0" indent="0">
              <a:buNone/>
            </a:pPr>
            <a:endParaRPr lang="en-GB" sz="2800" dirty="0"/>
          </a:p>
          <a:p>
            <a:pPr marL="0" indent="0">
              <a:buNone/>
            </a:pPr>
            <a:r>
              <a:rPr lang="en-GB" sz="2800" dirty="0" smtClean="0"/>
              <a:t>What is the problem to which  [innovation x] is the solution?</a:t>
            </a:r>
          </a:p>
          <a:p>
            <a:pPr marL="0" indent="0">
              <a:buNone/>
            </a:pPr>
            <a:endParaRPr lang="en-GB" sz="2800" dirty="0"/>
          </a:p>
          <a:p>
            <a:pPr marL="0" indent="0">
              <a:buNone/>
            </a:pPr>
            <a:endParaRPr lang="en-GB" sz="2800" dirty="0"/>
          </a:p>
        </p:txBody>
      </p:sp>
      <p:sp>
        <p:nvSpPr>
          <p:cNvPr id="5" name="Slide Number Placeholder 4"/>
          <p:cNvSpPr>
            <a:spLocks noGrp="1"/>
          </p:cNvSpPr>
          <p:nvPr>
            <p:ph type="sldNum" sz="quarter" idx="12"/>
          </p:nvPr>
        </p:nvSpPr>
        <p:spPr/>
        <p:txBody>
          <a:bodyPr/>
          <a:lstStyle/>
          <a:p>
            <a:fld id="{2BA20596-3668-2C41-80C0-76A47EEA7B6E}" type="slidenum">
              <a:rPr lang="en-GB" smtClean="0"/>
              <a:t>38</a:t>
            </a:fld>
            <a:endParaRPr lang="en-GB"/>
          </a:p>
        </p:txBody>
      </p:sp>
      <p:sp>
        <p:nvSpPr>
          <p:cNvPr id="4" name="Footer Placeholder 3"/>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96926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28" y="512064"/>
            <a:ext cx="8622568" cy="914400"/>
          </a:xfrm>
        </p:spPr>
        <p:txBody>
          <a:bodyPr/>
          <a:lstStyle/>
          <a:p>
            <a:r>
              <a:rPr lang="en-GB" sz="3500" dirty="0" smtClean="0"/>
              <a:t>Summary: shaping the futures we want </a:t>
            </a:r>
            <a:endParaRPr lang="en-GB" sz="3500" dirty="0"/>
          </a:p>
        </p:txBody>
      </p:sp>
      <p:sp>
        <p:nvSpPr>
          <p:cNvPr id="3" name="Content Placeholder 2"/>
          <p:cNvSpPr>
            <a:spLocks noGrp="1"/>
          </p:cNvSpPr>
          <p:nvPr>
            <p:ph idx="1"/>
          </p:nvPr>
        </p:nvSpPr>
        <p:spPr>
          <a:xfrm>
            <a:off x="395536" y="1783560"/>
            <a:ext cx="7989455" cy="4985602"/>
          </a:xfrm>
        </p:spPr>
        <p:txBody>
          <a:bodyPr>
            <a:normAutofit/>
          </a:bodyPr>
          <a:lstStyle/>
          <a:p>
            <a:r>
              <a:rPr lang="en-GB" sz="2800" dirty="0" smtClean="0"/>
              <a:t>Adapting to the challenging climate not good enough: take action, take risks, evaluate, refine</a:t>
            </a:r>
          </a:p>
          <a:p>
            <a:r>
              <a:rPr lang="en-GB" sz="2800" dirty="0" smtClean="0"/>
              <a:t>Pilot small but also pilot big</a:t>
            </a:r>
          </a:p>
          <a:p>
            <a:r>
              <a:rPr lang="en-GB" sz="2800" dirty="0" smtClean="0"/>
              <a:t>Build capacity, model, review, scale up</a:t>
            </a:r>
          </a:p>
          <a:p>
            <a:r>
              <a:rPr lang="en-GB" sz="2800" dirty="0" smtClean="0"/>
              <a:t>Think </a:t>
            </a:r>
            <a:r>
              <a:rPr lang="en-GB" sz="2800" i="1" dirty="0" smtClean="0"/>
              <a:t>assessment for innovation</a:t>
            </a:r>
          </a:p>
          <a:p>
            <a:r>
              <a:rPr lang="en-GB" sz="2800" dirty="0" smtClean="0"/>
              <a:t>Engage others in the change, share ownership</a:t>
            </a:r>
          </a:p>
          <a:p>
            <a:r>
              <a:rPr lang="en-GB" sz="2800" dirty="0" smtClean="0"/>
              <a:t>Disseminate, invite feedback</a:t>
            </a:r>
          </a:p>
          <a:p>
            <a:r>
              <a:rPr lang="en-GB" sz="2800" dirty="0" smtClean="0"/>
              <a:t>Remember: students want ‘contact time’</a:t>
            </a:r>
            <a:endParaRPr lang="en-GB" sz="2800" dirty="0"/>
          </a:p>
        </p:txBody>
      </p:sp>
      <p:sp>
        <p:nvSpPr>
          <p:cNvPr id="4" name="Slide Number Placeholder 3"/>
          <p:cNvSpPr>
            <a:spLocks noGrp="1"/>
          </p:cNvSpPr>
          <p:nvPr>
            <p:ph type="sldNum" sz="quarter" idx="12"/>
          </p:nvPr>
        </p:nvSpPr>
        <p:spPr/>
        <p:txBody>
          <a:bodyPr/>
          <a:lstStyle/>
          <a:p>
            <a:fld id="{4CDF1360-708A-2849-B83F-77E486F3B129}" type="slidenum">
              <a:rPr lang="en-GB" smtClean="0">
                <a:solidFill>
                  <a:srgbClr val="D6ECFF"/>
                </a:solidFill>
              </a:rPr>
              <a:pPr/>
              <a:t>39</a:t>
            </a:fld>
            <a:endParaRPr lang="en-GB">
              <a:solidFill>
                <a:srgbClr val="D6ECFF"/>
              </a:solidFill>
            </a:endParaRPr>
          </a:p>
        </p:txBody>
      </p:sp>
      <p:sp>
        <p:nvSpPr>
          <p:cNvPr id="5" name="Footer Placeholder 4"/>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3223129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a:t>
            </a:r>
            <a:endParaRPr lang="en-GB" dirty="0"/>
          </a:p>
        </p:txBody>
      </p:sp>
      <p:sp>
        <p:nvSpPr>
          <p:cNvPr id="3" name="Content Placeholder 2"/>
          <p:cNvSpPr>
            <a:spLocks noGrp="1"/>
          </p:cNvSpPr>
          <p:nvPr>
            <p:ph idx="1"/>
          </p:nvPr>
        </p:nvSpPr>
        <p:spPr/>
        <p:txBody>
          <a:bodyPr>
            <a:normAutofit/>
          </a:bodyPr>
          <a:lstStyle/>
          <a:p>
            <a:r>
              <a:rPr lang="en-GB" sz="2800" dirty="0" smtClean="0"/>
              <a:t>Transformational learning experiences through inspirational teaching</a:t>
            </a:r>
          </a:p>
          <a:p>
            <a:r>
              <a:rPr lang="en-GB" sz="2800" dirty="0" smtClean="0"/>
              <a:t>Low cost, high value for our students and colleagues</a:t>
            </a:r>
          </a:p>
          <a:p>
            <a:r>
              <a:rPr lang="en-GB" sz="2800" dirty="0" smtClean="0"/>
              <a:t>Knowledge and learning and open, mobile, connected and scalable</a:t>
            </a:r>
          </a:p>
          <a:p>
            <a:r>
              <a:rPr lang="en-GB" sz="2800" dirty="0" smtClean="0"/>
              <a:t>Overlapping modes of study: </a:t>
            </a:r>
          </a:p>
          <a:p>
            <a:pPr marL="0" indent="0">
              <a:buNone/>
            </a:pPr>
            <a:r>
              <a:rPr lang="en-GB" sz="2800" dirty="0"/>
              <a:t>	</a:t>
            </a:r>
            <a:r>
              <a:rPr lang="en-GB" sz="2800" dirty="0" smtClean="0"/>
              <a:t>	‘blended’ = ‘campus &amp; mobile’</a:t>
            </a:r>
          </a:p>
          <a:p>
            <a:pPr marL="457200" indent="-457200"/>
            <a:r>
              <a:rPr lang="en-GB" sz="2800" dirty="0" smtClean="0"/>
              <a:t>Robust QE process</a:t>
            </a:r>
          </a:p>
          <a:p>
            <a:endParaRPr lang="en-GB" sz="2800" dirty="0"/>
          </a:p>
        </p:txBody>
      </p:sp>
      <p:sp>
        <p:nvSpPr>
          <p:cNvPr id="4" name="Slide Number Placeholder 3"/>
          <p:cNvSpPr>
            <a:spLocks noGrp="1"/>
          </p:cNvSpPr>
          <p:nvPr>
            <p:ph type="sldNum" sz="quarter" idx="12"/>
          </p:nvPr>
        </p:nvSpPr>
        <p:spPr/>
        <p:txBody>
          <a:bodyPr/>
          <a:lstStyle/>
          <a:p>
            <a:fld id="{4CDF1360-708A-2849-B83F-77E486F3B129}" type="slidenum">
              <a:rPr lang="en-GB" smtClean="0">
                <a:solidFill>
                  <a:srgbClr val="D6ECFF"/>
                </a:solidFill>
              </a:rPr>
              <a:pPr/>
              <a:t>4</a:t>
            </a:fld>
            <a:endParaRPr lang="en-GB">
              <a:solidFill>
                <a:srgbClr val="D6ECFF"/>
              </a:solidFill>
            </a:endParaRPr>
          </a:p>
        </p:txBody>
      </p:sp>
      <p:sp>
        <p:nvSpPr>
          <p:cNvPr id="5" name="Footer Placeholder 4"/>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23307932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An opportunity for enhancement</a:t>
            </a:r>
            <a:endParaRPr lang="en-GB" sz="4000" dirty="0"/>
          </a:p>
        </p:txBody>
      </p:sp>
      <p:sp>
        <p:nvSpPr>
          <p:cNvPr id="3" name="Content Placeholder 2"/>
          <p:cNvSpPr>
            <a:spLocks noGrp="1"/>
          </p:cNvSpPr>
          <p:nvPr>
            <p:ph idx="1"/>
          </p:nvPr>
        </p:nvSpPr>
        <p:spPr>
          <a:xfrm>
            <a:off x="457200" y="1384176"/>
            <a:ext cx="7620000" cy="1900808"/>
          </a:xfrm>
        </p:spPr>
        <p:txBody>
          <a:bodyPr>
            <a:normAutofit/>
          </a:bodyPr>
          <a:lstStyle/>
          <a:p>
            <a:pPr marL="114300" indent="0">
              <a:buNone/>
            </a:pPr>
            <a:r>
              <a:rPr lang="en-GB" sz="2400" dirty="0"/>
              <a:t>R</a:t>
            </a:r>
            <a:r>
              <a:rPr lang="en-GB" sz="2400" dirty="0" smtClean="0"/>
              <a:t>equirements </a:t>
            </a:r>
            <a:r>
              <a:rPr lang="en-GB" sz="2400" dirty="0"/>
              <a:t>from professional and accreditation </a:t>
            </a:r>
            <a:r>
              <a:rPr lang="en-GB" sz="2400" dirty="0" smtClean="0"/>
              <a:t>bodies (including Royal Colleges) can </a:t>
            </a:r>
            <a:r>
              <a:rPr lang="en-GB" sz="2400" dirty="0"/>
              <a:t>be accommodated, and </a:t>
            </a:r>
            <a:r>
              <a:rPr lang="en-GB" sz="2400" dirty="0" smtClean="0"/>
              <a:t>normally </a:t>
            </a:r>
            <a:r>
              <a:rPr lang="en-GB" sz="2400" dirty="0"/>
              <a:t>improved, within a </a:t>
            </a:r>
            <a:r>
              <a:rPr lang="en-GB" sz="2400" dirty="0" smtClean="0"/>
              <a:t>blended, learner-centred </a:t>
            </a:r>
            <a:r>
              <a:rPr lang="en-GB" sz="2400" dirty="0"/>
              <a:t>mode of study</a:t>
            </a:r>
          </a:p>
        </p:txBody>
      </p:sp>
      <p:sp>
        <p:nvSpPr>
          <p:cNvPr id="4" name="Footer Placeholder 3"/>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
        <p:nvSpPr>
          <p:cNvPr id="5" name="Slide Number Placeholder 4"/>
          <p:cNvSpPr>
            <a:spLocks noGrp="1"/>
          </p:cNvSpPr>
          <p:nvPr>
            <p:ph type="sldNum" sz="quarter" idx="12"/>
          </p:nvPr>
        </p:nvSpPr>
        <p:spPr/>
        <p:txBody>
          <a:bodyPr/>
          <a:lstStyle/>
          <a:p>
            <a:fld id="{4CDF1360-708A-2849-B83F-77E486F3B129}" type="slidenum">
              <a:rPr lang="en-GB" smtClean="0">
                <a:solidFill>
                  <a:srgbClr val="D6ECFF"/>
                </a:solidFill>
              </a:rPr>
              <a:pPr/>
              <a:t>40</a:t>
            </a:fld>
            <a:endParaRPr lang="en-GB">
              <a:solidFill>
                <a:srgbClr val="D6ECFF"/>
              </a:solidFill>
            </a:endParaRPr>
          </a:p>
        </p:txBody>
      </p:sp>
      <p:pic>
        <p:nvPicPr>
          <p:cNvPr id="3074" name="Picture 2" descr="http://upload.wikimedia.org/wikipedia/commons/8/81/Lustige_Naturgeschichte_oder_Zoologia_comica_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242" y="3140968"/>
            <a:ext cx="5081516" cy="36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202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Viable and preferred futures for learning</a:t>
            </a:r>
            <a:endParaRPr lang="en-GB" sz="3600" dirty="0"/>
          </a:p>
        </p:txBody>
      </p:sp>
      <p:sp>
        <p:nvSpPr>
          <p:cNvPr id="3" name="Content Placeholder 2"/>
          <p:cNvSpPr>
            <a:spLocks noGrp="1"/>
          </p:cNvSpPr>
          <p:nvPr>
            <p:ph idx="1"/>
          </p:nvPr>
        </p:nvSpPr>
        <p:spPr/>
        <p:txBody>
          <a:bodyPr>
            <a:normAutofit fontScale="92500" lnSpcReduction="20000"/>
          </a:bodyPr>
          <a:lstStyle/>
          <a:p>
            <a:pPr marL="0" indent="0">
              <a:buNone/>
            </a:pPr>
            <a:r>
              <a:rPr lang="en-GB" sz="2600" dirty="0" smtClean="0"/>
              <a:t>An opinion</a:t>
            </a:r>
          </a:p>
          <a:p>
            <a:r>
              <a:rPr lang="en-GB" sz="2800" dirty="0" smtClean="0"/>
              <a:t>We can imagine, but not forecast future scenarios for learning</a:t>
            </a:r>
          </a:p>
          <a:p>
            <a:pPr marL="0" indent="0">
              <a:buNone/>
            </a:pPr>
            <a:endParaRPr lang="en-GB" dirty="0" smtClean="0"/>
          </a:p>
          <a:p>
            <a:pPr marL="0" indent="0">
              <a:buNone/>
            </a:pPr>
            <a:r>
              <a:rPr lang="en-GB" sz="2600" dirty="0" smtClean="0">
                <a:solidFill>
                  <a:srgbClr val="2F2B20"/>
                </a:solidFill>
              </a:rPr>
              <a:t>A hunch</a:t>
            </a:r>
          </a:p>
          <a:p>
            <a:r>
              <a:rPr lang="en-GB" sz="3000" dirty="0" smtClean="0"/>
              <a:t>There is far less pedagogic innovation than meets the eye</a:t>
            </a:r>
          </a:p>
          <a:p>
            <a:pPr marL="0" indent="0">
              <a:buNone/>
            </a:pPr>
            <a:endParaRPr lang="en-GB" dirty="0" smtClean="0"/>
          </a:p>
          <a:p>
            <a:pPr marL="0" indent="0">
              <a:buNone/>
            </a:pPr>
            <a:r>
              <a:rPr lang="en-GB" sz="2600" dirty="0" smtClean="0"/>
              <a:t>A wish</a:t>
            </a:r>
          </a:p>
          <a:p>
            <a:r>
              <a:rPr lang="en-GB" sz="3000" dirty="0" smtClean="0"/>
              <a:t>Teaching, in any mode of study, will be conducted with expertise, commitment and passion, and with a focus on benefiting our students and their communities</a:t>
            </a:r>
          </a:p>
          <a:p>
            <a:endParaRPr lang="en-GB" dirty="0" smtClean="0"/>
          </a:p>
          <a:p>
            <a:endParaRPr lang="en-GB" dirty="0"/>
          </a:p>
        </p:txBody>
      </p:sp>
      <p:sp>
        <p:nvSpPr>
          <p:cNvPr id="5" name="Slide Number Placeholder 4"/>
          <p:cNvSpPr>
            <a:spLocks noGrp="1"/>
          </p:cNvSpPr>
          <p:nvPr>
            <p:ph type="sldNum" sz="quarter" idx="12"/>
          </p:nvPr>
        </p:nvSpPr>
        <p:spPr/>
        <p:txBody>
          <a:bodyPr/>
          <a:lstStyle/>
          <a:p>
            <a:fld id="{2BA20596-3668-2C41-80C0-76A47EEA7B6E}" type="slidenum">
              <a:rPr lang="en-GB" smtClean="0"/>
              <a:t>41</a:t>
            </a:fld>
            <a:endParaRPr lang="en-GB"/>
          </a:p>
        </p:txBody>
      </p:sp>
      <p:sp>
        <p:nvSpPr>
          <p:cNvPr id="4" name="Footer Placeholder 3"/>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3459430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8" y="1412776"/>
            <a:ext cx="1968960" cy="674433"/>
          </a:xfrm>
        </p:spPr>
        <p:txBody>
          <a:bodyPr/>
          <a:lstStyle/>
          <a:p>
            <a:r>
              <a:rPr lang="en-GB" sz="2800" dirty="0" smtClean="0"/>
              <a:t>Reading</a:t>
            </a:r>
            <a:endParaRPr lang="en-GB" sz="2800" dirty="0"/>
          </a:p>
        </p:txBody>
      </p:sp>
      <p:sp>
        <p:nvSpPr>
          <p:cNvPr id="3" name="Content Placeholder 2"/>
          <p:cNvSpPr>
            <a:spLocks noGrp="1"/>
          </p:cNvSpPr>
          <p:nvPr>
            <p:ph idx="1"/>
          </p:nvPr>
        </p:nvSpPr>
        <p:spPr>
          <a:xfrm>
            <a:off x="35496" y="2132856"/>
            <a:ext cx="8229600" cy="3993307"/>
          </a:xfrm>
        </p:spPr>
        <p:txBody>
          <a:bodyPr>
            <a:normAutofit fontScale="62500" lnSpcReduction="20000"/>
          </a:bodyPr>
          <a:lstStyle/>
          <a:p>
            <a:r>
              <a:rPr lang="en-GB" dirty="0" smtClean="0"/>
              <a:t>Gilly Salmon’s blog: </a:t>
            </a:r>
            <a:r>
              <a:rPr lang="en-GB" dirty="0" smtClean="0">
                <a:hlinkClick r:id="rId2"/>
              </a:rPr>
              <a:t>http</a:t>
            </a:r>
            <a:r>
              <a:rPr lang="en-GB" dirty="0">
                <a:hlinkClick r:id="rId2"/>
              </a:rPr>
              <a:t>://</a:t>
            </a:r>
            <a:r>
              <a:rPr lang="en-GB" dirty="0" smtClean="0">
                <a:hlinkClick r:id="rId2"/>
              </a:rPr>
              <a:t>www.gillysalmon.com/blog.html</a:t>
            </a:r>
            <a:endParaRPr lang="en-GB" dirty="0" smtClean="0"/>
          </a:p>
          <a:p>
            <a:pPr lvl="0" fontAlgn="base"/>
            <a:r>
              <a:rPr lang="en-GB" dirty="0"/>
              <a:t>Armellini, A. &amp; Nie, M. (2013). Open educational practices for curriculum enhancement. </a:t>
            </a:r>
            <a:r>
              <a:rPr lang="en-GB" i="1" dirty="0"/>
              <a:t>Open Learning 28</a:t>
            </a:r>
            <a:r>
              <a:rPr lang="en-GB" dirty="0"/>
              <a:t>(1) 7-20.</a:t>
            </a:r>
          </a:p>
          <a:p>
            <a:pPr lvl="0" fontAlgn="base"/>
            <a:r>
              <a:rPr lang="en-GB" dirty="0"/>
              <a:t>Rogerson-Revell, P., Nie, M. &amp; Armellini, A. (2012) An evaluation of the use of voice boards, e-book readers and virtual worlds in a postgraduate distance learning Applied Linguistics and TESOL programme. </a:t>
            </a:r>
            <a:r>
              <a:rPr lang="en-GB" i="1" dirty="0"/>
              <a:t>Open Learning, 27</a:t>
            </a:r>
            <a:r>
              <a:rPr lang="en-GB" dirty="0"/>
              <a:t>(2), 103-119. </a:t>
            </a:r>
          </a:p>
          <a:p>
            <a:pPr lvl="0" fontAlgn="base"/>
            <a:r>
              <a:rPr lang="en-GB" dirty="0"/>
              <a:t>Nie, M., Armellini, A., Witthaus, G. &amp; </a:t>
            </a:r>
            <a:r>
              <a:rPr lang="en-GB" dirty="0" err="1"/>
              <a:t>Barklamb</a:t>
            </a:r>
            <a:r>
              <a:rPr lang="en-GB" dirty="0"/>
              <a:t>, K. (2011). How do e-book readers enhance learning opportunities for distance work-based learners?  </a:t>
            </a:r>
            <a:r>
              <a:rPr lang="en-GB" i="1" dirty="0"/>
              <a:t>ALT-J,</a:t>
            </a:r>
            <a:r>
              <a:rPr lang="en-GB" dirty="0"/>
              <a:t> </a:t>
            </a:r>
            <a:r>
              <a:rPr lang="en-GB" i="1" dirty="0"/>
              <a:t>Research in Learning Technology, 19</a:t>
            </a:r>
            <a:r>
              <a:rPr lang="en-GB" dirty="0"/>
              <a:t>(1), 19-38.</a:t>
            </a:r>
          </a:p>
          <a:p>
            <a:pPr lvl="0" fontAlgn="base"/>
            <a:r>
              <a:rPr lang="en-GB" dirty="0"/>
              <a:t>Nie, M., Armellini, A., Randall, R., Harrington, S. &amp; </a:t>
            </a:r>
            <a:r>
              <a:rPr lang="en-GB" dirty="0" err="1"/>
              <a:t>Barklamb</a:t>
            </a:r>
            <a:r>
              <a:rPr lang="en-GB" dirty="0"/>
              <a:t>, K. (2010). The role of podcasting in effective curriculum renewal. </a:t>
            </a:r>
            <a:r>
              <a:rPr lang="en-GB" i="1" dirty="0"/>
              <a:t>ALT-J, Research in Learning Technology 18</a:t>
            </a:r>
            <a:r>
              <a:rPr lang="en-GB" dirty="0"/>
              <a:t>(2), 105-118.</a:t>
            </a:r>
          </a:p>
          <a:p>
            <a:pPr lvl="0" fontAlgn="base"/>
            <a:r>
              <a:rPr lang="en-GB" dirty="0"/>
              <a:t>Armellini, A., &amp; Aiyegbayo, O. (2010). Learning design and assessment with e-tivities. </a:t>
            </a:r>
            <a:r>
              <a:rPr lang="en-GB" i="1" dirty="0"/>
              <a:t>British Journal of Educational Technology 41</a:t>
            </a:r>
            <a:r>
              <a:rPr lang="en-GB" dirty="0"/>
              <a:t>(6), 922-935.</a:t>
            </a:r>
          </a:p>
          <a:p>
            <a:pPr lvl="0" fontAlgn="base"/>
            <a:r>
              <a:rPr lang="en-GB" dirty="0"/>
              <a:t>Armellini, A., &amp; Jones, S. (2008). Carpe Diem: Seizing each day to foster change in e-learning design. </a:t>
            </a:r>
            <a:r>
              <a:rPr lang="en-GB" i="1" dirty="0"/>
              <a:t>Reflecting Education, 4</a:t>
            </a:r>
            <a:r>
              <a:rPr lang="en-GB" dirty="0"/>
              <a:t>(1), 17-29. Available </a:t>
            </a:r>
            <a:r>
              <a:rPr lang="en-GB" dirty="0" smtClean="0"/>
              <a:t>from </a:t>
            </a:r>
            <a:r>
              <a:rPr lang="en-GB" u="sng" dirty="0" smtClean="0">
                <a:hlinkClick r:id="rId3"/>
              </a:rPr>
              <a:t>http</a:t>
            </a:r>
            <a:r>
              <a:rPr lang="en-GB" u="sng" dirty="0">
                <a:hlinkClick r:id="rId3"/>
              </a:rPr>
              <a:t>://tinyurl.com/58q2lj</a:t>
            </a:r>
            <a:endParaRPr lang="en-GB" dirty="0"/>
          </a:p>
          <a:p>
            <a:pPr lvl="0" fontAlgn="base"/>
            <a:r>
              <a:rPr lang="en-GB" dirty="0"/>
              <a:t>Salmon, G., Jones, S., &amp; Armellini, A. (2008). Building institutional capability in e-learning design. </a:t>
            </a:r>
            <a:r>
              <a:rPr lang="en-GB" i="1" dirty="0"/>
              <a:t>ALT-J,</a:t>
            </a:r>
            <a:r>
              <a:rPr lang="en-GB" dirty="0"/>
              <a:t> </a:t>
            </a:r>
            <a:r>
              <a:rPr lang="en-GB" i="1" dirty="0"/>
              <a:t>Research in Learning Technology, 16</a:t>
            </a:r>
            <a:r>
              <a:rPr lang="en-GB" dirty="0"/>
              <a:t>(2), 95-109</a:t>
            </a:r>
            <a:r>
              <a:rPr lang="en-GB" dirty="0" smtClean="0"/>
              <a:t>.</a:t>
            </a:r>
          </a:p>
          <a:p>
            <a:pPr lvl="0" fontAlgn="base"/>
            <a:r>
              <a:rPr lang="en-GB" dirty="0"/>
              <a:t>Salmon, G. (2013). </a:t>
            </a:r>
            <a:r>
              <a:rPr lang="en-GB" i="1" dirty="0"/>
              <a:t>E-tivities: The key to active online learning </a:t>
            </a:r>
            <a:r>
              <a:rPr lang="en-GB" dirty="0"/>
              <a:t>(2nd ed.). London and New York: </a:t>
            </a:r>
            <a:r>
              <a:rPr lang="en-GB" dirty="0" err="1"/>
              <a:t>Routledge</a:t>
            </a:r>
            <a:r>
              <a:rPr lang="en-GB" dirty="0" smtClean="0"/>
              <a:t>.</a:t>
            </a:r>
          </a:p>
          <a:p>
            <a:pPr lvl="0" fontAlgn="base"/>
            <a:r>
              <a:rPr lang="en-GB" dirty="0"/>
              <a:t>Salmon, G. (2011). </a:t>
            </a:r>
            <a:r>
              <a:rPr lang="en-GB" i="1" dirty="0"/>
              <a:t>E-moderating: The key to teaching and learning online </a:t>
            </a:r>
            <a:r>
              <a:rPr lang="en-GB" dirty="0"/>
              <a:t>(3rd ed.). New York: </a:t>
            </a:r>
            <a:r>
              <a:rPr lang="en-GB" dirty="0" err="1"/>
              <a:t>Routledge</a:t>
            </a:r>
            <a:r>
              <a:rPr lang="en-GB" dirty="0"/>
              <a:t>.</a:t>
            </a:r>
          </a:p>
        </p:txBody>
      </p:sp>
      <p:sp>
        <p:nvSpPr>
          <p:cNvPr id="10" name="Slide Number Placeholder 9"/>
          <p:cNvSpPr>
            <a:spLocks noGrp="1"/>
          </p:cNvSpPr>
          <p:nvPr>
            <p:ph type="sldNum" sz="quarter" idx="12"/>
          </p:nvPr>
        </p:nvSpPr>
        <p:spPr/>
        <p:txBody>
          <a:bodyPr/>
          <a:lstStyle/>
          <a:p>
            <a:fld id="{B0629C8A-644D-1C47-B0D9-077860CDDD68}" type="slidenum">
              <a:rPr lang="en-GB" smtClean="0">
                <a:solidFill>
                  <a:srgbClr val="D6ECFF"/>
                </a:solidFill>
              </a:rPr>
              <a:pPr/>
              <a:t>42</a:t>
            </a:fld>
            <a:endParaRPr lang="en-GB">
              <a:solidFill>
                <a:srgbClr val="D6ECFF"/>
              </a:solidFill>
            </a:endParaRPr>
          </a:p>
        </p:txBody>
      </p:sp>
      <p:sp>
        <p:nvSpPr>
          <p:cNvPr id="5" name="TextBox 4"/>
          <p:cNvSpPr txBox="1"/>
          <p:nvPr/>
        </p:nvSpPr>
        <p:spPr>
          <a:xfrm>
            <a:off x="5292080" y="5861385"/>
            <a:ext cx="3024336" cy="523220"/>
          </a:xfrm>
          <a:prstGeom prst="rect">
            <a:avLst/>
          </a:prstGeom>
          <a:noFill/>
        </p:spPr>
        <p:txBody>
          <a:bodyPr wrap="square" rtlCol="0">
            <a:spAutoFit/>
          </a:bodyPr>
          <a:lstStyle/>
          <a:p>
            <a:pPr algn="r" defTabSz="457200"/>
            <a:r>
              <a:rPr lang="en-GB" sz="1400" dirty="0">
                <a:hlinkClick r:id="rId4"/>
              </a:rPr>
              <a:t>Ale.Armellini@northampton.ac.uk</a:t>
            </a:r>
            <a:endParaRPr lang="en-GB" sz="1400" dirty="0"/>
          </a:p>
          <a:p>
            <a:pPr algn="r" defTabSz="457200"/>
            <a:r>
              <a:rPr lang="en-GB" sz="1400" dirty="0"/>
              <a:t>@</a:t>
            </a:r>
            <a:r>
              <a:rPr lang="en-GB" sz="1400" dirty="0" err="1"/>
              <a:t>alejandroa</a:t>
            </a:r>
            <a:endParaRPr lang="en-GB" sz="1400" dirty="0"/>
          </a:p>
        </p:txBody>
      </p:sp>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0744" y="5907889"/>
            <a:ext cx="12271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7" name="Picture 6" descr="Northampton-logo2.tif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222412"/>
            <a:ext cx="2351512" cy="618136"/>
          </a:xfrm>
          <a:prstGeom prst="rect">
            <a:avLst/>
          </a:prstGeom>
        </p:spPr>
      </p:pic>
      <p:pic>
        <p:nvPicPr>
          <p:cNvPr id="9" name="Picture 8" descr="Logo_transparente_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16632"/>
            <a:ext cx="2918753" cy="1186193"/>
          </a:xfrm>
          <a:prstGeom prst="rect">
            <a:avLst/>
          </a:prstGeom>
        </p:spPr>
      </p:pic>
      <p:sp>
        <p:nvSpPr>
          <p:cNvPr id="4" name="Footer Placeholder 3"/>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Tree>
    <p:extLst>
      <p:ext uri="{BB962C8B-B14F-4D97-AF65-F5344CB8AC3E}">
        <p14:creationId xmlns:p14="http://schemas.microsoft.com/office/powerpoint/2010/main" val="198614266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4149080"/>
            <a:ext cx="2448271" cy="709665"/>
          </a:xfrm>
        </p:spPr>
        <p:txBody>
          <a:bodyPr/>
          <a:lstStyle/>
          <a:p>
            <a:r>
              <a:rPr lang="en-GB" sz="4000" dirty="0" smtClean="0"/>
              <a:t>Thank you</a:t>
            </a:r>
            <a:endParaRPr lang="en-GB" sz="4000" dirty="0"/>
          </a:p>
        </p:txBody>
      </p:sp>
      <p:sp>
        <p:nvSpPr>
          <p:cNvPr id="3" name="Subtitle 2"/>
          <p:cNvSpPr>
            <a:spLocks noGrp="1"/>
          </p:cNvSpPr>
          <p:nvPr>
            <p:ph type="subTitle" idx="1"/>
          </p:nvPr>
        </p:nvSpPr>
        <p:spPr>
          <a:xfrm>
            <a:off x="2411760" y="4713853"/>
            <a:ext cx="6102338" cy="2039396"/>
          </a:xfrm>
        </p:spPr>
        <p:txBody>
          <a:bodyPr>
            <a:noAutofit/>
          </a:bodyPr>
          <a:lstStyle/>
          <a:p>
            <a:r>
              <a:rPr lang="en-GB" dirty="0"/>
              <a:t>To access: </a:t>
            </a:r>
            <a:r>
              <a:rPr lang="en-GB" dirty="0" smtClean="0"/>
              <a:t>search ARMELLINI on </a:t>
            </a:r>
            <a:r>
              <a:rPr lang="en-GB" dirty="0" err="1" smtClean="0"/>
              <a:t>Slideshare.net</a:t>
            </a:r>
            <a:r>
              <a:rPr lang="en-GB" dirty="0" smtClean="0"/>
              <a:t> </a:t>
            </a:r>
            <a:endParaRPr lang="en-GB" dirty="0"/>
          </a:p>
          <a:p>
            <a:endParaRPr lang="en-GB" sz="1800" dirty="0" smtClean="0"/>
          </a:p>
          <a:p>
            <a:r>
              <a:rPr lang="en-GB" sz="1800" dirty="0" smtClean="0"/>
              <a:t>Professor Alejandro Armellini</a:t>
            </a:r>
            <a:r>
              <a:rPr lang="en-GB" sz="1600" dirty="0" smtClean="0"/>
              <a:t/>
            </a:r>
            <a:br>
              <a:rPr lang="en-GB" sz="1600" dirty="0" smtClean="0"/>
            </a:br>
            <a:r>
              <a:rPr lang="en-GB" sz="1600" dirty="0" smtClean="0"/>
              <a:t>17 December 2014</a:t>
            </a:r>
            <a:br>
              <a:rPr lang="en-GB" sz="1600" dirty="0" smtClean="0"/>
            </a:br>
            <a:endParaRPr lang="en-GB" sz="1600" dirty="0" smtClean="0"/>
          </a:p>
          <a:p>
            <a:r>
              <a:rPr lang="en-GB" sz="1600" dirty="0" smtClean="0">
                <a:hlinkClick r:id="rId2"/>
              </a:rPr>
              <a:t>Ale.Armellini@northampton.ac.uk</a:t>
            </a:r>
            <a:r>
              <a:rPr lang="en-GB" sz="1600" dirty="0" smtClean="0"/>
              <a:t>  	|  	</a:t>
            </a:r>
            <a:r>
              <a:rPr lang="en-GB" sz="1600" dirty="0" smtClean="0">
                <a:solidFill>
                  <a:srgbClr val="2F2B20"/>
                </a:solidFill>
              </a:rPr>
              <a:t>@</a:t>
            </a:r>
            <a:r>
              <a:rPr lang="en-GB" sz="1600" dirty="0" err="1" smtClean="0">
                <a:solidFill>
                  <a:srgbClr val="2F2B20"/>
                </a:solidFill>
              </a:rPr>
              <a:t>alejandroa</a:t>
            </a:r>
            <a:endParaRPr lang="en-GB" sz="1600" dirty="0" smtClean="0">
              <a:solidFill>
                <a:srgbClr val="2F2B20"/>
              </a:solidFill>
            </a:endParaRPr>
          </a:p>
        </p:txBody>
      </p:sp>
      <p:sp>
        <p:nvSpPr>
          <p:cNvPr id="5" name="TextBox 4"/>
          <p:cNvSpPr txBox="1"/>
          <p:nvPr/>
        </p:nvSpPr>
        <p:spPr>
          <a:xfrm rot="16200000">
            <a:off x="-730328" y="2310205"/>
            <a:ext cx="1857525" cy="276999"/>
          </a:xfrm>
          <a:prstGeom prst="rect">
            <a:avLst/>
          </a:prstGeom>
          <a:noFill/>
        </p:spPr>
        <p:txBody>
          <a:bodyPr wrap="none" rtlCol="0">
            <a:spAutoFit/>
          </a:bodyPr>
          <a:lstStyle/>
          <a:p>
            <a:pPr defTabSz="457200"/>
            <a:r>
              <a:rPr lang="en-GB" sz="1200" dirty="0">
                <a:solidFill>
                  <a:prstClr val="white"/>
                </a:solidFill>
              </a:rPr>
              <a:t>Image by </a:t>
            </a:r>
            <a:r>
              <a:rPr lang="en-GB" sz="1200" dirty="0" err="1">
                <a:solidFill>
                  <a:prstClr val="white"/>
                </a:solidFill>
                <a:hlinkClick r:id="rId3"/>
              </a:rPr>
              <a:t>Topgold</a:t>
            </a:r>
            <a:r>
              <a:rPr lang="en-GB" sz="1200" dirty="0">
                <a:solidFill>
                  <a:prstClr val="white"/>
                </a:solidFill>
                <a:hlinkClick r:id="rId3"/>
              </a:rPr>
              <a:t> on Flickr</a:t>
            </a:r>
            <a:endParaRPr lang="en-GB" sz="1200" dirty="0">
              <a:solidFill>
                <a:prstClr val="white"/>
              </a:solidFill>
            </a:endParaRPr>
          </a:p>
        </p:txBody>
      </p:sp>
      <p:pic>
        <p:nvPicPr>
          <p:cNvPr id="6" name="Picture 5" descr="photo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52"/>
            <a:ext cx="8426364" cy="4075219"/>
          </a:xfrm>
          <a:prstGeom prst="rect">
            <a:avLst/>
          </a:prstGeom>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35" y="6323036"/>
            <a:ext cx="12271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22516926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Three disruptive </a:t>
            </a:r>
            <a:r>
              <a:rPr lang="en-GB" dirty="0" smtClean="0"/>
              <a:t>waves</a:t>
            </a:r>
            <a:endParaRPr lang="en-GB" dirty="0"/>
          </a:p>
        </p:txBody>
      </p:sp>
      <p:sp>
        <p:nvSpPr>
          <p:cNvPr id="3" name="Content Placeholder 2"/>
          <p:cNvSpPr>
            <a:spLocks noGrp="1"/>
          </p:cNvSpPr>
          <p:nvPr>
            <p:ph idx="1"/>
          </p:nvPr>
        </p:nvSpPr>
        <p:spPr>
          <a:xfrm>
            <a:off x="457200" y="1556792"/>
            <a:ext cx="7859216" cy="4569371"/>
          </a:xfrm>
        </p:spPr>
        <p:txBody>
          <a:bodyPr>
            <a:normAutofit/>
          </a:bodyPr>
          <a:lstStyle/>
          <a:p>
            <a:pPr marL="514350" indent="-514350">
              <a:buFont typeface="+mj-lt"/>
              <a:buAutoNum type="alphaLcPeriod"/>
            </a:pPr>
            <a:r>
              <a:rPr lang="en-GB" sz="2800" dirty="0" smtClean="0"/>
              <a:t>Competition for students</a:t>
            </a:r>
          </a:p>
          <a:p>
            <a:pPr marL="514350" indent="-514350">
              <a:buFont typeface="+mj-lt"/>
              <a:buAutoNum type="alphaLcPeriod"/>
            </a:pPr>
            <a:r>
              <a:rPr lang="en-GB" sz="2800" dirty="0" smtClean="0"/>
              <a:t>Competition from cheaper alternatives or providers</a:t>
            </a:r>
          </a:p>
          <a:p>
            <a:pPr marL="514350" indent="-514350">
              <a:buFont typeface="+mj-lt"/>
              <a:buAutoNum type="alphaLcPeriod"/>
            </a:pPr>
            <a:r>
              <a:rPr lang="en-GB" sz="2800" dirty="0" smtClean="0"/>
              <a:t>Competition from online delivery (sometimes free)</a:t>
            </a:r>
          </a:p>
          <a:p>
            <a:pPr marL="514350" indent="-514350">
              <a:buFont typeface="+mj-lt"/>
              <a:buAutoNum type="alphaLcPeriod"/>
            </a:pPr>
            <a:endParaRPr lang="en-GB" sz="2800" dirty="0" smtClean="0"/>
          </a:p>
          <a:p>
            <a:pPr marL="0" indent="0" algn="r">
              <a:buNone/>
            </a:pPr>
            <a:r>
              <a:rPr lang="en-GB" sz="2000" dirty="0" smtClean="0">
                <a:hlinkClick r:id="rId3"/>
              </a:rPr>
              <a:t>The Economist, 28 June 2014</a:t>
            </a:r>
            <a:endParaRPr lang="en-GB" sz="2000" dirty="0"/>
          </a:p>
          <a:p>
            <a:pPr marL="514350" indent="-514350">
              <a:buFont typeface="+mj-lt"/>
              <a:buAutoNum type="alphaLcPeriod"/>
            </a:pPr>
            <a:endParaRPr lang="en-GB" sz="2800" dirty="0" smtClean="0"/>
          </a:p>
        </p:txBody>
      </p:sp>
      <p:sp>
        <p:nvSpPr>
          <p:cNvPr id="4" name="Slide Number Placeholder 3"/>
          <p:cNvSpPr>
            <a:spLocks noGrp="1"/>
          </p:cNvSpPr>
          <p:nvPr>
            <p:ph type="sldNum" sz="quarter" idx="12"/>
          </p:nvPr>
        </p:nvSpPr>
        <p:spPr/>
        <p:txBody>
          <a:bodyPr/>
          <a:lstStyle/>
          <a:p>
            <a:fld id="{4CDF1360-708A-2849-B83F-77E486F3B129}" type="slidenum">
              <a:rPr lang="en-GB" smtClean="0">
                <a:solidFill>
                  <a:srgbClr val="D6ECFF"/>
                </a:solidFill>
              </a:rPr>
              <a:pPr/>
              <a:t>5</a:t>
            </a:fld>
            <a:endParaRPr lang="en-GB">
              <a:solidFill>
                <a:srgbClr val="D6ECFF"/>
              </a:solidFill>
            </a:endParaRPr>
          </a:p>
        </p:txBody>
      </p:sp>
      <p:sp>
        <p:nvSpPr>
          <p:cNvPr id="5" name="Footer Placeholder 4"/>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1827988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1120618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39752" y="1526481"/>
            <a:ext cx="1180285" cy="1754327"/>
          </a:xfrm>
          <a:prstGeom prst="rect">
            <a:avLst/>
          </a:prstGeom>
          <a:noFill/>
        </p:spPr>
        <p:txBody>
          <a:bodyPr wrap="square" rtlCol="0">
            <a:spAutoFit/>
          </a:bodyPr>
          <a:lstStyle/>
          <a:p>
            <a:pPr defTabSz="457200"/>
            <a:r>
              <a:rPr lang="en-GB" dirty="0">
                <a:solidFill>
                  <a:prstClr val="black"/>
                </a:solidFill>
              </a:rPr>
              <a:t>Good practice based on identified needs &amp; evidence</a:t>
            </a:r>
          </a:p>
        </p:txBody>
      </p:sp>
      <p:sp>
        <p:nvSpPr>
          <p:cNvPr id="6" name="TextBox 5"/>
          <p:cNvSpPr txBox="1"/>
          <p:nvPr/>
        </p:nvSpPr>
        <p:spPr>
          <a:xfrm>
            <a:off x="5076056" y="1564971"/>
            <a:ext cx="1334235" cy="1477328"/>
          </a:xfrm>
          <a:prstGeom prst="rect">
            <a:avLst/>
          </a:prstGeom>
          <a:noFill/>
        </p:spPr>
        <p:txBody>
          <a:bodyPr wrap="square" rtlCol="0">
            <a:spAutoFit/>
          </a:bodyPr>
          <a:lstStyle/>
          <a:p>
            <a:pPr algn="r" defTabSz="457200"/>
            <a:r>
              <a:rPr lang="en-GB" dirty="0">
                <a:solidFill>
                  <a:prstClr val="black"/>
                </a:solidFill>
              </a:rPr>
              <a:t>Innovative ideas backed up by evidence of need</a:t>
            </a:r>
          </a:p>
        </p:txBody>
      </p:sp>
      <p:sp>
        <p:nvSpPr>
          <p:cNvPr id="7" name="TextBox 6"/>
          <p:cNvSpPr txBox="1"/>
          <p:nvPr/>
        </p:nvSpPr>
        <p:spPr>
          <a:xfrm>
            <a:off x="3419872" y="2919158"/>
            <a:ext cx="1808915" cy="923330"/>
          </a:xfrm>
          <a:prstGeom prst="rect">
            <a:avLst/>
          </a:prstGeom>
          <a:noFill/>
        </p:spPr>
        <p:txBody>
          <a:bodyPr wrap="square" rtlCol="0">
            <a:spAutoFit/>
          </a:bodyPr>
          <a:lstStyle/>
          <a:p>
            <a:pPr algn="ctr" defTabSz="457200"/>
            <a:r>
              <a:rPr lang="en-GB" dirty="0">
                <a:solidFill>
                  <a:srgbClr val="1F497D">
                    <a:lumMod val="75000"/>
                  </a:srgbClr>
                </a:solidFill>
              </a:rPr>
              <a:t>From niche to mainstream enhancement</a:t>
            </a:r>
          </a:p>
        </p:txBody>
      </p:sp>
      <p:sp>
        <p:nvSpPr>
          <p:cNvPr id="8" name="TextBox 7"/>
          <p:cNvSpPr txBox="1"/>
          <p:nvPr/>
        </p:nvSpPr>
        <p:spPr>
          <a:xfrm>
            <a:off x="3563888" y="4207470"/>
            <a:ext cx="1526672" cy="1754327"/>
          </a:xfrm>
          <a:prstGeom prst="rect">
            <a:avLst/>
          </a:prstGeom>
          <a:noFill/>
        </p:spPr>
        <p:txBody>
          <a:bodyPr wrap="square" rtlCol="0">
            <a:spAutoFit/>
          </a:bodyPr>
          <a:lstStyle/>
          <a:p>
            <a:pPr algn="ctr" defTabSz="457200"/>
            <a:r>
              <a:rPr lang="en-GB" dirty="0">
                <a:solidFill>
                  <a:prstClr val="black"/>
                </a:solidFill>
              </a:rPr>
              <a:t>Innovative approaches aligned with organisational culture and needs</a:t>
            </a:r>
          </a:p>
        </p:txBody>
      </p:sp>
      <p:sp>
        <p:nvSpPr>
          <p:cNvPr id="2" name="TextBox 1"/>
          <p:cNvSpPr txBox="1"/>
          <p:nvPr/>
        </p:nvSpPr>
        <p:spPr>
          <a:xfrm>
            <a:off x="35496" y="26621"/>
            <a:ext cx="2304256" cy="954107"/>
          </a:xfrm>
          <a:prstGeom prst="rect">
            <a:avLst/>
          </a:prstGeom>
          <a:noFill/>
        </p:spPr>
        <p:txBody>
          <a:bodyPr wrap="square" rtlCol="0">
            <a:spAutoFit/>
          </a:bodyPr>
          <a:lstStyle/>
          <a:p>
            <a:r>
              <a:rPr lang="en-GB" sz="2800" dirty="0" smtClean="0"/>
              <a:t>Quality enhancement</a:t>
            </a:r>
            <a:endParaRPr lang="en-GB" sz="2800" dirty="0"/>
          </a:p>
        </p:txBody>
      </p:sp>
      <p:sp>
        <p:nvSpPr>
          <p:cNvPr id="3" name="Slide Number Placeholder 2"/>
          <p:cNvSpPr>
            <a:spLocks noGrp="1"/>
          </p:cNvSpPr>
          <p:nvPr>
            <p:ph type="sldNum" sz="quarter" idx="12"/>
          </p:nvPr>
        </p:nvSpPr>
        <p:spPr/>
        <p:txBody>
          <a:bodyPr/>
          <a:lstStyle/>
          <a:p>
            <a:fld id="{B0629C8A-644D-1C47-B0D9-077860CDDD68}" type="slidenum">
              <a:rPr lang="en-GB" smtClean="0">
                <a:solidFill>
                  <a:prstClr val="black">
                    <a:tint val="75000"/>
                  </a:prstClr>
                </a:solidFill>
              </a:rPr>
              <a:pPr/>
              <a:t>6</a:t>
            </a:fld>
            <a:endParaRPr lang="en-GB">
              <a:solidFill>
                <a:prstClr val="black">
                  <a:tint val="75000"/>
                </a:prstClr>
              </a:solidFill>
            </a:endParaRPr>
          </a:p>
        </p:txBody>
      </p:sp>
      <p:sp>
        <p:nvSpPr>
          <p:cNvPr id="9" name="Footer Placeholder 8"/>
          <p:cNvSpPr>
            <a:spLocks noGrp="1"/>
          </p:cNvSpPr>
          <p:nvPr>
            <p:ph type="ftr" sz="quarter" idx="11"/>
          </p:nvPr>
        </p:nvSpPr>
        <p:spPr/>
        <p:txBody>
          <a:bodyPr/>
          <a:lstStyle/>
          <a:p>
            <a:r>
              <a:rPr lang="en-GB" smtClean="0">
                <a:solidFill>
                  <a:prstClr val="black">
                    <a:tint val="75000"/>
                  </a:prstClr>
                </a:solidFill>
              </a:rPr>
              <a:t>@alejandroa</a:t>
            </a:r>
            <a:endParaRPr lang="en-GB">
              <a:solidFill>
                <a:prstClr val="black">
                  <a:tint val="75000"/>
                </a:prstClr>
              </a:solidFill>
            </a:endParaRPr>
          </a:p>
        </p:txBody>
      </p:sp>
    </p:spTree>
    <p:extLst>
      <p:ext uri="{BB962C8B-B14F-4D97-AF65-F5344CB8AC3E}">
        <p14:creationId xmlns:p14="http://schemas.microsoft.com/office/powerpoint/2010/main" val="2612314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the SSAS hands-on bit</a:t>
            </a:r>
            <a:br>
              <a:rPr lang="en-GB" dirty="0" smtClean="0"/>
            </a:br>
            <a:r>
              <a:rPr lang="en-GB" sz="3200" dirty="0" smtClean="0"/>
              <a:t>Study Skills for Academic Success</a:t>
            </a:r>
            <a:endParaRPr lang="en-GB" sz="3200" dirty="0"/>
          </a:p>
        </p:txBody>
      </p:sp>
      <p:sp>
        <p:nvSpPr>
          <p:cNvPr id="4" name="Slide Number Placeholder 3"/>
          <p:cNvSpPr>
            <a:spLocks noGrp="1"/>
          </p:cNvSpPr>
          <p:nvPr>
            <p:ph type="sldNum" sz="quarter" idx="12"/>
          </p:nvPr>
        </p:nvSpPr>
        <p:spPr/>
        <p:txBody>
          <a:bodyPr/>
          <a:lstStyle/>
          <a:p>
            <a:fld id="{B0629C8A-644D-1C47-B0D9-077860CDDD68}" type="slidenum">
              <a:rPr lang="en-GB" smtClean="0">
                <a:solidFill>
                  <a:prstClr val="black">
                    <a:tint val="75000"/>
                  </a:prstClr>
                </a:solidFill>
              </a:rPr>
              <a:pPr/>
              <a:t>7</a:t>
            </a:fld>
            <a:endParaRPr lang="en-GB">
              <a:solidFill>
                <a:prstClr val="black">
                  <a:tint val="75000"/>
                </a:prstClr>
              </a:solidFill>
            </a:endParaRPr>
          </a:p>
        </p:txBody>
      </p:sp>
      <p:sp>
        <p:nvSpPr>
          <p:cNvPr id="5" name="Rectangle 1"/>
          <p:cNvSpPr>
            <a:spLocks noChangeArrowheads="1"/>
          </p:cNvSpPr>
          <p:nvPr/>
        </p:nvSpPr>
        <p:spPr bwMode="auto">
          <a:xfrm>
            <a:off x="179512" y="1733764"/>
            <a:ext cx="8115964" cy="43088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2218"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111111"/>
                </a:solidFill>
                <a:effectLst/>
                <a:latin typeface="inheri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330066"/>
                </a:solidFill>
                <a:effectLst/>
                <a:latin typeface="inherit"/>
                <a:cs typeface="Arial" pitchFamily="34" charset="0"/>
              </a:rPr>
              <a:t>Purpose</a:t>
            </a:r>
            <a:endParaRPr kumimoji="0" lang="en-US" altLang="en-US" sz="1400" b="1" i="0" u="none" strike="noStrike" cap="none" normalizeH="0" baseline="0" dirty="0" smtClean="0">
              <a:ln>
                <a:noFill/>
              </a:ln>
              <a:solidFill>
                <a:srgbClr val="111111"/>
              </a:solidFill>
              <a:effectLst/>
              <a:latin typeface="inherit"/>
              <a:cs typeface="Arial"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rgbClr val="111111"/>
                </a:solidFill>
                <a:effectLst/>
                <a:latin typeface="inherit"/>
                <a:cs typeface="Arial" pitchFamily="34" charset="0"/>
              </a:rPr>
              <a:t/>
            </a:r>
            <a:br>
              <a:rPr kumimoji="0" lang="en-US" altLang="en-US" sz="1400" b="0" i="0" u="none" strike="noStrike" cap="none" normalizeH="0" baseline="0" dirty="0" smtClean="0">
                <a:ln>
                  <a:noFill/>
                </a:ln>
                <a:solidFill>
                  <a:srgbClr val="111111"/>
                </a:solidFill>
                <a:effectLst/>
                <a:latin typeface="inherit"/>
                <a:cs typeface="Arial" pitchFamily="34" charset="0"/>
              </a:rPr>
            </a:br>
            <a:r>
              <a:rPr kumimoji="0" lang="en-US" altLang="en-US" sz="1400" b="0" i="0" u="none" strike="noStrike" cap="none" normalizeH="0" baseline="0" dirty="0" smtClean="0">
                <a:ln>
                  <a:noFill/>
                </a:ln>
                <a:solidFill>
                  <a:srgbClr val="111111"/>
                </a:solidFill>
                <a:effectLst/>
                <a:latin typeface="inherit"/>
                <a:cs typeface="Arial" pitchFamily="34" charset="0"/>
              </a:rPr>
              <a:t>- To offer you an opportunity to engage with,</a:t>
            </a:r>
            <a:r>
              <a:rPr kumimoji="0" lang="en-US" altLang="en-US" sz="1400" b="0" i="0" u="none" strike="noStrike" cap="none" normalizeH="0" dirty="0" smtClean="0">
                <a:ln>
                  <a:noFill/>
                </a:ln>
                <a:solidFill>
                  <a:srgbClr val="111111"/>
                </a:solidFill>
                <a:effectLst/>
                <a:latin typeface="inherit"/>
                <a:cs typeface="Arial" pitchFamily="34" charset="0"/>
              </a:rPr>
              <a:t> discuss and provide feedback as a SSAS participant.</a:t>
            </a:r>
          </a:p>
          <a:p>
            <a:pPr marR="0" lvl="0" algn="l" defTabSz="914400" rtl="0" eaLnBrk="0" fontAlgn="base" latinLnBrk="0" hangingPunct="0">
              <a:lnSpc>
                <a:spcPct val="100000"/>
              </a:lnSpc>
              <a:spcBef>
                <a:spcPct val="0"/>
              </a:spcBef>
              <a:spcAft>
                <a:spcPct val="0"/>
              </a:spcAft>
              <a:buClrTx/>
              <a:buSzTx/>
              <a:tabLst/>
            </a:pPr>
            <a:r>
              <a:rPr lang="en-US" altLang="en-US" sz="1400" baseline="0" dirty="0" smtClean="0">
                <a:solidFill>
                  <a:srgbClr val="111111"/>
                </a:solidFill>
                <a:latin typeface="inherit"/>
              </a:rPr>
              <a:t>- To</a:t>
            </a:r>
            <a:r>
              <a:rPr lang="en-US" altLang="en-US" sz="1400" dirty="0" smtClean="0">
                <a:solidFill>
                  <a:srgbClr val="111111"/>
                </a:solidFill>
                <a:latin typeface="inherit"/>
              </a:rPr>
              <a:t> explore opportunities for reusing variants of SSAS in your institution.</a:t>
            </a:r>
            <a:endParaRPr kumimoji="0" lang="en-US" altLang="en-US" sz="1400" b="0" i="0" u="none" strike="noStrike" cap="none" normalizeH="0" baseline="0" dirty="0" smtClean="0">
              <a:ln>
                <a:noFill/>
              </a:ln>
              <a:solidFill>
                <a:srgbClr val="111111"/>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smtClean="0">
              <a:ln>
                <a:noFill/>
              </a:ln>
              <a:solidFill>
                <a:srgbClr val="111111"/>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330066"/>
                </a:solidFill>
                <a:effectLst/>
                <a:latin typeface="inherit"/>
                <a:cs typeface="Arial" pitchFamily="34" charset="0"/>
              </a:rPr>
              <a:t>Task</a:t>
            </a:r>
            <a:endParaRPr kumimoji="0" lang="en-US" altLang="en-US" sz="1400" b="1" i="0" u="none" strike="noStrike" cap="none" normalizeH="0" baseline="0" dirty="0" smtClean="0">
              <a:ln>
                <a:noFill/>
              </a:ln>
              <a:solidFill>
                <a:srgbClr val="111111"/>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111111"/>
                </a:solidFill>
                <a:effectLst/>
                <a:latin typeface="inherit"/>
                <a:cs typeface="Arial" pitchFamily="34" charset="0"/>
              </a:rPr>
              <a:t> </a:t>
            </a:r>
          </a:p>
          <a:p>
            <a:pPr lvl="0" eaLnBrk="0" hangingPunct="0"/>
            <a:r>
              <a:rPr lang="en-US" altLang="en-US" sz="1400" dirty="0">
                <a:solidFill>
                  <a:srgbClr val="111111"/>
                </a:solidFill>
                <a:latin typeface="inherit"/>
              </a:rPr>
              <a:t>a. Go to </a:t>
            </a:r>
            <a:r>
              <a:rPr lang="en-GB" sz="1400" u="sng" dirty="0">
                <a:hlinkClick r:id="rId2"/>
              </a:rPr>
              <a:t>http://bit.ly/ssas-join</a:t>
            </a:r>
            <a:r>
              <a:rPr lang="en-US" altLang="en-US" sz="1400" dirty="0" smtClean="0">
                <a:solidFill>
                  <a:srgbClr val="111111"/>
                </a:solidFill>
                <a:latin typeface="inherit"/>
              </a:rPr>
              <a:t>. </a:t>
            </a:r>
            <a:r>
              <a:rPr lang="en-GB" sz="1400" dirty="0"/>
              <a:t>Please use password </a:t>
            </a:r>
            <a:r>
              <a:rPr lang="en-GB" sz="1400" b="1" dirty="0"/>
              <a:t>Berlin</a:t>
            </a:r>
            <a:endParaRPr lang="en-US" altLang="en-US" sz="1400" dirty="0">
              <a:solidFill>
                <a:srgbClr val="111111"/>
              </a:solidFill>
              <a:latin typeface="inherit"/>
            </a:endParaRPr>
          </a:p>
          <a:p>
            <a:pPr lvl="0" eaLnBrk="0" hangingPunct="0"/>
            <a:r>
              <a:rPr lang="en-US" altLang="en-US" sz="1400" dirty="0">
                <a:solidFill>
                  <a:srgbClr val="111111"/>
                </a:solidFill>
                <a:latin typeface="inherit"/>
              </a:rPr>
              <a:t>b. </a:t>
            </a:r>
            <a:r>
              <a:rPr lang="en-GB" sz="1400" dirty="0"/>
              <a:t>You will need to sign up for a </a:t>
            </a:r>
            <a:r>
              <a:rPr lang="en-GB" sz="1400" dirty="0" err="1"/>
              <a:t>Coursesites</a:t>
            </a:r>
            <a:r>
              <a:rPr lang="en-GB" sz="1400" dirty="0"/>
              <a:t> account if you do not already have it</a:t>
            </a:r>
            <a:endParaRPr lang="en-US" altLang="en-US" sz="1400" dirty="0">
              <a:solidFill>
                <a:srgbClr val="11111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rgbClr val="111111"/>
                </a:solidFill>
                <a:latin typeface="inherit"/>
              </a:rPr>
              <a:t>c. Have a good look around the course. Chat to your </a:t>
            </a:r>
            <a:r>
              <a:rPr lang="en-US" altLang="en-US" sz="1400" dirty="0" err="1" smtClean="0">
                <a:solidFill>
                  <a:srgbClr val="111111"/>
                </a:solidFill>
                <a:latin typeface="inherit"/>
              </a:rPr>
              <a:t>neighbours</a:t>
            </a:r>
            <a:r>
              <a:rPr lang="en-US" altLang="en-US" sz="1400" dirty="0" smtClean="0">
                <a:solidFill>
                  <a:srgbClr val="111111"/>
                </a:solidFill>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111111"/>
                </a:solidFill>
                <a:latin typeface="inherit"/>
              </a:rPr>
              <a:t>d</a:t>
            </a:r>
            <a:r>
              <a:rPr lang="en-US" altLang="en-US" sz="1400" baseline="0" dirty="0" smtClean="0">
                <a:solidFill>
                  <a:srgbClr val="111111"/>
                </a:solidFill>
                <a:latin typeface="inherit"/>
              </a:rPr>
              <a:t>. Go</a:t>
            </a:r>
            <a:r>
              <a:rPr lang="en-US" altLang="en-US" sz="1400" dirty="0" smtClean="0">
                <a:solidFill>
                  <a:srgbClr val="111111"/>
                </a:solidFill>
                <a:latin typeface="inherit"/>
              </a:rPr>
              <a:t> to item 1: </a:t>
            </a:r>
            <a:r>
              <a:rPr lang="en-US" altLang="en-US" sz="1400" b="1" dirty="0" smtClean="0">
                <a:solidFill>
                  <a:srgbClr val="111111"/>
                </a:solidFill>
                <a:latin typeface="inherit"/>
              </a:rPr>
              <a:t>Welcome – Start here! </a:t>
            </a:r>
            <a:r>
              <a:rPr lang="en-US" altLang="en-US" sz="1400" dirty="0" smtClean="0">
                <a:solidFill>
                  <a:srgbClr val="111111"/>
                </a:solidFill>
                <a:latin typeface="inherit"/>
              </a:rPr>
              <a:t>and do e-tivities 1.1 and 1.2 in full.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111111"/>
                </a:solidFill>
                <a:effectLst/>
                <a:latin typeface="inheri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330066"/>
                </a:solidFill>
                <a:effectLst/>
                <a:latin typeface="inherit"/>
                <a:cs typeface="Arial" pitchFamily="34" charset="0"/>
              </a:rPr>
              <a:t>Reflection and Feedback</a:t>
            </a:r>
            <a:endParaRPr kumimoji="0" lang="en-US" altLang="en-US" sz="1400" b="1" i="0" u="none" strike="noStrike" cap="none" normalizeH="0" baseline="0" dirty="0" smtClean="0">
              <a:ln>
                <a:noFill/>
              </a:ln>
              <a:solidFill>
                <a:srgbClr val="111111"/>
              </a:solidFill>
              <a:effectLst/>
              <a:latin typeface="inherit"/>
              <a:cs typeface="Arial" pitchFamily="34" charset="0"/>
            </a:endParaRPr>
          </a:p>
          <a:p>
            <a:pPr lvl="0" eaLnBrk="0" hangingPunct="0"/>
            <a:r>
              <a:rPr lang="en-US" altLang="en-US" sz="1400" dirty="0" smtClean="0">
                <a:solidFill>
                  <a:srgbClr val="111111"/>
                </a:solidFill>
                <a:latin typeface="inherit"/>
              </a:rPr>
              <a:t>Be prepared to comment of your experience on this course using </a:t>
            </a:r>
            <a:r>
              <a:rPr lang="en-US" altLang="en-US" sz="1400" dirty="0" smtClean="0">
                <a:solidFill>
                  <a:srgbClr val="111111"/>
                </a:solidFill>
                <a:latin typeface="inherit"/>
                <a:hlinkClick r:id="rId3"/>
              </a:rPr>
              <a:t>this shared document</a:t>
            </a:r>
            <a:r>
              <a:rPr lang="en-US" altLang="en-US" sz="1400" dirty="0">
                <a:solidFill>
                  <a:srgbClr val="111111"/>
                </a:solidFill>
                <a:latin typeface="inherit"/>
              </a:rPr>
              <a:t> </a:t>
            </a:r>
            <a:endParaRPr lang="en-US" altLang="en-US" sz="1400" dirty="0" smtClean="0">
              <a:solidFill>
                <a:srgbClr val="111111"/>
              </a:solidFill>
              <a:latin typeface="inherit"/>
            </a:endParaRPr>
          </a:p>
          <a:p>
            <a:pPr lvl="0" eaLnBrk="0" hangingPunct="0"/>
            <a:r>
              <a:rPr lang="en-US" altLang="en-US" sz="1400" dirty="0" smtClean="0">
                <a:solidFill>
                  <a:srgbClr val="111111"/>
                </a:solidFill>
                <a:latin typeface="inherit"/>
              </a:rPr>
              <a:t>(</a:t>
            </a:r>
            <a:r>
              <a:rPr lang="en-US" altLang="en-US" sz="1400" dirty="0" smtClean="0">
                <a:solidFill>
                  <a:srgbClr val="111111"/>
                </a:solidFill>
                <a:latin typeface="inherit"/>
                <a:hlinkClick r:id="rId3"/>
              </a:rPr>
              <a:t>http://tinyurl.com/SSAS-OEB14</a:t>
            </a:r>
            <a:r>
              <a:rPr lang="en-US" altLang="en-US" sz="1400" dirty="0" smtClean="0">
                <a:solidFill>
                  <a:srgbClr val="111111"/>
                </a:solidFill>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11111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rgbClr val="330066"/>
                </a:solidFill>
                <a:latin typeface="inherit"/>
              </a:rPr>
              <a:t>Time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rgbClr val="111111"/>
                </a:solidFill>
                <a:latin typeface="inherit"/>
              </a:rPr>
              <a:t>30-40 minutes.</a:t>
            </a:r>
            <a:endParaRPr kumimoji="0" lang="en-US" altLang="en-US" sz="1400" b="0" i="0" u="none" strike="noStrike" cap="none" normalizeH="0" baseline="0" dirty="0" smtClean="0">
              <a:ln>
                <a:noFill/>
              </a:ln>
              <a:solidFill>
                <a:srgbClr val="111111"/>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111111"/>
              </a:solidFill>
              <a:effectLst/>
              <a:latin typeface="inherit"/>
              <a:cs typeface="Arial" pitchFamily="34" charset="0"/>
            </a:endParaRPr>
          </a:p>
        </p:txBody>
      </p:sp>
    </p:spTree>
    <p:extLst>
      <p:ext uri="{BB962C8B-B14F-4D97-AF65-F5344CB8AC3E}">
        <p14:creationId xmlns:p14="http://schemas.microsoft.com/office/powerpoint/2010/main" val="10101294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77880668"/>
              </p:ext>
            </p:extLst>
          </p:nvPr>
        </p:nvGraphicFramePr>
        <p:xfrm>
          <a:off x="877455" y="1320800"/>
          <a:ext cx="7555345" cy="495069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94327" y="554182"/>
            <a:ext cx="2466109" cy="584775"/>
          </a:xfrm>
          <a:prstGeom prst="rect">
            <a:avLst/>
          </a:prstGeom>
          <a:noFill/>
        </p:spPr>
        <p:txBody>
          <a:bodyPr wrap="square" rtlCol="0">
            <a:spAutoFit/>
          </a:bodyPr>
          <a:lstStyle/>
          <a:p>
            <a:r>
              <a:rPr lang="en-GB" sz="3200" dirty="0" smtClean="0"/>
              <a:t>2014</a:t>
            </a:r>
            <a:endParaRPr lang="en-GB" sz="3200" dirty="0"/>
          </a:p>
        </p:txBody>
      </p:sp>
      <p:sp>
        <p:nvSpPr>
          <p:cNvPr id="2" name="Slide Number Placeholder 1"/>
          <p:cNvSpPr>
            <a:spLocks noGrp="1"/>
          </p:cNvSpPr>
          <p:nvPr>
            <p:ph type="sldNum" sz="quarter" idx="12"/>
          </p:nvPr>
        </p:nvSpPr>
        <p:spPr/>
        <p:txBody>
          <a:bodyPr/>
          <a:lstStyle/>
          <a:p>
            <a:fld id="{4CDF1360-708A-2849-B83F-77E486F3B129}" type="slidenum">
              <a:rPr lang="en-GB" smtClean="0">
                <a:solidFill>
                  <a:srgbClr val="D6ECFF"/>
                </a:solidFill>
              </a:rPr>
              <a:pPr/>
              <a:t>8</a:t>
            </a:fld>
            <a:endParaRPr lang="en-GB">
              <a:solidFill>
                <a:srgbClr val="D6ECFF"/>
              </a:solidFill>
            </a:endParaRPr>
          </a:p>
        </p:txBody>
      </p:sp>
      <p:sp>
        <p:nvSpPr>
          <p:cNvPr id="3" name="Footer Placeholder 2"/>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1475482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794327" y="554182"/>
            <a:ext cx="7481455" cy="553998"/>
          </a:xfrm>
          <a:prstGeom prst="rect">
            <a:avLst/>
          </a:prstGeom>
          <a:noFill/>
        </p:spPr>
        <p:txBody>
          <a:bodyPr wrap="square" rtlCol="0">
            <a:spAutoFit/>
          </a:bodyPr>
          <a:lstStyle/>
          <a:p>
            <a:r>
              <a:rPr lang="en-GB" sz="3000" dirty="0" smtClean="0"/>
              <a:t>2020: a possible scenario for Northampton</a:t>
            </a:r>
            <a:endParaRPr lang="en-GB" sz="3000" dirty="0"/>
          </a:p>
        </p:txBody>
      </p:sp>
      <p:graphicFrame>
        <p:nvGraphicFramePr>
          <p:cNvPr id="6" name="Chart 5"/>
          <p:cNvGraphicFramePr/>
          <p:nvPr>
            <p:extLst>
              <p:ext uri="{D42A27DB-BD31-4B8C-83A1-F6EECF244321}">
                <p14:modId xmlns:p14="http://schemas.microsoft.com/office/powerpoint/2010/main" val="1306194707"/>
              </p:ext>
            </p:extLst>
          </p:nvPr>
        </p:nvGraphicFramePr>
        <p:xfrm>
          <a:off x="868218" y="1339273"/>
          <a:ext cx="7407564" cy="498763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4CDF1360-708A-2849-B83F-77E486F3B129}" type="slidenum">
              <a:rPr lang="en-GB" smtClean="0">
                <a:solidFill>
                  <a:srgbClr val="D6ECFF"/>
                </a:solidFill>
              </a:rPr>
              <a:pPr/>
              <a:t>9</a:t>
            </a:fld>
            <a:endParaRPr lang="en-GB">
              <a:solidFill>
                <a:srgbClr val="D6ECFF"/>
              </a:solidFill>
            </a:endParaRPr>
          </a:p>
        </p:txBody>
      </p:sp>
      <p:sp>
        <p:nvSpPr>
          <p:cNvPr id="3" name="Footer Placeholder 2"/>
          <p:cNvSpPr>
            <a:spLocks noGrp="1"/>
          </p:cNvSpPr>
          <p:nvPr>
            <p:ph type="ftr" sz="quarter" idx="11"/>
          </p:nvPr>
        </p:nvSpPr>
        <p:spPr/>
        <p:txBody>
          <a:bodyPr/>
          <a:lstStyle/>
          <a:p>
            <a:r>
              <a:rPr lang="en-GB" smtClean="0">
                <a:solidFill>
                  <a:srgbClr val="D6ECFF"/>
                </a:solidFill>
              </a:rPr>
              <a:t>@alejandroa</a:t>
            </a:r>
            <a:endParaRPr lang="en-GB">
              <a:solidFill>
                <a:srgbClr val="D6ECFF"/>
              </a:solidFill>
            </a:endParaRPr>
          </a:p>
        </p:txBody>
      </p:sp>
    </p:spTree>
    <p:extLst>
      <p:ext uri="{BB962C8B-B14F-4D97-AF65-F5344CB8AC3E}">
        <p14:creationId xmlns:p14="http://schemas.microsoft.com/office/powerpoint/2010/main" val="4057312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953</TotalTime>
  <Words>1736</Words>
  <Application>Microsoft Macintosh PowerPoint</Application>
  <PresentationFormat>On-screen Show (4:3)</PresentationFormat>
  <Paragraphs>402</Paragraphs>
  <Slides>43</Slides>
  <Notes>10</Notes>
  <HiddenSlides>5</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6" baseType="lpstr">
      <vt:lpstr>Adjacency</vt:lpstr>
      <vt:lpstr>1_Adjacency</vt:lpstr>
      <vt:lpstr>Document</vt:lpstr>
      <vt:lpstr>Student engagement and achievement in online and blended learning through e-tivities CEL Innovation Rooms</vt:lpstr>
      <vt:lpstr>Plan</vt:lpstr>
      <vt:lpstr>One learning outcome?</vt:lpstr>
      <vt:lpstr>Principles</vt:lpstr>
      <vt:lpstr>Three disruptive waves</vt:lpstr>
      <vt:lpstr>PowerPoint Presentation</vt:lpstr>
      <vt:lpstr>Now… the SSAS hands-on bit Study Skills for Academic Success</vt:lpstr>
      <vt:lpstr>PowerPoint Presentation</vt:lpstr>
      <vt:lpstr>PowerPoint Presentation</vt:lpstr>
      <vt:lpstr>PowerPoint Presentation</vt:lpstr>
      <vt:lpstr>PowerPoint Presentation</vt:lpstr>
      <vt:lpstr>PowerPoint Presentation</vt:lpstr>
      <vt:lpstr>PowerPoint Presentation</vt:lpstr>
      <vt:lpstr>VLE design benchmarks</vt:lpstr>
      <vt:lpstr>VLE design benchmarks</vt:lpstr>
      <vt:lpstr>VLE design benchmarks</vt:lpstr>
      <vt:lpstr>VLE design benchmarks</vt:lpstr>
      <vt:lpstr>VLE design benchmarks</vt:lpstr>
      <vt:lpstr>CAIeRO = Carpe Diem @ Northampton</vt:lpstr>
      <vt:lpstr>CAIeRO</vt:lpstr>
      <vt:lpstr>Who: size &amp; participants</vt:lpstr>
      <vt:lpstr>Why: to design a great course, fast</vt:lpstr>
      <vt:lpstr>PowerPoint Presentation</vt:lpstr>
      <vt:lpstr>PowerPoint Presentation</vt:lpstr>
      <vt:lpstr>PowerPoint Presentation</vt:lpstr>
      <vt:lpstr>PowerPoint Presentation</vt:lpstr>
      <vt:lpstr>PowerPoint Presentation</vt:lpstr>
      <vt:lpstr>Storyboard a short 6-week course:</vt:lpstr>
      <vt:lpstr>PowerPoint Presentation</vt:lpstr>
      <vt:lpstr>PowerPoint Presentation</vt:lpstr>
      <vt:lpstr>PowerPoint Presentation</vt:lpstr>
      <vt:lpstr>PowerPoint Presentation</vt:lpstr>
      <vt:lpstr>Aligning assessment</vt:lpstr>
      <vt:lpstr>PowerPoint Presentation</vt:lpstr>
      <vt:lpstr>Pedagogic innovation</vt:lpstr>
      <vt:lpstr>Pedagogic innovation</vt:lpstr>
      <vt:lpstr>Old wine in new bottles?</vt:lpstr>
      <vt:lpstr>Innovating pedagogy. Really?</vt:lpstr>
      <vt:lpstr>Summary: shaping the futures we want </vt:lpstr>
      <vt:lpstr>An opportunity for enhancement</vt:lpstr>
      <vt:lpstr>Viable and preferred futures for learning</vt:lpstr>
      <vt:lpstr>Reading</vt:lpstr>
      <vt:lpstr>Thank you</vt:lpstr>
    </vt:vector>
  </TitlesOfParts>
  <Company>University of Northampton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Armellini Ale</cp:lastModifiedBy>
  <cp:revision>46</cp:revision>
  <dcterms:created xsi:type="dcterms:W3CDTF">2014-11-21T13:37:07Z</dcterms:created>
  <dcterms:modified xsi:type="dcterms:W3CDTF">2014-12-13T18:03:07Z</dcterms:modified>
</cp:coreProperties>
</file>